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876831-85E4-40A8-BD7C-33C506E634D8}">
          <p14:sldIdLst>
            <p14:sldId id="25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D6D93-1A17-4171-8080-C224A47E9741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E4FEE-6481-4931-9900-94365AF02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72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1013-EA34-445A-A9C4-06CD68723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0C6E4-AAB2-4ED6-ABBC-570308EB7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5663-CD57-4FB3-82C0-61A6BA03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A7D5-530F-4D3F-AF58-2CCB259E42E2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78B3-FAF1-4595-A73C-CFE9E471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D89E-AB19-4335-9496-6F61CF5A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0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E1B5-ADC9-40C0-9A55-D3FBC0AE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79CC6-53E0-4594-9465-0A761D266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1061-970D-44AB-8A00-A9802B52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0A0-DC37-4047-9A41-C7A5681D3725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DA39-0EAA-4C48-B4F0-742E44A3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6435-2B6F-41FC-B513-348BF2C9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0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B205A-0DAB-47CB-8551-F9E2E60A7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7201-74E1-4CBC-9D2C-DB699B9B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B8E96-D030-4847-BB17-F7EC1821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E297-C4F4-4BE7-B88B-111DCE9202C1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E9C4-116F-43DB-8199-CCDF2800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0B5D0-6736-4661-BC2D-BEA8AB63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9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B551-A81F-484B-88A6-99EB03EA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0CD5-58DC-42DE-B3A0-3ED529F06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8075A-3033-4A33-B100-7FEE587A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E1D-6157-4219-9E44-2099EDCB50F6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8637A-30F8-408C-9F5C-8F70D86D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AD37-13D5-4097-9F30-74663208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5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6870-7C79-44EB-A11D-39C1BB5A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C090A-4608-4AC3-AB0E-2D45D334E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69907-1A11-43F2-BE03-65D167FE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A8D2-CEFE-40B4-B213-644FB3148BA9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F96C-FCE2-42C2-9DE5-5A24D901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CD32B-404F-4688-AA3D-7BA64434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0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0121-CA45-4920-9617-2BEB4AC7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91DE0-C94C-4DCB-9F33-9AAF0A6D8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3B6C4-937F-473C-AEA9-409B68764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51806-137D-4DF2-BE47-78305490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376D-0D85-4313-8613-FFBBF4F04CED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D2B82-AD10-4D1E-BFAF-A4BE365B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F3112-8097-4569-BE69-D8B45CF7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2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E871-8964-41B9-A391-BF8137E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99173-A744-45D4-ABB5-7F0BAC73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5910B-1AAB-439A-A69F-C3AC9E8DE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81A36-6AED-49C5-94AF-4A4AFEEFF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8BFCB-1CD9-4C45-A121-844CF28F7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6112A-BD6B-47EA-BF41-D9B0D1FA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B443-2A15-45E4-90C6-1FAC5E834E95}" type="datetime1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0F6B6-2D01-404C-AF9E-D4AEB614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9DEA9-1FA8-49D0-B120-DBCB83EF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5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96E7-235F-49BF-B301-ED316126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8D29D-980A-4C45-8BF3-EB692463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4863-72F6-48DD-9CAE-D3B5950EADE1}" type="datetime1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217C6-03F1-4EBF-9BCD-26461CB4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EA513-04EE-426C-A4BB-EE386864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6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F8168-67A6-4215-AF90-F4E88533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F068-BD5C-41D5-85B1-0ECB6A0D52CD}" type="datetime1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A38EF-EF7F-4F4C-9DF4-3F42784F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60D92-457C-4EF4-9CCE-83505ADF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621E-4A07-44A9-A106-1229C658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E463-3510-48DE-9E32-9ADAD3A4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5A71B-BAC7-4149-B327-31E0D4867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25435-8FED-4BD3-9A66-495B567C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63DD-1315-4FDA-96A1-93EE44A671B9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7442F-DD6B-44F2-AFFF-C45760CD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37C15-DE6F-4E59-B673-FB107583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1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5F6A-63F9-44D5-B5C1-CABE422A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6D7D8-1ED4-4FDD-97B6-52A607E7F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F98D1-164F-4F1E-9216-3D657196F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02A35-6628-4BBE-823C-D765D7D2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67B4-E2C2-434C-A270-C9AF9387EA05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F1176-C237-4A77-80C5-56ED398B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B8BC8-DED9-4D4D-83EF-7605EAD9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3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B1599-301A-42DD-9665-A4E5521B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78E4C-EEC9-46F2-A9DF-8278C7D01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B44A-27A5-4A0A-8A66-CD8547C0C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2F5F-F146-409F-9B66-7487AD787CAE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CBF2E-960C-4237-BB77-422BFE9C3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B66F5-1C84-49C3-A4E0-8F3A18B3C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FBFA0AC-6A4C-4160-8ADD-1D911C2A1529}"/>
              </a:ext>
            </a:extLst>
          </p:cNvPr>
          <p:cNvSpPr/>
          <p:nvPr/>
        </p:nvSpPr>
        <p:spPr>
          <a:xfrm>
            <a:off x="1504950" y="1782395"/>
            <a:ext cx="70797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i="0" dirty="0">
                <a:latin typeface="Arial" panose="020B0604020202020204" pitchFamily="34" charset="0"/>
              </a:rPr>
              <a:t>Mathematics of Cryptography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C940FF-C281-46D5-9FC3-0692C21DA9B9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BCSE2350		    Course Name: Cryptographic Fundamental</a:t>
            </a: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C9AC9B6B-AE66-4AE2-8892-1E0CEC0D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97654" y="6400740"/>
            <a:ext cx="12289654" cy="365125"/>
          </a:xfrm>
        </p:spPr>
        <p:txBody>
          <a:bodyPr vert="horz"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Rajkamal Kishor Gupta                            Program Name: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48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A78E233-5947-4163-BCC3-4BABC1BE5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2800" y="294104"/>
            <a:ext cx="8811827" cy="64692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Discrete Logarithms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the inverse problem to exponentiation is to find the discrete logarithm of a number modulo p</a:t>
            </a:r>
          </a:p>
          <a:p>
            <a:pPr algn="just"/>
            <a:r>
              <a:rPr lang="en-US" altLang="zh-TW" dirty="0"/>
              <a:t>that is to find x such that y = </a:t>
            </a:r>
            <a:r>
              <a:rPr lang="en-US" altLang="zh-TW" dirty="0" err="1"/>
              <a:t>g</a:t>
            </a:r>
            <a:r>
              <a:rPr lang="en-US" altLang="zh-TW" baseline="30000" dirty="0" err="1"/>
              <a:t>x</a:t>
            </a:r>
            <a:r>
              <a:rPr lang="en-US" altLang="zh-TW" dirty="0"/>
              <a:t> (mod p)</a:t>
            </a:r>
          </a:p>
          <a:p>
            <a:pPr algn="just"/>
            <a:r>
              <a:rPr lang="en-US" altLang="zh-TW" dirty="0"/>
              <a:t>this is written as x = </a:t>
            </a:r>
            <a:r>
              <a:rPr lang="en-US" altLang="zh-TW" dirty="0" err="1"/>
              <a:t>log</a:t>
            </a:r>
            <a:r>
              <a:rPr lang="en-US" altLang="zh-TW" baseline="-25000" dirty="0" err="1"/>
              <a:t>g</a:t>
            </a:r>
            <a:r>
              <a:rPr lang="en-US" altLang="zh-TW" dirty="0"/>
              <a:t> y (mod p)</a:t>
            </a:r>
          </a:p>
          <a:p>
            <a:pPr algn="just"/>
            <a:r>
              <a:rPr lang="en-US" altLang="zh-TW" dirty="0"/>
              <a:t>if g is a primitive root then it always exists, otherwise it may not, </a:t>
            </a:r>
            <a:r>
              <a:rPr lang="en-US" altLang="zh-TW" dirty="0" err="1"/>
              <a:t>eg.</a:t>
            </a:r>
            <a:endParaRPr lang="en-US" altLang="zh-TW" dirty="0"/>
          </a:p>
          <a:p>
            <a:pPr marL="914400" lvl="2" indent="0" algn="just">
              <a:buNone/>
            </a:pPr>
            <a:r>
              <a:rPr lang="en-US" altLang="zh-TW" sz="2400" dirty="0"/>
              <a:t>x = log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 4 mod 13 has no answer</a:t>
            </a:r>
          </a:p>
          <a:p>
            <a:pPr marL="914400" lvl="2" indent="0" algn="just">
              <a:buNone/>
            </a:pPr>
            <a:r>
              <a:rPr lang="en-US" altLang="zh-TW" sz="2400" dirty="0"/>
              <a:t>x = log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3 mod 13 = 4 by trying successive powers</a:t>
            </a:r>
            <a:endParaRPr lang="en-US" altLang="zh-TW" dirty="0"/>
          </a:p>
          <a:p>
            <a:pPr algn="just"/>
            <a:r>
              <a:rPr lang="en-US" altLang="zh-TW" dirty="0"/>
              <a:t>whilst exponentiation is relatively easy, finding discrete logarithms is generally a hard problem</a:t>
            </a:r>
          </a:p>
        </p:txBody>
      </p:sp>
    </p:spTree>
    <p:extLst>
      <p:ext uri="{BB962C8B-B14F-4D97-AF65-F5344CB8AC3E}">
        <p14:creationId xmlns:p14="http://schemas.microsoft.com/office/powerpoint/2010/main" val="244277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A78E233-5947-4163-BCC3-4BABC1BE5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2800" y="294104"/>
            <a:ext cx="8811827" cy="64692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Chinese Remainder Theorem </a:t>
            </a:r>
          </a:p>
          <a:p>
            <a:r>
              <a:rPr lang="en-US" altLang="zh-TW"/>
              <a:t>Discrete Logarithms</a:t>
            </a:r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A78E233-5947-4163-BCC3-4BABC1BE5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2800" y="294104"/>
            <a:ext cx="8811827" cy="64692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CHINESE REMAINDER THEOREM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The Chinese remainder theorem (CRT) is used to solve a set of congruent equations with one variable but different moduli, which are relatively prime, as shown below:</a:t>
            </a:r>
          </a:p>
          <a:p>
            <a:pPr algn="just"/>
            <a:endParaRPr lang="en-US" altLang="zh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9988A-714A-499A-90D0-3808C75EC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899" y="3280300"/>
            <a:ext cx="4337514" cy="261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8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zh-TW" dirty="0"/>
              <a:t>Example:</a:t>
            </a:r>
          </a:p>
          <a:p>
            <a:pPr marL="0" indent="0" algn="just">
              <a:buNone/>
            </a:pPr>
            <a:r>
              <a:rPr lang="en-US" altLang="zh-TW" dirty="0"/>
              <a:t>The following is an example of a set of equations with different moduli: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marL="0" indent="0" algn="just">
              <a:buNone/>
            </a:pPr>
            <a:r>
              <a:rPr lang="en-US" altLang="zh-TW" dirty="0"/>
              <a:t>The solution to this set of equations is given in the next section; for the moment, note that the answer to this set of equations is x = 23. This value satisfies all equations: 23 ≡ 2 (mod 3), 23 ≡ 3 (mod 5), and 23 ≡ 2 (mod 7).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0EFFD9-F38D-4A0B-9109-7370D077F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882" y="2794247"/>
            <a:ext cx="4184468" cy="163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1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dirty="0"/>
              <a:t>Solution To Chinese Remainder Theorem: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 Find M = m1 × m2 × … × mk. This is the common modulus.</a:t>
            </a:r>
          </a:p>
          <a:p>
            <a:pPr marL="0" indent="0">
              <a:buNone/>
            </a:pPr>
            <a:r>
              <a:rPr lang="en-US" altLang="zh-TW" dirty="0"/>
              <a:t>2. Find M1 = M/m1, M2 = M/m2, …, Mk = M/mk.</a:t>
            </a:r>
          </a:p>
          <a:p>
            <a:pPr marL="0" indent="0">
              <a:buNone/>
            </a:pPr>
            <a:r>
              <a:rPr lang="en-US" altLang="zh-TW" dirty="0"/>
              <a:t>3. Find the multiplicative inverse of M1, M2, …, Mk using the corresponding moduli (m1, m2, …, </a:t>
            </a:r>
            <a:r>
              <a:rPr lang="en-US" altLang="zh-TW" dirty="0" err="1"/>
              <a:t>mk</a:t>
            </a:r>
            <a:r>
              <a:rPr lang="en-US" altLang="zh-TW" dirty="0"/>
              <a:t>). Call the inverses M1</a:t>
            </a:r>
            <a:r>
              <a:rPr lang="en-US" altLang="zh-TW" baseline="30000" dirty="0"/>
              <a:t>−1</a:t>
            </a:r>
            <a:r>
              <a:rPr lang="en-US" altLang="zh-TW" dirty="0"/>
              <a:t>, M2</a:t>
            </a:r>
            <a:r>
              <a:rPr lang="en-US" altLang="zh-TW" baseline="30000" dirty="0"/>
              <a:t>−1</a:t>
            </a:r>
            <a:r>
              <a:rPr lang="en-US" altLang="zh-TW" dirty="0"/>
              <a:t>, …, Mk</a:t>
            </a:r>
            <a:r>
              <a:rPr lang="en-US" altLang="zh-TW" baseline="30000" dirty="0"/>
              <a:t>−1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dirty="0"/>
              <a:t>4. The solution to the simultaneous equations is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20BCDC-3209-480A-9DFF-428C799AC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283" y="5233307"/>
            <a:ext cx="8668441" cy="72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8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985939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dirty="0"/>
              <a:t>Find the solution to the simultaneous equations:</a:t>
            </a:r>
          </a:p>
          <a:p>
            <a:pPr marL="0" indent="0" algn="just">
              <a:buNone/>
            </a:pPr>
            <a:endParaRPr lang="en-US" altLang="zh-TW" dirty="0"/>
          </a:p>
          <a:p>
            <a:pPr marL="0" indent="0" algn="just">
              <a:buNone/>
            </a:pPr>
            <a:r>
              <a:rPr lang="en-US" altLang="zh-TW" dirty="0"/>
              <a:t>Solution:</a:t>
            </a:r>
          </a:p>
          <a:p>
            <a:pPr marL="0" indent="0" algn="just">
              <a:buNone/>
            </a:pPr>
            <a:r>
              <a:rPr lang="en-US" altLang="zh-TW" dirty="0"/>
              <a:t>We follow the four steps.</a:t>
            </a:r>
          </a:p>
          <a:p>
            <a:pPr marL="0" indent="0" algn="just">
              <a:buNone/>
            </a:pPr>
            <a:r>
              <a:rPr lang="en-US" altLang="zh-TW" dirty="0"/>
              <a:t>1. M = 3 × 5 × 7 = 105</a:t>
            </a:r>
          </a:p>
          <a:p>
            <a:pPr marL="0" indent="0" algn="just">
              <a:buNone/>
            </a:pPr>
            <a:r>
              <a:rPr lang="en-US" altLang="zh-TW" dirty="0"/>
              <a:t>2. M1 = 105 / 3 = 35, M2 = 105 / 5 = 21, M3 = 105 / 7 = 15</a:t>
            </a:r>
          </a:p>
          <a:p>
            <a:pPr marL="0" indent="0" algn="just">
              <a:buNone/>
            </a:pPr>
            <a:r>
              <a:rPr lang="en-US" altLang="zh-TW" dirty="0"/>
              <a:t>3. The inverses are M1</a:t>
            </a:r>
            <a:r>
              <a:rPr lang="en-US" altLang="zh-TW" baseline="30000" dirty="0"/>
              <a:t>−1</a:t>
            </a:r>
            <a:r>
              <a:rPr lang="en-US" altLang="zh-TW" dirty="0"/>
              <a:t> = 2, M2</a:t>
            </a:r>
            <a:r>
              <a:rPr lang="en-US" altLang="zh-TW" baseline="30000" dirty="0"/>
              <a:t>−1 </a:t>
            </a:r>
            <a:r>
              <a:rPr lang="en-US" altLang="zh-TW" dirty="0"/>
              <a:t>= 1, M3</a:t>
            </a:r>
            <a:r>
              <a:rPr lang="en-US" altLang="zh-TW" baseline="30000" dirty="0"/>
              <a:t>−1</a:t>
            </a:r>
            <a:r>
              <a:rPr lang="en-US" altLang="zh-TW" dirty="0"/>
              <a:t> = 1</a:t>
            </a:r>
          </a:p>
          <a:p>
            <a:pPr marL="0" indent="0" algn="just">
              <a:buNone/>
            </a:pPr>
            <a:r>
              <a:rPr lang="en-US" altLang="zh-TW" dirty="0"/>
              <a:t>4. x = (2 × 35 × 2 + 3 × 21 × 1 + 2 × 15 × 1) mod 105 = 23 mod 105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2ADB5-47AB-4809-AFD7-04C00D159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637" y="1515862"/>
            <a:ext cx="3259917" cy="127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6056" y="1328474"/>
            <a:ext cx="10515600" cy="501905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altLang="zh-TW" dirty="0"/>
              <a:t>Example:</a:t>
            </a:r>
          </a:p>
          <a:p>
            <a:pPr marL="0" indent="0" algn="just">
              <a:buNone/>
            </a:pPr>
            <a:r>
              <a:rPr lang="en-US" altLang="zh-TW" dirty="0"/>
              <a:t>Find an integer that has a remainder of 3 when divided by 7 and 13, but is divisible by 12.</a:t>
            </a:r>
          </a:p>
          <a:p>
            <a:pPr marL="0" indent="0" algn="just">
              <a:buNone/>
            </a:pPr>
            <a:endParaRPr lang="en-US" altLang="zh-TW" dirty="0"/>
          </a:p>
          <a:p>
            <a:pPr marL="0" indent="0" algn="just">
              <a:buNone/>
            </a:pPr>
            <a:r>
              <a:rPr lang="en-US" altLang="zh-TW" dirty="0"/>
              <a:t>Solution:</a:t>
            </a:r>
          </a:p>
          <a:p>
            <a:pPr marL="0" indent="0" algn="just">
              <a:buNone/>
            </a:pPr>
            <a:r>
              <a:rPr lang="en-US" altLang="zh-TW" dirty="0"/>
              <a:t>This is a CRT problem. We can form three equations and solve them to find the value of x.</a:t>
            </a:r>
          </a:p>
          <a:p>
            <a:pPr marL="0" indent="0" algn="just">
              <a:buNone/>
            </a:pPr>
            <a:endParaRPr lang="en-US" altLang="zh-TW" dirty="0"/>
          </a:p>
          <a:p>
            <a:pPr marL="0" indent="0" algn="just">
              <a:buNone/>
            </a:pPr>
            <a:endParaRPr lang="en-US" altLang="zh-TW" dirty="0"/>
          </a:p>
          <a:p>
            <a:pPr marL="0" indent="0" algn="just">
              <a:buNone/>
            </a:pPr>
            <a:endParaRPr lang="en-US" altLang="zh-TW" dirty="0"/>
          </a:p>
          <a:p>
            <a:pPr marL="0" indent="0" algn="just">
              <a:buNone/>
            </a:pPr>
            <a:r>
              <a:rPr lang="en-US" altLang="zh-TW" dirty="0"/>
              <a:t>If we follow the four steps, we find x = 276. We can check that 276 = 3 mod 7, 276 = 3 mod 13 and 276 is divisible by 12 (the quotient is 23 and the remainder is zero).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D5167-2B52-48F5-94F2-1C04139F4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009" y="3619553"/>
            <a:ext cx="4119239" cy="143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A78E233-5947-4163-BCC3-4BABC1BE5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2800" y="294104"/>
            <a:ext cx="8811827" cy="64692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Chinese Remainder Theorem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used to speed up modulo computations </a:t>
            </a:r>
          </a:p>
          <a:p>
            <a:pPr algn="just"/>
            <a:r>
              <a:rPr lang="en-US" altLang="zh-TW" dirty="0"/>
              <a:t>If working modulo a product of numbers</a:t>
            </a:r>
          </a:p>
          <a:p>
            <a:pPr lvl="1" algn="just"/>
            <a:r>
              <a:rPr lang="en-US" altLang="zh-TW" dirty="0" err="1"/>
              <a:t>eg.</a:t>
            </a:r>
            <a:r>
              <a:rPr lang="en-US" altLang="zh-TW" dirty="0"/>
              <a:t> mod M = m1m2..mk</a:t>
            </a:r>
          </a:p>
          <a:p>
            <a:pPr algn="just"/>
            <a:r>
              <a:rPr lang="en-US" altLang="zh-TW" dirty="0"/>
              <a:t>Chinese Remainder theorem lets us work in each moduli mi separately</a:t>
            </a:r>
          </a:p>
          <a:p>
            <a:pPr algn="just"/>
            <a:r>
              <a:rPr lang="en-US" altLang="zh-TW" dirty="0"/>
              <a:t>since computational cost is proportional to size, this is faster than working in the full modulus M</a:t>
            </a:r>
          </a:p>
        </p:txBody>
      </p:sp>
    </p:spTree>
    <p:extLst>
      <p:ext uri="{BB962C8B-B14F-4D97-AF65-F5344CB8AC3E}">
        <p14:creationId xmlns:p14="http://schemas.microsoft.com/office/powerpoint/2010/main" val="40133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dirty="0"/>
              <a:t>can implement CRT in several ways</a:t>
            </a:r>
          </a:p>
          <a:p>
            <a:pPr algn="just"/>
            <a:r>
              <a:rPr lang="en-US" altLang="zh-TW" dirty="0"/>
              <a:t>to compute A(mod M)</a:t>
            </a:r>
          </a:p>
          <a:p>
            <a:pPr algn="just"/>
            <a:r>
              <a:rPr lang="en-US" altLang="zh-TW" dirty="0"/>
              <a:t>first compute all ai = A mod mi separately</a:t>
            </a:r>
          </a:p>
          <a:p>
            <a:pPr algn="just"/>
            <a:r>
              <a:rPr lang="en-US" altLang="zh-TW" dirty="0"/>
              <a:t>determine constants ci below, where Mi = M/mi</a:t>
            </a:r>
          </a:p>
          <a:p>
            <a:pPr algn="just"/>
            <a:r>
              <a:rPr lang="en-US" altLang="zh-TW" dirty="0"/>
              <a:t>then combine results to get answer using:</a:t>
            </a:r>
          </a:p>
          <a:p>
            <a:pPr algn="just"/>
            <a:endParaRPr lang="en-US" altLang="zh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B62C38-ED3B-4E13-849B-E54C76B64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943" y="4346767"/>
            <a:ext cx="4296751" cy="953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AEC7BB-1595-47F5-A519-F217EB0FE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885" y="5337698"/>
            <a:ext cx="6996812" cy="83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2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636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Contents</vt:lpstr>
      <vt:lpstr>CHINESE REMAINDER THEOREM</vt:lpstr>
      <vt:lpstr>PowerPoint Presentation</vt:lpstr>
      <vt:lpstr>PowerPoint Presentation</vt:lpstr>
      <vt:lpstr>PowerPoint Presentation</vt:lpstr>
      <vt:lpstr>PowerPoint Presentation</vt:lpstr>
      <vt:lpstr>Chinese Remainder Theorem</vt:lpstr>
      <vt:lpstr>PowerPoint Presentation</vt:lpstr>
      <vt:lpstr>Discrete Logarithms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</dc:creator>
  <cp:lastModifiedBy>Rajkamal Gupta</cp:lastModifiedBy>
  <cp:revision>66</cp:revision>
  <dcterms:created xsi:type="dcterms:W3CDTF">2020-10-17T09:21:13Z</dcterms:created>
  <dcterms:modified xsi:type="dcterms:W3CDTF">2022-09-13T04:23:38Z</dcterms:modified>
</cp:coreProperties>
</file>