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701" r:id="rId2"/>
    <p:sldId id="702" r:id="rId3"/>
    <p:sldId id="321" r:id="rId4"/>
    <p:sldId id="837" r:id="rId5"/>
    <p:sldId id="838" r:id="rId6"/>
    <p:sldId id="839" r:id="rId7"/>
    <p:sldId id="840" r:id="rId8"/>
    <p:sldId id="842" r:id="rId9"/>
    <p:sldId id="844" r:id="rId10"/>
    <p:sldId id="848" r:id="rId11"/>
    <p:sldId id="850" r:id="rId12"/>
    <p:sldId id="845" r:id="rId13"/>
    <p:sldId id="851" r:id="rId14"/>
    <p:sldId id="852" r:id="rId15"/>
    <p:sldId id="853" r:id="rId16"/>
    <p:sldId id="854" r:id="rId17"/>
    <p:sldId id="855" r:id="rId18"/>
    <p:sldId id="856" r:id="rId19"/>
    <p:sldId id="857" r:id="rId20"/>
    <p:sldId id="859" r:id="rId21"/>
    <p:sldId id="860" r:id="rId22"/>
    <p:sldId id="858" r:id="rId23"/>
    <p:sldId id="861" r:id="rId24"/>
    <p:sldId id="873" r:id="rId25"/>
    <p:sldId id="874" r:id="rId26"/>
    <p:sldId id="864" r:id="rId27"/>
    <p:sldId id="865" r:id="rId28"/>
    <p:sldId id="875" r:id="rId29"/>
    <p:sldId id="867" r:id="rId30"/>
    <p:sldId id="868" r:id="rId31"/>
    <p:sldId id="877" r:id="rId32"/>
    <p:sldId id="870" r:id="rId33"/>
    <p:sldId id="878" r:id="rId34"/>
    <p:sldId id="879" r:id="rId35"/>
    <p:sldId id="872" r:id="rId36"/>
    <p:sldId id="880" r:id="rId37"/>
    <p:sldId id="882" r:id="rId38"/>
    <p:sldId id="890" r:id="rId39"/>
    <p:sldId id="881" r:id="rId40"/>
    <p:sldId id="883" r:id="rId41"/>
    <p:sldId id="884" r:id="rId42"/>
    <p:sldId id="885" r:id="rId43"/>
    <p:sldId id="886" r:id="rId44"/>
    <p:sldId id="891" r:id="rId45"/>
    <p:sldId id="887" r:id="rId46"/>
    <p:sldId id="888" r:id="rId47"/>
    <p:sldId id="895" r:id="rId48"/>
    <p:sldId id="889" r:id="rId49"/>
    <p:sldId id="892" r:id="rId50"/>
    <p:sldId id="896" r:id="rId51"/>
    <p:sldId id="897" r:id="rId52"/>
    <p:sldId id="893" r:id="rId53"/>
    <p:sldId id="898" r:id="rId54"/>
    <p:sldId id="899" r:id="rId55"/>
    <p:sldId id="900" r:id="rId56"/>
    <p:sldId id="901" r:id="rId57"/>
    <p:sldId id="904" r:id="rId58"/>
    <p:sldId id="905" r:id="rId59"/>
    <p:sldId id="906" r:id="rId60"/>
    <p:sldId id="907" r:id="rId61"/>
    <p:sldId id="910" r:id="rId62"/>
    <p:sldId id="911" r:id="rId63"/>
    <p:sldId id="912" r:id="rId64"/>
    <p:sldId id="913" r:id="rId65"/>
    <p:sldId id="914" r:id="rId66"/>
    <p:sldId id="915" r:id="rId67"/>
    <p:sldId id="916" r:id="rId68"/>
    <p:sldId id="908" r:id="rId69"/>
    <p:sldId id="918" r:id="rId70"/>
    <p:sldId id="919" r:id="rId71"/>
    <p:sldId id="920" r:id="rId72"/>
    <p:sldId id="921" r:id="rId73"/>
    <p:sldId id="922" r:id="rId74"/>
    <p:sldId id="83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BR4plhXEHZ3HIsYeI8w9g==" hashData="ULG3yGrYJDRiDeyY1BPW14e9OAo0assPL5YgIpeS8E4qp7ELiyKRBpWMecdXri0djYiy0oKim0QYbUApzFHFM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161050"/>
    <a:srgbClr val="B51BA3"/>
    <a:srgbClr val="0000FF"/>
    <a:srgbClr val="FFFFFF"/>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p:cViewPr varScale="1">
        <p:scale>
          <a:sx n="63" d="100"/>
          <a:sy n="63" d="100"/>
        </p:scale>
        <p:origin x="1324"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20-Feb-22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variable--</a:t>
            </a:r>
            <a:r>
              <a:rPr lang="en-US" baseline="0" dirty="0"/>
              <a:t> lock</a:t>
            </a:r>
            <a:endParaRPr lang="en-US" dirty="0"/>
          </a:p>
        </p:txBody>
      </p:sp>
      <p:sp>
        <p:nvSpPr>
          <p:cNvPr id="4" name="Slide Number Placeholder 3"/>
          <p:cNvSpPr>
            <a:spLocks noGrp="1"/>
          </p:cNvSpPr>
          <p:nvPr>
            <p:ph type="sldNum" sz="quarter" idx="10"/>
          </p:nvPr>
        </p:nvSpPr>
        <p:spPr/>
        <p:txBody>
          <a:bodyPr/>
          <a:lstStyle/>
          <a:p>
            <a:fld id="{6A68AE7B-1D29-4059-9CF7-B9F3B0AC2358}" type="slidenum">
              <a:rPr lang="en-IN" smtClean="0"/>
              <a:pPr/>
              <a:t>16</a:t>
            </a:fld>
            <a:endParaRPr lang="en-IN"/>
          </a:p>
        </p:txBody>
      </p:sp>
    </p:spTree>
    <p:extLst>
      <p:ext uri="{BB962C8B-B14F-4D97-AF65-F5344CB8AC3E}">
        <p14:creationId xmlns:p14="http://schemas.microsoft.com/office/powerpoint/2010/main" val="373494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cap="flat"/>
        </p:spPr>
      </p:sp>
      <p:sp>
        <p:nvSpPr>
          <p:cNvPr id="165891" name="Rectangle 3"/>
          <p:cNvSpPr>
            <a:spLocks noGrp="1" noChangeArrowheads="1"/>
          </p:cNvSpPr>
          <p:nvPr>
            <p:ph type="body" idx="1"/>
          </p:nvPr>
        </p:nvSpPr>
        <p:spPr>
          <a:noFill/>
          <a:ln/>
        </p:spPr>
        <p:txBody>
          <a:bodyPr/>
          <a:lstStyle/>
          <a:p>
            <a:endParaRPr lang="en-US">
              <a:latin typeface="Arial" charset="0"/>
              <a:ea typeface="ＭＳ Ｐゴシック" pitchFamily="-105" charset="-128"/>
            </a:endParaRPr>
          </a:p>
        </p:txBody>
      </p:sp>
    </p:spTree>
    <p:extLst>
      <p:ext uri="{BB962C8B-B14F-4D97-AF65-F5344CB8AC3E}">
        <p14:creationId xmlns:p14="http://schemas.microsoft.com/office/powerpoint/2010/main" val="55173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cap="flat"/>
        </p:spPr>
      </p:sp>
      <p:sp>
        <p:nvSpPr>
          <p:cNvPr id="168963" name="Rectangle 3"/>
          <p:cNvSpPr>
            <a:spLocks noGrp="1" noChangeArrowheads="1"/>
          </p:cNvSpPr>
          <p:nvPr>
            <p:ph type="body" idx="1"/>
          </p:nvPr>
        </p:nvSpPr>
        <p:spPr>
          <a:noFill/>
          <a:ln/>
        </p:spPr>
        <p:txBody>
          <a:bodyPr/>
          <a:lstStyle/>
          <a:p>
            <a:endParaRPr lang="en-US">
              <a:latin typeface="Arial" charset="0"/>
              <a:ea typeface="ＭＳ Ｐゴシック" pitchFamily="-105" charset="-128"/>
            </a:endParaRPr>
          </a:p>
        </p:txBody>
      </p:sp>
    </p:spTree>
    <p:extLst>
      <p:ext uri="{BB962C8B-B14F-4D97-AF65-F5344CB8AC3E}">
        <p14:creationId xmlns:p14="http://schemas.microsoft.com/office/powerpoint/2010/main" val="114475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Concurrency &amp;</a:t>
            </a:r>
            <a:r>
              <a:rPr lang="en-US" b="1" baseline="0" dirty="0"/>
              <a:t> Inter-process Communication </a:t>
            </a:r>
            <a:r>
              <a:rPr lang="en-US" baseline="0" dirty="0"/>
              <a:t>(Prof. Aanchal Phutela)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Unit- 3</a:t>
            </a:r>
            <a:r>
              <a:rPr lang="en-US" b="1" baseline="0" dirty="0"/>
              <a:t> Inter-process Communication</a:t>
            </a:r>
            <a:r>
              <a:rPr lang="en-US" baseline="0" dirty="0"/>
              <a:t>(Prof. Aanchal Phutela)</a:t>
            </a:r>
            <a:endParaRPr lang="en-US" dirty="0"/>
          </a:p>
        </p:txBody>
      </p:sp>
      <p:sp>
        <p:nvSpPr>
          <p:cNvPr id="8" name="Rectangle 7"/>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p:spPr>
      </p:pic>
      <p:sp>
        <p:nvSpPr>
          <p:cNvPr id="6" name="Pentagon 5"/>
          <p:cNvSpPr/>
          <p:nvPr/>
        </p:nvSpPr>
        <p:spPr>
          <a:xfrm>
            <a:off x="0" y="1524000"/>
            <a:ext cx="6172200" cy="3124200"/>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000" b="1" dirty="0"/>
          </a:p>
          <a:p>
            <a:pPr algn="ctr"/>
            <a:r>
              <a:rPr lang="en-US" sz="4000" b="1" dirty="0"/>
              <a:t>Unit – 2</a:t>
            </a:r>
          </a:p>
          <a:p>
            <a:pPr algn="ctr"/>
            <a:r>
              <a:rPr lang="en-US" sz="3600" b="1" dirty="0"/>
              <a:t>Concurrency &amp; InterProcess Communication</a:t>
            </a:r>
          </a:p>
        </p:txBody>
      </p:sp>
      <p:sp>
        <p:nvSpPr>
          <p:cNvPr id="7" name="Pentagon 6"/>
          <p:cNvSpPr/>
          <p:nvPr/>
        </p:nvSpPr>
        <p:spPr>
          <a:xfrm>
            <a:off x="0" y="838200"/>
            <a:ext cx="4343400" cy="1371600"/>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a:t>BTCS2400 </a:t>
            </a:r>
            <a:endParaRPr lang="en-US" sz="2800" b="1" dirty="0"/>
          </a:p>
          <a:p>
            <a:pPr algn="ctr"/>
            <a:r>
              <a:rPr lang="en-US" sz="2800" b="1" dirty="0"/>
              <a:t>Operating System</a:t>
            </a:r>
          </a:p>
        </p:txBody>
      </p:sp>
      <p:sp>
        <p:nvSpPr>
          <p:cNvPr id="8" name="Chevron 7"/>
          <p:cNvSpPr/>
          <p:nvPr/>
        </p:nvSpPr>
        <p:spPr>
          <a:xfrm>
            <a:off x="3962400" y="838200"/>
            <a:ext cx="1371600" cy="1371600"/>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09600" y="4944070"/>
            <a:ext cx="5105400" cy="923330"/>
          </a:xfrm>
          <a:prstGeom prst="rect">
            <a:avLst/>
          </a:prstGeom>
          <a:noFill/>
        </p:spPr>
        <p:txBody>
          <a:bodyPr wrap="square" rtlCol="0">
            <a:spAutoFit/>
          </a:bodyPr>
          <a:lstStyle/>
          <a:p>
            <a:r>
              <a:rPr lang="en-US" b="1" dirty="0"/>
              <a:t>Subject Faculty: </a:t>
            </a:r>
            <a:r>
              <a:rPr lang="en-US" dirty="0"/>
              <a:t>Prof. Aanchal Phutela</a:t>
            </a:r>
          </a:p>
          <a:p>
            <a:r>
              <a:rPr lang="en-US" dirty="0"/>
              <a:t>Computer Engineering</a:t>
            </a:r>
          </a:p>
          <a:p>
            <a:r>
              <a:rPr lang="en-US" dirty="0"/>
              <a:t>       aanchal.phutela@galgotiasuniversity.edu.in</a:t>
            </a:r>
          </a:p>
        </p:txBody>
      </p:sp>
      <p:pic>
        <p:nvPicPr>
          <p:cNvPr id="1026" name="Picture 2"/>
          <p:cNvPicPr>
            <a:picLocks noChangeAspect="1" noChangeArrowheads="1"/>
          </p:cNvPicPr>
          <p:nvPr/>
        </p:nvPicPr>
        <p:blipFill>
          <a:blip r:embed="rId4"/>
          <a:srcRect/>
          <a:stretch>
            <a:fillRect/>
          </a:stretch>
        </p:blipFill>
        <p:spPr bwMode="auto">
          <a:xfrm>
            <a:off x="609600" y="5562600"/>
            <a:ext cx="381000" cy="282466"/>
          </a:xfrm>
          <a:prstGeom prst="rect">
            <a:avLst/>
          </a:prstGeom>
          <a:noFill/>
          <a:ln w="9525">
            <a:noFill/>
            <a:miter lim="800000"/>
            <a:headEnd/>
            <a:tailEnd/>
          </a:ln>
          <a:effectLst/>
        </p:spPr>
      </p:pic>
      <p:pic>
        <p:nvPicPr>
          <p:cNvPr id="2" name="Picture 1"/>
          <p:cNvPicPr>
            <a:picLocks noChangeAspect="1"/>
          </p:cNvPicPr>
          <p:nvPr/>
        </p:nvPicPr>
        <p:blipFill>
          <a:blip r:embed="rId5"/>
          <a:stretch>
            <a:fillRect/>
          </a:stretch>
        </p:blipFill>
        <p:spPr>
          <a:xfrm>
            <a:off x="6327200" y="1524000"/>
            <a:ext cx="2729932" cy="2069608"/>
          </a:xfrm>
          <a:prstGeom prst="rect">
            <a:avLst/>
          </a:prstGeom>
        </p:spPr>
      </p:pic>
    </p:spTree>
    <p:extLst>
      <p:ext uri="{BB962C8B-B14F-4D97-AF65-F5344CB8AC3E}">
        <p14:creationId xmlns:p14="http://schemas.microsoft.com/office/powerpoint/2010/main" val="67685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198"/>
            <a:ext cx="8229600" cy="706090"/>
          </a:xfrm>
        </p:spPr>
        <p:txBody>
          <a:bodyPr>
            <a:normAutofit fontScale="90000"/>
          </a:bodyPr>
          <a:lstStyle/>
          <a:p>
            <a:r>
              <a:rPr lang="en-US" dirty="0"/>
              <a:t>Critical Section (Critical Region )</a:t>
            </a:r>
            <a:endParaRPr lang="en-IN" dirty="0"/>
          </a:p>
        </p:txBody>
      </p:sp>
      <p:sp>
        <p:nvSpPr>
          <p:cNvPr id="3" name="Content Placeholder 2"/>
          <p:cNvSpPr>
            <a:spLocks noGrp="1"/>
          </p:cNvSpPr>
          <p:nvPr>
            <p:ph idx="1"/>
          </p:nvPr>
        </p:nvSpPr>
        <p:spPr>
          <a:xfrm>
            <a:off x="228600" y="1295400"/>
            <a:ext cx="8610600" cy="4830763"/>
          </a:xfrm>
        </p:spPr>
        <p:txBody>
          <a:bodyPr>
            <a:normAutofit/>
          </a:bodyPr>
          <a:lstStyle/>
          <a:p>
            <a:pPr algn="just"/>
            <a:r>
              <a:rPr lang="en-IN" dirty="0"/>
              <a:t>Sometimes a process has to access shared memory or files, or do other critical things that can lead to races. This type of </a:t>
            </a:r>
            <a:r>
              <a:rPr lang="en-IN" b="1" dirty="0"/>
              <a:t>part of program</a:t>
            </a:r>
            <a:r>
              <a:rPr lang="en-IN" dirty="0"/>
              <a:t> where shared memory is accessed is called the </a:t>
            </a:r>
            <a:r>
              <a:rPr lang="en-IN" b="1" dirty="0"/>
              <a:t>critical region</a:t>
            </a:r>
            <a:r>
              <a:rPr lang="en-IN" dirty="0"/>
              <a:t> or </a:t>
            </a:r>
            <a:r>
              <a:rPr lang="en-IN" b="1" dirty="0"/>
              <a:t>critical section.</a:t>
            </a:r>
          </a:p>
          <a:p>
            <a:pPr marL="0" indent="0" algn="just">
              <a:buNone/>
            </a:pPr>
            <a:endParaRPr lang="en-IN" b="1" dirty="0"/>
          </a:p>
          <a:p>
            <a:pPr algn="just"/>
            <a:r>
              <a:rPr lang="en-US" dirty="0"/>
              <a:t>If no two processes are ever in their critical regions at the same time then we could avoid race. </a:t>
            </a:r>
            <a:endParaRPr lang="en-IN" dirty="0"/>
          </a:p>
          <a:p>
            <a:pPr algn="just"/>
            <a:endParaRPr lang="en-IN" b="1" dirty="0"/>
          </a:p>
        </p:txBody>
      </p:sp>
    </p:spTree>
    <p:extLst>
      <p:ext uri="{BB962C8B-B14F-4D97-AF65-F5344CB8AC3E}">
        <p14:creationId xmlns:p14="http://schemas.microsoft.com/office/powerpoint/2010/main" val="422430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we are trying to do???</a:t>
            </a:r>
            <a:endParaRPr lang="en-IN" sz="4000" dirty="0"/>
          </a:p>
        </p:txBody>
      </p:sp>
      <p:pic>
        <p:nvPicPr>
          <p:cNvPr id="5" name="Picture 6" descr="D:\b\b4\IBM\02-22.jpg"/>
          <p:cNvPicPr>
            <a:picLocks noChangeAspect="1" noChangeArrowheads="1"/>
          </p:cNvPicPr>
          <p:nvPr/>
        </p:nvPicPr>
        <p:blipFill>
          <a:blip r:embed="rId2" cstate="print"/>
          <a:srcRect/>
          <a:stretch>
            <a:fillRect/>
          </a:stretch>
        </p:blipFill>
        <p:spPr bwMode="auto">
          <a:xfrm>
            <a:off x="284726" y="1295400"/>
            <a:ext cx="8465574" cy="4114800"/>
          </a:xfrm>
          <a:prstGeom prst="rect">
            <a:avLst/>
          </a:prstGeom>
          <a:noFill/>
          <a:ln w="9525">
            <a:noFill/>
            <a:miter lim="800000"/>
            <a:headEnd/>
            <a:tailEnd/>
          </a:ln>
        </p:spPr>
      </p:pic>
    </p:spTree>
    <p:extLst>
      <p:ext uri="{BB962C8B-B14F-4D97-AF65-F5344CB8AC3E}">
        <p14:creationId xmlns:p14="http://schemas.microsoft.com/office/powerpoint/2010/main" val="159961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Solving Critical-Section Problem </a:t>
            </a:r>
            <a:endParaRPr lang="en-IN" dirty="0"/>
          </a:p>
        </p:txBody>
      </p:sp>
      <p:sp>
        <p:nvSpPr>
          <p:cNvPr id="3" name="Content Placeholder 2"/>
          <p:cNvSpPr>
            <a:spLocks noGrp="1"/>
          </p:cNvSpPr>
          <p:nvPr>
            <p:ph idx="1"/>
          </p:nvPr>
        </p:nvSpPr>
        <p:spPr>
          <a:xfrm>
            <a:off x="190500" y="1066800"/>
            <a:ext cx="8763000" cy="5257800"/>
          </a:xfrm>
        </p:spPr>
        <p:txBody>
          <a:bodyPr>
            <a:normAutofit/>
          </a:bodyPr>
          <a:lstStyle/>
          <a:p>
            <a:pPr marL="0" indent="0">
              <a:buNone/>
            </a:pPr>
            <a:r>
              <a:rPr lang="en-US" dirty="0"/>
              <a:t>Any solution to the CS problem must satisfy following criteria:</a:t>
            </a:r>
          </a:p>
          <a:p>
            <a:pPr marL="457200" indent="-457200">
              <a:buFont typeface="+mj-lt"/>
              <a:buAutoNum type="arabicPeriod"/>
            </a:pPr>
            <a:r>
              <a:rPr lang="en-US" b="1" dirty="0"/>
              <a:t>Mutual Exclusion</a:t>
            </a:r>
          </a:p>
          <a:p>
            <a:pPr lvl="1">
              <a:buClr>
                <a:schemeClr val="tx1"/>
              </a:buClr>
            </a:pPr>
            <a:r>
              <a:rPr lang="en-US" dirty="0"/>
              <a:t>Only one process at an instant of time can enter into critical section.</a:t>
            </a:r>
          </a:p>
          <a:p>
            <a:pPr lvl="1">
              <a:buClr>
                <a:schemeClr val="tx1"/>
              </a:buClr>
            </a:pPr>
            <a:r>
              <a:rPr lang="en-US" dirty="0"/>
              <a:t>Also, critical section must be accessed in mutual exclusion fashion.</a:t>
            </a:r>
          </a:p>
          <a:p>
            <a:pPr marL="457200" indent="-457200">
              <a:buFont typeface="+mj-lt"/>
              <a:buAutoNum type="arabicPeriod"/>
            </a:pPr>
            <a:r>
              <a:rPr lang="en-US" b="1" dirty="0"/>
              <a:t>Progress</a:t>
            </a:r>
          </a:p>
          <a:p>
            <a:pPr lvl="1">
              <a:buClr>
                <a:schemeClr val="tx1"/>
              </a:buClr>
            </a:pPr>
            <a:r>
              <a:rPr lang="en-US" dirty="0"/>
              <a:t>Progress says, only consider those processes should compete which actually wants to access or enter into the critical section.</a:t>
            </a:r>
          </a:p>
          <a:p>
            <a:pPr lvl="1">
              <a:buClr>
                <a:schemeClr val="tx1"/>
              </a:buClr>
            </a:pPr>
            <a:r>
              <a:rPr lang="en-US" dirty="0"/>
              <a:t>Also, progress is your mandatory criteria.</a:t>
            </a:r>
          </a:p>
          <a:p>
            <a:pPr marL="457200" indent="-457200">
              <a:buFont typeface="+mj-lt"/>
              <a:buAutoNum type="arabicPeriod"/>
            </a:pPr>
            <a:r>
              <a:rPr lang="en-US" b="1" dirty="0"/>
              <a:t>Bounded Wait</a:t>
            </a:r>
          </a:p>
          <a:p>
            <a:pPr lvl="1">
              <a:buClr>
                <a:schemeClr val="tx1"/>
              </a:buClr>
            </a:pPr>
            <a:r>
              <a:rPr lang="en-US" dirty="0"/>
              <a:t>There should be a maximum bound up to which a process can wait.</a:t>
            </a:r>
          </a:p>
          <a:p>
            <a:pPr lvl="1">
              <a:buClr>
                <a:schemeClr val="tx1"/>
              </a:buClr>
            </a:pPr>
            <a:r>
              <a:rPr lang="en-US" dirty="0"/>
              <a:t>No process should have to wait forever to enter a critical section.</a:t>
            </a:r>
          </a:p>
          <a:p>
            <a:pPr marL="457200" lvl="1" indent="0">
              <a:buClr>
                <a:schemeClr val="tx1"/>
              </a:buClr>
              <a:buNone/>
            </a:pPr>
            <a:endParaRPr lang="en-US" dirty="0"/>
          </a:p>
        </p:txBody>
      </p:sp>
    </p:spTree>
    <p:extLst>
      <p:ext uri="{BB962C8B-B14F-4D97-AF65-F5344CB8AC3E}">
        <p14:creationId xmlns:p14="http://schemas.microsoft.com/office/powerpoint/2010/main" val="140129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Synchronization Methods</a:t>
            </a:r>
          </a:p>
        </p:txBody>
      </p:sp>
      <p:sp>
        <p:nvSpPr>
          <p:cNvPr id="3" name="Content Placeholder 2"/>
          <p:cNvSpPr>
            <a:spLocks noGrp="1"/>
          </p:cNvSpPr>
          <p:nvPr>
            <p:ph idx="1"/>
          </p:nvPr>
        </p:nvSpPr>
        <p:spPr>
          <a:xfrm>
            <a:off x="190500" y="1143000"/>
            <a:ext cx="8763000" cy="5181600"/>
          </a:xfrm>
        </p:spPr>
        <p:txBody>
          <a:bodyPr>
            <a:normAutofit/>
          </a:bodyPr>
          <a:lstStyle/>
          <a:p>
            <a:pPr marL="514350" indent="-514350" algn="just">
              <a:buFont typeface="+mj-lt"/>
              <a:buAutoNum type="arabicPeriod"/>
            </a:pPr>
            <a:r>
              <a:rPr lang="en-US" b="1" dirty="0">
                <a:solidFill>
                  <a:srgbClr val="0070C0"/>
                </a:solidFill>
              </a:rPr>
              <a:t>Busy Waiting: </a:t>
            </a:r>
            <a:r>
              <a:rPr lang="en-US" dirty="0"/>
              <a:t>wastage of time, falling in infinite loop, not doing anything but busy only in knocking.</a:t>
            </a:r>
          </a:p>
          <a:p>
            <a:pPr marL="514350" indent="-514350" algn="just">
              <a:buFont typeface="+mj-lt"/>
              <a:buAutoNum type="arabicPeriod"/>
            </a:pPr>
            <a:endParaRPr lang="en-US" dirty="0"/>
          </a:p>
          <a:p>
            <a:pPr marL="514350" indent="-514350" algn="just">
              <a:buFont typeface="+mj-lt"/>
              <a:buAutoNum type="arabicPeriod"/>
            </a:pPr>
            <a:r>
              <a:rPr lang="en-US" b="1" dirty="0">
                <a:solidFill>
                  <a:srgbClr val="0070C0"/>
                </a:solidFill>
              </a:rPr>
              <a:t>Without Busy Waiting: </a:t>
            </a:r>
            <a:r>
              <a:rPr lang="en-US" dirty="0"/>
              <a:t>instead of knocking again and again process will simply goes to rest mode and whenever the process in critical section gets free, will awake another process and notify it to use the critical section.</a:t>
            </a:r>
          </a:p>
        </p:txBody>
      </p:sp>
    </p:spTree>
    <p:extLst>
      <p:ext uri="{BB962C8B-B14F-4D97-AF65-F5344CB8AC3E}">
        <p14:creationId xmlns:p14="http://schemas.microsoft.com/office/powerpoint/2010/main" val="252284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Busy Waiting Solutions for CS Problem</a:t>
            </a:r>
            <a:endParaRPr lang="en-IN" sz="3600" dirty="0"/>
          </a:p>
        </p:txBody>
      </p:sp>
      <p:sp>
        <p:nvSpPr>
          <p:cNvPr id="3" name="Content Placeholder 2"/>
          <p:cNvSpPr>
            <a:spLocks noGrp="1"/>
          </p:cNvSpPr>
          <p:nvPr>
            <p:ph idx="1"/>
          </p:nvPr>
        </p:nvSpPr>
        <p:spPr>
          <a:xfrm>
            <a:off x="190500" y="1066800"/>
            <a:ext cx="8496300" cy="5059363"/>
          </a:xfrm>
        </p:spPr>
        <p:txBody>
          <a:bodyPr>
            <a:normAutofit/>
          </a:bodyPr>
          <a:lstStyle/>
          <a:p>
            <a:pPr marL="609600" indent="-609600" eaLnBrk="0" hangingPunct="0">
              <a:buNone/>
            </a:pPr>
            <a:r>
              <a:rPr lang="en-US" sz="2800" dirty="0">
                <a:latin typeface="+mn-lt"/>
              </a:rPr>
              <a:t>A list of proposals to achieve mutual exclusion</a:t>
            </a:r>
          </a:p>
          <a:p>
            <a:pPr marL="609600" indent="-609600" eaLnBrk="0" hangingPunct="0"/>
            <a:endParaRPr lang="en-US" sz="2800" dirty="0">
              <a:latin typeface="+mn-lt"/>
            </a:endParaRPr>
          </a:p>
          <a:p>
            <a:pPr marL="514350" indent="-514350" eaLnBrk="0" hangingPunct="0">
              <a:buClr>
                <a:srgbClr val="0070C0"/>
              </a:buClr>
              <a:buFont typeface="+mj-lt"/>
              <a:buAutoNum type="arabicPeriod"/>
            </a:pPr>
            <a:r>
              <a:rPr lang="en-US" sz="2800" dirty="0">
                <a:latin typeface="+mn-lt"/>
              </a:rPr>
              <a:t>Disabling interrupts </a:t>
            </a:r>
          </a:p>
          <a:p>
            <a:pPr marL="514350" indent="-514350" eaLnBrk="0" hangingPunct="0">
              <a:buClr>
                <a:srgbClr val="0070C0"/>
              </a:buClr>
              <a:buFont typeface="+mj-lt"/>
              <a:buAutoNum type="arabicPeriod"/>
            </a:pPr>
            <a:r>
              <a:rPr lang="en-US" sz="2800" dirty="0">
                <a:latin typeface="+mn-lt"/>
              </a:rPr>
              <a:t>Lock variables</a:t>
            </a:r>
          </a:p>
          <a:p>
            <a:pPr marL="514350" indent="-514350" eaLnBrk="0" hangingPunct="0">
              <a:buClr>
                <a:srgbClr val="0070C0"/>
              </a:buClr>
              <a:buFont typeface="+mj-lt"/>
              <a:buAutoNum type="arabicPeriod"/>
            </a:pPr>
            <a:r>
              <a:rPr lang="en-US" sz="2800" dirty="0">
                <a:latin typeface="+mn-lt"/>
              </a:rPr>
              <a:t>Strict alternation</a:t>
            </a:r>
          </a:p>
          <a:p>
            <a:pPr marL="514350" indent="-514350" eaLnBrk="0" hangingPunct="0">
              <a:buClr>
                <a:srgbClr val="0070C0"/>
              </a:buClr>
              <a:buFont typeface="+mj-lt"/>
              <a:buAutoNum type="arabicPeriod"/>
            </a:pPr>
            <a:r>
              <a:rPr lang="en-US" sz="2800" dirty="0">
                <a:latin typeface="+mn-lt"/>
              </a:rPr>
              <a:t>Flag Variable</a:t>
            </a:r>
          </a:p>
          <a:p>
            <a:pPr marL="514350" indent="-514350" eaLnBrk="0" hangingPunct="0">
              <a:buClr>
                <a:srgbClr val="0070C0"/>
              </a:buClr>
              <a:buFont typeface="+mj-lt"/>
              <a:buAutoNum type="arabicPeriod"/>
            </a:pPr>
            <a:r>
              <a:rPr lang="en-US" sz="2800" dirty="0">
                <a:latin typeface="+mn-lt"/>
              </a:rPr>
              <a:t>Peterson's solution</a:t>
            </a:r>
          </a:p>
          <a:p>
            <a:pPr marL="514350" indent="-514350" eaLnBrk="0" hangingPunct="0">
              <a:buClr>
                <a:srgbClr val="0070C0"/>
              </a:buClr>
              <a:buFont typeface="+mj-lt"/>
              <a:buAutoNum type="arabicPeriod"/>
            </a:pPr>
            <a:r>
              <a:rPr lang="en-US" sz="2800" dirty="0"/>
              <a:t>The TSL instruction (Hardware Solution)</a:t>
            </a:r>
          </a:p>
          <a:p>
            <a:pPr marL="514350" indent="-514350" eaLnBrk="0" hangingPunct="0">
              <a:buClr>
                <a:srgbClr val="0070C0"/>
              </a:buClr>
              <a:buFont typeface="+mj-lt"/>
              <a:buAutoNum type="arabicPeriod"/>
            </a:pPr>
            <a:endParaRPr lang="en-US" sz="2800" dirty="0">
              <a:latin typeface="+mn-lt"/>
            </a:endParaRPr>
          </a:p>
          <a:p>
            <a:pPr>
              <a:buNone/>
            </a:pPr>
            <a:endParaRPr lang="en-IN" sz="2800" dirty="0">
              <a:latin typeface="+mn-lt"/>
            </a:endParaRPr>
          </a:p>
        </p:txBody>
      </p:sp>
    </p:spTree>
    <p:extLst>
      <p:ext uri="{BB962C8B-B14F-4D97-AF65-F5344CB8AC3E}">
        <p14:creationId xmlns:p14="http://schemas.microsoft.com/office/powerpoint/2010/main" val="409239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09600"/>
          </a:xfrm>
        </p:spPr>
        <p:txBody>
          <a:bodyPr>
            <a:noAutofit/>
          </a:bodyPr>
          <a:lstStyle/>
          <a:p>
            <a:br>
              <a:rPr lang="en-US" dirty="0"/>
            </a:br>
            <a:r>
              <a:rPr lang="en-US" dirty="0"/>
              <a:t>Solution-1.Disabling Interrupts</a:t>
            </a:r>
            <a:br>
              <a:rPr lang="en-US" dirty="0"/>
            </a:br>
            <a:endParaRPr lang="en-IN" dirty="0"/>
          </a:p>
        </p:txBody>
      </p:sp>
      <p:sp>
        <p:nvSpPr>
          <p:cNvPr id="3" name="Content Placeholder 2"/>
          <p:cNvSpPr>
            <a:spLocks noGrp="1"/>
          </p:cNvSpPr>
          <p:nvPr>
            <p:ph idx="1"/>
          </p:nvPr>
        </p:nvSpPr>
        <p:spPr>
          <a:xfrm>
            <a:off x="190500" y="1066800"/>
            <a:ext cx="8763000" cy="5257800"/>
          </a:xfrm>
        </p:spPr>
        <p:txBody>
          <a:bodyPr/>
          <a:lstStyle/>
          <a:p>
            <a:pPr eaLnBrk="0" hangingPunct="0">
              <a:buClr>
                <a:schemeClr val="accent2"/>
              </a:buClr>
            </a:pPr>
            <a:r>
              <a:rPr lang="en-US" sz="2400" b="1" dirty="0">
                <a:latin typeface="+mn-lt"/>
              </a:rPr>
              <a:t>Idea:</a:t>
            </a:r>
            <a:r>
              <a:rPr lang="en-US" sz="2400" dirty="0">
                <a:latin typeface="+mn-lt"/>
              </a:rPr>
              <a:t> process disables interrupts, enters critical region, enables interrupts when it leaves critical region</a:t>
            </a:r>
          </a:p>
          <a:p>
            <a:pPr eaLnBrk="0" hangingPunct="0">
              <a:buClr>
                <a:schemeClr val="accent2"/>
              </a:buClr>
            </a:pPr>
            <a:r>
              <a:rPr lang="en-US" sz="2400" b="1" dirty="0">
                <a:latin typeface="+mn-lt"/>
              </a:rPr>
              <a:t>Problems</a:t>
            </a:r>
          </a:p>
          <a:p>
            <a:pPr marL="1066800" lvl="1" indent="-609600" eaLnBrk="0" hangingPunct="0">
              <a:buClr>
                <a:schemeClr val="accent2"/>
              </a:buClr>
              <a:buFontTx/>
              <a:buChar char="•"/>
            </a:pPr>
            <a:r>
              <a:rPr lang="en-US" sz="2400" dirty="0">
                <a:latin typeface="+mn-lt"/>
              </a:rPr>
              <a:t>Process might never enable interrupts, crashing system</a:t>
            </a:r>
          </a:p>
          <a:p>
            <a:pPr marL="1066800" lvl="1" indent="-609600" eaLnBrk="0" hangingPunct="0">
              <a:buClr>
                <a:schemeClr val="accent2"/>
              </a:buClr>
              <a:buFontTx/>
              <a:buChar char="•"/>
            </a:pPr>
            <a:r>
              <a:rPr lang="en-US" sz="2400" dirty="0">
                <a:latin typeface="+mn-lt"/>
              </a:rPr>
              <a:t>Won’t work on multi-core (multiprocessor/with two or more CPUs)chips as disabling interrupts only effects  only the CPU that executed the disabling instruction.</a:t>
            </a:r>
          </a:p>
          <a:p>
            <a:pPr marL="1066800" lvl="1" indent="-609600" eaLnBrk="0" hangingPunct="0">
              <a:buClr>
                <a:schemeClr val="accent2"/>
              </a:buClr>
              <a:buFontTx/>
              <a:buChar char="•"/>
            </a:pPr>
            <a:r>
              <a:rPr lang="en-US" sz="2400" dirty="0">
                <a:latin typeface="+mn-lt"/>
              </a:rPr>
              <a:t>the other ones will continue and can access the shared  memory.</a:t>
            </a:r>
          </a:p>
          <a:p>
            <a:pPr>
              <a:buNone/>
            </a:pPr>
            <a:endParaRPr lang="en-IN" dirty="0">
              <a:latin typeface="+mn-lt"/>
            </a:endParaRPr>
          </a:p>
        </p:txBody>
      </p:sp>
    </p:spTree>
    <p:extLst>
      <p:ext uri="{BB962C8B-B14F-4D97-AF65-F5344CB8AC3E}">
        <p14:creationId xmlns:p14="http://schemas.microsoft.com/office/powerpoint/2010/main" val="265361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Solution-2.Lock variable</a:t>
            </a:r>
            <a:endParaRPr lang="en-IN" dirty="0"/>
          </a:p>
        </p:txBody>
      </p:sp>
      <p:sp>
        <p:nvSpPr>
          <p:cNvPr id="3" name="Content Placeholder 2"/>
          <p:cNvSpPr>
            <a:spLocks noGrp="1"/>
          </p:cNvSpPr>
          <p:nvPr>
            <p:ph idx="1"/>
          </p:nvPr>
        </p:nvSpPr>
        <p:spPr>
          <a:xfrm>
            <a:off x="190500" y="990600"/>
            <a:ext cx="8763000" cy="5410200"/>
          </a:xfrm>
        </p:spPr>
        <p:txBody>
          <a:bodyPr>
            <a:normAutofit/>
          </a:bodyPr>
          <a:lstStyle/>
          <a:p>
            <a:pPr algn="just" eaLnBrk="0" hangingPunct="0">
              <a:buClr>
                <a:schemeClr val="accent2"/>
              </a:buClr>
            </a:pPr>
            <a:r>
              <a:rPr lang="en-US" sz="2400" b="1" dirty="0">
                <a:latin typeface="+mn-lt"/>
              </a:rPr>
              <a:t>A software solution - everyone shares a lock</a:t>
            </a:r>
          </a:p>
          <a:p>
            <a:pPr lvl="1" algn="just" eaLnBrk="0" hangingPunct="0">
              <a:buClr>
                <a:schemeClr val="accent2"/>
              </a:buClr>
            </a:pPr>
            <a:r>
              <a:rPr lang="en-US" sz="2400" dirty="0"/>
              <a:t>When lock is 0, process turns it to 1 and enters in critical region</a:t>
            </a:r>
          </a:p>
          <a:p>
            <a:pPr lvl="1" algn="just" eaLnBrk="0" hangingPunct="0">
              <a:buClr>
                <a:schemeClr val="accent2"/>
              </a:buClr>
            </a:pPr>
            <a:r>
              <a:rPr lang="en-US" sz="2400" dirty="0"/>
              <a:t>When exit critical region, turn lock to 0</a:t>
            </a:r>
            <a:endParaRPr lang="en-US" sz="2400" dirty="0">
              <a:latin typeface="+mn-lt"/>
            </a:endParaRPr>
          </a:p>
          <a:p>
            <a:pPr algn="just" eaLnBrk="0" hangingPunct="0">
              <a:buClr>
                <a:schemeClr val="accent2"/>
              </a:buClr>
            </a:pPr>
            <a:r>
              <a:rPr lang="en-US" sz="2400" b="1" dirty="0">
                <a:latin typeface="+mn-lt"/>
              </a:rPr>
              <a:t>Problem - Race condition </a:t>
            </a:r>
          </a:p>
          <a:p>
            <a:pPr lvl="1" algn="just" eaLnBrk="0" hangingPunct="0">
              <a:buClr>
                <a:schemeClr val="accent2"/>
              </a:buClr>
            </a:pPr>
            <a:r>
              <a:rPr lang="en-US" sz="2400" dirty="0">
                <a:latin typeface="+mn-lt"/>
              </a:rPr>
              <a:t>suppose that one process  reads the lock and sees that it is 0, Before it can set the lock to 1,another process is scheduled, runs and sets the lock to 1.</a:t>
            </a:r>
          </a:p>
          <a:p>
            <a:pPr lvl="1" algn="just" eaLnBrk="0" hangingPunct="0">
              <a:buClr>
                <a:schemeClr val="accent2"/>
              </a:buClr>
            </a:pPr>
            <a:r>
              <a:rPr lang="en-US" sz="2400" dirty="0">
                <a:latin typeface="+mn-lt"/>
              </a:rPr>
              <a:t>when the first process runs again it will also set the lock to 1 and two processes will be in their critical regions at the same time.</a:t>
            </a:r>
          </a:p>
        </p:txBody>
      </p:sp>
    </p:spTree>
    <p:extLst>
      <p:ext uri="{BB962C8B-B14F-4D97-AF65-F5344CB8AC3E}">
        <p14:creationId xmlns:p14="http://schemas.microsoft.com/office/powerpoint/2010/main" val="93808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048"/>
            <a:ext cx="8229600" cy="884238"/>
          </a:xfrm>
        </p:spPr>
        <p:txBody>
          <a:bodyPr>
            <a:normAutofit/>
          </a:bodyPr>
          <a:lstStyle/>
          <a:p>
            <a:r>
              <a:rPr lang="en-US" dirty="0"/>
              <a:t>Lock variable</a:t>
            </a:r>
          </a:p>
        </p:txBody>
      </p:sp>
      <p:sp>
        <p:nvSpPr>
          <p:cNvPr id="3" name="Content Placeholder 2"/>
          <p:cNvSpPr>
            <a:spLocks noGrp="1"/>
          </p:cNvSpPr>
          <p:nvPr>
            <p:ph idx="1"/>
          </p:nvPr>
        </p:nvSpPr>
        <p:spPr/>
        <p:txBody>
          <a:bodyPr/>
          <a:lstStyle/>
          <a:p>
            <a:pPr marL="514350" indent="-514350">
              <a:buFont typeface="+mj-lt"/>
              <a:buAutoNum type="arabicPeriod"/>
            </a:pPr>
            <a:r>
              <a:rPr lang="en-US" dirty="0"/>
              <a:t>While ( lock!=0);</a:t>
            </a:r>
          </a:p>
          <a:p>
            <a:pPr marL="514350" indent="-514350">
              <a:buFont typeface="+mj-lt"/>
              <a:buAutoNum type="arabicPeriod"/>
            </a:pPr>
            <a:r>
              <a:rPr lang="en-US" dirty="0"/>
              <a:t>Lock=1;</a:t>
            </a:r>
          </a:p>
          <a:p>
            <a:pPr marL="514350" indent="-514350">
              <a:buFont typeface="+mj-lt"/>
              <a:buAutoNum type="arabicPeriod"/>
            </a:pPr>
            <a:r>
              <a:rPr lang="en-US" dirty="0"/>
              <a:t>Enter in Critical Section</a:t>
            </a:r>
          </a:p>
          <a:p>
            <a:pPr marL="514350" indent="-514350">
              <a:buFont typeface="+mj-lt"/>
              <a:buAutoNum type="arabicPeriod"/>
            </a:pPr>
            <a:r>
              <a:rPr lang="en-US" dirty="0"/>
              <a:t>Lock=0;</a:t>
            </a:r>
          </a:p>
          <a:p>
            <a:pPr marL="514350" indent="-514350">
              <a:buFont typeface="+mj-lt"/>
              <a:buAutoNum type="arabicPeriod"/>
            </a:pPr>
            <a:r>
              <a:rPr lang="en-US" dirty="0"/>
              <a:t>Exit CS</a:t>
            </a:r>
          </a:p>
        </p:txBody>
      </p:sp>
    </p:spTree>
    <p:extLst>
      <p:ext uri="{BB962C8B-B14F-4D97-AF65-F5344CB8AC3E}">
        <p14:creationId xmlns:p14="http://schemas.microsoft.com/office/powerpoint/2010/main" val="321640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336"/>
            <a:ext cx="8077200" cy="893064"/>
          </a:xfrm>
        </p:spPr>
        <p:txBody>
          <a:bodyPr>
            <a:normAutofit/>
          </a:bodyPr>
          <a:lstStyle/>
          <a:p>
            <a:r>
              <a:rPr lang="en-US" dirty="0"/>
              <a:t>Solution-3 Strict Alternation</a:t>
            </a:r>
            <a:endParaRPr lang="en-IN" dirty="0"/>
          </a:p>
        </p:txBody>
      </p:sp>
      <p:sp>
        <p:nvSpPr>
          <p:cNvPr id="3" name="Content Placeholder 2"/>
          <p:cNvSpPr>
            <a:spLocks noGrp="1"/>
          </p:cNvSpPr>
          <p:nvPr>
            <p:ph idx="1"/>
          </p:nvPr>
        </p:nvSpPr>
        <p:spPr>
          <a:xfrm>
            <a:off x="228600" y="990600"/>
            <a:ext cx="8534400" cy="5382344"/>
          </a:xfrm>
        </p:spPr>
        <p:txBody>
          <a:bodyPr>
            <a:normAutofit fontScale="92500" lnSpcReduction="10000"/>
          </a:bodyPr>
          <a:lstStyle/>
          <a:p>
            <a:pPr marL="609600" indent="-609600" algn="just" eaLnBrk="0" hangingPunct="0">
              <a:buClr>
                <a:schemeClr val="accent2"/>
              </a:buClr>
              <a:buFontTx/>
              <a:buChar char="•"/>
            </a:pPr>
            <a:r>
              <a:rPr lang="en-US" dirty="0">
                <a:latin typeface="Cambria" pitchFamily="18" charset="0"/>
              </a:rPr>
              <a:t>Integer variable ‘turn’ keeps track of whose turn is to enter the critical section.</a:t>
            </a:r>
          </a:p>
          <a:p>
            <a:pPr marL="609600" indent="-609600" algn="just" eaLnBrk="0" hangingPunct="0">
              <a:buClr>
                <a:schemeClr val="accent2"/>
              </a:buClr>
              <a:buFontTx/>
              <a:buChar char="•"/>
            </a:pPr>
            <a:r>
              <a:rPr lang="en-US" dirty="0">
                <a:latin typeface="Cambria" pitchFamily="18" charset="0"/>
              </a:rPr>
              <a:t>Initially turn =0 </a:t>
            </a:r>
          </a:p>
          <a:p>
            <a:pPr marL="609600" indent="-609600" algn="just" eaLnBrk="0" hangingPunct="0">
              <a:buClr>
                <a:schemeClr val="accent2"/>
              </a:buClr>
              <a:buFontTx/>
              <a:buChar char="•"/>
            </a:pPr>
            <a:r>
              <a:rPr lang="en-US" dirty="0">
                <a:latin typeface="Cambria" pitchFamily="18" charset="0"/>
              </a:rPr>
              <a:t>Process 0 inspects turn, finds it to be 0, and enters in critical section.</a:t>
            </a:r>
          </a:p>
          <a:p>
            <a:pPr marL="609600" indent="-609600" algn="just" eaLnBrk="0" hangingPunct="0">
              <a:buClr>
                <a:schemeClr val="accent2"/>
              </a:buClr>
              <a:buFontTx/>
              <a:buChar char="•"/>
            </a:pPr>
            <a:r>
              <a:rPr lang="en-US" dirty="0">
                <a:latin typeface="Cambria" pitchFamily="18" charset="0"/>
              </a:rPr>
              <a:t>Process 1 also finds it to be 0 and therefore sits in loop continually testing  ‘turn’ to see when it becomes 1.</a:t>
            </a:r>
          </a:p>
          <a:p>
            <a:pPr marL="609600" indent="-609600" algn="just" eaLnBrk="0" hangingPunct="0">
              <a:buClr>
                <a:schemeClr val="accent2"/>
              </a:buClr>
              <a:buFontTx/>
              <a:buChar char="•"/>
            </a:pPr>
            <a:r>
              <a:rPr lang="en-US" dirty="0">
                <a:latin typeface="Cambria" pitchFamily="18" charset="0"/>
              </a:rPr>
              <a:t>countinusoly testing a variable until some value appears is called busy waiting.</a:t>
            </a:r>
            <a:endParaRPr lang="en-IN" dirty="0">
              <a:latin typeface="Cambria" pitchFamily="18" charset="0"/>
            </a:endParaRPr>
          </a:p>
          <a:p>
            <a:pPr marL="609600" indent="-609600" algn="just" eaLnBrk="0" hangingPunct="0">
              <a:buClr>
                <a:schemeClr val="accent2"/>
              </a:buClr>
              <a:buFontTx/>
              <a:buChar char="•"/>
            </a:pPr>
            <a:r>
              <a:rPr lang="en-IN" dirty="0">
                <a:latin typeface="Cambria" pitchFamily="18" charset="0"/>
              </a:rPr>
              <a:t>When process 0 exits from critical region it sets turn to 1 and now process 1 can find it to be 1 and enters in to critical region.</a:t>
            </a:r>
          </a:p>
          <a:p>
            <a:pPr marL="609600" indent="-609600" algn="just" eaLnBrk="0" hangingPunct="0">
              <a:buClr>
                <a:schemeClr val="accent2"/>
              </a:buClr>
              <a:buFontTx/>
              <a:buChar char="•"/>
            </a:pPr>
            <a:r>
              <a:rPr lang="en-IN" dirty="0">
                <a:latin typeface="Cambria" pitchFamily="18" charset="0"/>
              </a:rPr>
              <a:t>In this way, </a:t>
            </a:r>
            <a:r>
              <a:rPr lang="en-IN" b="1" dirty="0">
                <a:latin typeface="Cambria" pitchFamily="18" charset="0"/>
              </a:rPr>
              <a:t>both the processes get alternate turn to enter critical region. </a:t>
            </a:r>
            <a:endParaRPr lang="en-US" b="1" dirty="0">
              <a:latin typeface="Cambria" pitchFamily="18" charset="0"/>
            </a:endParaRPr>
          </a:p>
        </p:txBody>
      </p:sp>
    </p:spTree>
    <p:extLst>
      <p:ext uri="{BB962C8B-B14F-4D97-AF65-F5344CB8AC3E}">
        <p14:creationId xmlns:p14="http://schemas.microsoft.com/office/powerpoint/2010/main" val="61698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Alternation</a:t>
            </a:r>
          </a:p>
        </p:txBody>
      </p:sp>
      <p:sp>
        <p:nvSpPr>
          <p:cNvPr id="4" name="Content Placeholder 9"/>
          <p:cNvSpPr txBox="1">
            <a:spLocks/>
          </p:cNvSpPr>
          <p:nvPr/>
        </p:nvSpPr>
        <p:spPr>
          <a:xfrm>
            <a:off x="419101" y="1905000"/>
            <a:ext cx="3886200" cy="3048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b="1" dirty="0"/>
              <a:t>While (TRUE) </a:t>
            </a:r>
          </a:p>
          <a:p>
            <a:pPr>
              <a:buFont typeface="Wingdings" panose="05000000000000000000" pitchFamily="2" charset="2"/>
              <a:buNone/>
            </a:pPr>
            <a:r>
              <a:rPr lang="en-US" b="1" dirty="0"/>
              <a:t>{</a:t>
            </a:r>
          </a:p>
          <a:p>
            <a:pPr>
              <a:buFont typeface="Wingdings" panose="05000000000000000000" pitchFamily="2" charset="2"/>
              <a:buNone/>
            </a:pPr>
            <a:r>
              <a:rPr lang="en-US" b="1" dirty="0"/>
              <a:t>while ( turn != 0); </a:t>
            </a:r>
            <a:r>
              <a:rPr lang="en-US" dirty="0">
                <a:solidFill>
                  <a:srgbClr val="FF0000"/>
                </a:solidFill>
              </a:rPr>
              <a:t>/* trap */</a:t>
            </a:r>
          </a:p>
          <a:p>
            <a:pPr>
              <a:buFont typeface="Wingdings" panose="05000000000000000000" pitchFamily="2" charset="2"/>
              <a:buNone/>
            </a:pPr>
            <a:r>
              <a:rPr lang="en-US" b="1" dirty="0"/>
              <a:t>Critical_region();</a:t>
            </a:r>
          </a:p>
          <a:p>
            <a:pPr>
              <a:buNone/>
            </a:pPr>
            <a:r>
              <a:rPr lang="en-US" b="1" dirty="0"/>
              <a:t>turn =1; </a:t>
            </a:r>
            <a:r>
              <a:rPr lang="en-US" dirty="0">
                <a:solidFill>
                  <a:srgbClr val="FF0000"/>
                </a:solidFill>
              </a:rPr>
              <a:t>/*a process exit CS*/</a:t>
            </a:r>
            <a:endParaRPr lang="en-US" b="1" dirty="0"/>
          </a:p>
          <a:p>
            <a:pPr>
              <a:buFont typeface="Wingdings" panose="05000000000000000000" pitchFamily="2" charset="2"/>
              <a:buNone/>
            </a:pPr>
            <a:r>
              <a:rPr lang="en-US" b="1" dirty="0"/>
              <a:t>noncritical_region();</a:t>
            </a:r>
          </a:p>
          <a:p>
            <a:pPr>
              <a:buFont typeface="Wingdings" panose="05000000000000000000" pitchFamily="2" charset="2"/>
              <a:buNone/>
            </a:pPr>
            <a:r>
              <a:rPr lang="en-US" b="1" dirty="0"/>
              <a:t>}</a:t>
            </a:r>
            <a:endParaRPr lang="en-IN" b="1" dirty="0"/>
          </a:p>
          <a:p>
            <a:pPr>
              <a:buFont typeface="Wingdings" panose="05000000000000000000" pitchFamily="2" charset="2"/>
              <a:buNone/>
            </a:pPr>
            <a:endParaRPr lang="en-IN" dirty="0"/>
          </a:p>
        </p:txBody>
      </p:sp>
      <p:sp>
        <p:nvSpPr>
          <p:cNvPr id="5" name="TextBox 4"/>
          <p:cNvSpPr txBox="1"/>
          <p:nvPr/>
        </p:nvSpPr>
        <p:spPr>
          <a:xfrm>
            <a:off x="4953000" y="1908048"/>
            <a:ext cx="4000499" cy="3357073"/>
          </a:xfrm>
          <a:prstGeom prst="rect">
            <a:avLst/>
          </a:prstGeom>
          <a:noFill/>
        </p:spPr>
        <p:txBody>
          <a:bodyPr wrap="square" rtlCol="0">
            <a:spAutoFit/>
          </a:bodyPr>
          <a:lstStyle/>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While (TRUE) </a:t>
            </a:r>
          </a:p>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sz="2400" b="1" dirty="0">
                <a:latin typeface="+mj-lt"/>
                <a:ea typeface="Times New Roman" panose="02020603050405020304" pitchFamily="18" charset="0"/>
                <a:cs typeface="Times New Roman" panose="02020603050405020304" pitchFamily="18" charset="0"/>
              </a:rPr>
              <a:t>while ( turn != 1); </a:t>
            </a:r>
            <a:r>
              <a:rPr lang="en-US" sz="2400" dirty="0">
                <a:solidFill>
                  <a:srgbClr val="FF0000"/>
                </a:solidFill>
              </a:rPr>
              <a:t>/* trap */</a:t>
            </a:r>
          </a:p>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Critical_region();</a:t>
            </a:r>
          </a:p>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turn =0;</a:t>
            </a:r>
            <a:r>
              <a:rPr lang="en-US" sz="2400" dirty="0">
                <a:solidFill>
                  <a:srgbClr val="FF0000"/>
                </a:solidFill>
              </a:rPr>
              <a:t> /*a process exit CS*/</a:t>
            </a:r>
            <a:endParaRPr lang="en-US" sz="2400" b="1" dirty="0">
              <a:latin typeface="+mj-lt"/>
              <a:ea typeface="Times New Roman" panose="02020603050405020304" pitchFamily="18" charset="0"/>
              <a:cs typeface="Times New Roman" panose="02020603050405020304" pitchFamily="18" charset="0"/>
            </a:endParaRPr>
          </a:p>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noncritical_region();</a:t>
            </a:r>
          </a:p>
          <a:p>
            <a:pPr marL="342900" indent="-342900">
              <a:lnSpc>
                <a:spcPct val="114000"/>
              </a:lnSpc>
              <a:spcBef>
                <a:spcPct val="20000"/>
              </a:spcBef>
            </a:pPr>
            <a:r>
              <a:rPr lang="en-US" sz="2400" b="1" dirty="0">
                <a:latin typeface="+mj-lt"/>
                <a:ea typeface="Times New Roman" panose="02020603050405020304" pitchFamily="18" charset="0"/>
                <a:cs typeface="Times New Roman" panose="02020603050405020304" pitchFamily="18" charset="0"/>
              </a:rPr>
              <a:t>}</a:t>
            </a:r>
            <a:endParaRPr lang="en-IN" sz="2400" b="1" dirty="0">
              <a:latin typeface="+mj-lt"/>
              <a:ea typeface="Times New Roman" panose="02020603050405020304" pitchFamily="18" charset="0"/>
              <a:cs typeface="Times New Roman" panose="02020603050405020304" pitchFamily="18" charset="0"/>
            </a:endParaRPr>
          </a:p>
        </p:txBody>
      </p:sp>
      <p:sp>
        <p:nvSpPr>
          <p:cNvPr id="6" name="TextBox 5"/>
          <p:cNvSpPr txBox="1"/>
          <p:nvPr/>
        </p:nvSpPr>
        <p:spPr>
          <a:xfrm>
            <a:off x="1219200" y="1062335"/>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P0</a:t>
            </a:r>
          </a:p>
        </p:txBody>
      </p:sp>
      <p:sp>
        <p:nvSpPr>
          <p:cNvPr id="7" name="TextBox 6"/>
          <p:cNvSpPr txBox="1"/>
          <p:nvPr/>
        </p:nvSpPr>
        <p:spPr>
          <a:xfrm>
            <a:off x="5609844" y="1062334"/>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P1</a:t>
            </a:r>
          </a:p>
        </p:txBody>
      </p:sp>
      <p:cxnSp>
        <p:nvCxnSpPr>
          <p:cNvPr id="8" name="Straight Connector 7"/>
          <p:cNvCxnSpPr/>
          <p:nvPr/>
        </p:nvCxnSpPr>
        <p:spPr>
          <a:xfrm>
            <a:off x="4572000" y="914400"/>
            <a:ext cx="0" cy="56388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1933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mj-lt"/>
              </a:rPr>
              <a:t>Disclaimer</a:t>
            </a:r>
          </a:p>
        </p:txBody>
      </p:sp>
      <p:sp>
        <p:nvSpPr>
          <p:cNvPr id="3" name="Content Placeholder 2"/>
          <p:cNvSpPr>
            <a:spLocks noGrp="1"/>
          </p:cNvSpPr>
          <p:nvPr>
            <p:ph idx="1"/>
          </p:nvPr>
        </p:nvSpPr>
        <p:spPr/>
        <p:txBody>
          <a:bodyPr>
            <a:normAutofit fontScale="92500" lnSpcReduction="10000"/>
          </a:bodyPr>
          <a:lstStyle/>
          <a:p>
            <a:pPr algn="just"/>
            <a:r>
              <a:rPr lang="en-US" b="1" i="1" dirty="0"/>
              <a:t>It is hereby declared that the production of the said content is meant for non-commercial, scholastic and research purposes only.</a:t>
            </a:r>
            <a:endParaRPr lang="en-US" dirty="0"/>
          </a:p>
          <a:p>
            <a:pPr algn="just"/>
            <a:endParaRPr lang="en-US" dirty="0"/>
          </a:p>
          <a:p>
            <a:pPr algn="just"/>
            <a:r>
              <a:rPr lang="en-US" b="1" i="1" dirty="0"/>
              <a:t>We admit that some of the content or the images provided in this channel's videos may be obtained through the routine Google image searches and few of them may be under copyright protection. Such usage is completely inadvertent.</a:t>
            </a:r>
            <a:endParaRPr lang="en-US" dirty="0"/>
          </a:p>
          <a:p>
            <a:pPr algn="just"/>
            <a:endParaRPr lang="en-US" dirty="0"/>
          </a:p>
          <a:p>
            <a:pPr algn="just"/>
            <a:r>
              <a:rPr lang="en-US" b="1" i="1" dirty="0"/>
              <a:t>It is quite possible that we overlooked to give full scholarly credit to the Copyright Owners. We believe that the non-commercial, only-for-educational use of the material may allow the video in question fall under fair use of such content. However we honor the copyright holder's rights and the video shall be deleted from our channel in case of any such claim received by us or reported to us.</a:t>
            </a:r>
            <a:endParaRPr lang="en-US" dirty="0"/>
          </a:p>
          <a:p>
            <a:pPr algn="just"/>
            <a:endParaRPr lang="en-US" dirty="0"/>
          </a:p>
        </p:txBody>
      </p:sp>
    </p:spTree>
    <p:extLst>
      <p:ext uri="{BB962C8B-B14F-4D97-AF65-F5344CB8AC3E}">
        <p14:creationId xmlns:p14="http://schemas.microsoft.com/office/powerpoint/2010/main" val="66946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 Flag Variable</a:t>
            </a:r>
          </a:p>
        </p:txBody>
      </p:sp>
      <p:sp>
        <p:nvSpPr>
          <p:cNvPr id="3" name="Content Placeholder 2"/>
          <p:cNvSpPr>
            <a:spLocks noGrp="1"/>
          </p:cNvSpPr>
          <p:nvPr>
            <p:ph idx="1"/>
          </p:nvPr>
        </p:nvSpPr>
        <p:spPr>
          <a:xfrm>
            <a:off x="190500" y="1454604"/>
            <a:ext cx="4343400" cy="4495800"/>
          </a:xfrm>
        </p:spPr>
        <p:txBody>
          <a:bodyPr>
            <a:normAutofit/>
          </a:bodyPr>
          <a:lstStyle/>
          <a:p>
            <a:pPr>
              <a:buNone/>
            </a:pPr>
            <a:r>
              <a:rPr lang="en-US" b="1" dirty="0"/>
              <a:t>While(True)</a:t>
            </a:r>
          </a:p>
          <a:p>
            <a:pPr>
              <a:buNone/>
            </a:pPr>
            <a:r>
              <a:rPr lang="en-US" b="1" dirty="0"/>
              <a:t>{</a:t>
            </a:r>
          </a:p>
          <a:p>
            <a:pPr>
              <a:buNone/>
            </a:pPr>
            <a:r>
              <a:rPr lang="en-US" b="1" dirty="0"/>
              <a:t>Flag[0]=T; </a:t>
            </a:r>
            <a:r>
              <a:rPr lang="en-US" dirty="0">
                <a:solidFill>
                  <a:srgbClr val="FF0000"/>
                </a:solidFill>
              </a:rPr>
              <a:t>/*process is interested to enter into CS*/</a:t>
            </a:r>
          </a:p>
          <a:p>
            <a:pPr>
              <a:buNone/>
            </a:pPr>
            <a:r>
              <a:rPr lang="en-US" b="1" dirty="0"/>
              <a:t>while ( Flag[1]); </a:t>
            </a:r>
            <a:r>
              <a:rPr lang="en-US" dirty="0">
                <a:solidFill>
                  <a:srgbClr val="FF0000"/>
                </a:solidFill>
              </a:rPr>
              <a:t>/* trap*/</a:t>
            </a:r>
          </a:p>
          <a:p>
            <a:pPr>
              <a:buNone/>
            </a:pPr>
            <a:r>
              <a:rPr lang="en-US" b="1" dirty="0"/>
              <a:t>Critical_region();</a:t>
            </a:r>
          </a:p>
          <a:p>
            <a:pPr>
              <a:buNone/>
            </a:pPr>
            <a:r>
              <a:rPr lang="en-US" b="1" dirty="0"/>
              <a:t>Flag[0] =F; </a:t>
            </a:r>
            <a:r>
              <a:rPr lang="en-US" dirty="0">
                <a:solidFill>
                  <a:srgbClr val="FF0000"/>
                </a:solidFill>
              </a:rPr>
              <a:t>/*a process exit CS*/</a:t>
            </a:r>
          </a:p>
          <a:p>
            <a:pPr>
              <a:buNone/>
            </a:pPr>
            <a:r>
              <a:rPr lang="en-US" b="1" dirty="0"/>
              <a:t>noncritical_region();</a:t>
            </a:r>
          </a:p>
          <a:p>
            <a:pPr>
              <a:buNone/>
            </a:pPr>
            <a:r>
              <a:rPr lang="en-US" b="1" dirty="0"/>
              <a:t>}</a:t>
            </a:r>
            <a:endParaRPr lang="en-IN" b="1" dirty="0"/>
          </a:p>
          <a:p>
            <a:endParaRPr lang="en-US" dirty="0"/>
          </a:p>
        </p:txBody>
      </p:sp>
      <p:sp>
        <p:nvSpPr>
          <p:cNvPr id="4" name="Content Placeholder 9"/>
          <p:cNvSpPr txBox="1">
            <a:spLocks/>
          </p:cNvSpPr>
          <p:nvPr/>
        </p:nvSpPr>
        <p:spPr>
          <a:xfrm>
            <a:off x="4800600" y="1453896"/>
            <a:ext cx="4229100" cy="4794504"/>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b="1" dirty="0"/>
              <a:t>While(True)</a:t>
            </a:r>
          </a:p>
          <a:p>
            <a:pPr>
              <a:buNone/>
            </a:pPr>
            <a:r>
              <a:rPr lang="en-US" b="1" dirty="0"/>
              <a:t>{</a:t>
            </a:r>
          </a:p>
          <a:p>
            <a:pPr>
              <a:buNone/>
            </a:pPr>
            <a:r>
              <a:rPr lang="en-US" b="1" dirty="0"/>
              <a:t>Flag[1]=T; </a:t>
            </a:r>
            <a:r>
              <a:rPr lang="en-US" dirty="0">
                <a:solidFill>
                  <a:srgbClr val="FF0000"/>
                </a:solidFill>
              </a:rPr>
              <a:t>/*process is interested to enter into CS*/</a:t>
            </a:r>
          </a:p>
          <a:p>
            <a:pPr>
              <a:buNone/>
            </a:pPr>
            <a:r>
              <a:rPr lang="en-US" b="1" dirty="0"/>
              <a:t>while ( Flag[0]); </a:t>
            </a:r>
            <a:r>
              <a:rPr lang="en-US" dirty="0">
                <a:solidFill>
                  <a:srgbClr val="FF0000"/>
                </a:solidFill>
              </a:rPr>
              <a:t>/* trap*/</a:t>
            </a:r>
          </a:p>
          <a:p>
            <a:pPr>
              <a:buNone/>
            </a:pPr>
            <a:r>
              <a:rPr lang="en-US" b="1" dirty="0"/>
              <a:t>Critical_region();</a:t>
            </a:r>
          </a:p>
          <a:p>
            <a:pPr>
              <a:buNone/>
            </a:pPr>
            <a:r>
              <a:rPr lang="en-US" b="1" dirty="0"/>
              <a:t>Flag[1] =F; </a:t>
            </a:r>
            <a:r>
              <a:rPr lang="en-US" dirty="0">
                <a:solidFill>
                  <a:srgbClr val="FF0000"/>
                </a:solidFill>
              </a:rPr>
              <a:t>/*a process exit CS*/</a:t>
            </a:r>
            <a:endParaRPr lang="en-US" b="1" dirty="0"/>
          </a:p>
          <a:p>
            <a:pPr>
              <a:buNone/>
            </a:pPr>
            <a:r>
              <a:rPr lang="en-US" b="1" dirty="0"/>
              <a:t>noncritical_region();</a:t>
            </a:r>
          </a:p>
          <a:p>
            <a:pPr>
              <a:buNone/>
            </a:pPr>
            <a:r>
              <a:rPr lang="en-US" b="1" dirty="0"/>
              <a:t>}</a:t>
            </a:r>
            <a:endParaRPr lang="en-IN" b="1" dirty="0"/>
          </a:p>
          <a:p>
            <a:pPr>
              <a:buFont typeface="Wingdings" panose="05000000000000000000" pitchFamily="2" charset="2"/>
              <a:buNone/>
            </a:pPr>
            <a:endParaRPr lang="en-IN" dirty="0"/>
          </a:p>
        </p:txBody>
      </p:sp>
      <p:sp>
        <p:nvSpPr>
          <p:cNvPr id="5" name="TextBox 4"/>
          <p:cNvSpPr txBox="1"/>
          <p:nvPr/>
        </p:nvSpPr>
        <p:spPr>
          <a:xfrm>
            <a:off x="1371600" y="986135"/>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P0</a:t>
            </a:r>
          </a:p>
        </p:txBody>
      </p:sp>
      <p:sp>
        <p:nvSpPr>
          <p:cNvPr id="6" name="TextBox 5"/>
          <p:cNvSpPr txBox="1"/>
          <p:nvPr/>
        </p:nvSpPr>
        <p:spPr>
          <a:xfrm>
            <a:off x="5638800" y="977699"/>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P1</a:t>
            </a:r>
          </a:p>
        </p:txBody>
      </p:sp>
      <p:cxnSp>
        <p:nvCxnSpPr>
          <p:cNvPr id="8" name="Straight Connector 7"/>
          <p:cNvCxnSpPr>
            <a:stCxn id="2" idx="2"/>
          </p:cNvCxnSpPr>
          <p:nvPr/>
        </p:nvCxnSpPr>
        <p:spPr>
          <a:xfrm>
            <a:off x="4572000" y="914400"/>
            <a:ext cx="0" cy="56388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134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Solution-5 Peterson’s Solution</a:t>
            </a:r>
          </a:p>
        </p:txBody>
      </p:sp>
      <p:sp>
        <p:nvSpPr>
          <p:cNvPr id="5" name="TextBox 4"/>
          <p:cNvSpPr txBox="1"/>
          <p:nvPr/>
        </p:nvSpPr>
        <p:spPr>
          <a:xfrm>
            <a:off x="1371600" y="986135"/>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P0</a:t>
            </a:r>
          </a:p>
        </p:txBody>
      </p:sp>
      <p:sp>
        <p:nvSpPr>
          <p:cNvPr id="6" name="Content Placeholder 9"/>
          <p:cNvSpPr txBox="1">
            <a:spLocks/>
          </p:cNvSpPr>
          <p:nvPr/>
        </p:nvSpPr>
        <p:spPr>
          <a:xfrm>
            <a:off x="4800600" y="1676400"/>
            <a:ext cx="4229100" cy="4572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t>While(True)</a:t>
            </a:r>
          </a:p>
          <a:p>
            <a:pPr>
              <a:lnSpc>
                <a:spcPct val="100000"/>
              </a:lnSpc>
              <a:buNone/>
            </a:pPr>
            <a:r>
              <a:rPr lang="en-US" b="1" dirty="0"/>
              <a:t>{</a:t>
            </a:r>
          </a:p>
          <a:p>
            <a:pPr>
              <a:lnSpc>
                <a:spcPct val="100000"/>
              </a:lnSpc>
              <a:buNone/>
            </a:pPr>
            <a:r>
              <a:rPr lang="en-US" b="1" dirty="0"/>
              <a:t>Flag[1]=T; </a:t>
            </a:r>
            <a:r>
              <a:rPr lang="en-US" dirty="0">
                <a:solidFill>
                  <a:srgbClr val="FF0000"/>
                </a:solidFill>
              </a:rPr>
              <a:t>/*process is interested to enter into CS*/</a:t>
            </a:r>
          </a:p>
          <a:p>
            <a:pPr>
              <a:lnSpc>
                <a:spcPct val="100000"/>
              </a:lnSpc>
              <a:buNone/>
            </a:pPr>
            <a:r>
              <a:rPr lang="en-US" b="1" dirty="0"/>
              <a:t>Turn = 0;</a:t>
            </a:r>
          </a:p>
          <a:p>
            <a:pPr>
              <a:lnSpc>
                <a:spcPct val="100000"/>
              </a:lnSpc>
              <a:buNone/>
            </a:pPr>
            <a:r>
              <a:rPr lang="en-US" b="1" dirty="0"/>
              <a:t>while ( turn==0 &amp;&amp; Flag[0]==T); </a:t>
            </a:r>
            <a:r>
              <a:rPr lang="en-US" dirty="0">
                <a:solidFill>
                  <a:srgbClr val="FF0000"/>
                </a:solidFill>
              </a:rPr>
              <a:t>/* trap*/</a:t>
            </a:r>
          </a:p>
          <a:p>
            <a:pPr>
              <a:lnSpc>
                <a:spcPct val="100000"/>
              </a:lnSpc>
              <a:buNone/>
            </a:pPr>
            <a:r>
              <a:rPr lang="en-US" b="1" dirty="0"/>
              <a:t>Critical_region();</a:t>
            </a:r>
          </a:p>
          <a:p>
            <a:pPr>
              <a:lnSpc>
                <a:spcPct val="100000"/>
              </a:lnSpc>
              <a:buNone/>
            </a:pPr>
            <a:r>
              <a:rPr lang="en-US" b="1" dirty="0"/>
              <a:t>Flag[1] =F; </a:t>
            </a:r>
            <a:r>
              <a:rPr lang="en-US" dirty="0">
                <a:solidFill>
                  <a:srgbClr val="FF0000"/>
                </a:solidFill>
              </a:rPr>
              <a:t>/*a process exit CS*/</a:t>
            </a:r>
          </a:p>
          <a:p>
            <a:pPr>
              <a:lnSpc>
                <a:spcPct val="100000"/>
              </a:lnSpc>
              <a:buNone/>
            </a:pPr>
            <a:r>
              <a:rPr lang="en-US" b="1" dirty="0"/>
              <a:t>noncritical_region();</a:t>
            </a:r>
          </a:p>
          <a:p>
            <a:pPr>
              <a:lnSpc>
                <a:spcPct val="100000"/>
              </a:lnSpc>
              <a:buNone/>
            </a:pPr>
            <a:r>
              <a:rPr lang="en-US" b="1" dirty="0"/>
              <a:t>}</a:t>
            </a:r>
            <a:endParaRPr lang="en-IN" b="1" dirty="0"/>
          </a:p>
          <a:p>
            <a:pPr>
              <a:buFont typeface="Wingdings" panose="05000000000000000000" pitchFamily="2" charset="2"/>
              <a:buNone/>
            </a:pPr>
            <a:endParaRPr lang="en-IN" dirty="0"/>
          </a:p>
        </p:txBody>
      </p:sp>
      <p:sp>
        <p:nvSpPr>
          <p:cNvPr id="7" name="TextBox 6"/>
          <p:cNvSpPr txBox="1"/>
          <p:nvPr/>
        </p:nvSpPr>
        <p:spPr>
          <a:xfrm>
            <a:off x="5638800" y="977699"/>
            <a:ext cx="1981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For Process P1</a:t>
            </a:r>
          </a:p>
        </p:txBody>
      </p:sp>
      <p:cxnSp>
        <p:nvCxnSpPr>
          <p:cNvPr id="8" name="Straight Connector 7"/>
          <p:cNvCxnSpPr/>
          <p:nvPr/>
        </p:nvCxnSpPr>
        <p:spPr>
          <a:xfrm>
            <a:off x="4572000" y="914400"/>
            <a:ext cx="0" cy="5638800"/>
          </a:xfrm>
          <a:prstGeom prst="line">
            <a:avLst/>
          </a:prstGeom>
        </p:spPr>
        <p:style>
          <a:lnRef idx="2">
            <a:schemeClr val="dk1"/>
          </a:lnRef>
          <a:fillRef idx="0">
            <a:schemeClr val="dk1"/>
          </a:fillRef>
          <a:effectRef idx="1">
            <a:schemeClr val="dk1"/>
          </a:effectRef>
          <a:fontRef idx="minor">
            <a:schemeClr val="tx1"/>
          </a:fontRef>
        </p:style>
      </p:cxnSp>
      <p:sp>
        <p:nvSpPr>
          <p:cNvPr id="10" name="Content Placeholder 9"/>
          <p:cNvSpPr txBox="1">
            <a:spLocks/>
          </p:cNvSpPr>
          <p:nvPr/>
        </p:nvSpPr>
        <p:spPr>
          <a:xfrm>
            <a:off x="266700" y="1676400"/>
            <a:ext cx="4229100" cy="4572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t>While(True)</a:t>
            </a:r>
          </a:p>
          <a:p>
            <a:pPr>
              <a:lnSpc>
                <a:spcPct val="100000"/>
              </a:lnSpc>
              <a:buNone/>
            </a:pPr>
            <a:r>
              <a:rPr lang="en-US" b="1" dirty="0"/>
              <a:t>{</a:t>
            </a:r>
          </a:p>
          <a:p>
            <a:pPr>
              <a:lnSpc>
                <a:spcPct val="100000"/>
              </a:lnSpc>
              <a:buNone/>
            </a:pPr>
            <a:r>
              <a:rPr lang="en-US" b="1" dirty="0"/>
              <a:t>Flag[0]=T; </a:t>
            </a:r>
            <a:r>
              <a:rPr lang="en-US" dirty="0">
                <a:solidFill>
                  <a:srgbClr val="FF0000"/>
                </a:solidFill>
              </a:rPr>
              <a:t>/*process is interested to enter into CS*/</a:t>
            </a:r>
          </a:p>
          <a:p>
            <a:pPr>
              <a:lnSpc>
                <a:spcPct val="100000"/>
              </a:lnSpc>
              <a:buNone/>
            </a:pPr>
            <a:r>
              <a:rPr lang="en-US" b="1" dirty="0"/>
              <a:t>Turn = 1;</a:t>
            </a:r>
          </a:p>
          <a:p>
            <a:pPr>
              <a:lnSpc>
                <a:spcPct val="100000"/>
              </a:lnSpc>
              <a:buNone/>
            </a:pPr>
            <a:r>
              <a:rPr lang="en-US" b="1" dirty="0"/>
              <a:t>while ( turn==1 &amp;&amp; Flag[1]==T); </a:t>
            </a:r>
            <a:r>
              <a:rPr lang="en-US" dirty="0">
                <a:solidFill>
                  <a:srgbClr val="FF0000"/>
                </a:solidFill>
              </a:rPr>
              <a:t>/* trap*/</a:t>
            </a:r>
          </a:p>
          <a:p>
            <a:pPr>
              <a:lnSpc>
                <a:spcPct val="100000"/>
              </a:lnSpc>
              <a:buNone/>
            </a:pPr>
            <a:r>
              <a:rPr lang="en-US" b="1" dirty="0"/>
              <a:t>Critical_region();</a:t>
            </a:r>
          </a:p>
          <a:p>
            <a:pPr>
              <a:lnSpc>
                <a:spcPct val="100000"/>
              </a:lnSpc>
              <a:buNone/>
            </a:pPr>
            <a:r>
              <a:rPr lang="en-US" b="1" dirty="0"/>
              <a:t>Flag[0] =F; </a:t>
            </a:r>
            <a:r>
              <a:rPr lang="en-US" dirty="0">
                <a:solidFill>
                  <a:srgbClr val="FF0000"/>
                </a:solidFill>
              </a:rPr>
              <a:t>/*a process exit CS*/</a:t>
            </a:r>
          </a:p>
          <a:p>
            <a:pPr>
              <a:lnSpc>
                <a:spcPct val="100000"/>
              </a:lnSpc>
              <a:buNone/>
            </a:pPr>
            <a:r>
              <a:rPr lang="en-US" b="1" dirty="0"/>
              <a:t>noncritical_region();</a:t>
            </a:r>
          </a:p>
          <a:p>
            <a:pPr>
              <a:lnSpc>
                <a:spcPct val="100000"/>
              </a:lnSpc>
              <a:buNone/>
            </a:pPr>
            <a:r>
              <a:rPr lang="en-US" b="1" dirty="0"/>
              <a:t>}</a:t>
            </a:r>
            <a:endParaRPr lang="en-IN"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281304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a:t>
            </a:r>
          </a:p>
        </p:txBody>
      </p:sp>
      <p:pic>
        <p:nvPicPr>
          <p:cNvPr id="4" name="Picture 6" descr="D:\b\b4\IBM\02-24.jpg"/>
          <p:cNvPicPr>
            <a:picLocks noChangeAspect="1" noChangeArrowheads="1"/>
          </p:cNvPicPr>
          <p:nvPr/>
        </p:nvPicPr>
        <p:blipFill>
          <a:blip r:embed="rId2" cstate="print"/>
          <a:srcRect/>
          <a:stretch>
            <a:fillRect/>
          </a:stretch>
        </p:blipFill>
        <p:spPr bwMode="auto">
          <a:xfrm>
            <a:off x="642910" y="1000108"/>
            <a:ext cx="8072494" cy="5413124"/>
          </a:xfrm>
          <a:prstGeom prst="rect">
            <a:avLst/>
          </a:prstGeom>
          <a:noFill/>
          <a:ln w="9525">
            <a:noFill/>
            <a:miter lim="800000"/>
            <a:headEnd/>
            <a:tailEnd/>
          </a:ln>
        </p:spPr>
      </p:pic>
    </p:spTree>
    <p:extLst>
      <p:ext uri="{BB962C8B-B14F-4D97-AF65-F5344CB8AC3E}">
        <p14:creationId xmlns:p14="http://schemas.microsoft.com/office/powerpoint/2010/main" val="183342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a:t>
            </a:r>
            <a:endParaRPr lang="en-IN" dirty="0"/>
          </a:p>
        </p:txBody>
      </p:sp>
      <p:sp>
        <p:nvSpPr>
          <p:cNvPr id="3" name="Content Placeholder 2"/>
          <p:cNvSpPr>
            <a:spLocks noGrp="1"/>
          </p:cNvSpPr>
          <p:nvPr>
            <p:ph idx="1"/>
          </p:nvPr>
        </p:nvSpPr>
        <p:spPr>
          <a:xfrm>
            <a:off x="190500" y="1066800"/>
            <a:ext cx="8763000" cy="4724400"/>
          </a:xfrm>
        </p:spPr>
        <p:txBody>
          <a:bodyPr>
            <a:normAutofit/>
          </a:bodyPr>
          <a:lstStyle/>
          <a:p>
            <a:pPr eaLnBrk="0" hangingPunct="0">
              <a:lnSpc>
                <a:spcPct val="100000"/>
              </a:lnSpc>
              <a:buClr>
                <a:schemeClr val="accent2"/>
              </a:buClr>
            </a:pPr>
            <a:r>
              <a:rPr lang="en-US" dirty="0"/>
              <a:t>Process 0 &amp; 1 try to get in simultaneously.</a:t>
            </a:r>
          </a:p>
          <a:p>
            <a:pPr eaLnBrk="0" hangingPunct="0">
              <a:lnSpc>
                <a:spcPct val="100000"/>
              </a:lnSpc>
              <a:buClr>
                <a:schemeClr val="accent2"/>
              </a:buClr>
            </a:pPr>
            <a:endParaRPr lang="en-US" dirty="0"/>
          </a:p>
          <a:p>
            <a:pPr eaLnBrk="0" hangingPunct="0">
              <a:lnSpc>
                <a:spcPct val="100000"/>
              </a:lnSpc>
              <a:buClr>
                <a:schemeClr val="accent2"/>
              </a:buClr>
            </a:pPr>
            <a:r>
              <a:rPr lang="en-US" dirty="0"/>
              <a:t>Last one in sets turn: say it is process 1.</a:t>
            </a:r>
          </a:p>
          <a:p>
            <a:pPr eaLnBrk="0" hangingPunct="0">
              <a:lnSpc>
                <a:spcPct val="100000"/>
              </a:lnSpc>
              <a:buClr>
                <a:schemeClr val="accent2"/>
              </a:buClr>
            </a:pPr>
            <a:endParaRPr lang="en-US" dirty="0"/>
          </a:p>
          <a:p>
            <a:pPr eaLnBrk="0" hangingPunct="0">
              <a:lnSpc>
                <a:spcPct val="100000"/>
              </a:lnSpc>
              <a:buClr>
                <a:schemeClr val="accent2"/>
              </a:buClr>
            </a:pPr>
            <a:r>
              <a:rPr lang="en-US" dirty="0"/>
              <a:t>Process 0 enters (turn= = process is False).</a:t>
            </a:r>
          </a:p>
          <a:p>
            <a:pPr eaLnBrk="0" hangingPunct="0">
              <a:lnSpc>
                <a:spcPct val="100000"/>
              </a:lnSpc>
              <a:buClr>
                <a:schemeClr val="accent2"/>
              </a:buClr>
            </a:pPr>
            <a:endParaRPr lang="en-US" dirty="0"/>
          </a:p>
          <a:p>
            <a:pPr eaLnBrk="0" hangingPunct="0">
              <a:lnSpc>
                <a:spcPct val="100000"/>
              </a:lnSpc>
              <a:buClr>
                <a:schemeClr val="accent2"/>
              </a:buClr>
            </a:pPr>
            <a:r>
              <a:rPr lang="en-US" dirty="0"/>
              <a:t>First written value of variable will be overwritten &amp; lost.</a:t>
            </a:r>
          </a:p>
          <a:p>
            <a:pPr>
              <a:lnSpc>
                <a:spcPct val="100000"/>
              </a:lnSpc>
            </a:pPr>
            <a:endParaRPr lang="en-IN" dirty="0"/>
          </a:p>
        </p:txBody>
      </p:sp>
    </p:spTree>
    <p:extLst>
      <p:ext uri="{BB962C8B-B14F-4D97-AF65-F5344CB8AC3E}">
        <p14:creationId xmlns:p14="http://schemas.microsoft.com/office/powerpoint/2010/main" val="326113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 Hardware Solution - TSL (Test &amp; Set Lock)</a:t>
            </a:r>
          </a:p>
        </p:txBody>
      </p:sp>
      <p:sp>
        <p:nvSpPr>
          <p:cNvPr id="3" name="Content Placeholder 2"/>
          <p:cNvSpPr>
            <a:spLocks noGrp="1"/>
          </p:cNvSpPr>
          <p:nvPr>
            <p:ph idx="1"/>
          </p:nvPr>
        </p:nvSpPr>
        <p:spPr/>
        <p:txBody>
          <a:bodyPr/>
          <a:lstStyle/>
          <a:p>
            <a:pPr eaLnBrk="0" hangingPunct="0">
              <a:buClr>
                <a:schemeClr val="accent2"/>
              </a:buClr>
            </a:pPr>
            <a:r>
              <a:rPr lang="en-US" dirty="0">
                <a:latin typeface="Cambria" pitchFamily="18" charset="0"/>
              </a:rPr>
              <a:t>TSL reads lock into register (RX) and stores NON ZERO VALUE in lock (e.g. process number)</a:t>
            </a:r>
          </a:p>
          <a:p>
            <a:pPr eaLnBrk="0" hangingPunct="0">
              <a:buClr>
                <a:schemeClr val="accent2"/>
              </a:buClr>
            </a:pPr>
            <a:endParaRPr lang="en-US" dirty="0">
              <a:latin typeface="Cambria" pitchFamily="18" charset="0"/>
            </a:endParaRPr>
          </a:p>
          <a:p>
            <a:pPr eaLnBrk="0" hangingPunct="0">
              <a:buClr>
                <a:schemeClr val="accent2"/>
              </a:buClr>
            </a:pPr>
            <a:r>
              <a:rPr lang="en-US" dirty="0">
                <a:latin typeface="Cambria" pitchFamily="18" charset="0"/>
              </a:rPr>
              <a:t>TSL RX,LOCK</a:t>
            </a:r>
          </a:p>
          <a:p>
            <a:pPr eaLnBrk="0" hangingPunct="0">
              <a:buClr>
                <a:schemeClr val="accent2"/>
              </a:buClr>
            </a:pPr>
            <a:endParaRPr lang="en-US" dirty="0">
              <a:latin typeface="Cambria" pitchFamily="18" charset="0"/>
            </a:endParaRPr>
          </a:p>
          <a:p>
            <a:pPr eaLnBrk="0" hangingPunct="0">
              <a:buClr>
                <a:schemeClr val="accent2"/>
              </a:buClr>
            </a:pPr>
            <a:r>
              <a:rPr lang="en-US" dirty="0">
                <a:latin typeface="Cambria" pitchFamily="18" charset="0"/>
              </a:rPr>
              <a:t>Instruction is atomic: done by freezing access to bus line (bus disable)</a:t>
            </a:r>
          </a:p>
          <a:p>
            <a:endParaRPr lang="en-US" dirty="0"/>
          </a:p>
        </p:txBody>
      </p:sp>
    </p:spTree>
    <p:extLst>
      <p:ext uri="{BB962C8B-B14F-4D97-AF65-F5344CB8AC3E}">
        <p14:creationId xmlns:p14="http://schemas.microsoft.com/office/powerpoint/2010/main" val="415311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p>
        </p:txBody>
      </p:sp>
      <p:pic>
        <p:nvPicPr>
          <p:cNvPr id="4" name="Picture 6" descr="D:\b\b4\IBM\02-25.jpg"/>
          <p:cNvPicPr>
            <a:picLocks noChangeAspect="1" noChangeArrowheads="1"/>
          </p:cNvPicPr>
          <p:nvPr/>
        </p:nvPicPr>
        <p:blipFill>
          <a:blip r:embed="rId2" cstate="print"/>
          <a:srcRect/>
          <a:stretch>
            <a:fillRect/>
          </a:stretch>
        </p:blipFill>
        <p:spPr bwMode="auto">
          <a:xfrm>
            <a:off x="145038" y="1447800"/>
            <a:ext cx="8977627" cy="3581400"/>
          </a:xfrm>
          <a:prstGeom prst="rect">
            <a:avLst/>
          </a:prstGeom>
          <a:noFill/>
          <a:ln w="9525">
            <a:noFill/>
            <a:miter lim="800000"/>
            <a:headEnd/>
            <a:tailEnd/>
          </a:ln>
        </p:spPr>
      </p:pic>
    </p:spTree>
    <p:extLst>
      <p:ext uri="{BB962C8B-B14F-4D97-AF65-F5344CB8AC3E}">
        <p14:creationId xmlns:p14="http://schemas.microsoft.com/office/powerpoint/2010/main" val="558582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5715000"/>
            <a:ext cx="9144000" cy="838200"/>
          </a:xfrm>
          <a:prstGeom prst="rect">
            <a:avLst/>
          </a:prstGeom>
          <a:noFill/>
          <a:ln w="9525">
            <a:noFill/>
            <a:miter lim="800000"/>
            <a:headEnd/>
            <a:tailEnd/>
          </a:ln>
        </p:spPr>
        <p:txBody>
          <a:bodyPr lIns="92075" tIns="46038" rIns="92075" bIns="46038"/>
          <a:lstStyle/>
          <a:p>
            <a:pPr marL="609600" indent="-609600" eaLnBrk="0" hangingPunct="0">
              <a:spcBef>
                <a:spcPct val="20000"/>
              </a:spcBef>
            </a:pPr>
            <a:endParaRPr lang="en-US" sz="2400">
              <a:latin typeface="Cambria" pitchFamily="18" charset="0"/>
            </a:endParaRPr>
          </a:p>
        </p:txBody>
      </p:sp>
      <p:sp>
        <p:nvSpPr>
          <p:cNvPr id="56323" name="Rectangle 3"/>
          <p:cNvSpPr>
            <a:spLocks noChangeArrowheads="1"/>
          </p:cNvSpPr>
          <p:nvPr/>
        </p:nvSpPr>
        <p:spPr bwMode="auto">
          <a:xfrm>
            <a:off x="304800" y="61008"/>
            <a:ext cx="8458200" cy="929592"/>
          </a:xfrm>
          <a:prstGeom prst="rect">
            <a:avLst/>
          </a:prstGeom>
          <a:noFill/>
          <a:ln w="9525">
            <a:noFill/>
            <a:miter lim="800000"/>
            <a:headEnd/>
            <a:tailEnd/>
          </a:ln>
        </p:spPr>
        <p:txBody>
          <a:bodyPr lIns="92075" tIns="46038" rIns="92075" bIns="46038" anchor="ctr"/>
          <a:lstStyle/>
          <a:p>
            <a:pPr eaLnBrk="0" hangingPunct="0"/>
            <a:r>
              <a:rPr lang="en-US" sz="3600" dirty="0">
                <a:latin typeface="+mj-lt"/>
              </a:rPr>
              <a:t>XCHG instruction</a:t>
            </a:r>
          </a:p>
        </p:txBody>
      </p:sp>
      <p:pic>
        <p:nvPicPr>
          <p:cNvPr id="56325" name="Picture 10" descr="D:\b\b4\IBM\02-26.jpg"/>
          <p:cNvPicPr>
            <a:picLocks noChangeAspect="1" noChangeArrowheads="1"/>
          </p:cNvPicPr>
          <p:nvPr/>
        </p:nvPicPr>
        <p:blipFill>
          <a:blip r:embed="rId3" cstate="print"/>
          <a:srcRect/>
          <a:stretch>
            <a:fillRect/>
          </a:stretch>
        </p:blipFill>
        <p:spPr bwMode="auto">
          <a:xfrm>
            <a:off x="295893" y="2144713"/>
            <a:ext cx="8648795" cy="3189287"/>
          </a:xfrm>
          <a:prstGeom prst="rect">
            <a:avLst/>
          </a:prstGeom>
          <a:noFill/>
          <a:ln w="9525">
            <a:noFill/>
            <a:miter lim="800000"/>
            <a:headEnd/>
            <a:tailEnd/>
          </a:ln>
        </p:spPr>
      </p:pic>
      <p:sp>
        <p:nvSpPr>
          <p:cNvPr id="56326" name="TextBox 5"/>
          <p:cNvSpPr txBox="1">
            <a:spLocks noChangeArrowheads="1"/>
          </p:cNvSpPr>
          <p:nvPr/>
        </p:nvSpPr>
        <p:spPr bwMode="auto">
          <a:xfrm>
            <a:off x="1454150" y="1495425"/>
            <a:ext cx="6842125" cy="430887"/>
          </a:xfrm>
          <a:prstGeom prst="rect">
            <a:avLst/>
          </a:prstGeom>
          <a:noFill/>
          <a:ln w="9525">
            <a:noFill/>
            <a:miter lim="800000"/>
            <a:headEnd/>
            <a:tailEnd/>
          </a:ln>
        </p:spPr>
        <p:txBody>
          <a:bodyPr>
            <a:spAutoFit/>
          </a:bodyPr>
          <a:lstStyle/>
          <a:p>
            <a:r>
              <a:rPr lang="en-US" sz="2200" b="1" dirty="0">
                <a:latin typeface="Cambria" pitchFamily="18" charset="0"/>
              </a:rPr>
              <a:t>XCHG  a, b exchanges a &amp; b</a:t>
            </a:r>
          </a:p>
        </p:txBody>
      </p:sp>
      <p:cxnSp>
        <p:nvCxnSpPr>
          <p:cNvPr id="6" name="Straight Connector 5"/>
          <p:cNvCxnSpPr/>
          <p:nvPr/>
        </p:nvCxnSpPr>
        <p:spPr>
          <a:xfrm>
            <a:off x="152400" y="9906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239000" y="61008"/>
            <a:ext cx="1807474" cy="705072"/>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423566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a:xfrm>
            <a:off x="190500" y="1066800"/>
            <a:ext cx="8599140" cy="5410200"/>
          </a:xfrm>
        </p:spPr>
        <p:txBody>
          <a:bodyPr>
            <a:normAutofit fontScale="92500" lnSpcReduction="20000"/>
          </a:bodyPr>
          <a:lstStyle/>
          <a:p>
            <a:r>
              <a:rPr lang="en-US" dirty="0"/>
              <a:t>Priority inversion means the </a:t>
            </a:r>
            <a:r>
              <a:rPr lang="en-US" b="1" dirty="0">
                <a:solidFill>
                  <a:srgbClr val="0070C0"/>
                </a:solidFill>
              </a:rPr>
              <a:t>execution of a high priority process/thread is blocked by a lower priority process/thread</a:t>
            </a:r>
            <a:r>
              <a:rPr lang="en-US" dirty="0">
                <a:solidFill>
                  <a:srgbClr val="0070C0"/>
                </a:solidFill>
              </a:rPr>
              <a:t>.</a:t>
            </a:r>
          </a:p>
          <a:p>
            <a:r>
              <a:rPr lang="en-US" dirty="0"/>
              <a:t>Consider a computer with two processes, </a:t>
            </a:r>
            <a:r>
              <a:rPr lang="en-US" b="1" dirty="0"/>
              <a:t>H having high priority </a:t>
            </a:r>
            <a:r>
              <a:rPr lang="en-US" dirty="0"/>
              <a:t>and </a:t>
            </a:r>
            <a:r>
              <a:rPr lang="en-US" b="1" dirty="0"/>
              <a:t>L having low priority. </a:t>
            </a:r>
            <a:r>
              <a:rPr lang="en-US" dirty="0"/>
              <a:t>The scheduling rules are such that H runs first then L will run.</a:t>
            </a:r>
          </a:p>
          <a:p>
            <a:pPr algn="just"/>
            <a:r>
              <a:rPr lang="en-US" dirty="0"/>
              <a:t>The scheduling rules are such that </a:t>
            </a:r>
            <a:r>
              <a:rPr lang="en-US" i="1" dirty="0"/>
              <a:t>H </a:t>
            </a:r>
            <a:r>
              <a:rPr lang="en-US" dirty="0"/>
              <a:t>is run whenever it is in ready state.</a:t>
            </a:r>
          </a:p>
          <a:p>
            <a:pPr algn="just"/>
            <a:r>
              <a:rPr lang="en-US" dirty="0"/>
              <a:t> At a certain moment, with </a:t>
            </a:r>
            <a:r>
              <a:rPr lang="en-US" i="1" dirty="0"/>
              <a:t>L </a:t>
            </a:r>
            <a:r>
              <a:rPr lang="en-US" dirty="0"/>
              <a:t>in its critical region,</a:t>
            </a:r>
            <a:br>
              <a:rPr lang="en-US" dirty="0"/>
            </a:br>
            <a:r>
              <a:rPr lang="en-US" i="1" dirty="0"/>
              <a:t>H </a:t>
            </a:r>
            <a:r>
              <a:rPr lang="en-US" dirty="0"/>
              <a:t>becomes ready to run (e.g., an I/O operation completes). </a:t>
            </a:r>
          </a:p>
          <a:p>
            <a:pPr algn="just"/>
            <a:r>
              <a:rPr lang="en-US" i="1" dirty="0"/>
              <a:t>H </a:t>
            </a:r>
            <a:r>
              <a:rPr lang="en-US" dirty="0"/>
              <a:t>now begins busy waiting, but since </a:t>
            </a:r>
            <a:r>
              <a:rPr lang="en-US" i="1" dirty="0"/>
              <a:t>L</a:t>
            </a:r>
            <a:br>
              <a:rPr lang="en-US" i="1" dirty="0"/>
            </a:br>
            <a:r>
              <a:rPr lang="en-US" dirty="0"/>
              <a:t>is never scheduled while </a:t>
            </a:r>
            <a:r>
              <a:rPr lang="en-US" i="1" dirty="0"/>
              <a:t>H </a:t>
            </a:r>
            <a:r>
              <a:rPr lang="en-US" dirty="0"/>
              <a:t>is running, </a:t>
            </a:r>
            <a:r>
              <a:rPr lang="en-US" i="1" dirty="0"/>
              <a:t>L </a:t>
            </a:r>
            <a:r>
              <a:rPr lang="en-US" dirty="0"/>
              <a:t>never gets the chance to leave its critical region, so </a:t>
            </a:r>
            <a:r>
              <a:rPr lang="en-US" i="1" dirty="0"/>
              <a:t>H </a:t>
            </a:r>
            <a:r>
              <a:rPr lang="en-US" dirty="0"/>
              <a:t>loops</a:t>
            </a:r>
            <a:br>
              <a:rPr lang="en-US" dirty="0"/>
            </a:br>
            <a:r>
              <a:rPr lang="en-US" dirty="0"/>
              <a:t>forever. </a:t>
            </a:r>
          </a:p>
          <a:p>
            <a:r>
              <a:rPr lang="en-US" dirty="0"/>
              <a:t>This situation is sometimes referred to as the </a:t>
            </a:r>
            <a:r>
              <a:rPr lang="en-US" b="1" dirty="0"/>
              <a:t>priority inversion problem.</a:t>
            </a:r>
            <a:endParaRPr lang="en-US" dirty="0"/>
          </a:p>
        </p:txBody>
      </p:sp>
    </p:spTree>
    <p:extLst>
      <p:ext uri="{BB962C8B-B14F-4D97-AF65-F5344CB8AC3E}">
        <p14:creationId xmlns:p14="http://schemas.microsoft.com/office/powerpoint/2010/main" val="824258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What’s wrong with Peterson, TSL ?</a:t>
            </a:r>
          </a:p>
        </p:txBody>
      </p:sp>
      <p:sp>
        <p:nvSpPr>
          <p:cNvPr id="3" name="Content Placeholder 2"/>
          <p:cNvSpPr>
            <a:spLocks noGrp="1"/>
          </p:cNvSpPr>
          <p:nvPr>
            <p:ph idx="1"/>
          </p:nvPr>
        </p:nvSpPr>
        <p:spPr/>
        <p:txBody>
          <a:bodyPr/>
          <a:lstStyle/>
          <a:p>
            <a:pPr algn="just"/>
            <a:r>
              <a:rPr lang="en-US" dirty="0"/>
              <a:t>When a process wants to enter its critical region, it checks to see if the entry is allowed.</a:t>
            </a:r>
          </a:p>
          <a:p>
            <a:pPr algn="just"/>
            <a:r>
              <a:rPr lang="en-US" dirty="0"/>
              <a:t> If it is not, the process just sits in a tight loop waiting until it is allowed to enter. </a:t>
            </a:r>
          </a:p>
          <a:p>
            <a:r>
              <a:rPr lang="en-US" sz="2800" b="1" dirty="0">
                <a:solidFill>
                  <a:srgbClr val="0070C0"/>
                </a:solidFill>
              </a:rPr>
              <a:t>Limitations:</a:t>
            </a:r>
          </a:p>
          <a:p>
            <a:pPr marL="1051560" lvl="2" indent="-457200">
              <a:buClr>
                <a:schemeClr val="tx1"/>
              </a:buClr>
              <a:buFont typeface="+mj-lt"/>
              <a:buAutoNum type="romanLcPeriod"/>
            </a:pPr>
            <a:r>
              <a:rPr lang="en-US" sz="2400" b="1" dirty="0"/>
              <a:t>Busy Waiting</a:t>
            </a:r>
            <a:r>
              <a:rPr lang="en-US" sz="2400" dirty="0"/>
              <a:t>: this approach waste CPU time</a:t>
            </a:r>
          </a:p>
          <a:p>
            <a:pPr marL="1051560" lvl="2" indent="-457200">
              <a:buClr>
                <a:schemeClr val="tx1"/>
              </a:buClr>
              <a:buFont typeface="+mj-lt"/>
              <a:buAutoNum type="romanLcPeriod"/>
            </a:pPr>
            <a:r>
              <a:rPr lang="en-US" sz="2400" b="1" dirty="0"/>
              <a:t>Priority Inversion Problem</a:t>
            </a:r>
            <a:r>
              <a:rPr lang="en-US" sz="2400" dirty="0"/>
              <a:t>: a low-priority process blocks a higher-priority one</a:t>
            </a:r>
          </a:p>
          <a:p>
            <a:endParaRPr lang="en-US" dirty="0"/>
          </a:p>
        </p:txBody>
      </p:sp>
    </p:spTree>
    <p:extLst>
      <p:ext uri="{BB962C8B-B14F-4D97-AF65-F5344CB8AC3E}">
        <p14:creationId xmlns:p14="http://schemas.microsoft.com/office/powerpoint/2010/main" val="18215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and Wake up</a:t>
            </a:r>
          </a:p>
        </p:txBody>
      </p:sp>
      <p:sp>
        <p:nvSpPr>
          <p:cNvPr id="3" name="Content Placeholder 2"/>
          <p:cNvSpPr>
            <a:spLocks noGrp="1"/>
          </p:cNvSpPr>
          <p:nvPr>
            <p:ph idx="1"/>
          </p:nvPr>
        </p:nvSpPr>
        <p:spPr>
          <a:xfrm>
            <a:off x="190500" y="1066800"/>
            <a:ext cx="8701980" cy="5242520"/>
          </a:xfrm>
        </p:spPr>
        <p:txBody>
          <a:bodyPr>
            <a:normAutofit/>
          </a:bodyPr>
          <a:lstStyle/>
          <a:p>
            <a:pPr eaLnBrk="0" hangingPunct="0">
              <a:buClr>
                <a:schemeClr val="accent2"/>
              </a:buClr>
            </a:pPr>
            <a:r>
              <a:rPr lang="en-US" sz="2400" dirty="0">
                <a:latin typeface="+mn-lt"/>
              </a:rPr>
              <a:t>To avoid busy waiting we have IPC primitives( pair of sleep and wakeup)</a:t>
            </a:r>
          </a:p>
          <a:p>
            <a:pPr eaLnBrk="0" hangingPunct="0">
              <a:buClr>
                <a:schemeClr val="accent2"/>
              </a:buClr>
            </a:pPr>
            <a:r>
              <a:rPr lang="en-US" sz="2400" b="1" dirty="0">
                <a:solidFill>
                  <a:schemeClr val="tx2">
                    <a:lumMod val="60000"/>
                    <a:lumOff val="40000"/>
                  </a:schemeClr>
                </a:solidFill>
                <a:latin typeface="+mn-lt"/>
              </a:rPr>
              <a:t>Solution : Replace busy waiting by blocking calls</a:t>
            </a:r>
          </a:p>
          <a:p>
            <a:pPr lvl="1" algn="just" eaLnBrk="0" hangingPunct="0">
              <a:buClr>
                <a:schemeClr val="accent2"/>
              </a:buClr>
            </a:pPr>
            <a:r>
              <a:rPr lang="en-US" sz="2400" b="1" dirty="0">
                <a:latin typeface="+mn-lt"/>
              </a:rPr>
              <a:t>Sleep</a:t>
            </a:r>
            <a:r>
              <a:rPr lang="en-US" sz="2400" dirty="0">
                <a:solidFill>
                  <a:srgbClr val="FF0000"/>
                </a:solidFill>
                <a:latin typeface="+mn-lt"/>
              </a:rPr>
              <a:t> </a:t>
            </a:r>
            <a:r>
              <a:rPr lang="en-US" sz="2400" dirty="0">
                <a:solidFill>
                  <a:schemeClr val="tx2">
                    <a:lumMod val="60000"/>
                    <a:lumOff val="40000"/>
                  </a:schemeClr>
                </a:solidFill>
                <a:latin typeface="+mn-lt"/>
              </a:rPr>
              <a:t>(blocks process): </a:t>
            </a:r>
            <a:r>
              <a:rPr lang="en-US" sz="2400" dirty="0">
                <a:latin typeface="+mn-lt"/>
              </a:rPr>
              <a:t>it is a system call that causes the caller to block, that is, be suspended until another</a:t>
            </a:r>
            <a:br>
              <a:rPr lang="en-US" sz="2400" dirty="0">
                <a:latin typeface="+mn-lt"/>
              </a:rPr>
            </a:br>
            <a:r>
              <a:rPr lang="en-US" sz="2400" dirty="0">
                <a:latin typeface="+mn-lt"/>
              </a:rPr>
              <a:t>process wakes it up. </a:t>
            </a:r>
            <a:br>
              <a:rPr lang="en-US" sz="2400" dirty="0">
                <a:latin typeface="+mn-lt"/>
              </a:rPr>
            </a:br>
            <a:endParaRPr lang="en-US" sz="2400" dirty="0">
              <a:solidFill>
                <a:srgbClr val="FF0000"/>
              </a:solidFill>
              <a:latin typeface="+mn-lt"/>
            </a:endParaRPr>
          </a:p>
          <a:p>
            <a:pPr lvl="1" algn="just" eaLnBrk="0" hangingPunct="0">
              <a:buClr>
                <a:schemeClr val="accent2"/>
              </a:buClr>
            </a:pPr>
            <a:r>
              <a:rPr lang="en-US" sz="2400" b="1" dirty="0">
                <a:latin typeface="+mn-lt"/>
              </a:rPr>
              <a:t>Wakeup</a:t>
            </a:r>
            <a:r>
              <a:rPr lang="en-US" sz="2400" dirty="0">
                <a:solidFill>
                  <a:srgbClr val="FF0000"/>
                </a:solidFill>
                <a:latin typeface="+mn-lt"/>
              </a:rPr>
              <a:t> </a:t>
            </a:r>
            <a:r>
              <a:rPr lang="en-US" sz="2400" dirty="0">
                <a:solidFill>
                  <a:schemeClr val="tx2">
                    <a:lumMod val="60000"/>
                    <a:lumOff val="40000"/>
                  </a:schemeClr>
                </a:solidFill>
                <a:latin typeface="+mn-lt"/>
              </a:rPr>
              <a:t>(unblocks process): </a:t>
            </a:r>
            <a:r>
              <a:rPr lang="en-US" sz="2400" dirty="0">
                <a:latin typeface="+mn-lt"/>
              </a:rPr>
              <a:t>The wakeup call has one parameter, the process to be awakened. </a:t>
            </a:r>
            <a:br>
              <a:rPr lang="en-US" sz="2400" dirty="0">
                <a:latin typeface="+mn-lt"/>
              </a:rPr>
            </a:br>
            <a:endParaRPr lang="en-US" sz="2400" dirty="0">
              <a:solidFill>
                <a:srgbClr val="FF0000"/>
              </a:solidFill>
              <a:latin typeface="+mn-lt"/>
            </a:endParaRPr>
          </a:p>
          <a:p>
            <a:pPr marL="1066800" lvl="1" indent="-609600" eaLnBrk="0" hangingPunct="0">
              <a:buClr>
                <a:schemeClr val="accent2"/>
              </a:buClr>
            </a:pPr>
            <a:endParaRPr lang="en-US" sz="2400" dirty="0">
              <a:latin typeface="+mn-lt"/>
            </a:endParaRPr>
          </a:p>
          <a:p>
            <a:pPr marL="0" indent="0">
              <a:buNone/>
            </a:pPr>
            <a:endParaRPr lang="en-US" dirty="0">
              <a:latin typeface="+mn-lt"/>
            </a:endParaRPr>
          </a:p>
        </p:txBody>
      </p:sp>
    </p:spTree>
    <p:extLst>
      <p:ext uri="{BB962C8B-B14F-4D97-AF65-F5344CB8AC3E}">
        <p14:creationId xmlns:p14="http://schemas.microsoft.com/office/powerpoint/2010/main" val="134038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Topics to be covered</a:t>
            </a:r>
            <a:endParaRPr lang="en-IN" dirty="0">
              <a:latin typeface="+mj-lt"/>
            </a:endParaRPr>
          </a:p>
        </p:txBody>
      </p:sp>
      <p:sp>
        <p:nvSpPr>
          <p:cNvPr id="16" name="Content Placeholder 2"/>
          <p:cNvSpPr>
            <a:spLocks noGrp="1"/>
          </p:cNvSpPr>
          <p:nvPr>
            <p:ph idx="1"/>
          </p:nvPr>
        </p:nvSpPr>
        <p:spPr>
          <a:xfrm>
            <a:off x="190500" y="990600"/>
            <a:ext cx="8763000" cy="5486400"/>
          </a:xfrm>
        </p:spPr>
        <p:txBody>
          <a:bodyPr>
            <a:normAutofit fontScale="92500" lnSpcReduction="10000"/>
          </a:bodyPr>
          <a:lstStyle/>
          <a:p>
            <a:pPr algn="just"/>
            <a:r>
              <a:rPr lang="en-US" sz="2800" dirty="0"/>
              <a:t>Introduction to IPC</a:t>
            </a:r>
          </a:p>
          <a:p>
            <a:pPr algn="just"/>
            <a:r>
              <a:rPr lang="en-US" sz="2800" dirty="0"/>
              <a:t>Methods for IPC</a:t>
            </a:r>
          </a:p>
          <a:p>
            <a:pPr algn="just"/>
            <a:r>
              <a:rPr lang="en-US" sz="2800" dirty="0"/>
              <a:t>Process Synchronization - Race Conditions ,Critical Section, Mutual Exclusion</a:t>
            </a:r>
          </a:p>
          <a:p>
            <a:pPr algn="just"/>
            <a:r>
              <a:rPr lang="en-US" sz="2800" dirty="0"/>
              <a:t>Synchronization Methods -  Disabling Interrupts, Hardware Solution, Strict Alternation and  Peterson’s Solution  </a:t>
            </a:r>
          </a:p>
          <a:p>
            <a:pPr algn="just"/>
            <a:r>
              <a:rPr lang="en-US" sz="2800" dirty="0"/>
              <a:t>The Producer Consumer Problem </a:t>
            </a:r>
          </a:p>
          <a:p>
            <a:pPr algn="just"/>
            <a:r>
              <a:rPr lang="en-US" sz="2800" dirty="0"/>
              <a:t>Semaphores</a:t>
            </a:r>
          </a:p>
          <a:p>
            <a:pPr algn="just"/>
            <a:r>
              <a:rPr lang="en-US" sz="2800" dirty="0"/>
              <a:t> Event Counters, Monitors, Message Passing</a:t>
            </a:r>
          </a:p>
          <a:p>
            <a:pPr algn="just"/>
            <a:r>
              <a:rPr lang="en-US" sz="2800" dirty="0"/>
              <a:t>Classical IPC Problems: Reader’s &amp; Writer Problem, Dinning Philosopher Problem and Sleeper Barber Problem</a:t>
            </a:r>
            <a:endParaRPr lang="en-US" sz="2800" dirty="0">
              <a:latin typeface="+mn-lt"/>
            </a:endParaRPr>
          </a:p>
        </p:txBody>
      </p:sp>
    </p:spTree>
    <p:extLst>
      <p:ext uri="{BB962C8B-B14F-4D97-AF65-F5344CB8AC3E}">
        <p14:creationId xmlns:p14="http://schemas.microsoft.com/office/powerpoint/2010/main" val="627539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The Producer-Consumer Problem </a:t>
            </a:r>
            <a:br>
              <a:rPr lang="en-US" dirty="0"/>
            </a:br>
            <a:br>
              <a:rPr lang="en-US" dirty="0"/>
            </a:br>
            <a:endParaRPr lang="en-US" dirty="0"/>
          </a:p>
        </p:txBody>
      </p:sp>
      <p:sp>
        <p:nvSpPr>
          <p:cNvPr id="3" name="Content Placeholder 2"/>
          <p:cNvSpPr>
            <a:spLocks noGrp="1"/>
          </p:cNvSpPr>
          <p:nvPr>
            <p:ph idx="1"/>
          </p:nvPr>
        </p:nvSpPr>
        <p:spPr>
          <a:xfrm>
            <a:off x="228600" y="1066800"/>
            <a:ext cx="8458200" cy="5410200"/>
          </a:xfrm>
        </p:spPr>
        <p:txBody>
          <a:bodyPr>
            <a:normAutofit/>
          </a:bodyPr>
          <a:lstStyle/>
          <a:p>
            <a:pPr algn="just"/>
            <a:r>
              <a:rPr lang="en-US" sz="2800" dirty="0"/>
              <a:t>It is also known as </a:t>
            </a:r>
            <a:r>
              <a:rPr lang="en-US" sz="2800" b="1" i="1" dirty="0"/>
              <a:t>Bounded Buffer Problem</a:t>
            </a:r>
            <a:r>
              <a:rPr lang="en-US" sz="2800" b="1" dirty="0"/>
              <a:t> in (multi-process synchronization problem).</a:t>
            </a:r>
          </a:p>
          <a:p>
            <a:pPr algn="just"/>
            <a:r>
              <a:rPr lang="en-US" sz="2800" dirty="0"/>
              <a:t>Consider two processes Producer and Consumer , who </a:t>
            </a:r>
            <a:r>
              <a:rPr lang="en-US" sz="2800" b="1" dirty="0">
                <a:solidFill>
                  <a:srgbClr val="FF0000"/>
                </a:solidFill>
              </a:rPr>
              <a:t>share common, fixed size buffer.</a:t>
            </a:r>
          </a:p>
          <a:p>
            <a:pPr algn="just"/>
            <a:r>
              <a:rPr lang="en-US" sz="2800" dirty="0"/>
              <a:t>Producer </a:t>
            </a:r>
            <a:r>
              <a:rPr lang="en-US" sz="2800" b="1" dirty="0">
                <a:solidFill>
                  <a:schemeClr val="accent6">
                    <a:lumMod val="75000"/>
                  </a:schemeClr>
                </a:solidFill>
              </a:rPr>
              <a:t>puts information</a:t>
            </a:r>
            <a:r>
              <a:rPr lang="en-US" sz="2800" dirty="0"/>
              <a:t> into the buffer</a:t>
            </a:r>
          </a:p>
          <a:p>
            <a:pPr algn="just"/>
            <a:r>
              <a:rPr lang="en-US" sz="2800" dirty="0"/>
              <a:t>Consumer </a:t>
            </a:r>
            <a:r>
              <a:rPr lang="en-US" sz="2800" b="1" dirty="0">
                <a:solidFill>
                  <a:schemeClr val="accent6">
                    <a:lumMod val="75000"/>
                  </a:schemeClr>
                </a:solidFill>
              </a:rPr>
              <a:t>consume</a:t>
            </a:r>
            <a:r>
              <a:rPr lang="en-US" sz="2800" dirty="0"/>
              <a:t> this </a:t>
            </a:r>
            <a:r>
              <a:rPr lang="en-US" sz="2800" b="1" dirty="0">
                <a:solidFill>
                  <a:schemeClr val="accent6">
                    <a:lumMod val="75000"/>
                  </a:schemeClr>
                </a:solidFill>
              </a:rPr>
              <a:t>information</a:t>
            </a:r>
            <a:r>
              <a:rPr lang="en-US" sz="2800" dirty="0"/>
              <a:t> from buffer.</a:t>
            </a:r>
          </a:p>
          <a:p>
            <a:pPr algn="just"/>
            <a:r>
              <a:rPr lang="en-US" sz="2800" dirty="0"/>
              <a:t>Trouble arises when the producer </a:t>
            </a:r>
            <a:r>
              <a:rPr lang="en-US" sz="2800" b="1" dirty="0"/>
              <a:t>wants to put a new item in the buffer, but it is already full.</a:t>
            </a:r>
          </a:p>
          <a:p>
            <a:pPr algn="just"/>
            <a:r>
              <a:rPr lang="en-US" sz="2800" dirty="0"/>
              <a:t>And consumer </a:t>
            </a:r>
            <a:r>
              <a:rPr lang="en-US" sz="2800" b="1" dirty="0"/>
              <a:t>wants to remove a item from buffer, but it is already empty.</a:t>
            </a:r>
          </a:p>
          <a:p>
            <a:pPr algn="just"/>
            <a:endParaRPr lang="en-US" sz="2800" dirty="0"/>
          </a:p>
        </p:txBody>
      </p:sp>
    </p:spTree>
    <p:extLst>
      <p:ext uri="{BB962C8B-B14F-4D97-AF65-F5344CB8AC3E}">
        <p14:creationId xmlns:p14="http://schemas.microsoft.com/office/powerpoint/2010/main" val="3941554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The Producer-Consumer Problem </a:t>
            </a:r>
            <a:br>
              <a:rPr lang="en-US" dirty="0"/>
            </a:br>
            <a:br>
              <a:rPr lang="en-US" dirty="0"/>
            </a:br>
            <a:endParaRPr lang="en-US" dirty="0"/>
          </a:p>
        </p:txBody>
      </p:sp>
      <p:sp>
        <p:nvSpPr>
          <p:cNvPr id="5" name="TextBox 4"/>
          <p:cNvSpPr txBox="1"/>
          <p:nvPr/>
        </p:nvSpPr>
        <p:spPr>
          <a:xfrm>
            <a:off x="1371600" y="986135"/>
            <a:ext cx="1447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Consumer</a:t>
            </a:r>
          </a:p>
        </p:txBody>
      </p:sp>
      <p:sp>
        <p:nvSpPr>
          <p:cNvPr id="6" name="Content Placeholder 9"/>
          <p:cNvSpPr txBox="1">
            <a:spLocks/>
          </p:cNvSpPr>
          <p:nvPr/>
        </p:nvSpPr>
        <p:spPr>
          <a:xfrm>
            <a:off x="4724400" y="1661868"/>
            <a:ext cx="4229100" cy="4891332"/>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t>int count = 0;</a:t>
            </a:r>
          </a:p>
          <a:p>
            <a:pPr>
              <a:lnSpc>
                <a:spcPct val="100000"/>
              </a:lnSpc>
              <a:buNone/>
            </a:pPr>
            <a:r>
              <a:rPr lang="en-US" b="1" dirty="0"/>
              <a:t>void producer()</a:t>
            </a:r>
          </a:p>
          <a:p>
            <a:pPr>
              <a:lnSpc>
                <a:spcPct val="100000"/>
              </a:lnSpc>
              <a:buNone/>
            </a:pPr>
            <a:r>
              <a:rPr lang="en-US" b="1" dirty="0"/>
              <a:t>{</a:t>
            </a:r>
          </a:p>
          <a:p>
            <a:pPr lvl="1">
              <a:lnSpc>
                <a:spcPct val="100000"/>
              </a:lnSpc>
              <a:buNone/>
            </a:pPr>
            <a:r>
              <a:rPr lang="en-US" b="1" dirty="0"/>
              <a:t>While(True)</a:t>
            </a:r>
          </a:p>
          <a:p>
            <a:pPr lvl="1">
              <a:lnSpc>
                <a:spcPct val="100000"/>
              </a:lnSpc>
              <a:buNone/>
            </a:pPr>
            <a:r>
              <a:rPr lang="en-US" b="1" dirty="0"/>
              <a:t>{</a:t>
            </a:r>
          </a:p>
          <a:p>
            <a:pPr lvl="1">
              <a:lnSpc>
                <a:spcPct val="100000"/>
              </a:lnSpc>
              <a:buNone/>
            </a:pPr>
            <a:r>
              <a:rPr lang="en-US" b="1" dirty="0"/>
              <a:t>Produce_item(item);</a:t>
            </a:r>
          </a:p>
          <a:p>
            <a:pPr lvl="1">
              <a:lnSpc>
                <a:spcPct val="100000"/>
              </a:lnSpc>
              <a:buNone/>
            </a:pPr>
            <a:r>
              <a:rPr lang="en-US" b="1" dirty="0"/>
              <a:t>while(count==n); </a:t>
            </a:r>
            <a:r>
              <a:rPr lang="en-US" b="1" dirty="0">
                <a:solidFill>
                  <a:srgbClr val="FF0000"/>
                </a:solidFill>
              </a:rPr>
              <a:t>/*buffer full*/</a:t>
            </a:r>
          </a:p>
          <a:p>
            <a:pPr lvl="1">
              <a:lnSpc>
                <a:spcPct val="100000"/>
              </a:lnSpc>
              <a:buNone/>
            </a:pPr>
            <a:r>
              <a:rPr lang="en-US" b="1" dirty="0"/>
              <a:t>Buffer[in]=item;</a:t>
            </a:r>
          </a:p>
          <a:p>
            <a:pPr lvl="1">
              <a:lnSpc>
                <a:spcPct val="100000"/>
              </a:lnSpc>
              <a:buNone/>
            </a:pPr>
            <a:r>
              <a:rPr lang="en-US" b="1" dirty="0"/>
              <a:t>in=(in+1) mod n;</a:t>
            </a:r>
          </a:p>
          <a:p>
            <a:pPr lvl="1">
              <a:lnSpc>
                <a:spcPct val="100000"/>
              </a:lnSpc>
              <a:buNone/>
            </a:pPr>
            <a:r>
              <a:rPr lang="en-US" b="1" dirty="0"/>
              <a:t>count = count+1;</a:t>
            </a:r>
          </a:p>
          <a:p>
            <a:pPr>
              <a:lnSpc>
                <a:spcPct val="100000"/>
              </a:lnSpc>
              <a:buNone/>
            </a:pPr>
            <a:r>
              <a:rPr lang="en-US" b="1" dirty="0"/>
              <a:t>}</a:t>
            </a:r>
          </a:p>
          <a:p>
            <a:pPr>
              <a:lnSpc>
                <a:spcPct val="100000"/>
              </a:lnSpc>
              <a:buNone/>
            </a:pPr>
            <a:r>
              <a:rPr lang="en-US" b="1" dirty="0"/>
              <a:t>}</a:t>
            </a:r>
            <a:endParaRPr lang="en-IN" b="1" dirty="0"/>
          </a:p>
          <a:p>
            <a:pPr>
              <a:buFont typeface="Wingdings" panose="05000000000000000000" pitchFamily="2" charset="2"/>
              <a:buNone/>
            </a:pPr>
            <a:endParaRPr lang="en-IN" dirty="0"/>
          </a:p>
        </p:txBody>
      </p:sp>
      <p:sp>
        <p:nvSpPr>
          <p:cNvPr id="7" name="TextBox 6"/>
          <p:cNvSpPr txBox="1"/>
          <p:nvPr/>
        </p:nvSpPr>
        <p:spPr>
          <a:xfrm>
            <a:off x="5638800" y="977699"/>
            <a:ext cx="1447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Producer</a:t>
            </a:r>
          </a:p>
        </p:txBody>
      </p:sp>
      <p:cxnSp>
        <p:nvCxnSpPr>
          <p:cNvPr id="8" name="Straight Connector 7"/>
          <p:cNvCxnSpPr/>
          <p:nvPr/>
        </p:nvCxnSpPr>
        <p:spPr>
          <a:xfrm>
            <a:off x="4572000" y="914400"/>
            <a:ext cx="0" cy="5638800"/>
          </a:xfrm>
          <a:prstGeom prst="line">
            <a:avLst/>
          </a:prstGeom>
        </p:spPr>
        <p:style>
          <a:lnRef idx="2">
            <a:schemeClr val="dk1"/>
          </a:lnRef>
          <a:fillRef idx="0">
            <a:schemeClr val="dk1"/>
          </a:fillRef>
          <a:effectRef idx="1">
            <a:schemeClr val="dk1"/>
          </a:effectRef>
          <a:fontRef idx="minor">
            <a:schemeClr val="tx1"/>
          </a:fontRef>
        </p:style>
      </p:cxnSp>
      <p:sp>
        <p:nvSpPr>
          <p:cNvPr id="10" name="Content Placeholder 9"/>
          <p:cNvSpPr txBox="1">
            <a:spLocks/>
          </p:cNvSpPr>
          <p:nvPr/>
        </p:nvSpPr>
        <p:spPr>
          <a:xfrm>
            <a:off x="266700" y="1447800"/>
            <a:ext cx="4229100" cy="4572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t>Void consumer()</a:t>
            </a:r>
          </a:p>
          <a:p>
            <a:pPr>
              <a:lnSpc>
                <a:spcPct val="100000"/>
              </a:lnSpc>
              <a:buNone/>
            </a:pPr>
            <a:r>
              <a:rPr lang="en-US" b="1" dirty="0"/>
              <a:t>{</a:t>
            </a:r>
          </a:p>
          <a:p>
            <a:pPr>
              <a:lnSpc>
                <a:spcPct val="100000"/>
              </a:lnSpc>
              <a:buNone/>
            </a:pPr>
            <a:r>
              <a:rPr lang="en-US" b="1" dirty="0"/>
              <a:t>int item;</a:t>
            </a:r>
          </a:p>
          <a:p>
            <a:pPr>
              <a:lnSpc>
                <a:spcPct val="100000"/>
              </a:lnSpc>
              <a:buNone/>
            </a:pPr>
            <a:r>
              <a:rPr lang="en-US" b="1" dirty="0"/>
              <a:t>While(True)</a:t>
            </a:r>
          </a:p>
          <a:p>
            <a:pPr>
              <a:lnSpc>
                <a:spcPct val="100000"/>
              </a:lnSpc>
              <a:buNone/>
            </a:pPr>
            <a:r>
              <a:rPr lang="en-US" b="1" dirty="0"/>
              <a:t>{</a:t>
            </a:r>
          </a:p>
          <a:p>
            <a:pPr>
              <a:lnSpc>
                <a:spcPct val="100000"/>
              </a:lnSpc>
              <a:buNone/>
            </a:pPr>
            <a:r>
              <a:rPr lang="en-US" sz="2000" b="1" dirty="0"/>
              <a:t>	while(count==0); </a:t>
            </a:r>
            <a:r>
              <a:rPr lang="en-US" sz="2000" b="1" dirty="0">
                <a:solidFill>
                  <a:srgbClr val="FF0000"/>
                </a:solidFill>
              </a:rPr>
              <a:t>/*buffer empty*/</a:t>
            </a:r>
          </a:p>
          <a:p>
            <a:pPr lvl="1">
              <a:lnSpc>
                <a:spcPct val="100000"/>
              </a:lnSpc>
              <a:buNone/>
            </a:pPr>
            <a:r>
              <a:rPr lang="en-US" b="1" dirty="0"/>
              <a:t>item= buffer(out);</a:t>
            </a:r>
          </a:p>
          <a:p>
            <a:pPr lvl="1">
              <a:lnSpc>
                <a:spcPct val="100000"/>
              </a:lnSpc>
              <a:buNone/>
            </a:pPr>
            <a:r>
              <a:rPr lang="en-US" b="1" dirty="0"/>
              <a:t>out=(out+1)mod n;</a:t>
            </a:r>
          </a:p>
          <a:p>
            <a:pPr lvl="1">
              <a:lnSpc>
                <a:spcPct val="100000"/>
              </a:lnSpc>
              <a:buNone/>
            </a:pPr>
            <a:r>
              <a:rPr lang="en-US" b="1" dirty="0"/>
              <a:t>count = count – 1;</a:t>
            </a:r>
          </a:p>
          <a:p>
            <a:pPr lvl="1">
              <a:lnSpc>
                <a:spcPct val="100000"/>
              </a:lnSpc>
              <a:buNone/>
            </a:pPr>
            <a:r>
              <a:rPr lang="en-US" b="1" dirty="0" err="1"/>
              <a:t>Consume_item</a:t>
            </a:r>
            <a:r>
              <a:rPr lang="en-US" b="1" dirty="0"/>
              <a:t>(item)</a:t>
            </a:r>
          </a:p>
          <a:p>
            <a:pPr>
              <a:lnSpc>
                <a:spcPct val="100000"/>
              </a:lnSpc>
              <a:buNone/>
            </a:pPr>
            <a:r>
              <a:rPr lang="en-US" b="1" dirty="0"/>
              <a:t>}</a:t>
            </a:r>
          </a:p>
          <a:p>
            <a:pPr>
              <a:lnSpc>
                <a:spcPct val="100000"/>
              </a:lnSpc>
              <a:buNone/>
            </a:pPr>
            <a:r>
              <a:rPr lang="en-US" b="1" dirty="0"/>
              <a:t>}</a:t>
            </a:r>
            <a:endParaRPr lang="en-IN"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3810053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 y="76200"/>
            <a:ext cx="8763000" cy="731837"/>
          </a:xfrm>
        </p:spPr>
        <p:txBody>
          <a:bodyPr>
            <a:normAutofit/>
          </a:bodyPr>
          <a:lstStyle/>
          <a:p>
            <a:r>
              <a:rPr lang="en-US" sz="3600" dirty="0"/>
              <a:t>Solution - Producer-Consumer Problem</a:t>
            </a:r>
          </a:p>
        </p:txBody>
      </p:sp>
      <p:sp>
        <p:nvSpPr>
          <p:cNvPr id="3" name="Content Placeholder 2"/>
          <p:cNvSpPr>
            <a:spLocks noGrp="1"/>
          </p:cNvSpPr>
          <p:nvPr>
            <p:ph idx="1"/>
          </p:nvPr>
        </p:nvSpPr>
        <p:spPr>
          <a:xfrm>
            <a:off x="304800" y="1066800"/>
            <a:ext cx="8648700" cy="5015955"/>
          </a:xfrm>
        </p:spPr>
        <p:txBody>
          <a:bodyPr>
            <a:normAutofit/>
          </a:bodyPr>
          <a:lstStyle/>
          <a:p>
            <a:r>
              <a:rPr lang="en-US" b="1" dirty="0">
                <a:solidFill>
                  <a:srgbClr val="0070C0"/>
                </a:solidFill>
              </a:rPr>
              <a:t>Solution for producer:</a:t>
            </a:r>
          </a:p>
          <a:p>
            <a:pPr lvl="1">
              <a:buClr>
                <a:schemeClr val="tx1"/>
              </a:buClr>
            </a:pPr>
            <a:r>
              <a:rPr lang="en-US" sz="2400" b="1" dirty="0"/>
              <a:t>Producer either go to sleep </a:t>
            </a:r>
            <a:r>
              <a:rPr lang="en-US" dirty="0"/>
              <a:t>or discard data if the </a:t>
            </a:r>
            <a:r>
              <a:rPr lang="en-US" sz="2400" b="1" dirty="0"/>
              <a:t>buffer is full</a:t>
            </a:r>
            <a:r>
              <a:rPr lang="en-US" dirty="0"/>
              <a:t>.</a:t>
            </a:r>
          </a:p>
          <a:p>
            <a:pPr lvl="1">
              <a:buClr>
                <a:schemeClr val="tx1"/>
              </a:buClr>
            </a:pPr>
            <a:r>
              <a:rPr lang="en-US" sz="2400" b="1" dirty="0"/>
              <a:t>Once the consumer removes an item </a:t>
            </a:r>
            <a:r>
              <a:rPr lang="en-US" dirty="0"/>
              <a:t>from the buffer, it </a:t>
            </a:r>
            <a:r>
              <a:rPr lang="en-US" sz="2400" b="1" dirty="0"/>
              <a:t>notifies (wakeups) the producer </a:t>
            </a:r>
            <a:r>
              <a:rPr lang="en-US" dirty="0"/>
              <a:t>to put the data into buffer. </a:t>
            </a:r>
          </a:p>
          <a:p>
            <a:r>
              <a:rPr lang="en-US" b="1" dirty="0">
                <a:solidFill>
                  <a:srgbClr val="0070C0"/>
                </a:solidFill>
              </a:rPr>
              <a:t>Solution for consumer:	</a:t>
            </a:r>
          </a:p>
          <a:p>
            <a:pPr lvl="1">
              <a:buClr>
                <a:schemeClr val="tx1"/>
              </a:buClr>
            </a:pPr>
            <a:r>
              <a:rPr lang="en-US" sz="2400" b="1" dirty="0"/>
              <a:t>Consumer can go to sleep </a:t>
            </a:r>
            <a:r>
              <a:rPr lang="en-US" dirty="0"/>
              <a:t>if the </a:t>
            </a:r>
            <a:r>
              <a:rPr lang="en-US" sz="2400" b="1" dirty="0"/>
              <a:t>buffer is empty</a:t>
            </a:r>
            <a:r>
              <a:rPr lang="en-US" dirty="0"/>
              <a:t>.</a:t>
            </a:r>
          </a:p>
          <a:p>
            <a:pPr lvl="1">
              <a:buClr>
                <a:schemeClr val="tx1"/>
              </a:buClr>
            </a:pPr>
            <a:r>
              <a:rPr lang="en-US" sz="2400" b="1" dirty="0"/>
              <a:t>Once the producer puts data into buffer</a:t>
            </a:r>
            <a:r>
              <a:rPr lang="en-US" dirty="0"/>
              <a:t>, it </a:t>
            </a:r>
            <a:r>
              <a:rPr lang="en-US" sz="2400" b="1" dirty="0"/>
              <a:t>notifies (wakeups) the consumer</a:t>
            </a:r>
            <a:r>
              <a:rPr lang="en-US" dirty="0"/>
              <a:t> to remove (use) data from buffer.</a:t>
            </a:r>
          </a:p>
        </p:txBody>
      </p:sp>
    </p:spTree>
    <p:extLst>
      <p:ext uri="{BB962C8B-B14F-4D97-AF65-F5344CB8AC3E}">
        <p14:creationId xmlns:p14="http://schemas.microsoft.com/office/powerpoint/2010/main" val="188358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fontScale="92500" lnSpcReduction="20000"/>
          </a:bodyPr>
          <a:lstStyle/>
          <a:p>
            <a:pPr marL="0" indent="0">
              <a:buNone/>
            </a:pPr>
            <a:r>
              <a:rPr lang="en-US" dirty="0"/>
              <a:t>#define N 4</a:t>
            </a:r>
          </a:p>
          <a:p>
            <a:pPr marL="0" indent="0">
              <a:buNone/>
            </a:pPr>
            <a:r>
              <a:rPr lang="en-US" dirty="0"/>
              <a:t>int count=0;</a:t>
            </a:r>
          </a:p>
          <a:p>
            <a:pPr marL="0" indent="0">
              <a:buNone/>
            </a:pPr>
            <a:r>
              <a:rPr lang="en-US" dirty="0"/>
              <a:t>void producer (void)</a:t>
            </a:r>
          </a:p>
          <a:p>
            <a:pPr marL="0" indent="0" defTabSz="542925">
              <a:buNone/>
            </a:pPr>
            <a:r>
              <a:rPr lang="en-US" dirty="0"/>
              <a:t>{	int item;</a:t>
            </a:r>
          </a:p>
          <a:p>
            <a:pPr marL="0" indent="0" defTabSz="542925">
              <a:buNone/>
            </a:pPr>
            <a:r>
              <a:rPr lang="en-US" dirty="0"/>
              <a:t>	while (true) {</a:t>
            </a:r>
          </a:p>
          <a:p>
            <a:pPr marL="0" indent="0" defTabSz="542925">
              <a:buNone/>
            </a:pPr>
            <a:r>
              <a:rPr lang="en-US" dirty="0"/>
              <a:t>	item=</a:t>
            </a:r>
            <a:r>
              <a:rPr lang="en-US" dirty="0" err="1"/>
              <a:t>produce_item</a:t>
            </a:r>
            <a:r>
              <a:rPr lang="en-US" dirty="0"/>
              <a:t>();</a:t>
            </a:r>
          </a:p>
          <a:p>
            <a:pPr marL="0" indent="0" defTabSz="542925">
              <a:buNone/>
            </a:pPr>
            <a:r>
              <a:rPr lang="en-US" dirty="0"/>
              <a:t>	if (count==N) sleep();</a:t>
            </a:r>
          </a:p>
          <a:p>
            <a:pPr marL="0" indent="0" defTabSz="542925">
              <a:buNone/>
            </a:pPr>
            <a:r>
              <a:rPr lang="en-US" dirty="0"/>
              <a:t>	</a:t>
            </a:r>
            <a:r>
              <a:rPr lang="en-US" dirty="0" err="1"/>
              <a:t>insert_item</a:t>
            </a:r>
            <a:r>
              <a:rPr lang="en-US" dirty="0"/>
              <a:t>(item);</a:t>
            </a:r>
          </a:p>
          <a:p>
            <a:pPr marL="0" indent="0" defTabSz="542925">
              <a:buNone/>
            </a:pPr>
            <a:r>
              <a:rPr lang="en-US" dirty="0"/>
              <a:t>	count=count+1;</a:t>
            </a:r>
          </a:p>
          <a:p>
            <a:pPr marL="0" indent="0" defTabSz="542925">
              <a:buNone/>
            </a:pPr>
            <a:r>
              <a:rPr lang="en-US" dirty="0"/>
              <a:t>	if(count==1) wakeup(consumer);</a:t>
            </a:r>
          </a:p>
          <a:p>
            <a:pPr marL="0" indent="0" defTabSz="542925">
              <a:buNone/>
            </a:pPr>
            <a:r>
              <a:rPr lang="en-US" dirty="0"/>
              <a:t>	}</a:t>
            </a:r>
          </a:p>
          <a:p>
            <a:pPr marL="0" indent="0">
              <a:buNone/>
            </a:pPr>
            <a:r>
              <a:rPr lang="en-US" dirty="0"/>
              <a:t>}</a:t>
            </a:r>
          </a:p>
          <a:p>
            <a:pPr marL="0" indent="0">
              <a:buNone/>
            </a:pPr>
            <a:endParaRPr lang="en-US" dirty="0"/>
          </a:p>
          <a:p>
            <a:pPr marL="0" indent="0">
              <a:buNone/>
            </a:pPr>
            <a:endParaRPr lang="en-IN" dirty="0"/>
          </a:p>
        </p:txBody>
      </p:sp>
      <p:sp>
        <p:nvSpPr>
          <p:cNvPr id="4" name="Title 3"/>
          <p:cNvSpPr>
            <a:spLocks noGrp="1"/>
          </p:cNvSpPr>
          <p:nvPr>
            <p:ph type="title"/>
          </p:nvPr>
        </p:nvSpPr>
        <p:spPr>
          <a:xfrm>
            <a:off x="0" y="45919"/>
            <a:ext cx="8915400" cy="780613"/>
          </a:xfrm>
        </p:spPr>
        <p:txBody>
          <a:bodyPr>
            <a:noAutofit/>
          </a:bodyPr>
          <a:lstStyle/>
          <a:p>
            <a:r>
              <a:rPr lang="en-US" sz="3200" dirty="0"/>
              <a:t>Producer Consumer problem using Sleep &amp; Wakeup</a:t>
            </a:r>
            <a:endParaRPr lang="en-IN" sz="3200" dirty="0"/>
          </a:p>
        </p:txBody>
      </p:sp>
      <p:graphicFrame>
        <p:nvGraphicFramePr>
          <p:cNvPr id="7" name="Content Placeholder 3"/>
          <p:cNvGraphicFramePr>
            <a:graphicFrameLocks/>
          </p:cNvGraphicFramePr>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a:t>Buffer</a:t>
                      </a:r>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a:t>count</a:t>
            </a:r>
          </a:p>
        </p:txBody>
      </p:sp>
      <p:sp>
        <p:nvSpPr>
          <p:cNvPr id="16" name="Rectangle 15"/>
          <p:cNvSpPr/>
          <p:nvPr/>
        </p:nvSpPr>
        <p:spPr>
          <a:xfrm>
            <a:off x="661035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a:t>item</a:t>
            </a:r>
          </a:p>
        </p:txBody>
      </p:sp>
      <p:sp>
        <p:nvSpPr>
          <p:cNvPr id="6" name="TextBox 5"/>
          <p:cNvSpPr txBox="1"/>
          <p:nvPr/>
        </p:nvSpPr>
        <p:spPr>
          <a:xfrm>
            <a:off x="6629400" y="2329934"/>
            <a:ext cx="914400" cy="369332"/>
          </a:xfrm>
          <a:prstGeom prst="rect">
            <a:avLst/>
          </a:prstGeom>
          <a:noFill/>
        </p:spPr>
        <p:txBody>
          <a:bodyPr wrap="square" rtlCol="0">
            <a:spAutoFit/>
          </a:bodyPr>
          <a:lstStyle/>
          <a:p>
            <a:pPr algn="ctr"/>
            <a:r>
              <a:rPr lang="en-US" dirty="0"/>
              <a:t>Item 1</a:t>
            </a:r>
          </a:p>
        </p:txBody>
      </p:sp>
      <p:sp>
        <p:nvSpPr>
          <p:cNvPr id="11" name="TextBox 10"/>
          <p:cNvSpPr txBox="1"/>
          <p:nvPr/>
        </p:nvSpPr>
        <p:spPr>
          <a:xfrm>
            <a:off x="6905766" y="17233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0" name="TextBox 19"/>
          <p:cNvSpPr txBox="1"/>
          <p:nvPr/>
        </p:nvSpPr>
        <p:spPr>
          <a:xfrm>
            <a:off x="6903776" y="17340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cxnSp>
        <p:nvCxnSpPr>
          <p:cNvPr id="19" name="Straight Connector 18"/>
          <p:cNvCxnSpPr/>
          <p:nvPr/>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p:nvPr/>
        </p:nvPicPr>
        <p:blipFill>
          <a:blip r:embed="rId2">
            <a:extLst>
              <a:ext uri="{28A0092B-C50C-407E-A947-70E740481C1C}">
                <a14:useLocalDpi xmlns:a14="http://schemas.microsoft.com/office/drawing/2010/main" val="0"/>
              </a:ext>
            </a:extLst>
          </a:blip>
          <a:stretch>
            <a:fillRect/>
          </a:stretch>
        </p:blipFill>
        <p:spPr>
          <a:xfrm>
            <a:off x="7204025" y="5791200"/>
            <a:ext cx="1783003" cy="731282"/>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13879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0 3.33333E-6 L 0.00208 0.1912 " pathEditMode="relative" rAng="0" ptsTypes="AA">
                                      <p:cBhvr>
                                        <p:cTn id="74" dur="2000" fill="hold"/>
                                        <p:tgtEl>
                                          <p:spTgt spid="6"/>
                                        </p:tgtEl>
                                        <p:attrNameLst>
                                          <p:attrName>ppt_x</p:attrName>
                                          <p:attrName>ppt_y</p:attrName>
                                        </p:attrNameLst>
                                      </p:cBhvr>
                                      <p:rCtr x="104" y="956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22" presetClass="entr" presetSubtype="4"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down)">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11" grpId="1"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fontScale="92500" lnSpcReduction="10000"/>
          </a:bodyPr>
          <a:lstStyle/>
          <a:p>
            <a:pPr marL="0" indent="0">
              <a:buNone/>
            </a:pPr>
            <a:r>
              <a:rPr lang="en-US" dirty="0"/>
              <a:t>void consumer (void)</a:t>
            </a:r>
          </a:p>
          <a:p>
            <a:pPr marL="0" indent="0" defTabSz="542925">
              <a:buNone/>
            </a:pPr>
            <a:r>
              <a:rPr lang="en-US" dirty="0"/>
              <a:t>{	int item;</a:t>
            </a:r>
          </a:p>
          <a:p>
            <a:pPr marL="0" indent="0" defTabSz="542925">
              <a:buNone/>
            </a:pPr>
            <a:r>
              <a:rPr lang="en-US" dirty="0"/>
              <a:t>	while (true) </a:t>
            </a:r>
          </a:p>
          <a:p>
            <a:pPr marL="0" indent="0" defTabSz="542925">
              <a:buNone/>
            </a:pPr>
            <a:r>
              <a:rPr lang="en-US" dirty="0"/>
              <a:t>	{</a:t>
            </a:r>
          </a:p>
          <a:p>
            <a:pPr marL="0" indent="0" defTabSz="542925">
              <a:buNone/>
            </a:pPr>
            <a:r>
              <a:rPr lang="en-US" dirty="0"/>
              <a:t>	if (count==0) sleep();</a:t>
            </a:r>
          </a:p>
          <a:p>
            <a:pPr marL="0" indent="0" defTabSz="542925">
              <a:buNone/>
            </a:pPr>
            <a:r>
              <a:rPr lang="en-US" dirty="0"/>
              <a:t>	item=</a:t>
            </a:r>
            <a:r>
              <a:rPr lang="en-US" dirty="0" err="1"/>
              <a:t>remove_item</a:t>
            </a:r>
            <a:r>
              <a:rPr lang="en-US" dirty="0"/>
              <a:t>();</a:t>
            </a:r>
          </a:p>
          <a:p>
            <a:pPr marL="0" indent="0" defTabSz="542925">
              <a:buNone/>
            </a:pPr>
            <a:r>
              <a:rPr lang="en-US" dirty="0"/>
              <a:t>	count=count-1;</a:t>
            </a:r>
          </a:p>
          <a:p>
            <a:pPr marL="0" indent="0" defTabSz="542925">
              <a:buNone/>
            </a:pPr>
            <a:r>
              <a:rPr lang="en-US" dirty="0"/>
              <a:t>	if(count==N-1) 	</a:t>
            </a:r>
          </a:p>
          <a:p>
            <a:pPr marL="0" indent="0" defTabSz="542925">
              <a:buNone/>
            </a:pPr>
            <a:r>
              <a:rPr lang="en-US" dirty="0"/>
              <a:t>		wakeup(producer);</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p>
        </p:txBody>
      </p:sp>
      <p:sp>
        <p:nvSpPr>
          <p:cNvPr id="4" name="Title 3"/>
          <p:cNvSpPr>
            <a:spLocks noGrp="1"/>
          </p:cNvSpPr>
          <p:nvPr>
            <p:ph type="title"/>
          </p:nvPr>
        </p:nvSpPr>
        <p:spPr>
          <a:xfrm>
            <a:off x="152400" y="60468"/>
            <a:ext cx="8763000" cy="888727"/>
          </a:xfrm>
        </p:spPr>
        <p:txBody>
          <a:bodyPr>
            <a:normAutofit fontScale="90000"/>
          </a:bodyPr>
          <a:lstStyle/>
          <a:p>
            <a:r>
              <a:rPr lang="en-US" sz="3500" dirty="0"/>
              <a:t>Producer Consumer problem using Sleep &amp; Wakeup</a:t>
            </a:r>
            <a:endParaRPr lang="en-IN" sz="3500" dirty="0"/>
          </a:p>
        </p:txBody>
      </p:sp>
      <p:graphicFrame>
        <p:nvGraphicFramePr>
          <p:cNvPr id="7" name="Content Placeholder 3"/>
          <p:cNvGraphicFramePr>
            <a:graphicFrameLocks/>
          </p:cNvGraphicFramePr>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a:t>Buffer</a:t>
                      </a:r>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a:t>count</a:t>
            </a:r>
          </a:p>
        </p:txBody>
      </p:sp>
      <p:sp>
        <p:nvSpPr>
          <p:cNvPr id="16" name="Rectangle 15"/>
          <p:cNvSpPr/>
          <p:nvPr/>
        </p:nvSpPr>
        <p:spPr>
          <a:xfrm>
            <a:off x="6596702"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a:t>item</a:t>
            </a:r>
          </a:p>
        </p:txBody>
      </p:sp>
      <p:sp>
        <p:nvSpPr>
          <p:cNvPr id="11" name="TextBox 10"/>
          <p:cNvSpPr txBox="1"/>
          <p:nvPr/>
        </p:nvSpPr>
        <p:spPr>
          <a:xfrm>
            <a:off x="6917425" y="17261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0" name="TextBox 19"/>
          <p:cNvSpPr txBox="1"/>
          <p:nvPr/>
        </p:nvSpPr>
        <p:spPr>
          <a:xfrm>
            <a:off x="6922827" y="1718292"/>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2" name="TextBox 21"/>
          <p:cNvSpPr txBox="1"/>
          <p:nvPr/>
        </p:nvSpPr>
        <p:spPr>
          <a:xfrm>
            <a:off x="6629400" y="3614657"/>
            <a:ext cx="914400" cy="369332"/>
          </a:xfrm>
          <a:prstGeom prst="rect">
            <a:avLst/>
          </a:prstGeom>
          <a:noFill/>
        </p:spPr>
        <p:txBody>
          <a:bodyPr wrap="square" rtlCol="0">
            <a:spAutoFit/>
          </a:bodyPr>
          <a:lstStyle/>
          <a:p>
            <a:pPr algn="ctr"/>
            <a:r>
              <a:rPr lang="en-US" dirty="0"/>
              <a:t>Item 1</a:t>
            </a:r>
          </a:p>
        </p:txBody>
      </p:sp>
      <p:cxnSp>
        <p:nvCxnSpPr>
          <p:cNvPr id="19" name="Straight Connector 18"/>
          <p:cNvCxnSpPr/>
          <p:nvPr/>
        </p:nvCxnSpPr>
        <p:spPr>
          <a:xfrm>
            <a:off x="152400" y="9906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p:nvPr/>
        </p:nvPicPr>
        <p:blipFill>
          <a:blip r:embed="rId2">
            <a:extLst>
              <a:ext uri="{28A0092B-C50C-407E-A947-70E740481C1C}">
                <a14:useLocalDpi xmlns:a14="http://schemas.microsoft.com/office/drawing/2010/main" val="0"/>
              </a:ext>
            </a:extLst>
          </a:blip>
          <a:stretch>
            <a:fillRect/>
          </a:stretch>
        </p:blipFill>
        <p:spPr>
          <a:xfrm>
            <a:off x="7162800" y="5848128"/>
            <a:ext cx="1807474" cy="705072"/>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26899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4" presetClass="path" presetSubtype="0" accel="50000" decel="50000" fill="hold" grpId="0" nodeType="clickEffect">
                                  <p:stCondLst>
                                    <p:cond delay="0"/>
                                  </p:stCondLst>
                                  <p:childTnLst>
                                    <p:animMotion origin="layout" path="M 0 4.81481E-6 L 0 -0.18727 " pathEditMode="relative" rAng="0" ptsTypes="AA">
                                      <p:cBhvr>
                                        <p:cTn id="34" dur="2000" fill="hold"/>
                                        <p:tgtEl>
                                          <p:spTgt spid="22"/>
                                        </p:tgtEl>
                                        <p:attrNameLst>
                                          <p:attrName>ppt_x</p:attrName>
                                          <p:attrName>ppt_y</p:attrName>
                                        </p:attrNameLst>
                                      </p:cBhvr>
                                      <p:rCtr x="0" y="-937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animBg="1"/>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4800" y="1071546"/>
            <a:ext cx="8043837" cy="5176854"/>
          </a:xfrm>
          <a:prstGeom prst="rect">
            <a:avLst/>
          </a:prstGeom>
          <a:noFill/>
          <a:ln w="9525">
            <a:noFill/>
            <a:miter lim="800000"/>
            <a:headEnd/>
            <a:tailEnd/>
          </a:ln>
        </p:spPr>
        <p:txBody>
          <a:bodyPr lIns="92075" tIns="46038" rIns="92075" bIns="46038"/>
          <a:lstStyle/>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Empty buffer, count==0</a:t>
            </a:r>
          </a:p>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Consumer gets replaced by producer before it goes to sleep</a:t>
            </a:r>
          </a:p>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Produces something, count++, sends wakeup to consumer</a:t>
            </a:r>
          </a:p>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Consumer not asleep, ignores wakeup, thinks count= = 0, goes to sleep</a:t>
            </a:r>
          </a:p>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Producer fills buffer, goes to sleep</a:t>
            </a:r>
          </a:p>
          <a:p>
            <a:pPr marL="342900" indent="-342900" algn="l" eaLnBrk="0" hangingPunct="0">
              <a:spcBef>
                <a:spcPct val="20000"/>
              </a:spcBef>
              <a:buClr>
                <a:schemeClr val="accent2"/>
              </a:buClr>
              <a:buFont typeface="Wingdings" panose="05000000000000000000" pitchFamily="2" charset="2"/>
              <a:buChar char="§"/>
            </a:pPr>
            <a:r>
              <a:rPr lang="en-US" sz="2400" b="1" dirty="0">
                <a:solidFill>
                  <a:srgbClr val="0070C0"/>
                </a:solidFill>
                <a:latin typeface="Cambria" pitchFamily="18" charset="0"/>
              </a:rPr>
              <a:t>P and C sleep forever</a:t>
            </a:r>
          </a:p>
          <a:p>
            <a:pPr marL="342900" indent="-342900" algn="l" eaLnBrk="0" hangingPunct="0">
              <a:spcBef>
                <a:spcPct val="20000"/>
              </a:spcBef>
              <a:buClr>
                <a:schemeClr val="accent2"/>
              </a:buClr>
              <a:buFont typeface="Wingdings" panose="05000000000000000000" pitchFamily="2" charset="2"/>
              <a:buChar char="§"/>
            </a:pPr>
            <a:r>
              <a:rPr lang="en-US" sz="2400" dirty="0">
                <a:latin typeface="Cambria" pitchFamily="18" charset="0"/>
              </a:rPr>
              <a:t>So, the </a:t>
            </a:r>
            <a:r>
              <a:rPr lang="en-US" sz="2400" b="1" dirty="0">
                <a:latin typeface="Cambria" pitchFamily="18" charset="0"/>
              </a:rPr>
              <a:t>problem is lost wake-up calls</a:t>
            </a:r>
          </a:p>
        </p:txBody>
      </p:sp>
      <p:sp>
        <p:nvSpPr>
          <p:cNvPr id="59395" name="Rectangle 3"/>
          <p:cNvSpPr>
            <a:spLocks noChangeArrowheads="1"/>
          </p:cNvSpPr>
          <p:nvPr/>
        </p:nvSpPr>
        <p:spPr bwMode="auto">
          <a:xfrm>
            <a:off x="152400" y="0"/>
            <a:ext cx="8991600" cy="1143000"/>
          </a:xfrm>
          <a:prstGeom prst="rect">
            <a:avLst/>
          </a:prstGeom>
          <a:noFill/>
          <a:ln w="9525">
            <a:noFill/>
            <a:miter lim="800000"/>
            <a:headEnd/>
            <a:tailEnd/>
          </a:ln>
        </p:spPr>
        <p:txBody>
          <a:bodyPr lIns="92075" tIns="46038" rIns="92075" bIns="46038" anchor="ctr"/>
          <a:lstStyle/>
          <a:p>
            <a:pPr eaLnBrk="0" hangingPunct="0"/>
            <a:r>
              <a:rPr lang="en-US" sz="3600" dirty="0">
                <a:latin typeface="+mj-lt"/>
              </a:rPr>
              <a:t>The problem with sleep and wake-up calls</a:t>
            </a:r>
          </a:p>
        </p:txBody>
      </p:sp>
      <p:cxnSp>
        <p:nvCxnSpPr>
          <p:cNvPr id="4" name="Straight Connector 3"/>
          <p:cNvCxnSpPr/>
          <p:nvPr/>
        </p:nvCxnSpPr>
        <p:spPr>
          <a:xfrm>
            <a:off x="152400" y="9906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239000" y="5715000"/>
            <a:ext cx="1783003" cy="731282"/>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3511704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Content Placeholder 2"/>
          <p:cNvSpPr>
            <a:spLocks noGrp="1"/>
          </p:cNvSpPr>
          <p:nvPr>
            <p:ph idx="1"/>
          </p:nvPr>
        </p:nvSpPr>
        <p:spPr/>
        <p:txBody>
          <a:bodyPr/>
          <a:lstStyle/>
          <a:p>
            <a:pPr algn="just"/>
            <a:r>
              <a:rPr lang="en-US" dirty="0"/>
              <a:t>A semaphore is a special integer variable that apart from initialization, is accessed only through two standard operations </a:t>
            </a:r>
            <a:r>
              <a:rPr lang="en-US" b="1" dirty="0">
                <a:solidFill>
                  <a:srgbClr val="0070C0"/>
                </a:solidFill>
              </a:rPr>
              <a:t>i.e. wait() and signal().</a:t>
            </a:r>
            <a:endParaRPr lang="en-US" dirty="0"/>
          </a:p>
        </p:txBody>
      </p:sp>
      <p:sp>
        <p:nvSpPr>
          <p:cNvPr id="4" name="Content Placeholder 9"/>
          <p:cNvSpPr txBox="1">
            <a:spLocks/>
          </p:cNvSpPr>
          <p:nvPr/>
        </p:nvSpPr>
        <p:spPr>
          <a:xfrm>
            <a:off x="1085088" y="3200400"/>
            <a:ext cx="3715512" cy="37338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rgbClr val="FF0000"/>
                </a:solidFill>
              </a:rPr>
              <a:t>Wait() operation</a:t>
            </a:r>
          </a:p>
          <a:p>
            <a:pPr>
              <a:lnSpc>
                <a:spcPct val="100000"/>
              </a:lnSpc>
              <a:buNone/>
            </a:pPr>
            <a:endParaRPr lang="en-US" b="1" dirty="0"/>
          </a:p>
          <a:p>
            <a:pPr>
              <a:lnSpc>
                <a:spcPct val="100000"/>
              </a:lnSpc>
              <a:buNone/>
            </a:pPr>
            <a:r>
              <a:rPr lang="en-US" b="1" dirty="0"/>
              <a:t>wait(s)</a:t>
            </a:r>
          </a:p>
          <a:p>
            <a:pPr>
              <a:lnSpc>
                <a:spcPct val="100000"/>
              </a:lnSpc>
              <a:buNone/>
            </a:pPr>
            <a:r>
              <a:rPr lang="en-US" b="1" dirty="0"/>
              <a:t>{</a:t>
            </a:r>
          </a:p>
          <a:p>
            <a:pPr lvl="1">
              <a:lnSpc>
                <a:spcPct val="100000"/>
              </a:lnSpc>
              <a:buNone/>
            </a:pPr>
            <a:r>
              <a:rPr lang="en-US" sz="2400" b="1" dirty="0"/>
              <a:t>while(s&lt;=0);</a:t>
            </a:r>
          </a:p>
          <a:p>
            <a:pPr lvl="1">
              <a:lnSpc>
                <a:spcPct val="100000"/>
              </a:lnSpc>
              <a:buNone/>
            </a:pPr>
            <a:r>
              <a:rPr lang="en-US" sz="2400" b="1" dirty="0"/>
              <a:t>s = s - </a:t>
            </a:r>
            <a:r>
              <a:rPr lang="en-US" sz="1800" b="1" dirty="0"/>
              <a:t>1</a:t>
            </a:r>
          </a:p>
          <a:p>
            <a:pPr>
              <a:lnSpc>
                <a:spcPct val="100000"/>
              </a:lnSpc>
              <a:buNone/>
            </a:pPr>
            <a:r>
              <a:rPr lang="en-US" b="1" dirty="0"/>
              <a:t>}</a:t>
            </a:r>
            <a:endParaRPr lang="en-IN" b="1" dirty="0"/>
          </a:p>
          <a:p>
            <a:pPr>
              <a:buFont typeface="Wingdings" panose="05000000000000000000" pitchFamily="2" charset="2"/>
              <a:buNone/>
            </a:pPr>
            <a:endParaRPr lang="en-IN" dirty="0"/>
          </a:p>
        </p:txBody>
      </p:sp>
      <p:cxnSp>
        <p:nvCxnSpPr>
          <p:cNvPr id="5" name="Straight Connector 4"/>
          <p:cNvCxnSpPr/>
          <p:nvPr/>
        </p:nvCxnSpPr>
        <p:spPr>
          <a:xfrm>
            <a:off x="4572000" y="3200400"/>
            <a:ext cx="0" cy="3352800"/>
          </a:xfrm>
          <a:prstGeom prst="line">
            <a:avLst/>
          </a:prstGeom>
        </p:spPr>
        <p:style>
          <a:lnRef idx="2">
            <a:schemeClr val="dk1"/>
          </a:lnRef>
          <a:fillRef idx="0">
            <a:schemeClr val="dk1"/>
          </a:fillRef>
          <a:effectRef idx="1">
            <a:schemeClr val="dk1"/>
          </a:effectRef>
          <a:fontRef idx="minor">
            <a:schemeClr val="tx1"/>
          </a:fontRef>
        </p:style>
      </p:cxnSp>
      <p:sp>
        <p:nvSpPr>
          <p:cNvPr id="7" name="Content Placeholder 9"/>
          <p:cNvSpPr txBox="1">
            <a:spLocks/>
          </p:cNvSpPr>
          <p:nvPr/>
        </p:nvSpPr>
        <p:spPr>
          <a:xfrm>
            <a:off x="5029200" y="3200400"/>
            <a:ext cx="3715512" cy="37338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rgbClr val="FF0000"/>
                </a:solidFill>
              </a:rPr>
              <a:t>Signal() operation</a:t>
            </a:r>
          </a:p>
          <a:p>
            <a:pPr>
              <a:lnSpc>
                <a:spcPct val="100000"/>
              </a:lnSpc>
              <a:buNone/>
            </a:pPr>
            <a:endParaRPr lang="en-US" b="1" dirty="0"/>
          </a:p>
          <a:p>
            <a:pPr>
              <a:lnSpc>
                <a:spcPct val="100000"/>
              </a:lnSpc>
              <a:buNone/>
            </a:pPr>
            <a:r>
              <a:rPr lang="en-US" b="1" dirty="0"/>
              <a:t>signal(s)</a:t>
            </a:r>
          </a:p>
          <a:p>
            <a:pPr>
              <a:lnSpc>
                <a:spcPct val="100000"/>
              </a:lnSpc>
              <a:buNone/>
            </a:pPr>
            <a:r>
              <a:rPr lang="en-US" b="1" dirty="0"/>
              <a:t>{</a:t>
            </a:r>
          </a:p>
          <a:p>
            <a:pPr lvl="1">
              <a:lnSpc>
                <a:spcPct val="100000"/>
              </a:lnSpc>
              <a:buNone/>
            </a:pPr>
            <a:r>
              <a:rPr lang="en-US" sz="2400" b="1" dirty="0"/>
              <a:t>s = s + </a:t>
            </a:r>
            <a:r>
              <a:rPr lang="en-US" sz="1800" b="1" dirty="0"/>
              <a:t>1</a:t>
            </a:r>
          </a:p>
          <a:p>
            <a:pPr>
              <a:lnSpc>
                <a:spcPct val="100000"/>
              </a:lnSpc>
              <a:buNone/>
            </a:pPr>
            <a:r>
              <a:rPr lang="en-US" b="1" dirty="0"/>
              <a:t>}</a:t>
            </a:r>
            <a:endParaRPr lang="en-IN"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371619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&amp; Signal() Operation</a:t>
            </a:r>
          </a:p>
        </p:txBody>
      </p:sp>
      <p:sp>
        <p:nvSpPr>
          <p:cNvPr id="3" name="Content Placeholder 2"/>
          <p:cNvSpPr>
            <a:spLocks noGrp="1"/>
          </p:cNvSpPr>
          <p:nvPr>
            <p:ph idx="1"/>
          </p:nvPr>
        </p:nvSpPr>
        <p:spPr/>
        <p:txBody>
          <a:bodyPr/>
          <a:lstStyle/>
          <a:p>
            <a:pPr>
              <a:buNone/>
            </a:pPr>
            <a:r>
              <a:rPr lang="en-IN" dirty="0">
                <a:latin typeface="+mn-lt"/>
              </a:rPr>
              <a:t>A simple way to understand wait() and signal() operations are:</a:t>
            </a:r>
            <a:br>
              <a:rPr lang="en-IN" dirty="0">
                <a:latin typeface="+mn-lt"/>
              </a:rPr>
            </a:br>
            <a:endParaRPr lang="en-IN" dirty="0">
              <a:latin typeface="+mn-lt"/>
            </a:endParaRPr>
          </a:p>
          <a:p>
            <a:pPr algn="just"/>
            <a:r>
              <a:rPr lang="en-IN" b="1" dirty="0">
                <a:latin typeface="+mn-lt"/>
              </a:rPr>
              <a:t>wait(): </a:t>
            </a:r>
            <a:r>
              <a:rPr lang="en-IN" dirty="0">
                <a:latin typeface="+mn-lt"/>
              </a:rPr>
              <a:t>Decrements the value of semaphore variable by 1. If the value becomes negative or 0, the process executing wait() is blocked  (like sleep), i.e., added to the semaphore's queue.</a:t>
            </a:r>
          </a:p>
          <a:p>
            <a:pPr algn="just">
              <a:buNone/>
            </a:pPr>
            <a:endParaRPr lang="en-IN" dirty="0">
              <a:latin typeface="+mn-lt"/>
            </a:endParaRPr>
          </a:p>
          <a:p>
            <a:pPr algn="just"/>
            <a:r>
              <a:rPr lang="en-IN" b="1" dirty="0">
                <a:latin typeface="+mn-lt"/>
              </a:rPr>
              <a:t>signal(): </a:t>
            </a:r>
            <a:r>
              <a:rPr lang="en-IN" dirty="0">
                <a:latin typeface="+mn-lt"/>
              </a:rPr>
              <a:t>Increments the value of semaphore variable by 1. After the increment, if the pre-increment value was negative (meaning there are processes waiting for a resource), it transfers a blocked process from the semaphore's waiting queue to the ready queue. (like Wake up)</a:t>
            </a:r>
          </a:p>
          <a:p>
            <a:endParaRPr lang="en-US" dirty="0"/>
          </a:p>
        </p:txBody>
      </p:sp>
    </p:spTree>
    <p:extLst>
      <p:ext uri="{BB962C8B-B14F-4D97-AF65-F5344CB8AC3E}">
        <p14:creationId xmlns:p14="http://schemas.microsoft.com/office/powerpoint/2010/main" val="1744873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Semaphore</a:t>
            </a:r>
          </a:p>
        </p:txBody>
      </p:sp>
      <p:sp>
        <p:nvSpPr>
          <p:cNvPr id="3" name="Content Placeholder 2"/>
          <p:cNvSpPr>
            <a:spLocks noGrp="1"/>
          </p:cNvSpPr>
          <p:nvPr>
            <p:ph idx="1"/>
          </p:nvPr>
        </p:nvSpPr>
        <p:spPr/>
        <p:txBody>
          <a:bodyPr/>
          <a:lstStyle/>
          <a:p>
            <a:r>
              <a:rPr lang="en-US" sz="2800" b="1" dirty="0">
                <a:solidFill>
                  <a:srgbClr val="0070C0"/>
                </a:solidFill>
              </a:rPr>
              <a:t>Semaphore is used for –</a:t>
            </a:r>
          </a:p>
          <a:p>
            <a:pPr marL="457200" indent="-457200">
              <a:buFont typeface="+mj-lt"/>
              <a:buAutoNum type="arabicPeriod"/>
            </a:pPr>
            <a:r>
              <a:rPr lang="en-US" sz="2800" dirty="0"/>
              <a:t>For solving CS problem ( Initial Value = 1)</a:t>
            </a:r>
          </a:p>
          <a:p>
            <a:pPr marL="457200" indent="-457200">
              <a:buFont typeface="+mj-lt"/>
              <a:buAutoNum type="arabicPeriod"/>
            </a:pPr>
            <a:r>
              <a:rPr lang="en-US" sz="2800" dirty="0"/>
              <a:t>For deciding the order of execution among processes</a:t>
            </a:r>
          </a:p>
          <a:p>
            <a:pPr marL="457200" indent="-457200">
              <a:buFont typeface="+mj-lt"/>
              <a:buAutoNum type="arabicPeriod"/>
            </a:pPr>
            <a:r>
              <a:rPr lang="en-US" sz="2800" dirty="0"/>
              <a:t>For managing resources</a:t>
            </a:r>
          </a:p>
          <a:p>
            <a:endParaRPr lang="en-US" dirty="0"/>
          </a:p>
          <a:p>
            <a:r>
              <a:rPr lang="en-US" dirty="0"/>
              <a:t>P1, P2, P3 (order of execution that we want is – P2, P1, P3)</a:t>
            </a:r>
          </a:p>
          <a:p>
            <a:pPr marL="0" indent="0">
              <a:buNone/>
            </a:pPr>
            <a:r>
              <a:rPr lang="en-US" dirty="0"/>
              <a:t>We are going to use two semaphore i.e. S1 = 0, S2 = 0</a:t>
            </a:r>
          </a:p>
          <a:p>
            <a:pPr marL="0" indent="0">
              <a:buNone/>
            </a:pPr>
            <a:r>
              <a:rPr lang="en-US" b="1" dirty="0">
                <a:solidFill>
                  <a:schemeClr val="accent1">
                    <a:lumMod val="75000"/>
                  </a:schemeClr>
                </a:solidFill>
              </a:rPr>
              <a:t>wait(S1)</a:t>
            </a:r>
            <a:r>
              <a:rPr lang="en-US" dirty="0"/>
              <a:t>				</a:t>
            </a:r>
            <a:r>
              <a:rPr lang="en-US" b="1" dirty="0">
                <a:solidFill>
                  <a:schemeClr val="accent1">
                    <a:lumMod val="75000"/>
                  </a:schemeClr>
                </a:solidFill>
              </a:rPr>
              <a:t>   wait(S2)</a:t>
            </a:r>
          </a:p>
          <a:p>
            <a:pPr marL="0" indent="0">
              <a:buNone/>
            </a:pPr>
            <a:r>
              <a:rPr lang="en-US" dirty="0"/>
              <a:t>P1                                  P2                                P3</a:t>
            </a:r>
          </a:p>
          <a:p>
            <a:pPr marL="0" indent="0">
              <a:buNone/>
            </a:pPr>
            <a:r>
              <a:rPr lang="en-US" b="1" dirty="0">
                <a:solidFill>
                  <a:schemeClr val="accent1">
                    <a:lumMod val="75000"/>
                  </a:schemeClr>
                </a:solidFill>
              </a:rPr>
              <a:t>signal(S2)</a:t>
            </a:r>
            <a:r>
              <a:rPr lang="en-US" dirty="0"/>
              <a:t>	       </a:t>
            </a:r>
            <a:r>
              <a:rPr lang="en-US" b="1" dirty="0">
                <a:solidFill>
                  <a:schemeClr val="accent1">
                    <a:lumMod val="75000"/>
                  </a:schemeClr>
                </a:solidFill>
              </a:rPr>
              <a:t>signal(S1)</a:t>
            </a:r>
            <a:r>
              <a:rPr lang="en-US" dirty="0"/>
              <a:t>		</a:t>
            </a:r>
          </a:p>
          <a:p>
            <a:pPr marL="0" indent="0">
              <a:buNone/>
            </a:pPr>
            <a:endParaRPr lang="en-US" dirty="0"/>
          </a:p>
          <a:p>
            <a:pPr marL="0" indent="0">
              <a:buNone/>
            </a:pPr>
            <a:endParaRPr lang="en-US" dirty="0"/>
          </a:p>
        </p:txBody>
      </p:sp>
      <p:cxnSp>
        <p:nvCxnSpPr>
          <p:cNvPr id="4" name="Straight Connector 3"/>
          <p:cNvCxnSpPr/>
          <p:nvPr/>
        </p:nvCxnSpPr>
        <p:spPr>
          <a:xfrm>
            <a:off x="4572000" y="4724400"/>
            <a:ext cx="0" cy="1828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2286000" y="4724400"/>
            <a:ext cx="0" cy="18288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47683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Semaphores</a:t>
            </a:r>
          </a:p>
        </p:txBody>
      </p:sp>
      <p:sp>
        <p:nvSpPr>
          <p:cNvPr id="3" name="Content Placeholder 2"/>
          <p:cNvSpPr>
            <a:spLocks noGrp="1"/>
          </p:cNvSpPr>
          <p:nvPr>
            <p:ph idx="1"/>
          </p:nvPr>
        </p:nvSpPr>
        <p:spPr/>
        <p:txBody>
          <a:bodyPr/>
          <a:lstStyle/>
          <a:p>
            <a:pPr algn="just" eaLnBrk="0" hangingPunct="0">
              <a:buClr>
                <a:schemeClr val="accent2"/>
              </a:buClr>
            </a:pPr>
            <a:r>
              <a:rPr lang="en-IN" dirty="0">
                <a:latin typeface="Cambria" pitchFamily="18" charset="0"/>
              </a:rPr>
              <a:t>There are two types of semaphores as follows:</a:t>
            </a:r>
          </a:p>
          <a:p>
            <a:pPr marL="457200" indent="-457200" algn="just" eaLnBrk="0" hangingPunct="0">
              <a:buClr>
                <a:schemeClr val="accent2"/>
              </a:buClr>
              <a:buAutoNum type="arabicPeriod"/>
            </a:pPr>
            <a:r>
              <a:rPr lang="en-IN" b="1" dirty="0">
                <a:latin typeface="Cambria" pitchFamily="18" charset="0"/>
              </a:rPr>
              <a:t>Binary Semaphore</a:t>
            </a:r>
          </a:p>
          <a:p>
            <a:pPr marL="457200" indent="-457200" algn="just" eaLnBrk="0" hangingPunct="0">
              <a:buClr>
                <a:schemeClr val="accent2"/>
              </a:buClr>
              <a:buAutoNum type="arabicPeriod"/>
            </a:pPr>
            <a:r>
              <a:rPr lang="en-IN" b="1" dirty="0">
                <a:latin typeface="Cambria" pitchFamily="18" charset="0"/>
              </a:rPr>
              <a:t>Counting Semaphore</a:t>
            </a:r>
          </a:p>
          <a:p>
            <a:pPr marL="457200" indent="-457200" algn="just" eaLnBrk="0" hangingPunct="0">
              <a:buClr>
                <a:schemeClr val="accent2"/>
              </a:buClr>
              <a:buAutoNum type="arabicPeriod"/>
            </a:pPr>
            <a:endParaRPr lang="en-IN" dirty="0">
              <a:latin typeface="Cambria" pitchFamily="18" charset="0"/>
            </a:endParaRPr>
          </a:p>
          <a:p>
            <a:pPr algn="just" eaLnBrk="0" hangingPunct="0">
              <a:buClr>
                <a:schemeClr val="accent2"/>
              </a:buClr>
            </a:pPr>
            <a:r>
              <a:rPr lang="en-IN" dirty="0">
                <a:latin typeface="Cambria" pitchFamily="18" charset="0"/>
              </a:rPr>
              <a:t>Semaphores which are restricted to the values 0 and 1 (or locked/unlocked, unavailable/available, up/down) are called </a:t>
            </a:r>
            <a:r>
              <a:rPr lang="en-IN" b="1" dirty="0">
                <a:latin typeface="Cambria" pitchFamily="18" charset="0"/>
              </a:rPr>
              <a:t>binary semaphores</a:t>
            </a:r>
            <a:r>
              <a:rPr lang="en-IN" dirty="0">
                <a:latin typeface="Cambria" pitchFamily="18" charset="0"/>
              </a:rPr>
              <a:t> (same functionality that </a:t>
            </a:r>
            <a:r>
              <a:rPr lang="en-IN" b="1" dirty="0">
                <a:latin typeface="Cambria" pitchFamily="18" charset="0"/>
              </a:rPr>
              <a:t>mutexes</a:t>
            </a:r>
            <a:r>
              <a:rPr lang="en-IN" dirty="0">
                <a:latin typeface="Cambria" pitchFamily="18" charset="0"/>
              </a:rPr>
              <a:t> have).</a:t>
            </a:r>
          </a:p>
          <a:p>
            <a:pPr algn="just" eaLnBrk="0" hangingPunct="0">
              <a:buClr>
                <a:schemeClr val="accent2"/>
              </a:buClr>
            </a:pPr>
            <a:r>
              <a:rPr lang="en-IN" dirty="0">
                <a:latin typeface="Cambria" pitchFamily="18" charset="0"/>
              </a:rPr>
              <a:t>Semaphores which allow an arbitrary resource count are called </a:t>
            </a:r>
            <a:r>
              <a:rPr lang="en-IN" b="1" dirty="0">
                <a:latin typeface="Cambria" pitchFamily="18" charset="0"/>
              </a:rPr>
              <a:t>counting semaphores</a:t>
            </a:r>
            <a:r>
              <a:rPr lang="en-IN" dirty="0">
                <a:latin typeface="Cambria" pitchFamily="18" charset="0"/>
              </a:rPr>
              <a:t>(can have possible values more than two)</a:t>
            </a:r>
          </a:p>
          <a:p>
            <a:pPr marL="609600" indent="-609600" algn="just" eaLnBrk="0" hangingPunct="0">
              <a:buClr>
                <a:schemeClr val="accent2"/>
              </a:buClr>
              <a:buFontTx/>
              <a:buChar char="•"/>
            </a:pPr>
            <a:endParaRPr lang="en-IN" dirty="0">
              <a:latin typeface="Cambria" pitchFamily="18" charset="0"/>
            </a:endParaRPr>
          </a:p>
          <a:p>
            <a:endParaRPr lang="en-US" dirty="0"/>
          </a:p>
        </p:txBody>
      </p:sp>
    </p:spTree>
    <p:extLst>
      <p:ext uri="{BB962C8B-B14F-4D97-AF65-F5344CB8AC3E}">
        <p14:creationId xmlns:p14="http://schemas.microsoft.com/office/powerpoint/2010/main" val="221928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IPC</a:t>
            </a:r>
          </a:p>
        </p:txBody>
      </p:sp>
      <p:sp>
        <p:nvSpPr>
          <p:cNvPr id="3" name="Content Placeholder 2"/>
          <p:cNvSpPr>
            <a:spLocks noGrp="1"/>
          </p:cNvSpPr>
          <p:nvPr>
            <p:ph idx="1"/>
          </p:nvPr>
        </p:nvSpPr>
        <p:spPr/>
        <p:txBody>
          <a:bodyPr>
            <a:normAutofit/>
          </a:bodyPr>
          <a:lstStyle/>
          <a:p>
            <a:pPr marL="0" indent="0">
              <a:buNone/>
            </a:pPr>
            <a:r>
              <a:rPr lang="en-US" sz="2800" dirty="0"/>
              <a:t>Processes in system can be </a:t>
            </a:r>
            <a:r>
              <a:rPr lang="en-US" sz="2800" b="1" dirty="0">
                <a:solidFill>
                  <a:srgbClr val="0070C0"/>
                </a:solidFill>
              </a:rPr>
              <a:t>independent or cooperating.</a:t>
            </a:r>
          </a:p>
          <a:p>
            <a:pPr marL="0" indent="0">
              <a:buNone/>
            </a:pPr>
            <a:endParaRPr lang="en-US" sz="2800" dirty="0"/>
          </a:p>
          <a:p>
            <a:pPr marL="0" indent="0">
              <a:buNone/>
            </a:pPr>
            <a:r>
              <a:rPr lang="en-US" sz="2800" dirty="0"/>
              <a:t>1. </a:t>
            </a:r>
            <a:r>
              <a:rPr lang="en-US" sz="2800" b="1" dirty="0"/>
              <a:t>Independent processes: </a:t>
            </a:r>
            <a:r>
              <a:rPr lang="en-US" sz="2800" dirty="0"/>
              <a:t>cannot affect or be affected by the execution of another process.</a:t>
            </a:r>
          </a:p>
          <a:p>
            <a:pPr marL="0" indent="0">
              <a:buNone/>
            </a:pPr>
            <a:endParaRPr lang="en-US" sz="2800" dirty="0"/>
          </a:p>
          <a:p>
            <a:pPr marL="0" indent="0">
              <a:buNone/>
            </a:pPr>
            <a:r>
              <a:rPr lang="en-US" sz="2800" dirty="0"/>
              <a:t>2. </a:t>
            </a:r>
            <a:r>
              <a:rPr lang="en-US" sz="2800" b="1" dirty="0"/>
              <a:t>Cooperating processes: </a:t>
            </a:r>
            <a:r>
              <a:rPr lang="en-US" sz="2800" dirty="0"/>
              <a:t>can affect or be affected by the execution of another process.</a:t>
            </a:r>
          </a:p>
        </p:txBody>
      </p:sp>
    </p:spTree>
    <p:extLst>
      <p:ext uri="{BB962C8B-B14F-4D97-AF65-F5344CB8AC3E}">
        <p14:creationId xmlns:p14="http://schemas.microsoft.com/office/powerpoint/2010/main" val="1217604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with Semaphores</a:t>
            </a:r>
          </a:p>
        </p:txBody>
      </p:sp>
      <p:sp>
        <p:nvSpPr>
          <p:cNvPr id="3" name="Content Placeholder 2"/>
          <p:cNvSpPr>
            <a:spLocks noGrp="1"/>
          </p:cNvSpPr>
          <p:nvPr>
            <p:ph idx="1"/>
          </p:nvPr>
        </p:nvSpPr>
        <p:spPr/>
        <p:txBody>
          <a:bodyPr/>
          <a:lstStyle/>
          <a:p>
            <a:pPr marL="0" indent="0">
              <a:lnSpc>
                <a:spcPct val="100000"/>
              </a:lnSpc>
              <a:buNone/>
            </a:pPr>
            <a:r>
              <a:rPr lang="en-US" dirty="0"/>
              <a:t>Semaphore S = 1   //Take care of critical section</a:t>
            </a:r>
          </a:p>
          <a:p>
            <a:pPr marL="0" indent="0">
              <a:lnSpc>
                <a:spcPct val="100000"/>
              </a:lnSpc>
              <a:buNone/>
            </a:pPr>
            <a:r>
              <a:rPr lang="en-US" dirty="0"/>
              <a:t>Semaphore E = n   //Empty Slots      </a:t>
            </a:r>
            <a:r>
              <a:rPr lang="en-US" dirty="0">
                <a:solidFill>
                  <a:srgbClr val="0070C0"/>
                </a:solidFill>
              </a:rPr>
              <a:t>/*n is the size of buffer*/</a:t>
            </a:r>
            <a:endParaRPr lang="en-US" dirty="0"/>
          </a:p>
          <a:p>
            <a:pPr marL="0" indent="0">
              <a:lnSpc>
                <a:spcPct val="100000"/>
              </a:lnSpc>
              <a:buNone/>
            </a:pPr>
            <a:r>
              <a:rPr lang="en-US" dirty="0"/>
              <a:t>Semaphore F = 0   //Full Slots</a:t>
            </a:r>
          </a:p>
          <a:p>
            <a:pPr marL="0" indent="0">
              <a:buNone/>
            </a:pPr>
            <a:r>
              <a:rPr lang="en-US" dirty="0"/>
              <a:t>	</a:t>
            </a:r>
          </a:p>
        </p:txBody>
      </p:sp>
      <p:sp>
        <p:nvSpPr>
          <p:cNvPr id="4" name="Content Placeholder 9"/>
          <p:cNvSpPr txBox="1">
            <a:spLocks/>
          </p:cNvSpPr>
          <p:nvPr/>
        </p:nvSpPr>
        <p:spPr>
          <a:xfrm>
            <a:off x="190500" y="2289048"/>
            <a:ext cx="4152900" cy="40386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sz="2000" b="1" dirty="0">
                <a:solidFill>
                  <a:srgbClr val="FF0000"/>
                </a:solidFill>
              </a:rPr>
              <a:t>void producer()</a:t>
            </a:r>
          </a:p>
          <a:p>
            <a:pPr>
              <a:lnSpc>
                <a:spcPct val="100000"/>
              </a:lnSpc>
              <a:buNone/>
            </a:pPr>
            <a:r>
              <a:rPr lang="en-US" sz="2000" b="1" dirty="0"/>
              <a:t>{</a:t>
            </a:r>
          </a:p>
          <a:p>
            <a:pPr>
              <a:lnSpc>
                <a:spcPct val="100000"/>
              </a:lnSpc>
              <a:buNone/>
            </a:pPr>
            <a:r>
              <a:rPr lang="en-US" sz="2000" b="1" dirty="0"/>
              <a:t>while(T){</a:t>
            </a:r>
          </a:p>
          <a:p>
            <a:pPr>
              <a:lnSpc>
                <a:spcPct val="100000"/>
              </a:lnSpc>
              <a:buNone/>
            </a:pPr>
            <a:r>
              <a:rPr lang="en-US" sz="2000" b="1" dirty="0"/>
              <a:t>	produce();</a:t>
            </a:r>
          </a:p>
          <a:p>
            <a:pPr>
              <a:lnSpc>
                <a:spcPct val="100000"/>
              </a:lnSpc>
              <a:buNone/>
            </a:pPr>
            <a:r>
              <a:rPr lang="en-US" sz="2000" b="1" dirty="0"/>
              <a:t>	wait(E)  </a:t>
            </a:r>
            <a:r>
              <a:rPr lang="en-US" sz="2000" b="1" dirty="0">
                <a:solidFill>
                  <a:srgbClr val="FF0000"/>
                </a:solidFill>
              </a:rPr>
              <a:t>//check empty slots</a:t>
            </a:r>
          </a:p>
          <a:p>
            <a:pPr>
              <a:lnSpc>
                <a:spcPct val="100000"/>
              </a:lnSpc>
              <a:buNone/>
            </a:pPr>
            <a:r>
              <a:rPr lang="en-US" sz="2000" b="1" dirty="0"/>
              <a:t>	wait(S)	    </a:t>
            </a:r>
            <a:r>
              <a:rPr lang="en-US" sz="2000" b="1" dirty="0">
                <a:solidFill>
                  <a:srgbClr val="FF0000"/>
                </a:solidFill>
              </a:rPr>
              <a:t>/*Critical 				Section*/</a:t>
            </a:r>
          </a:p>
          <a:p>
            <a:pPr>
              <a:lnSpc>
                <a:spcPct val="100000"/>
              </a:lnSpc>
              <a:buNone/>
            </a:pPr>
            <a:r>
              <a:rPr lang="en-US" sz="2000" b="1" dirty="0"/>
              <a:t>	insert_item();</a:t>
            </a:r>
          </a:p>
          <a:p>
            <a:pPr>
              <a:lnSpc>
                <a:spcPct val="100000"/>
              </a:lnSpc>
              <a:buNone/>
            </a:pPr>
            <a:r>
              <a:rPr lang="en-US" sz="2000" b="1" dirty="0"/>
              <a:t>	signal(F) </a:t>
            </a:r>
            <a:r>
              <a:rPr lang="en-US" sz="2000" b="1" dirty="0">
                <a:solidFill>
                  <a:srgbClr val="FF0000"/>
                </a:solidFill>
              </a:rPr>
              <a:t>//incr one in buffer</a:t>
            </a:r>
          </a:p>
          <a:p>
            <a:pPr>
              <a:lnSpc>
                <a:spcPct val="100000"/>
              </a:lnSpc>
              <a:buNone/>
            </a:pPr>
            <a:r>
              <a:rPr lang="en-US" sz="2000" b="1" dirty="0"/>
              <a:t>	}</a:t>
            </a:r>
          </a:p>
          <a:p>
            <a:pPr>
              <a:lnSpc>
                <a:spcPct val="100000"/>
              </a:lnSpc>
              <a:buNone/>
            </a:pPr>
            <a:r>
              <a:rPr lang="en-US" sz="2000"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sp>
        <p:nvSpPr>
          <p:cNvPr id="6" name="Rectangle 5"/>
          <p:cNvSpPr/>
          <p:nvPr/>
        </p:nvSpPr>
        <p:spPr>
          <a:xfrm>
            <a:off x="505206" y="4125075"/>
            <a:ext cx="1752600" cy="9803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100000"/>
              </a:lnSpc>
              <a:buNone/>
            </a:pPr>
            <a:endParaRPr lang="en-US" sz="2000" b="1" dirty="0"/>
          </a:p>
          <a:p>
            <a:pPr>
              <a:lnSpc>
                <a:spcPct val="100000"/>
              </a:lnSpc>
              <a:buNone/>
            </a:pPr>
            <a:r>
              <a:rPr lang="en-US" sz="2000" b="1" dirty="0"/>
              <a:t>wait(S)</a:t>
            </a:r>
          </a:p>
          <a:p>
            <a:pPr>
              <a:lnSpc>
                <a:spcPct val="100000"/>
              </a:lnSpc>
              <a:buNone/>
            </a:pPr>
            <a:r>
              <a:rPr lang="en-US" sz="2000" b="1" dirty="0"/>
              <a:t>insert_item();</a:t>
            </a:r>
          </a:p>
          <a:p>
            <a:pPr>
              <a:lnSpc>
                <a:spcPct val="100000"/>
              </a:lnSpc>
              <a:buNone/>
            </a:pPr>
            <a:r>
              <a:rPr lang="en-US" sz="2000" b="1" dirty="0"/>
              <a:t>signal(S)</a:t>
            </a:r>
          </a:p>
          <a:p>
            <a:pPr algn="ctr"/>
            <a:endParaRPr lang="en-US" sz="2000" dirty="0"/>
          </a:p>
        </p:txBody>
      </p:sp>
      <p:sp>
        <p:nvSpPr>
          <p:cNvPr id="7" name="Content Placeholder 9"/>
          <p:cNvSpPr txBox="1">
            <a:spLocks/>
          </p:cNvSpPr>
          <p:nvPr/>
        </p:nvSpPr>
        <p:spPr>
          <a:xfrm>
            <a:off x="4800601" y="2286000"/>
            <a:ext cx="4229099" cy="41148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sz="2000" b="1" dirty="0">
                <a:solidFill>
                  <a:srgbClr val="FF0000"/>
                </a:solidFill>
              </a:rPr>
              <a:t>void consumer</a:t>
            </a:r>
          </a:p>
          <a:p>
            <a:pPr>
              <a:lnSpc>
                <a:spcPct val="100000"/>
              </a:lnSpc>
              <a:buNone/>
            </a:pPr>
            <a:r>
              <a:rPr lang="en-US" sz="2000" b="1" dirty="0"/>
              <a:t>{</a:t>
            </a:r>
          </a:p>
          <a:p>
            <a:pPr>
              <a:lnSpc>
                <a:spcPct val="100000"/>
              </a:lnSpc>
              <a:buNone/>
            </a:pPr>
            <a:r>
              <a:rPr lang="en-US" sz="2000" b="1" dirty="0"/>
              <a:t>while(T) {</a:t>
            </a:r>
          </a:p>
          <a:p>
            <a:pPr>
              <a:lnSpc>
                <a:spcPct val="100000"/>
              </a:lnSpc>
              <a:buNone/>
            </a:pPr>
            <a:r>
              <a:rPr lang="en-US" sz="2000" b="1" dirty="0"/>
              <a:t>	wait(F)   </a:t>
            </a:r>
            <a:r>
              <a:rPr lang="en-US" sz="2000" b="1" dirty="0">
                <a:solidFill>
                  <a:srgbClr val="FF0000"/>
                </a:solidFill>
              </a:rPr>
              <a:t>//check buffer is full </a:t>
            </a:r>
            <a:r>
              <a:rPr lang="en-US" sz="2000" b="1" dirty="0"/>
              <a:t>			      </a:t>
            </a:r>
            <a:r>
              <a:rPr lang="en-US" sz="2000" b="1" dirty="0">
                <a:solidFill>
                  <a:srgbClr val="FF0000"/>
                </a:solidFill>
              </a:rPr>
              <a:t> /*Critical 				Section*/</a:t>
            </a:r>
          </a:p>
          <a:p>
            <a:pPr>
              <a:lnSpc>
                <a:spcPct val="100000"/>
              </a:lnSpc>
              <a:buNone/>
            </a:pPr>
            <a:endParaRPr lang="en-US" sz="2000" b="1" dirty="0"/>
          </a:p>
          <a:p>
            <a:pPr>
              <a:lnSpc>
                <a:spcPct val="100000"/>
              </a:lnSpc>
              <a:buNone/>
            </a:pPr>
            <a:r>
              <a:rPr lang="en-US" sz="2000" b="1" dirty="0"/>
              <a:t>	signal(E)   </a:t>
            </a:r>
            <a:r>
              <a:rPr lang="en-US" sz="2000" b="1" dirty="0">
                <a:solidFill>
                  <a:srgbClr val="FF0000"/>
                </a:solidFill>
              </a:rPr>
              <a:t>//incr one in buffer</a:t>
            </a:r>
          </a:p>
          <a:p>
            <a:pPr>
              <a:lnSpc>
                <a:spcPct val="100000"/>
              </a:lnSpc>
              <a:buNone/>
            </a:pPr>
            <a:r>
              <a:rPr lang="en-US" sz="2000" b="1" dirty="0"/>
              <a:t>	use();</a:t>
            </a:r>
          </a:p>
          <a:p>
            <a:pPr>
              <a:lnSpc>
                <a:spcPct val="100000"/>
              </a:lnSpc>
              <a:buNone/>
            </a:pPr>
            <a:r>
              <a:rPr lang="en-US" sz="2000" b="1" dirty="0"/>
              <a:t>	}</a:t>
            </a:r>
          </a:p>
          <a:p>
            <a:pPr>
              <a:lnSpc>
                <a:spcPct val="100000"/>
              </a:lnSpc>
              <a:buNone/>
            </a:pPr>
            <a:r>
              <a:rPr lang="en-US" sz="2000"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cxnSp>
        <p:nvCxnSpPr>
          <p:cNvPr id="8" name="Straight Connector 7"/>
          <p:cNvCxnSpPr/>
          <p:nvPr/>
        </p:nvCxnSpPr>
        <p:spPr>
          <a:xfrm>
            <a:off x="4572000" y="2286000"/>
            <a:ext cx="0" cy="4267200"/>
          </a:xfrm>
          <a:prstGeom prst="line">
            <a:avLst/>
          </a:prstGeom>
        </p:spPr>
        <p:style>
          <a:lnRef idx="2">
            <a:schemeClr val="dk1"/>
          </a:lnRef>
          <a:fillRef idx="0">
            <a:schemeClr val="dk1"/>
          </a:fillRef>
          <a:effectRef idx="1">
            <a:schemeClr val="dk1"/>
          </a:effectRef>
          <a:fontRef idx="minor">
            <a:schemeClr val="tx1"/>
          </a:fontRef>
        </p:style>
      </p:cxnSp>
      <p:sp>
        <p:nvSpPr>
          <p:cNvPr id="10" name="Rectangle 9"/>
          <p:cNvSpPr/>
          <p:nvPr/>
        </p:nvSpPr>
        <p:spPr>
          <a:xfrm>
            <a:off x="4991862" y="3733800"/>
            <a:ext cx="1905000" cy="10266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100000"/>
              </a:lnSpc>
              <a:buNone/>
            </a:pPr>
            <a:endParaRPr lang="en-US" sz="2000" b="1" dirty="0"/>
          </a:p>
          <a:p>
            <a:pPr>
              <a:lnSpc>
                <a:spcPct val="100000"/>
              </a:lnSpc>
              <a:buNone/>
            </a:pPr>
            <a:r>
              <a:rPr lang="en-US" sz="2000" b="1" dirty="0"/>
              <a:t>wait(S)                      </a:t>
            </a:r>
          </a:p>
          <a:p>
            <a:pPr>
              <a:lnSpc>
                <a:spcPct val="100000"/>
              </a:lnSpc>
              <a:buNone/>
            </a:pPr>
            <a:r>
              <a:rPr lang="en-US" sz="2000" b="1" dirty="0"/>
              <a:t>remove_item();</a:t>
            </a:r>
          </a:p>
          <a:p>
            <a:pPr>
              <a:lnSpc>
                <a:spcPct val="100000"/>
              </a:lnSpc>
              <a:buNone/>
            </a:pPr>
            <a:r>
              <a:rPr lang="en-US" sz="2000" b="1" dirty="0"/>
              <a:t>signal(S)</a:t>
            </a:r>
          </a:p>
          <a:p>
            <a:pPr algn="ctr"/>
            <a:endParaRPr lang="en-US" sz="2000" dirty="0"/>
          </a:p>
        </p:txBody>
      </p:sp>
    </p:spTree>
    <p:extLst>
      <p:ext uri="{BB962C8B-B14F-4D97-AF65-F5344CB8AC3E}">
        <p14:creationId xmlns:p14="http://schemas.microsoft.com/office/powerpoint/2010/main" val="2181519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IPC Problems</a:t>
            </a:r>
          </a:p>
        </p:txBody>
      </p:sp>
      <p:sp>
        <p:nvSpPr>
          <p:cNvPr id="3" name="Content Placeholder 2"/>
          <p:cNvSpPr>
            <a:spLocks noGrp="1"/>
          </p:cNvSpPr>
          <p:nvPr>
            <p:ph idx="1"/>
          </p:nvPr>
        </p:nvSpPr>
        <p:spPr/>
        <p:txBody>
          <a:bodyPr>
            <a:normAutofit/>
          </a:bodyPr>
          <a:lstStyle/>
          <a:p>
            <a:r>
              <a:rPr lang="en-US" sz="2800" dirty="0"/>
              <a:t>Readers and Writers Problem</a:t>
            </a:r>
          </a:p>
          <a:p>
            <a:r>
              <a:rPr lang="en-US" sz="2800" dirty="0"/>
              <a:t>Dinning Philosopher Problem</a:t>
            </a:r>
          </a:p>
          <a:p>
            <a:r>
              <a:rPr lang="en-US" sz="2800" dirty="0"/>
              <a:t> Sleeping Barber Problem</a:t>
            </a:r>
          </a:p>
        </p:txBody>
      </p:sp>
    </p:spTree>
    <p:extLst>
      <p:ext uri="{BB962C8B-B14F-4D97-AF65-F5344CB8AC3E}">
        <p14:creationId xmlns:p14="http://schemas.microsoft.com/office/powerpoint/2010/main" val="2140609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Writer’s Problem</a:t>
            </a:r>
          </a:p>
        </p:txBody>
      </p:sp>
      <p:sp>
        <p:nvSpPr>
          <p:cNvPr id="3" name="Content Placeholder 2"/>
          <p:cNvSpPr>
            <a:spLocks noGrp="1"/>
          </p:cNvSpPr>
          <p:nvPr>
            <p:ph idx="1"/>
          </p:nvPr>
        </p:nvSpPr>
        <p:spPr/>
        <p:txBody>
          <a:bodyPr/>
          <a:lstStyle/>
          <a:p>
            <a:r>
              <a:rPr lang="en-US" dirty="0">
                <a:latin typeface="Cambria" pitchFamily="18" charset="0"/>
              </a:rPr>
              <a:t>Multiple readers can concurrently read from the data base.</a:t>
            </a:r>
          </a:p>
          <a:p>
            <a:r>
              <a:rPr lang="en-US" dirty="0">
                <a:latin typeface="Cambria" pitchFamily="18" charset="0"/>
              </a:rPr>
              <a:t>But when updating the DB, there can only be one writer (i.e., no other writers and no readers either)</a:t>
            </a:r>
          </a:p>
          <a:p>
            <a:endParaRPr lang="en-US" dirty="0"/>
          </a:p>
        </p:txBody>
      </p:sp>
      <p:pic>
        <p:nvPicPr>
          <p:cNvPr id="4" name="Picture 3"/>
          <p:cNvPicPr>
            <a:picLocks noChangeAspect="1"/>
          </p:cNvPicPr>
          <p:nvPr/>
        </p:nvPicPr>
        <p:blipFill>
          <a:blip r:embed="rId2"/>
          <a:stretch>
            <a:fillRect/>
          </a:stretch>
        </p:blipFill>
        <p:spPr>
          <a:xfrm>
            <a:off x="24384" y="3200400"/>
            <a:ext cx="8929116" cy="3048000"/>
          </a:xfrm>
          <a:prstGeom prst="rect">
            <a:avLst/>
          </a:prstGeom>
        </p:spPr>
      </p:pic>
    </p:spTree>
    <p:extLst>
      <p:ext uri="{BB962C8B-B14F-4D97-AF65-F5344CB8AC3E}">
        <p14:creationId xmlns:p14="http://schemas.microsoft.com/office/powerpoint/2010/main" val="3072271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a:t>
            </a:r>
          </a:p>
        </p:txBody>
      </p:sp>
      <p:sp>
        <p:nvSpPr>
          <p:cNvPr id="3" name="Content Placeholder 2"/>
          <p:cNvSpPr>
            <a:spLocks noGrp="1"/>
          </p:cNvSpPr>
          <p:nvPr>
            <p:ph idx="1"/>
          </p:nvPr>
        </p:nvSpPr>
        <p:spPr/>
        <p:txBody>
          <a:bodyPr>
            <a:normAutofit/>
          </a:bodyPr>
          <a:lstStyle/>
          <a:p>
            <a:pPr marL="0" indent="0">
              <a:lnSpc>
                <a:spcPct val="100000"/>
              </a:lnSpc>
              <a:buNone/>
            </a:pPr>
            <a:r>
              <a:rPr lang="en-US" dirty="0"/>
              <a:t>Semaphore wrt = 1 	</a:t>
            </a:r>
            <a:r>
              <a:rPr lang="en-US" b="1" dirty="0">
                <a:solidFill>
                  <a:srgbClr val="FF0000"/>
                </a:solidFill>
              </a:rPr>
              <a:t>// for writer</a:t>
            </a:r>
          </a:p>
          <a:p>
            <a:pPr marL="0" indent="0">
              <a:lnSpc>
                <a:spcPct val="100000"/>
              </a:lnSpc>
              <a:buNone/>
            </a:pPr>
            <a:r>
              <a:rPr lang="en-US" dirty="0"/>
              <a:t>Semaphore mutex = 1 	</a:t>
            </a:r>
            <a:r>
              <a:rPr lang="en-US" b="1" dirty="0">
                <a:solidFill>
                  <a:srgbClr val="FF0000"/>
                </a:solidFill>
              </a:rPr>
              <a:t>// for reader</a:t>
            </a:r>
          </a:p>
          <a:p>
            <a:pPr marL="0" indent="0">
              <a:lnSpc>
                <a:spcPct val="100000"/>
              </a:lnSpc>
              <a:buNone/>
            </a:pPr>
            <a:r>
              <a:rPr lang="en-US" dirty="0"/>
              <a:t>Int readcount = 0 		</a:t>
            </a:r>
            <a:r>
              <a:rPr lang="en-US" b="1" dirty="0">
                <a:solidFill>
                  <a:srgbClr val="FF0000"/>
                </a:solidFill>
              </a:rPr>
              <a:t>/*readcount is a shared variable, 					which contains the count of readers in 				the CS*/</a:t>
            </a:r>
          </a:p>
        </p:txBody>
      </p:sp>
      <p:sp>
        <p:nvSpPr>
          <p:cNvPr id="4" name="Content Placeholder 9"/>
          <p:cNvSpPr txBox="1">
            <a:spLocks/>
          </p:cNvSpPr>
          <p:nvPr/>
        </p:nvSpPr>
        <p:spPr>
          <a:xfrm>
            <a:off x="1066800" y="3276600"/>
            <a:ext cx="4152900" cy="28194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chemeClr val="accent1">
                    <a:lumMod val="75000"/>
                  </a:schemeClr>
                </a:solidFill>
              </a:rPr>
              <a:t>For writer</a:t>
            </a:r>
          </a:p>
          <a:p>
            <a:pPr>
              <a:lnSpc>
                <a:spcPct val="100000"/>
              </a:lnSpc>
              <a:buNone/>
            </a:pPr>
            <a:r>
              <a:rPr lang="en-US" b="1" dirty="0"/>
              <a:t>{</a:t>
            </a:r>
          </a:p>
          <a:p>
            <a:pPr>
              <a:lnSpc>
                <a:spcPct val="100000"/>
              </a:lnSpc>
              <a:buNone/>
            </a:pPr>
            <a:r>
              <a:rPr lang="en-US" b="1" dirty="0"/>
              <a:t>	wait(wrt)</a:t>
            </a:r>
          </a:p>
          <a:p>
            <a:pPr>
              <a:lnSpc>
                <a:spcPct val="100000"/>
              </a:lnSpc>
              <a:buNone/>
            </a:pPr>
            <a:r>
              <a:rPr lang="en-US" b="1" dirty="0"/>
              <a:t>	write operation;</a:t>
            </a:r>
          </a:p>
          <a:p>
            <a:pPr>
              <a:lnSpc>
                <a:spcPct val="100000"/>
              </a:lnSpc>
              <a:buNone/>
            </a:pPr>
            <a:r>
              <a:rPr lang="en-US" b="1" dirty="0"/>
              <a:t>	signal(wrt)</a:t>
            </a:r>
          </a:p>
          <a:p>
            <a:pPr>
              <a:lnSpc>
                <a:spcPct val="100000"/>
              </a:lnSpc>
              <a:buNone/>
            </a:pPr>
            <a:r>
              <a:rPr lang="en-US"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3698653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p:cNvSpPr txBox="1">
            <a:spLocks/>
          </p:cNvSpPr>
          <p:nvPr/>
        </p:nvSpPr>
        <p:spPr>
          <a:xfrm>
            <a:off x="228600" y="304800"/>
            <a:ext cx="8686800" cy="60198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sz="2800" b="1" dirty="0">
                <a:solidFill>
                  <a:schemeClr val="accent1">
                    <a:lumMod val="75000"/>
                  </a:schemeClr>
                </a:solidFill>
              </a:rPr>
              <a:t>For reader</a:t>
            </a:r>
          </a:p>
          <a:p>
            <a:pPr>
              <a:lnSpc>
                <a:spcPct val="100000"/>
              </a:lnSpc>
              <a:buNone/>
            </a:pPr>
            <a:r>
              <a:rPr lang="en-US" b="1" dirty="0"/>
              <a:t>{	</a:t>
            </a:r>
          </a:p>
          <a:p>
            <a:pPr>
              <a:lnSpc>
                <a:spcPct val="100000"/>
              </a:lnSpc>
              <a:buNone/>
            </a:pPr>
            <a:r>
              <a:rPr lang="en-US" b="1" dirty="0"/>
              <a:t>	wait(mutex)</a:t>
            </a:r>
          </a:p>
          <a:p>
            <a:pPr>
              <a:lnSpc>
                <a:spcPct val="100000"/>
              </a:lnSpc>
              <a:buNone/>
            </a:pPr>
            <a:r>
              <a:rPr lang="en-US" b="1" dirty="0"/>
              <a:t>	readcount ++;</a:t>
            </a:r>
          </a:p>
          <a:p>
            <a:pPr>
              <a:lnSpc>
                <a:spcPct val="100000"/>
              </a:lnSpc>
              <a:buNone/>
            </a:pPr>
            <a:r>
              <a:rPr lang="en-US" b="1" dirty="0"/>
              <a:t>	if(readcount==1) 	</a:t>
            </a:r>
            <a:r>
              <a:rPr lang="en-US" b="1" dirty="0">
                <a:solidFill>
                  <a:srgbClr val="FF0000"/>
                </a:solidFill>
              </a:rPr>
              <a:t>/*Actually, here we are checking  first reader 			    or not?*/</a:t>
            </a:r>
          </a:p>
          <a:p>
            <a:pPr>
              <a:lnSpc>
                <a:spcPct val="100000"/>
              </a:lnSpc>
              <a:buNone/>
            </a:pPr>
            <a:r>
              <a:rPr lang="en-US" b="1" dirty="0"/>
              <a:t>	wait(</a:t>
            </a:r>
            <a:r>
              <a:rPr lang="en-US" b="1" dirty="0" err="1"/>
              <a:t>wrt</a:t>
            </a:r>
            <a:r>
              <a:rPr lang="en-US" b="1" dirty="0"/>
              <a:t>)    		</a:t>
            </a:r>
            <a:r>
              <a:rPr lang="en-US" b="1" dirty="0">
                <a:solidFill>
                  <a:srgbClr val="FF0000"/>
                </a:solidFill>
              </a:rPr>
              <a:t>// no writer can enter in CS</a:t>
            </a:r>
          </a:p>
          <a:p>
            <a:pPr>
              <a:lnSpc>
                <a:spcPct val="100000"/>
              </a:lnSpc>
              <a:buNone/>
            </a:pPr>
            <a:r>
              <a:rPr lang="en-US" b="1" dirty="0"/>
              <a:t>	signal(mutex)</a:t>
            </a:r>
          </a:p>
          <a:p>
            <a:pPr>
              <a:lnSpc>
                <a:spcPct val="100000"/>
              </a:lnSpc>
              <a:buNone/>
            </a:pPr>
            <a:r>
              <a:rPr lang="en-US" b="1" dirty="0"/>
              <a:t>	read operation; wait(mutex)</a:t>
            </a:r>
          </a:p>
          <a:p>
            <a:pPr>
              <a:lnSpc>
                <a:spcPct val="100000"/>
              </a:lnSpc>
              <a:buNone/>
            </a:pPr>
            <a:r>
              <a:rPr lang="en-US" b="1" dirty="0">
                <a:solidFill>
                  <a:srgbClr val="FF0000"/>
                </a:solidFill>
              </a:rPr>
              <a:t>	</a:t>
            </a:r>
            <a:r>
              <a:rPr lang="en-US" b="1" dirty="0"/>
              <a:t>readcount--;</a:t>
            </a:r>
          </a:p>
          <a:p>
            <a:pPr>
              <a:lnSpc>
                <a:spcPct val="100000"/>
              </a:lnSpc>
              <a:buNone/>
            </a:pPr>
            <a:r>
              <a:rPr lang="en-US" b="1" dirty="0">
                <a:solidFill>
                  <a:srgbClr val="FF0000"/>
                </a:solidFill>
              </a:rPr>
              <a:t>	</a:t>
            </a:r>
            <a:r>
              <a:rPr lang="en-US" b="1" dirty="0"/>
              <a:t>if(readcount==0)  	</a:t>
            </a:r>
            <a:r>
              <a:rPr lang="en-US" b="1" dirty="0">
                <a:solidFill>
                  <a:srgbClr val="FF0000"/>
                </a:solidFill>
              </a:rPr>
              <a:t>//Last reader</a:t>
            </a:r>
          </a:p>
          <a:p>
            <a:pPr>
              <a:lnSpc>
                <a:spcPct val="100000"/>
              </a:lnSpc>
              <a:buNone/>
            </a:pPr>
            <a:r>
              <a:rPr lang="en-US" b="1" dirty="0"/>
              <a:t>	signal(wrt)  	</a:t>
            </a:r>
            <a:r>
              <a:rPr lang="en-US" b="1" dirty="0">
                <a:solidFill>
                  <a:srgbClr val="FF0000"/>
                </a:solidFill>
              </a:rPr>
              <a:t>//Now writer can enter in CS</a:t>
            </a:r>
          </a:p>
          <a:p>
            <a:pPr>
              <a:lnSpc>
                <a:spcPct val="100000"/>
              </a:lnSpc>
              <a:buNone/>
            </a:pPr>
            <a:r>
              <a:rPr lang="en-US" b="1" dirty="0"/>
              <a:t>	signal(mutex) 		</a:t>
            </a:r>
          </a:p>
          <a:p>
            <a:pPr>
              <a:lnSpc>
                <a:spcPct val="100000"/>
              </a:lnSpc>
              <a:buNone/>
            </a:pPr>
            <a:r>
              <a:rPr lang="en-US" b="1" dirty="0"/>
              <a:t>}</a:t>
            </a:r>
          </a:p>
          <a:p>
            <a:pPr>
              <a:buFont typeface="Wingdings" panose="05000000000000000000" pitchFamily="2" charset="2"/>
              <a:buNone/>
            </a:pPr>
            <a:endParaRPr lang="en-IN" dirty="0"/>
          </a:p>
        </p:txBody>
      </p:sp>
    </p:spTree>
    <p:extLst>
      <p:ext uri="{BB962C8B-B14F-4D97-AF65-F5344CB8AC3E}">
        <p14:creationId xmlns:p14="http://schemas.microsoft.com/office/powerpoint/2010/main" val="4255564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 Problem</a:t>
            </a:r>
          </a:p>
        </p:txBody>
      </p:sp>
      <p:sp>
        <p:nvSpPr>
          <p:cNvPr id="3" name="Content Placeholder 2"/>
          <p:cNvSpPr>
            <a:spLocks noGrp="1"/>
          </p:cNvSpPr>
          <p:nvPr>
            <p:ph idx="1"/>
          </p:nvPr>
        </p:nvSpPr>
        <p:spPr>
          <a:xfrm>
            <a:off x="190500" y="990600"/>
            <a:ext cx="4235958" cy="5334000"/>
          </a:xfrm>
        </p:spPr>
        <p:txBody>
          <a:bodyPr>
            <a:normAutofit/>
          </a:bodyPr>
          <a:lstStyle/>
          <a:p>
            <a:pPr marL="533400" indent="-533400">
              <a:lnSpc>
                <a:spcPct val="90000"/>
              </a:lnSpc>
            </a:pPr>
            <a:r>
              <a:rPr lang="en-US" sz="2800" dirty="0"/>
              <a:t>Philosophers eat and think.</a:t>
            </a:r>
          </a:p>
          <a:p>
            <a:pPr marL="533400" indent="-533400">
              <a:lnSpc>
                <a:spcPct val="90000"/>
              </a:lnSpc>
              <a:buFont typeface="Wingdings" pitchFamily="2" charset="2"/>
              <a:buAutoNum type="arabicPeriod"/>
            </a:pPr>
            <a:r>
              <a:rPr lang="en-US" sz="2800" dirty="0"/>
              <a:t>To eat, they must first acquire a left fork and then a right fork (or vice versa).</a:t>
            </a:r>
          </a:p>
          <a:p>
            <a:pPr marL="533400" indent="-533400">
              <a:lnSpc>
                <a:spcPct val="90000"/>
              </a:lnSpc>
              <a:buFont typeface="Wingdings" pitchFamily="2" charset="2"/>
              <a:buAutoNum type="arabicPeriod"/>
            </a:pPr>
            <a:r>
              <a:rPr lang="en-US" sz="2800" dirty="0"/>
              <a:t>Then they eat.</a:t>
            </a:r>
          </a:p>
          <a:p>
            <a:pPr marL="533400" indent="-533400">
              <a:lnSpc>
                <a:spcPct val="90000"/>
              </a:lnSpc>
              <a:buFont typeface="Wingdings" pitchFamily="2" charset="2"/>
              <a:buAutoNum type="arabicPeriod"/>
            </a:pPr>
            <a:r>
              <a:rPr lang="en-US" sz="2800" dirty="0"/>
              <a:t>Then they put down the forks.</a:t>
            </a:r>
          </a:p>
          <a:p>
            <a:pPr marL="533400" indent="-533400">
              <a:lnSpc>
                <a:spcPct val="90000"/>
              </a:lnSpc>
              <a:buFont typeface="Wingdings" pitchFamily="2" charset="2"/>
              <a:buAutoNum type="arabicPeriod"/>
            </a:pPr>
            <a:r>
              <a:rPr lang="en-US" sz="2800" dirty="0"/>
              <a:t>Then they think.</a:t>
            </a:r>
          </a:p>
          <a:p>
            <a:pPr marL="533400" indent="-533400">
              <a:lnSpc>
                <a:spcPct val="90000"/>
              </a:lnSpc>
              <a:buFont typeface="Wingdings" pitchFamily="2" charset="2"/>
              <a:buAutoNum type="arabicPeriod"/>
            </a:pPr>
            <a:r>
              <a:rPr lang="en-US" sz="2800" dirty="0"/>
              <a:t>Go to 1.</a:t>
            </a:r>
          </a:p>
        </p:txBody>
      </p:sp>
      <p:pic>
        <p:nvPicPr>
          <p:cNvPr id="5" name="Picture 4"/>
          <p:cNvPicPr>
            <a:picLocks noChangeAspect="1"/>
          </p:cNvPicPr>
          <p:nvPr/>
        </p:nvPicPr>
        <p:blipFill>
          <a:blip r:embed="rId2"/>
          <a:stretch>
            <a:fillRect/>
          </a:stretch>
        </p:blipFill>
        <p:spPr>
          <a:xfrm>
            <a:off x="4992624" y="1577760"/>
            <a:ext cx="3562350" cy="3635424"/>
          </a:xfrm>
          <a:prstGeom prst="rect">
            <a:avLst/>
          </a:prstGeom>
        </p:spPr>
      </p:pic>
      <p:sp>
        <p:nvSpPr>
          <p:cNvPr id="6" name="Oval 5"/>
          <p:cNvSpPr/>
          <p:nvPr/>
        </p:nvSpPr>
        <p:spPr>
          <a:xfrm>
            <a:off x="6563487" y="3275496"/>
            <a:ext cx="533400" cy="4572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8"/>
          <p:cNvSpPr/>
          <p:nvPr/>
        </p:nvSpPr>
        <p:spPr>
          <a:xfrm>
            <a:off x="6477000" y="1120560"/>
            <a:ext cx="619887" cy="5558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P1</a:t>
            </a:r>
          </a:p>
        </p:txBody>
      </p:sp>
      <p:sp>
        <p:nvSpPr>
          <p:cNvPr id="12" name="Rounded Rectangle 11"/>
          <p:cNvSpPr/>
          <p:nvPr/>
        </p:nvSpPr>
        <p:spPr>
          <a:xfrm>
            <a:off x="7772400" y="1752180"/>
            <a:ext cx="533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F1</a:t>
            </a:r>
          </a:p>
        </p:txBody>
      </p:sp>
      <p:sp>
        <p:nvSpPr>
          <p:cNvPr id="13" name="Rounded Rectangle 12"/>
          <p:cNvSpPr/>
          <p:nvPr/>
        </p:nvSpPr>
        <p:spPr>
          <a:xfrm>
            <a:off x="8469439" y="3735390"/>
            <a:ext cx="533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F5</a:t>
            </a:r>
          </a:p>
        </p:txBody>
      </p:sp>
      <p:sp>
        <p:nvSpPr>
          <p:cNvPr id="14" name="Rounded Rectangle 13"/>
          <p:cNvSpPr/>
          <p:nvPr/>
        </p:nvSpPr>
        <p:spPr>
          <a:xfrm>
            <a:off x="6721126" y="5094312"/>
            <a:ext cx="533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F4</a:t>
            </a:r>
          </a:p>
        </p:txBody>
      </p:sp>
      <p:sp>
        <p:nvSpPr>
          <p:cNvPr id="15" name="Rounded Rectangle 14"/>
          <p:cNvSpPr/>
          <p:nvPr/>
        </p:nvSpPr>
        <p:spPr>
          <a:xfrm>
            <a:off x="4811459" y="3941814"/>
            <a:ext cx="533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F3</a:t>
            </a:r>
          </a:p>
        </p:txBody>
      </p:sp>
      <p:sp>
        <p:nvSpPr>
          <p:cNvPr id="16" name="Rounded Rectangle 15"/>
          <p:cNvSpPr/>
          <p:nvPr/>
        </p:nvSpPr>
        <p:spPr>
          <a:xfrm>
            <a:off x="5307520" y="1942680"/>
            <a:ext cx="533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F2</a:t>
            </a:r>
          </a:p>
        </p:txBody>
      </p:sp>
      <p:sp>
        <p:nvSpPr>
          <p:cNvPr id="17" name="Oval 16"/>
          <p:cNvSpPr/>
          <p:nvPr/>
        </p:nvSpPr>
        <p:spPr>
          <a:xfrm>
            <a:off x="4363974" y="2867616"/>
            <a:ext cx="619887" cy="5558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P2</a:t>
            </a:r>
          </a:p>
        </p:txBody>
      </p:sp>
      <p:sp>
        <p:nvSpPr>
          <p:cNvPr id="18" name="Oval 17"/>
          <p:cNvSpPr/>
          <p:nvPr/>
        </p:nvSpPr>
        <p:spPr>
          <a:xfrm>
            <a:off x="5264277" y="4984584"/>
            <a:ext cx="619887" cy="5558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P3</a:t>
            </a:r>
          </a:p>
        </p:txBody>
      </p:sp>
      <p:sp>
        <p:nvSpPr>
          <p:cNvPr id="19" name="Oval 18"/>
          <p:cNvSpPr/>
          <p:nvPr/>
        </p:nvSpPr>
        <p:spPr>
          <a:xfrm>
            <a:off x="8116252" y="4919472"/>
            <a:ext cx="619887" cy="5558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P4</a:t>
            </a:r>
          </a:p>
        </p:txBody>
      </p:sp>
      <p:sp>
        <p:nvSpPr>
          <p:cNvPr id="20" name="Oval 19"/>
          <p:cNvSpPr/>
          <p:nvPr/>
        </p:nvSpPr>
        <p:spPr>
          <a:xfrm>
            <a:off x="8501253" y="2366220"/>
            <a:ext cx="619887" cy="5558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P5</a:t>
            </a:r>
          </a:p>
        </p:txBody>
      </p:sp>
    </p:spTree>
    <p:extLst>
      <p:ext uri="{BB962C8B-B14F-4D97-AF65-F5344CB8AC3E}">
        <p14:creationId xmlns:p14="http://schemas.microsoft.com/office/powerpoint/2010/main" val="3229745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Problem?</a:t>
            </a:r>
          </a:p>
        </p:txBody>
      </p:sp>
      <p:sp>
        <p:nvSpPr>
          <p:cNvPr id="3" name="Content Placeholder 2"/>
          <p:cNvSpPr>
            <a:spLocks noGrp="1"/>
          </p:cNvSpPr>
          <p:nvPr>
            <p:ph idx="1"/>
          </p:nvPr>
        </p:nvSpPr>
        <p:spPr/>
        <p:txBody>
          <a:bodyPr>
            <a:normAutofit lnSpcReduction="10000"/>
          </a:bodyPr>
          <a:lstStyle/>
          <a:p>
            <a:pPr algn="just"/>
            <a:r>
              <a:rPr lang="en-US" dirty="0"/>
              <a:t>The dining philosopher's problem is the classical problem of synchronization which says that Five philosophers are sitting around a circular table </a:t>
            </a:r>
          </a:p>
          <a:p>
            <a:pPr algn="just"/>
            <a:r>
              <a:rPr lang="en-US" dirty="0"/>
              <a:t>Their job is to think and eat alternatively. </a:t>
            </a:r>
          </a:p>
          <a:p>
            <a:pPr algn="just"/>
            <a:r>
              <a:rPr lang="en-US" dirty="0"/>
              <a:t>A bowl of noodles is placed at the center of the table along with five chopsticks for each of the philosophers. </a:t>
            </a:r>
          </a:p>
          <a:p>
            <a:pPr algn="just"/>
            <a:r>
              <a:rPr lang="en-US" dirty="0"/>
              <a:t>To eat a philosopher needs both their right and a left chopstick. A philosopher can only eat if both immediate left and right chopsticks of the philosopher is available. </a:t>
            </a:r>
          </a:p>
          <a:p>
            <a:pPr algn="just"/>
            <a:r>
              <a:rPr lang="en-US" dirty="0"/>
              <a:t>In case if both immediate left and right chopsticks of the philosopher are not available then the philosopher puts down their (either left or right) chopstick and starts thinking again.</a:t>
            </a:r>
          </a:p>
        </p:txBody>
      </p:sp>
    </p:spTree>
    <p:extLst>
      <p:ext uri="{BB962C8B-B14F-4D97-AF65-F5344CB8AC3E}">
        <p14:creationId xmlns:p14="http://schemas.microsoft.com/office/powerpoint/2010/main" val="1349023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The image “http://www.cs.mtu.edu/~shene/NSF-3/e-Book/MUTEX/DIAGRAM-philosopher-deadlock.jpg” cannot be displayed, because it contains error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Lst>
          </a:blip>
          <a:srcRect/>
          <a:stretch>
            <a:fillRect/>
          </a:stretch>
        </p:blipFill>
        <p:spPr bwMode="auto">
          <a:xfrm>
            <a:off x="4114800" y="609600"/>
            <a:ext cx="2741612" cy="2541588"/>
          </a:xfrm>
          <a:prstGeom prst="rect">
            <a:avLst/>
          </a:prstGeom>
          <a:noFill/>
        </p:spPr>
      </p:pic>
      <p:sp>
        <p:nvSpPr>
          <p:cNvPr id="3" name="Content Placeholder 5"/>
          <p:cNvSpPr txBox="1">
            <a:spLocks/>
          </p:cNvSpPr>
          <p:nvPr/>
        </p:nvSpPr>
        <p:spPr>
          <a:xfrm>
            <a:off x="457200" y="381000"/>
            <a:ext cx="8229600" cy="5410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dirty="0">
                <a:latin typeface="+mj-lt"/>
              </a:rPr>
              <a:t>Problems:</a:t>
            </a:r>
          </a:p>
          <a:p>
            <a:pPr marL="990600" lvl="1" indent="-533400">
              <a:buFont typeface="Wingdings" pitchFamily="2" charset="2"/>
              <a:buAutoNum type="arabicPeriod"/>
            </a:pPr>
            <a:endParaRPr lang="en-US" dirty="0">
              <a:latin typeface="+mj-lt"/>
            </a:endParaRPr>
          </a:p>
          <a:p>
            <a:pPr marL="990600" lvl="1" indent="-533400">
              <a:buFont typeface="Wingdings" pitchFamily="2" charset="2"/>
              <a:buAutoNum type="arabicPeriod"/>
            </a:pPr>
            <a:r>
              <a:rPr lang="en-US" b="1" dirty="0">
                <a:solidFill>
                  <a:srgbClr val="FF0000"/>
                </a:solidFill>
                <a:latin typeface="+mj-lt"/>
              </a:rPr>
              <a:t>Deadlock </a:t>
            </a:r>
          </a:p>
          <a:p>
            <a:pPr marL="990600" lvl="1" indent="-533400">
              <a:buFont typeface="Arial" pitchFamily="34" charset="0"/>
              <a:buNone/>
            </a:pPr>
            <a:endParaRPr lang="en-US" dirty="0">
              <a:latin typeface="+mj-lt"/>
            </a:endParaRPr>
          </a:p>
          <a:p>
            <a:pPr marL="990600" lvl="1" indent="-533400">
              <a:buFont typeface="Wingdings" pitchFamily="2" charset="2"/>
              <a:buAutoNum type="arabicPeriod"/>
            </a:pPr>
            <a:endParaRPr lang="en-US" dirty="0">
              <a:latin typeface="+mj-lt"/>
            </a:endParaRPr>
          </a:p>
          <a:p>
            <a:pPr marL="990600" lvl="1" indent="-533400">
              <a:buFont typeface="Wingdings" pitchFamily="2" charset="2"/>
              <a:buAutoNum type="arabicPeriod"/>
            </a:pPr>
            <a:endParaRPr lang="en-US" dirty="0">
              <a:latin typeface="+mj-lt"/>
            </a:endParaRPr>
          </a:p>
          <a:p>
            <a:pPr marL="990600" lvl="1" indent="-533400">
              <a:buFont typeface="Wingdings" pitchFamily="2" charset="2"/>
              <a:buAutoNum type="arabicPeriod"/>
            </a:pPr>
            <a:endParaRPr lang="en-US" dirty="0">
              <a:latin typeface="+mj-lt"/>
            </a:endParaRPr>
          </a:p>
          <a:p>
            <a:pPr marL="990600" lvl="1" indent="-533400">
              <a:buFont typeface="Arial" pitchFamily="34" charset="0"/>
              <a:buNone/>
            </a:pPr>
            <a:endParaRPr lang="en-US" dirty="0">
              <a:latin typeface="+mj-lt"/>
            </a:endParaRPr>
          </a:p>
          <a:p>
            <a:pPr marL="990600" lvl="1" indent="-533400">
              <a:buFont typeface="Arial" pitchFamily="34" charset="0"/>
              <a:buNone/>
            </a:pPr>
            <a:r>
              <a:rPr lang="en-US" b="1" dirty="0">
                <a:solidFill>
                  <a:srgbClr val="FF0000"/>
                </a:solidFill>
                <a:latin typeface="+mj-lt"/>
              </a:rPr>
              <a:t>2.</a:t>
            </a:r>
            <a:r>
              <a:rPr lang="en-US" dirty="0">
                <a:latin typeface="+mj-lt"/>
              </a:rPr>
              <a:t>   </a:t>
            </a:r>
            <a:r>
              <a:rPr lang="en-US" b="1" dirty="0">
                <a:solidFill>
                  <a:srgbClr val="FF0000"/>
                </a:solidFill>
                <a:latin typeface="+mj-lt"/>
              </a:rPr>
              <a:t>Starvation</a:t>
            </a:r>
          </a:p>
          <a:p>
            <a:pPr>
              <a:buFont typeface="Arial" pitchFamily="34" charset="0"/>
              <a:buNone/>
            </a:pPr>
            <a:endParaRPr lang="en-IN" dirty="0">
              <a:latin typeface="+mj-lt"/>
            </a:endParaRPr>
          </a:p>
        </p:txBody>
      </p:sp>
      <p:pic>
        <p:nvPicPr>
          <p:cNvPr id="4" name="Picture 3" descr="The image “http://www.cs.mtu.edu/~shene/NSF-3/e-Book/MUTEX/DIAGRAM-philosopher-starve.jpg” cannot be displayed, because it contains errors."/>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33000"/>
                    </a14:imgEffect>
                  </a14:imgLayer>
                </a14:imgProps>
              </a:ext>
            </a:extLst>
          </a:blip>
          <a:srcRect/>
          <a:stretch>
            <a:fillRect/>
          </a:stretch>
        </p:blipFill>
        <p:spPr bwMode="auto">
          <a:xfrm>
            <a:off x="4343400" y="3810000"/>
            <a:ext cx="2724150" cy="2509838"/>
          </a:xfrm>
          <a:prstGeom prst="rect">
            <a:avLst/>
          </a:prstGeom>
          <a:noFill/>
        </p:spPr>
      </p:pic>
    </p:spTree>
    <p:extLst>
      <p:ext uri="{BB962C8B-B14F-4D97-AF65-F5344CB8AC3E}">
        <p14:creationId xmlns:p14="http://schemas.microsoft.com/office/powerpoint/2010/main" val="423222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 Problem</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sp>
        <p:nvSpPr>
          <p:cNvPr id="5" name="Content Placeholder 9"/>
          <p:cNvSpPr txBox="1">
            <a:spLocks/>
          </p:cNvSpPr>
          <p:nvPr/>
        </p:nvSpPr>
        <p:spPr>
          <a:xfrm>
            <a:off x="304800" y="1066800"/>
            <a:ext cx="5521833" cy="52578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chemeClr val="accent1">
                    <a:lumMod val="75000"/>
                  </a:schemeClr>
                </a:solidFill>
              </a:rPr>
              <a:t>Void philosopher()</a:t>
            </a:r>
          </a:p>
          <a:p>
            <a:pPr>
              <a:lnSpc>
                <a:spcPct val="100000"/>
              </a:lnSpc>
              <a:buNone/>
            </a:pPr>
            <a:r>
              <a:rPr lang="en-US" b="1" dirty="0"/>
              <a:t>{</a:t>
            </a:r>
          </a:p>
          <a:p>
            <a:pPr>
              <a:lnSpc>
                <a:spcPct val="100000"/>
              </a:lnSpc>
              <a:buNone/>
            </a:pPr>
            <a:r>
              <a:rPr lang="en-US" b="1" dirty="0"/>
              <a:t>	while(T) </a:t>
            </a:r>
          </a:p>
          <a:p>
            <a:pPr>
              <a:lnSpc>
                <a:spcPct val="100000"/>
              </a:lnSpc>
              <a:buNone/>
            </a:pPr>
            <a:r>
              <a:rPr lang="en-US" b="1" dirty="0"/>
              <a:t>	{</a:t>
            </a:r>
          </a:p>
          <a:p>
            <a:pPr>
              <a:lnSpc>
                <a:spcPct val="100000"/>
              </a:lnSpc>
              <a:buNone/>
            </a:pPr>
            <a:r>
              <a:rPr lang="en-US" b="1" dirty="0"/>
              <a:t>		think();</a:t>
            </a:r>
          </a:p>
          <a:p>
            <a:pPr>
              <a:lnSpc>
                <a:spcPct val="100000"/>
              </a:lnSpc>
              <a:buNone/>
            </a:pPr>
            <a:r>
              <a:rPr lang="en-US" b="1" dirty="0"/>
              <a:t>		take_fork(</a:t>
            </a:r>
            <a:r>
              <a:rPr lang="en-US" b="1" dirty="0" err="1"/>
              <a:t>i</a:t>
            </a:r>
            <a:r>
              <a:rPr lang="en-US" b="1" dirty="0"/>
              <a:t>); 	                </a:t>
            </a:r>
            <a:r>
              <a:rPr lang="en-US" b="1" dirty="0">
                <a:solidFill>
                  <a:srgbClr val="FF0000"/>
                </a:solidFill>
              </a:rPr>
              <a:t>//Left fork</a:t>
            </a:r>
          </a:p>
          <a:p>
            <a:pPr>
              <a:lnSpc>
                <a:spcPct val="100000"/>
              </a:lnSpc>
              <a:buNone/>
            </a:pPr>
            <a:r>
              <a:rPr lang="en-US" b="1" dirty="0"/>
              <a:t>		take_fork((i+1)%n);       </a:t>
            </a:r>
            <a:r>
              <a:rPr lang="en-US" b="1" dirty="0">
                <a:solidFill>
                  <a:srgbClr val="FF0000"/>
                </a:solidFill>
              </a:rPr>
              <a:t>//Right fork</a:t>
            </a:r>
          </a:p>
          <a:p>
            <a:pPr>
              <a:lnSpc>
                <a:spcPct val="100000"/>
              </a:lnSpc>
              <a:buNone/>
            </a:pPr>
            <a:r>
              <a:rPr lang="en-US" b="1" dirty="0"/>
              <a:t>		eat();</a:t>
            </a:r>
          </a:p>
          <a:p>
            <a:pPr>
              <a:lnSpc>
                <a:spcPct val="100000"/>
              </a:lnSpc>
              <a:buNone/>
            </a:pPr>
            <a:r>
              <a:rPr lang="en-US" b="1" dirty="0"/>
              <a:t>		put_fork(</a:t>
            </a:r>
            <a:r>
              <a:rPr lang="en-US" b="1" dirty="0" err="1"/>
              <a:t>i</a:t>
            </a:r>
            <a:r>
              <a:rPr lang="en-US" b="1" dirty="0"/>
              <a:t>);              	   </a:t>
            </a:r>
            <a:r>
              <a:rPr lang="en-US" b="1" dirty="0">
                <a:solidFill>
                  <a:srgbClr val="FF0000"/>
                </a:solidFill>
              </a:rPr>
              <a:t>//Left fork</a:t>
            </a:r>
          </a:p>
          <a:p>
            <a:pPr>
              <a:lnSpc>
                <a:spcPct val="100000"/>
              </a:lnSpc>
              <a:buNone/>
            </a:pPr>
            <a:r>
              <a:rPr lang="en-US" b="1" dirty="0"/>
              <a:t>		put_fork((i+1)%n);        </a:t>
            </a:r>
            <a:r>
              <a:rPr lang="en-US" b="1" dirty="0">
                <a:solidFill>
                  <a:srgbClr val="FF0000"/>
                </a:solidFill>
              </a:rPr>
              <a:t>//Right fork</a:t>
            </a:r>
          </a:p>
          <a:p>
            <a:pPr>
              <a:lnSpc>
                <a:spcPct val="100000"/>
              </a:lnSpc>
              <a:buNone/>
            </a:pPr>
            <a:r>
              <a:rPr lang="en-US" b="1" dirty="0"/>
              <a:t>	}</a:t>
            </a:r>
          </a:p>
          <a:p>
            <a:pPr>
              <a:lnSpc>
                <a:spcPct val="100000"/>
              </a:lnSpc>
              <a:buNone/>
            </a:pPr>
            <a:r>
              <a:rPr lang="en-US"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pic>
        <p:nvPicPr>
          <p:cNvPr id="6" name="Picture 5"/>
          <p:cNvPicPr>
            <a:picLocks noChangeAspect="1"/>
          </p:cNvPicPr>
          <p:nvPr/>
        </p:nvPicPr>
        <p:blipFill>
          <a:blip r:embed="rId2"/>
          <a:stretch>
            <a:fillRect/>
          </a:stretch>
        </p:blipFill>
        <p:spPr>
          <a:xfrm>
            <a:off x="5731682" y="990600"/>
            <a:ext cx="3412318" cy="3276600"/>
          </a:xfrm>
          <a:prstGeom prst="rect">
            <a:avLst/>
          </a:prstGeom>
        </p:spPr>
      </p:pic>
    </p:spTree>
    <p:extLst>
      <p:ext uri="{BB962C8B-B14F-4D97-AF65-F5344CB8AC3E}">
        <p14:creationId xmlns:p14="http://schemas.microsoft.com/office/powerpoint/2010/main" val="383048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(Not correct) </a:t>
            </a:r>
          </a:p>
        </p:txBody>
      </p:sp>
      <p:sp>
        <p:nvSpPr>
          <p:cNvPr id="3" name="Content Placeholder 2"/>
          <p:cNvSpPr>
            <a:spLocks noGrp="1"/>
          </p:cNvSpPr>
          <p:nvPr>
            <p:ph idx="1"/>
          </p:nvPr>
        </p:nvSpPr>
        <p:spPr/>
        <p:txBody>
          <a:bodyPr>
            <a:normAutofit/>
          </a:bodyPr>
          <a:lstStyle/>
          <a:p>
            <a:pPr algn="just"/>
            <a:r>
              <a:rPr lang="en-US" sz="2600" dirty="0"/>
              <a:t>Solution of </a:t>
            </a:r>
            <a:r>
              <a:rPr lang="en-US" sz="2600" b="1" dirty="0"/>
              <a:t>Dining Philosopher </a:t>
            </a:r>
            <a:r>
              <a:rPr lang="en-US" sz="2600" dirty="0"/>
              <a:t>problem using </a:t>
            </a:r>
            <a:r>
              <a:rPr lang="en-US" sz="2600" b="1" dirty="0">
                <a:solidFill>
                  <a:srgbClr val="FF0000"/>
                </a:solidFill>
              </a:rPr>
              <a:t>Semaphore</a:t>
            </a:r>
          </a:p>
        </p:txBody>
      </p:sp>
      <p:sp>
        <p:nvSpPr>
          <p:cNvPr id="4" name="Content Placeholder 9"/>
          <p:cNvSpPr txBox="1">
            <a:spLocks/>
          </p:cNvSpPr>
          <p:nvPr/>
        </p:nvSpPr>
        <p:spPr>
          <a:xfrm>
            <a:off x="184404" y="1524000"/>
            <a:ext cx="5715000" cy="5334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chemeClr val="accent1">
                    <a:lumMod val="75000"/>
                  </a:schemeClr>
                </a:solidFill>
              </a:rPr>
              <a:t>Void philosopher()</a:t>
            </a:r>
          </a:p>
          <a:p>
            <a:pPr>
              <a:lnSpc>
                <a:spcPct val="100000"/>
              </a:lnSpc>
              <a:buNone/>
            </a:pPr>
            <a:r>
              <a:rPr lang="en-US" b="1" dirty="0"/>
              <a:t>{</a:t>
            </a:r>
          </a:p>
          <a:p>
            <a:pPr>
              <a:lnSpc>
                <a:spcPct val="100000"/>
              </a:lnSpc>
              <a:buNone/>
            </a:pPr>
            <a:r>
              <a:rPr lang="en-US" b="1" dirty="0"/>
              <a:t>	while(T) {</a:t>
            </a:r>
          </a:p>
          <a:p>
            <a:pPr>
              <a:lnSpc>
                <a:spcPct val="100000"/>
              </a:lnSpc>
              <a:buNone/>
            </a:pPr>
            <a:r>
              <a:rPr lang="en-US" b="1" dirty="0"/>
              <a:t>		think();</a:t>
            </a:r>
          </a:p>
          <a:p>
            <a:pPr>
              <a:lnSpc>
                <a:spcPct val="100000"/>
              </a:lnSpc>
              <a:buNone/>
            </a:pPr>
            <a:r>
              <a:rPr lang="en-US" b="1" dirty="0"/>
              <a:t>		take_fork(Si); 	                </a:t>
            </a:r>
            <a:r>
              <a:rPr lang="en-US" b="1" dirty="0">
                <a:solidFill>
                  <a:srgbClr val="FF0000"/>
                </a:solidFill>
              </a:rPr>
              <a:t>//Left fork</a:t>
            </a:r>
          </a:p>
          <a:p>
            <a:pPr>
              <a:lnSpc>
                <a:spcPct val="100000"/>
              </a:lnSpc>
              <a:buNone/>
            </a:pPr>
            <a:r>
              <a:rPr lang="en-US" b="1" dirty="0"/>
              <a:t>		take_fork((Si+1)%n);       </a:t>
            </a:r>
            <a:r>
              <a:rPr lang="en-US" b="1" dirty="0">
                <a:solidFill>
                  <a:srgbClr val="FF0000"/>
                </a:solidFill>
              </a:rPr>
              <a:t>//Right fork</a:t>
            </a:r>
          </a:p>
          <a:p>
            <a:pPr>
              <a:lnSpc>
                <a:spcPct val="100000"/>
              </a:lnSpc>
              <a:buNone/>
            </a:pPr>
            <a:r>
              <a:rPr lang="en-US" b="1" dirty="0"/>
              <a:t>		eat();</a:t>
            </a:r>
          </a:p>
          <a:p>
            <a:pPr>
              <a:lnSpc>
                <a:spcPct val="100000"/>
              </a:lnSpc>
              <a:buNone/>
            </a:pPr>
            <a:r>
              <a:rPr lang="en-US" b="1" dirty="0"/>
              <a:t>		put_fork(Si);              	   </a:t>
            </a:r>
            <a:r>
              <a:rPr lang="en-US" b="1" dirty="0">
                <a:solidFill>
                  <a:srgbClr val="FF0000"/>
                </a:solidFill>
              </a:rPr>
              <a:t>//Left fork</a:t>
            </a:r>
          </a:p>
          <a:p>
            <a:pPr>
              <a:lnSpc>
                <a:spcPct val="100000"/>
              </a:lnSpc>
              <a:buNone/>
            </a:pPr>
            <a:r>
              <a:rPr lang="en-US" b="1" dirty="0"/>
              <a:t>		put_fork((Si+1)%n);        </a:t>
            </a:r>
            <a:r>
              <a:rPr lang="en-US" b="1" dirty="0">
                <a:solidFill>
                  <a:srgbClr val="FF0000"/>
                </a:solidFill>
              </a:rPr>
              <a:t>//Right fork</a:t>
            </a:r>
          </a:p>
          <a:p>
            <a:pPr>
              <a:lnSpc>
                <a:spcPct val="100000"/>
              </a:lnSpc>
              <a:buNone/>
            </a:pPr>
            <a:r>
              <a:rPr lang="en-US" b="1" dirty="0"/>
              <a:t>	}</a:t>
            </a:r>
          </a:p>
          <a:p>
            <a:pPr>
              <a:lnSpc>
                <a:spcPct val="100000"/>
              </a:lnSpc>
              <a:buNone/>
            </a:pPr>
            <a:r>
              <a:rPr lang="en-US"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cxnSp>
        <p:nvCxnSpPr>
          <p:cNvPr id="5" name="Straight Connector 4"/>
          <p:cNvCxnSpPr/>
          <p:nvPr/>
        </p:nvCxnSpPr>
        <p:spPr>
          <a:xfrm>
            <a:off x="6019800" y="1828800"/>
            <a:ext cx="0" cy="472440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578445956"/>
              </p:ext>
            </p:extLst>
          </p:nvPr>
        </p:nvGraphicFramePr>
        <p:xfrm>
          <a:off x="6286499" y="3260697"/>
          <a:ext cx="2667002" cy="1844705"/>
        </p:xfrm>
        <a:graphic>
          <a:graphicData uri="http://schemas.openxmlformats.org/drawingml/2006/table">
            <a:tbl>
              <a:tblPr firstRow="1" bandRow="1">
                <a:tableStyleId>{5940675A-B579-460E-94D1-54222C63F5DA}</a:tableStyleId>
              </a:tblPr>
              <a:tblGrid>
                <a:gridCol w="1128347">
                  <a:extLst>
                    <a:ext uri="{9D8B030D-6E8A-4147-A177-3AD203B41FA5}">
                      <a16:colId xmlns:a16="http://schemas.microsoft.com/office/drawing/2014/main" val="20000"/>
                    </a:ext>
                  </a:extLst>
                </a:gridCol>
                <a:gridCol w="718039">
                  <a:extLst>
                    <a:ext uri="{9D8B030D-6E8A-4147-A177-3AD203B41FA5}">
                      <a16:colId xmlns:a16="http://schemas.microsoft.com/office/drawing/2014/main" val="20001"/>
                    </a:ext>
                  </a:extLst>
                </a:gridCol>
                <a:gridCol w="820616">
                  <a:extLst>
                    <a:ext uri="{9D8B030D-6E8A-4147-A177-3AD203B41FA5}">
                      <a16:colId xmlns:a16="http://schemas.microsoft.com/office/drawing/2014/main" val="20002"/>
                    </a:ext>
                  </a:extLst>
                </a:gridCol>
              </a:tblGrid>
              <a:tr h="378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P1 →</a:t>
                      </a:r>
                    </a:p>
                  </a:txBody>
                  <a:tcPr/>
                </a:tc>
                <a:tc>
                  <a:txBody>
                    <a:bodyPr/>
                    <a:lstStyle/>
                    <a:p>
                      <a:pPr algn="ctr"/>
                      <a:r>
                        <a:rPr lang="en-US" dirty="0"/>
                        <a:t>S1</a:t>
                      </a:r>
                    </a:p>
                  </a:txBody>
                  <a:tcPr/>
                </a:tc>
                <a:tc>
                  <a:txBody>
                    <a:bodyPr/>
                    <a:lstStyle/>
                    <a:p>
                      <a:pPr algn="ctr"/>
                      <a:r>
                        <a:rPr lang="en-US" dirty="0"/>
                        <a:t>S2</a:t>
                      </a:r>
                    </a:p>
                  </a:txBody>
                  <a:tcPr/>
                </a:tc>
                <a:extLst>
                  <a:ext uri="{0D108BD9-81ED-4DB2-BD59-A6C34878D82A}">
                    <a16:rowId xmlns:a16="http://schemas.microsoft.com/office/drawing/2014/main" val="10000"/>
                  </a:ext>
                </a:extLst>
              </a:tr>
              <a:tr h="366511">
                <a:tc>
                  <a:txBody>
                    <a:bodyPr/>
                    <a:lstStyle/>
                    <a:p>
                      <a:pPr algn="ctr"/>
                      <a:r>
                        <a:rPr lang="en-US" dirty="0"/>
                        <a:t>P2 →</a:t>
                      </a:r>
                    </a:p>
                  </a:txBody>
                  <a:tcPr/>
                </a:tc>
                <a:tc>
                  <a:txBody>
                    <a:bodyPr/>
                    <a:lstStyle/>
                    <a:p>
                      <a:pPr algn="ctr"/>
                      <a:r>
                        <a:rPr lang="en-US" dirty="0"/>
                        <a:t>S2</a:t>
                      </a:r>
                    </a:p>
                  </a:txBody>
                  <a:tcPr/>
                </a:tc>
                <a:tc>
                  <a:txBody>
                    <a:bodyPr/>
                    <a:lstStyle/>
                    <a:p>
                      <a:pPr algn="ctr"/>
                      <a:r>
                        <a:rPr lang="en-US" dirty="0"/>
                        <a:t>S3</a:t>
                      </a:r>
                    </a:p>
                  </a:txBody>
                  <a:tcPr/>
                </a:tc>
                <a:extLst>
                  <a:ext uri="{0D108BD9-81ED-4DB2-BD59-A6C34878D82A}">
                    <a16:rowId xmlns:a16="http://schemas.microsoft.com/office/drawing/2014/main" val="10001"/>
                  </a:ext>
                </a:extLst>
              </a:tr>
              <a:tr h="366511">
                <a:tc>
                  <a:txBody>
                    <a:bodyPr/>
                    <a:lstStyle/>
                    <a:p>
                      <a:pPr algn="ctr"/>
                      <a:r>
                        <a:rPr lang="en-US" dirty="0"/>
                        <a:t>P3 →</a:t>
                      </a:r>
                    </a:p>
                  </a:txBody>
                  <a:tcPr/>
                </a:tc>
                <a:tc>
                  <a:txBody>
                    <a:bodyPr/>
                    <a:lstStyle/>
                    <a:p>
                      <a:pPr algn="ctr"/>
                      <a:r>
                        <a:rPr lang="en-US" dirty="0"/>
                        <a:t>S3</a:t>
                      </a:r>
                    </a:p>
                  </a:txBody>
                  <a:tcPr/>
                </a:tc>
                <a:tc>
                  <a:txBody>
                    <a:bodyPr/>
                    <a:lstStyle/>
                    <a:p>
                      <a:pPr algn="ctr"/>
                      <a:r>
                        <a:rPr lang="en-US" dirty="0"/>
                        <a:t>S4</a:t>
                      </a:r>
                    </a:p>
                  </a:txBody>
                  <a:tcPr/>
                </a:tc>
                <a:extLst>
                  <a:ext uri="{0D108BD9-81ED-4DB2-BD59-A6C34878D82A}">
                    <a16:rowId xmlns:a16="http://schemas.microsoft.com/office/drawing/2014/main" val="10002"/>
                  </a:ext>
                </a:extLst>
              </a:tr>
              <a:tr h="366511">
                <a:tc>
                  <a:txBody>
                    <a:bodyPr/>
                    <a:lstStyle/>
                    <a:p>
                      <a:pPr algn="ctr"/>
                      <a:r>
                        <a:rPr lang="en-US" dirty="0"/>
                        <a:t>P4 →</a:t>
                      </a:r>
                    </a:p>
                  </a:txBody>
                  <a:tcPr/>
                </a:tc>
                <a:tc>
                  <a:txBody>
                    <a:bodyPr/>
                    <a:lstStyle/>
                    <a:p>
                      <a:pPr algn="ctr"/>
                      <a:r>
                        <a:rPr lang="en-US" dirty="0"/>
                        <a:t>S4</a:t>
                      </a:r>
                    </a:p>
                  </a:txBody>
                  <a:tcPr/>
                </a:tc>
                <a:tc>
                  <a:txBody>
                    <a:bodyPr/>
                    <a:lstStyle/>
                    <a:p>
                      <a:pPr algn="ctr"/>
                      <a:r>
                        <a:rPr lang="en-US" dirty="0"/>
                        <a:t>S5</a:t>
                      </a:r>
                    </a:p>
                  </a:txBody>
                  <a:tcPr/>
                </a:tc>
                <a:extLst>
                  <a:ext uri="{0D108BD9-81ED-4DB2-BD59-A6C34878D82A}">
                    <a16:rowId xmlns:a16="http://schemas.microsoft.com/office/drawing/2014/main" val="10003"/>
                  </a:ext>
                </a:extLst>
              </a:tr>
              <a:tr h="366511">
                <a:tc>
                  <a:txBody>
                    <a:bodyPr/>
                    <a:lstStyle/>
                    <a:p>
                      <a:pPr algn="ctr"/>
                      <a:r>
                        <a:rPr lang="en-US" dirty="0"/>
                        <a:t>P5 →</a:t>
                      </a:r>
                    </a:p>
                  </a:txBody>
                  <a:tcPr/>
                </a:tc>
                <a:tc>
                  <a:txBody>
                    <a:bodyPr/>
                    <a:lstStyle/>
                    <a:p>
                      <a:pPr algn="ctr"/>
                      <a:r>
                        <a:rPr lang="en-US" dirty="0"/>
                        <a:t>S5</a:t>
                      </a:r>
                    </a:p>
                  </a:txBody>
                  <a:tcPr/>
                </a:tc>
                <a:tc>
                  <a:txBody>
                    <a:bodyPr/>
                    <a:lstStyle/>
                    <a:p>
                      <a:pPr algn="ctr"/>
                      <a:r>
                        <a:rPr lang="en-US" dirty="0"/>
                        <a:t>S1</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6019801" y="1828800"/>
            <a:ext cx="2933700" cy="1015663"/>
          </a:xfrm>
          <a:prstGeom prst="rect">
            <a:avLst/>
          </a:prstGeom>
          <a:noFill/>
        </p:spPr>
        <p:txBody>
          <a:bodyPr wrap="square" rtlCol="0">
            <a:spAutoFit/>
          </a:bodyPr>
          <a:lstStyle/>
          <a:p>
            <a:pPr algn="just"/>
            <a:r>
              <a:rPr lang="en-US" sz="2000" b="1" dirty="0">
                <a:solidFill>
                  <a:srgbClr val="FF0000"/>
                </a:solidFill>
              </a:rPr>
              <a:t>S[</a:t>
            </a:r>
            <a:r>
              <a:rPr lang="en-US" sz="2000" b="1" dirty="0" err="1">
                <a:solidFill>
                  <a:srgbClr val="FF0000"/>
                </a:solidFill>
              </a:rPr>
              <a:t>i</a:t>
            </a:r>
            <a:r>
              <a:rPr lang="en-US" sz="2000" b="1" dirty="0">
                <a:solidFill>
                  <a:srgbClr val="FF0000"/>
                </a:solidFill>
              </a:rPr>
              <a:t>]</a:t>
            </a:r>
            <a:r>
              <a:rPr lang="en-US" sz="2000" dirty="0"/>
              <a:t> </a:t>
            </a:r>
            <a:r>
              <a:rPr lang="en-US" sz="2000" b="1" dirty="0"/>
              <a:t>five semaphores </a:t>
            </a:r>
            <a:r>
              <a:rPr lang="en-US" sz="2000" dirty="0"/>
              <a:t>(i.e. equal to number of forks)</a:t>
            </a:r>
          </a:p>
          <a:p>
            <a:pPr algn="just"/>
            <a:r>
              <a:rPr lang="en-US" sz="2000" b="1" dirty="0"/>
              <a:t>S1, S2, S3, S4, S5</a:t>
            </a:r>
          </a:p>
        </p:txBody>
      </p:sp>
    </p:spTree>
    <p:extLst>
      <p:ext uri="{BB962C8B-B14F-4D97-AF65-F5344CB8AC3E}">
        <p14:creationId xmlns:p14="http://schemas.microsoft.com/office/powerpoint/2010/main" val="159490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IPC</a:t>
            </a:r>
            <a:endParaRPr lang="en-IN" dirty="0"/>
          </a:p>
        </p:txBody>
      </p:sp>
      <p:sp>
        <p:nvSpPr>
          <p:cNvPr id="3" name="Content Placeholder 2"/>
          <p:cNvSpPr>
            <a:spLocks noGrp="1"/>
          </p:cNvSpPr>
          <p:nvPr>
            <p:ph idx="1"/>
          </p:nvPr>
        </p:nvSpPr>
        <p:spPr/>
        <p:txBody>
          <a:bodyPr>
            <a:normAutofit/>
          </a:bodyPr>
          <a:lstStyle/>
          <a:p>
            <a:pPr algn="just"/>
            <a:r>
              <a:rPr lang="en-IN" dirty="0">
                <a:latin typeface="+mn-lt"/>
              </a:rPr>
              <a:t> </a:t>
            </a:r>
            <a:r>
              <a:rPr lang="en-IN" b="1" dirty="0">
                <a:latin typeface="+mn-lt"/>
              </a:rPr>
              <a:t>Inter-process communication</a:t>
            </a:r>
            <a:r>
              <a:rPr lang="en-IN" dirty="0">
                <a:latin typeface="+mn-lt"/>
              </a:rPr>
              <a:t> (</a:t>
            </a:r>
            <a:r>
              <a:rPr lang="en-IN" b="1" dirty="0">
                <a:latin typeface="+mn-lt"/>
              </a:rPr>
              <a:t>IPC</a:t>
            </a:r>
            <a:r>
              <a:rPr lang="en-IN" dirty="0">
                <a:latin typeface="+mn-lt"/>
              </a:rPr>
              <a:t>) is a set of methods for the exchange of data among multiple </a:t>
            </a:r>
            <a:r>
              <a:rPr lang="en-IN" b="1" dirty="0">
                <a:latin typeface="+mn-lt"/>
              </a:rPr>
              <a:t>threads</a:t>
            </a:r>
            <a:r>
              <a:rPr lang="en-IN" dirty="0">
                <a:latin typeface="+mn-lt"/>
              </a:rPr>
              <a:t> in one or more </a:t>
            </a:r>
            <a:r>
              <a:rPr lang="en-IN" b="1" dirty="0">
                <a:latin typeface="+mn-lt"/>
              </a:rPr>
              <a:t>processes</a:t>
            </a:r>
            <a:r>
              <a:rPr lang="en-IN" dirty="0">
                <a:latin typeface="+mn-lt"/>
              </a:rPr>
              <a:t>.</a:t>
            </a:r>
          </a:p>
          <a:p>
            <a:pPr marL="0" indent="0" algn="just">
              <a:buNone/>
            </a:pPr>
            <a:endParaRPr lang="en-IN" dirty="0">
              <a:latin typeface="+mn-lt"/>
            </a:endParaRPr>
          </a:p>
          <a:p>
            <a:pPr algn="just"/>
            <a:r>
              <a:rPr lang="en-IN" dirty="0">
                <a:latin typeface="+mn-lt"/>
              </a:rPr>
              <a:t>Processes may be running on one or more computers connected by a </a:t>
            </a:r>
            <a:r>
              <a:rPr lang="en-IN" b="1" dirty="0">
                <a:latin typeface="+mn-lt"/>
              </a:rPr>
              <a:t>network</a:t>
            </a:r>
            <a:r>
              <a:rPr lang="en-IN" dirty="0">
                <a:latin typeface="+mn-lt"/>
              </a:rPr>
              <a:t>.</a:t>
            </a:r>
          </a:p>
          <a:p>
            <a:pPr marL="0" indent="0" algn="just">
              <a:buNone/>
            </a:pPr>
            <a:endParaRPr lang="en-IN" dirty="0">
              <a:latin typeface="+mn-lt"/>
            </a:endParaRPr>
          </a:p>
          <a:p>
            <a:pPr algn="just"/>
            <a:r>
              <a:rPr lang="en-US" dirty="0">
                <a:latin typeface="+mn-lt"/>
              </a:rPr>
              <a:t>I</a:t>
            </a:r>
            <a:r>
              <a:rPr lang="en-IN" dirty="0">
                <a:latin typeface="+mn-lt"/>
              </a:rPr>
              <a:t>PC may also be referred to as </a:t>
            </a:r>
            <a:r>
              <a:rPr lang="en-IN" b="1" dirty="0">
                <a:latin typeface="+mn-lt"/>
              </a:rPr>
              <a:t>inter-thread communication</a:t>
            </a:r>
            <a:r>
              <a:rPr lang="en-IN" dirty="0">
                <a:latin typeface="+mn-lt"/>
              </a:rPr>
              <a:t> and </a:t>
            </a:r>
            <a:r>
              <a:rPr lang="en-IN" b="1" i="1" dirty="0">
                <a:latin typeface="+mn-lt"/>
              </a:rPr>
              <a:t>inter-application communication.</a:t>
            </a:r>
            <a:endParaRPr lang="en-IN" b="1" dirty="0">
              <a:latin typeface="+mn-lt"/>
            </a:endParaRPr>
          </a:p>
          <a:p>
            <a:pPr algn="just"/>
            <a:endParaRPr lang="en-IN" dirty="0">
              <a:latin typeface="+mn-lt"/>
            </a:endParaRPr>
          </a:p>
        </p:txBody>
      </p:sp>
    </p:spTree>
    <p:extLst>
      <p:ext uri="{BB962C8B-B14F-4D97-AF65-F5344CB8AC3E}">
        <p14:creationId xmlns:p14="http://schemas.microsoft.com/office/powerpoint/2010/main" val="2046405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b="9023"/>
          <a:stretch>
            <a:fillRect/>
          </a:stretch>
        </p:blipFill>
        <p:spPr bwMode="auto">
          <a:xfrm>
            <a:off x="3124200" y="76200"/>
            <a:ext cx="5848460" cy="6440424"/>
          </a:xfrm>
          <a:prstGeom prst="rect">
            <a:avLst/>
          </a:prstGeom>
          <a:noFill/>
          <a:ln w="9525">
            <a:noFill/>
            <a:miter lim="800000"/>
            <a:headEnd/>
            <a:tailEnd/>
          </a:ln>
          <a:effectLst/>
        </p:spPr>
      </p:pic>
      <p:sp>
        <p:nvSpPr>
          <p:cNvPr id="3" name="Rectangle 2"/>
          <p:cNvSpPr/>
          <p:nvPr/>
        </p:nvSpPr>
        <p:spPr>
          <a:xfrm>
            <a:off x="304800" y="152400"/>
            <a:ext cx="2057400" cy="707886"/>
          </a:xfrm>
          <a:prstGeom prst="rect">
            <a:avLst/>
          </a:prstGeom>
        </p:spPr>
        <p:txBody>
          <a:bodyPr wrap="square">
            <a:spAutoFit/>
          </a:bodyPr>
          <a:lstStyle/>
          <a:p>
            <a:r>
              <a:rPr lang="en-US" sz="4000" dirty="0"/>
              <a:t>Solution </a:t>
            </a:r>
          </a:p>
        </p:txBody>
      </p:sp>
      <p:graphicFrame>
        <p:nvGraphicFramePr>
          <p:cNvPr id="4" name="Table 3"/>
          <p:cNvGraphicFramePr>
            <a:graphicFrameLocks noGrp="1"/>
          </p:cNvGraphicFramePr>
          <p:nvPr>
            <p:extLst>
              <p:ext uri="{D42A27DB-BD31-4B8C-83A1-F6EECF244321}">
                <p14:modId xmlns:p14="http://schemas.microsoft.com/office/powerpoint/2010/main" val="2271138589"/>
              </p:ext>
            </p:extLst>
          </p:nvPr>
        </p:nvGraphicFramePr>
        <p:xfrm>
          <a:off x="228600" y="1447800"/>
          <a:ext cx="2667002" cy="1844705"/>
        </p:xfrm>
        <a:graphic>
          <a:graphicData uri="http://schemas.openxmlformats.org/drawingml/2006/table">
            <a:tbl>
              <a:tblPr firstRow="1" bandRow="1">
                <a:tableStyleId>{5940675A-B579-460E-94D1-54222C63F5DA}</a:tableStyleId>
              </a:tblPr>
              <a:tblGrid>
                <a:gridCol w="1128347">
                  <a:extLst>
                    <a:ext uri="{9D8B030D-6E8A-4147-A177-3AD203B41FA5}">
                      <a16:colId xmlns:a16="http://schemas.microsoft.com/office/drawing/2014/main" val="20000"/>
                    </a:ext>
                  </a:extLst>
                </a:gridCol>
                <a:gridCol w="718039">
                  <a:extLst>
                    <a:ext uri="{9D8B030D-6E8A-4147-A177-3AD203B41FA5}">
                      <a16:colId xmlns:a16="http://schemas.microsoft.com/office/drawing/2014/main" val="20001"/>
                    </a:ext>
                  </a:extLst>
                </a:gridCol>
                <a:gridCol w="820616">
                  <a:extLst>
                    <a:ext uri="{9D8B030D-6E8A-4147-A177-3AD203B41FA5}">
                      <a16:colId xmlns:a16="http://schemas.microsoft.com/office/drawing/2014/main" val="20002"/>
                    </a:ext>
                  </a:extLst>
                </a:gridCol>
              </a:tblGrid>
              <a:tr h="378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P1 →</a:t>
                      </a:r>
                    </a:p>
                  </a:txBody>
                  <a:tcPr/>
                </a:tc>
                <a:tc>
                  <a:txBody>
                    <a:bodyPr/>
                    <a:lstStyle/>
                    <a:p>
                      <a:pPr algn="ctr"/>
                      <a:r>
                        <a:rPr lang="en-US" dirty="0"/>
                        <a:t>S1</a:t>
                      </a:r>
                    </a:p>
                  </a:txBody>
                  <a:tcPr/>
                </a:tc>
                <a:tc>
                  <a:txBody>
                    <a:bodyPr/>
                    <a:lstStyle/>
                    <a:p>
                      <a:pPr algn="ctr"/>
                      <a:r>
                        <a:rPr lang="en-US" dirty="0"/>
                        <a:t>S2</a:t>
                      </a:r>
                    </a:p>
                  </a:txBody>
                  <a:tcPr/>
                </a:tc>
                <a:extLst>
                  <a:ext uri="{0D108BD9-81ED-4DB2-BD59-A6C34878D82A}">
                    <a16:rowId xmlns:a16="http://schemas.microsoft.com/office/drawing/2014/main" val="10000"/>
                  </a:ext>
                </a:extLst>
              </a:tr>
              <a:tr h="366511">
                <a:tc>
                  <a:txBody>
                    <a:bodyPr/>
                    <a:lstStyle/>
                    <a:p>
                      <a:pPr algn="ctr"/>
                      <a:r>
                        <a:rPr lang="en-US" dirty="0"/>
                        <a:t>P2 →</a:t>
                      </a:r>
                    </a:p>
                  </a:txBody>
                  <a:tcPr/>
                </a:tc>
                <a:tc>
                  <a:txBody>
                    <a:bodyPr/>
                    <a:lstStyle/>
                    <a:p>
                      <a:pPr algn="ctr"/>
                      <a:r>
                        <a:rPr lang="en-US" dirty="0"/>
                        <a:t>S2</a:t>
                      </a:r>
                    </a:p>
                  </a:txBody>
                  <a:tcPr/>
                </a:tc>
                <a:tc>
                  <a:txBody>
                    <a:bodyPr/>
                    <a:lstStyle/>
                    <a:p>
                      <a:pPr algn="ctr"/>
                      <a:r>
                        <a:rPr lang="en-US" dirty="0"/>
                        <a:t>S3</a:t>
                      </a:r>
                    </a:p>
                  </a:txBody>
                  <a:tcPr/>
                </a:tc>
                <a:extLst>
                  <a:ext uri="{0D108BD9-81ED-4DB2-BD59-A6C34878D82A}">
                    <a16:rowId xmlns:a16="http://schemas.microsoft.com/office/drawing/2014/main" val="10001"/>
                  </a:ext>
                </a:extLst>
              </a:tr>
              <a:tr h="366511">
                <a:tc>
                  <a:txBody>
                    <a:bodyPr/>
                    <a:lstStyle/>
                    <a:p>
                      <a:pPr algn="ctr"/>
                      <a:r>
                        <a:rPr lang="en-US" dirty="0"/>
                        <a:t>P3 →</a:t>
                      </a:r>
                    </a:p>
                  </a:txBody>
                  <a:tcPr/>
                </a:tc>
                <a:tc>
                  <a:txBody>
                    <a:bodyPr/>
                    <a:lstStyle/>
                    <a:p>
                      <a:pPr algn="ctr"/>
                      <a:r>
                        <a:rPr lang="en-US" dirty="0"/>
                        <a:t>S3</a:t>
                      </a:r>
                    </a:p>
                  </a:txBody>
                  <a:tcPr/>
                </a:tc>
                <a:tc>
                  <a:txBody>
                    <a:bodyPr/>
                    <a:lstStyle/>
                    <a:p>
                      <a:pPr algn="ctr"/>
                      <a:r>
                        <a:rPr lang="en-US" dirty="0"/>
                        <a:t>S4</a:t>
                      </a:r>
                    </a:p>
                  </a:txBody>
                  <a:tcPr/>
                </a:tc>
                <a:extLst>
                  <a:ext uri="{0D108BD9-81ED-4DB2-BD59-A6C34878D82A}">
                    <a16:rowId xmlns:a16="http://schemas.microsoft.com/office/drawing/2014/main" val="10002"/>
                  </a:ext>
                </a:extLst>
              </a:tr>
              <a:tr h="366511">
                <a:tc>
                  <a:txBody>
                    <a:bodyPr/>
                    <a:lstStyle/>
                    <a:p>
                      <a:pPr algn="ctr"/>
                      <a:r>
                        <a:rPr lang="en-US" dirty="0"/>
                        <a:t>P4 →</a:t>
                      </a:r>
                    </a:p>
                  </a:txBody>
                  <a:tcPr/>
                </a:tc>
                <a:tc>
                  <a:txBody>
                    <a:bodyPr/>
                    <a:lstStyle/>
                    <a:p>
                      <a:pPr algn="ctr"/>
                      <a:r>
                        <a:rPr lang="en-US" dirty="0"/>
                        <a:t>S4</a:t>
                      </a:r>
                    </a:p>
                  </a:txBody>
                  <a:tcPr/>
                </a:tc>
                <a:tc>
                  <a:txBody>
                    <a:bodyPr/>
                    <a:lstStyle/>
                    <a:p>
                      <a:pPr algn="ctr"/>
                      <a:r>
                        <a:rPr lang="en-US" dirty="0"/>
                        <a:t>S5</a:t>
                      </a:r>
                    </a:p>
                  </a:txBody>
                  <a:tcPr/>
                </a:tc>
                <a:extLst>
                  <a:ext uri="{0D108BD9-81ED-4DB2-BD59-A6C34878D82A}">
                    <a16:rowId xmlns:a16="http://schemas.microsoft.com/office/drawing/2014/main" val="10003"/>
                  </a:ext>
                </a:extLst>
              </a:tr>
              <a:tr h="366511">
                <a:tc>
                  <a:txBody>
                    <a:bodyPr/>
                    <a:lstStyle/>
                    <a:p>
                      <a:pPr algn="ctr"/>
                      <a:r>
                        <a:rPr lang="en-US" dirty="0">
                          <a:solidFill>
                            <a:srgbClr val="FF0000"/>
                          </a:solidFill>
                        </a:rPr>
                        <a:t>P5 →</a:t>
                      </a:r>
                    </a:p>
                  </a:txBody>
                  <a:tcPr/>
                </a:tc>
                <a:tc>
                  <a:txBody>
                    <a:bodyPr/>
                    <a:lstStyle/>
                    <a:p>
                      <a:pPr algn="ctr"/>
                      <a:r>
                        <a:rPr lang="en-US" dirty="0">
                          <a:solidFill>
                            <a:srgbClr val="FF0000"/>
                          </a:solidFill>
                        </a:rPr>
                        <a:t>S1</a:t>
                      </a:r>
                    </a:p>
                  </a:txBody>
                  <a:tcPr/>
                </a:tc>
                <a:tc>
                  <a:txBody>
                    <a:bodyPr/>
                    <a:lstStyle/>
                    <a:p>
                      <a:pPr algn="ctr"/>
                      <a:r>
                        <a:rPr lang="en-US" dirty="0">
                          <a:solidFill>
                            <a:srgbClr val="FF0000"/>
                          </a:solidFill>
                        </a:rPr>
                        <a:t>S5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8393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Sleeping Barber Problem</a:t>
            </a:r>
          </a:p>
        </p:txBody>
      </p:sp>
      <p:sp>
        <p:nvSpPr>
          <p:cNvPr id="3" name="Content Placeholder 2"/>
          <p:cNvSpPr>
            <a:spLocks noGrp="1"/>
          </p:cNvSpPr>
          <p:nvPr>
            <p:ph idx="1"/>
          </p:nvPr>
        </p:nvSpPr>
        <p:spPr>
          <a:xfrm>
            <a:off x="190500" y="990600"/>
            <a:ext cx="3466102" cy="5334000"/>
          </a:xfrm>
        </p:spPr>
        <p:txBody>
          <a:bodyPr/>
          <a:lstStyle/>
          <a:p>
            <a:pPr algn="just"/>
            <a:r>
              <a:rPr lang="en-US" dirty="0"/>
              <a:t>One barber, one barber chair, and N seats for waiting.</a:t>
            </a:r>
          </a:p>
          <a:p>
            <a:pPr algn="just"/>
            <a:r>
              <a:rPr lang="en-US" dirty="0"/>
              <a:t>No customers so barber sleeps.</a:t>
            </a:r>
          </a:p>
          <a:p>
            <a:pPr algn="just"/>
            <a:r>
              <a:rPr lang="en-US" dirty="0"/>
              <a:t>Customer comes in &amp; wakes up barber.</a:t>
            </a:r>
          </a:p>
          <a:p>
            <a:pPr algn="just"/>
            <a:r>
              <a:rPr lang="en-US" dirty="0"/>
              <a:t>More customers come in.</a:t>
            </a:r>
          </a:p>
          <a:p>
            <a:pPr lvl="1" algn="just"/>
            <a:r>
              <a:rPr lang="en-US" dirty="0"/>
              <a:t>If there is an empty seat, they take a seat.</a:t>
            </a:r>
          </a:p>
          <a:p>
            <a:pPr lvl="1" algn="just"/>
            <a:r>
              <a:rPr lang="en-US" dirty="0"/>
              <a:t>Otherwise, they leave.</a:t>
            </a:r>
          </a:p>
          <a:p>
            <a:pPr algn="just"/>
            <a:endParaRPr lang="en-US" dirty="0"/>
          </a:p>
        </p:txBody>
      </p:sp>
      <p:pic>
        <p:nvPicPr>
          <p:cNvPr id="4" name="Picture 2"/>
          <p:cNvPicPr>
            <a:picLocks noChangeAspect="1" noChangeArrowheads="1"/>
          </p:cNvPicPr>
          <p:nvPr/>
        </p:nvPicPr>
        <p:blipFill rotWithShape="1">
          <a:blip r:embed="rId2" cstate="print"/>
          <a:srcRect r="3614" b="5448"/>
          <a:stretch/>
        </p:blipFill>
        <p:spPr bwMode="auto">
          <a:xfrm>
            <a:off x="3656602" y="1177521"/>
            <a:ext cx="5487398" cy="4689880"/>
          </a:xfrm>
          <a:prstGeom prst="rect">
            <a:avLst/>
          </a:prstGeom>
          <a:noFill/>
          <a:ln w="9525">
            <a:noFill/>
            <a:miter lim="800000"/>
            <a:headEnd/>
            <a:tailEnd/>
          </a:ln>
          <a:effectLst/>
        </p:spPr>
      </p:pic>
    </p:spTree>
    <p:extLst>
      <p:ext uri="{BB962C8B-B14F-4D97-AF65-F5344CB8AC3E}">
        <p14:creationId xmlns:p14="http://schemas.microsoft.com/office/powerpoint/2010/main" val="140640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Sleeping Barber Problem</a:t>
            </a:r>
          </a:p>
        </p:txBody>
      </p:sp>
      <p:sp>
        <p:nvSpPr>
          <p:cNvPr id="3" name="Content Placeholder 2"/>
          <p:cNvSpPr>
            <a:spLocks noGrp="1"/>
          </p:cNvSpPr>
          <p:nvPr>
            <p:ph idx="1"/>
          </p:nvPr>
        </p:nvSpPr>
        <p:spPr/>
        <p:txBody>
          <a:bodyPr>
            <a:normAutofit/>
          </a:bodyPr>
          <a:lstStyle/>
          <a:p>
            <a:pPr marL="0" indent="0">
              <a:lnSpc>
                <a:spcPct val="100000"/>
              </a:lnSpc>
              <a:buNone/>
            </a:pPr>
            <a:r>
              <a:rPr lang="en-US" sz="2200" dirty="0"/>
              <a:t>Semaphore customer = 0           </a:t>
            </a:r>
            <a:r>
              <a:rPr lang="en-US" sz="2200" b="1" dirty="0">
                <a:solidFill>
                  <a:srgbClr val="FF0000"/>
                </a:solidFill>
              </a:rPr>
              <a:t>// num of customers waiting for haircut</a:t>
            </a:r>
          </a:p>
          <a:p>
            <a:pPr marL="0" indent="0">
              <a:lnSpc>
                <a:spcPct val="100000"/>
              </a:lnSpc>
              <a:buNone/>
            </a:pPr>
            <a:r>
              <a:rPr lang="en-US" sz="2200" dirty="0"/>
              <a:t>Semaphore barber = 0                </a:t>
            </a:r>
            <a:r>
              <a:rPr lang="en-US" sz="2200" b="1" dirty="0">
                <a:solidFill>
                  <a:srgbClr val="FF0000"/>
                </a:solidFill>
              </a:rPr>
              <a:t>// barber waiting for customers(sleeping)</a:t>
            </a:r>
          </a:p>
          <a:p>
            <a:pPr marL="0" indent="0">
              <a:lnSpc>
                <a:spcPct val="100000"/>
              </a:lnSpc>
              <a:buNone/>
            </a:pPr>
            <a:r>
              <a:rPr lang="en-US" sz="2200" dirty="0"/>
              <a:t>Mutex = 1	                   </a:t>
            </a:r>
            <a:r>
              <a:rPr lang="en-US" sz="2200" b="1" dirty="0">
                <a:solidFill>
                  <a:srgbClr val="FF0000"/>
                </a:solidFill>
              </a:rPr>
              <a:t>// for Mutual exclusion among chairs available</a:t>
            </a:r>
          </a:p>
          <a:p>
            <a:pPr marL="0" indent="0">
              <a:lnSpc>
                <a:spcPct val="100000"/>
              </a:lnSpc>
              <a:buNone/>
            </a:pPr>
            <a:r>
              <a:rPr lang="en-US" sz="2200" dirty="0"/>
              <a:t>int NumofEmptyChairs = N;              </a:t>
            </a:r>
            <a:r>
              <a:rPr lang="en-US" sz="2200" b="1" dirty="0">
                <a:solidFill>
                  <a:srgbClr val="FF0000"/>
                </a:solidFill>
              </a:rPr>
              <a:t>/*total num of seats available at 					    barber shop*/</a:t>
            </a:r>
          </a:p>
        </p:txBody>
      </p:sp>
      <p:sp>
        <p:nvSpPr>
          <p:cNvPr id="4" name="Content Placeholder 9"/>
          <p:cNvSpPr txBox="1">
            <a:spLocks/>
          </p:cNvSpPr>
          <p:nvPr/>
        </p:nvSpPr>
        <p:spPr>
          <a:xfrm>
            <a:off x="209550" y="2590800"/>
            <a:ext cx="8724900" cy="38862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chemeClr val="accent1">
                    <a:lumMod val="75000"/>
                  </a:schemeClr>
                </a:solidFill>
              </a:rPr>
              <a:t>For Barber </a:t>
            </a:r>
            <a:r>
              <a:rPr lang="en-US" b="1" dirty="0"/>
              <a:t>{</a:t>
            </a:r>
          </a:p>
          <a:p>
            <a:pPr>
              <a:lnSpc>
                <a:spcPct val="100000"/>
              </a:lnSpc>
              <a:buNone/>
            </a:pPr>
            <a:r>
              <a:rPr lang="en-US" b="1" dirty="0"/>
              <a:t>	while(T) {</a:t>
            </a:r>
          </a:p>
          <a:p>
            <a:pPr>
              <a:lnSpc>
                <a:spcPct val="100000"/>
              </a:lnSpc>
              <a:buNone/>
            </a:pPr>
            <a:r>
              <a:rPr lang="en-US" b="1" dirty="0"/>
              <a:t>		wait(customer); </a:t>
            </a:r>
            <a:r>
              <a:rPr lang="en-US" b="1" dirty="0">
                <a:solidFill>
                  <a:srgbClr val="FF0000"/>
                </a:solidFill>
              </a:rPr>
              <a:t>/* waits for a customer (sleeps). */</a:t>
            </a:r>
          </a:p>
          <a:p>
            <a:pPr>
              <a:lnSpc>
                <a:spcPct val="100000"/>
              </a:lnSpc>
              <a:buNone/>
            </a:pPr>
            <a:r>
              <a:rPr lang="en-US" b="1" dirty="0"/>
              <a:t>		wait(mutex);    </a:t>
            </a:r>
            <a:r>
              <a:rPr lang="en-US" b="1" dirty="0">
                <a:solidFill>
                  <a:srgbClr val="FF0000"/>
                </a:solidFill>
              </a:rPr>
              <a:t>/* mutex to protect the number of available 				seats.*/</a:t>
            </a:r>
          </a:p>
          <a:p>
            <a:pPr>
              <a:lnSpc>
                <a:spcPct val="100000"/>
              </a:lnSpc>
              <a:buNone/>
            </a:pPr>
            <a:r>
              <a:rPr lang="en-US" b="1" dirty="0"/>
              <a:t>		NumofEmptyChairs++; </a:t>
            </a:r>
            <a:r>
              <a:rPr lang="en-US" b="1" dirty="0">
                <a:solidFill>
                  <a:srgbClr val="FF0000"/>
                </a:solidFill>
              </a:rPr>
              <a:t>/* a chair gets free.*/</a:t>
            </a:r>
          </a:p>
          <a:p>
            <a:pPr>
              <a:lnSpc>
                <a:spcPct val="100000"/>
              </a:lnSpc>
              <a:buNone/>
            </a:pPr>
            <a:r>
              <a:rPr lang="en-US" b="1" dirty="0"/>
              <a:t>		signal(barber); </a:t>
            </a:r>
            <a:r>
              <a:rPr lang="en-US" b="1" dirty="0">
                <a:solidFill>
                  <a:srgbClr val="FF0000"/>
                </a:solidFill>
              </a:rPr>
              <a:t>/* bring customer for haircut.*/</a:t>
            </a:r>
          </a:p>
          <a:p>
            <a:pPr>
              <a:lnSpc>
                <a:spcPct val="100000"/>
              </a:lnSpc>
              <a:buNone/>
            </a:pPr>
            <a:r>
              <a:rPr lang="en-US" b="1" dirty="0"/>
              <a:t>		signal(mutex); </a:t>
            </a:r>
            <a:r>
              <a:rPr lang="en-US" b="1" dirty="0">
                <a:solidFill>
                  <a:srgbClr val="FF0000"/>
                </a:solidFill>
              </a:rPr>
              <a:t>/* barber is cutting hair.*/</a:t>
            </a:r>
          </a:p>
          <a:p>
            <a:pPr>
              <a:lnSpc>
                <a:spcPct val="100000"/>
              </a:lnSpc>
              <a:buNone/>
            </a:pPr>
            <a:r>
              <a:rPr lang="en-US" b="1" dirty="0"/>
              <a:t>} }</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3443006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p:cNvSpPr txBox="1">
            <a:spLocks/>
          </p:cNvSpPr>
          <p:nvPr/>
        </p:nvSpPr>
        <p:spPr>
          <a:xfrm>
            <a:off x="228600" y="304800"/>
            <a:ext cx="8839200" cy="5715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None/>
            </a:pPr>
            <a:r>
              <a:rPr lang="en-US" b="1" dirty="0">
                <a:solidFill>
                  <a:schemeClr val="accent1">
                    <a:lumMod val="75000"/>
                  </a:schemeClr>
                </a:solidFill>
              </a:rPr>
              <a:t>For Customer</a:t>
            </a:r>
          </a:p>
          <a:p>
            <a:pPr>
              <a:lnSpc>
                <a:spcPct val="100000"/>
              </a:lnSpc>
              <a:buNone/>
            </a:pPr>
            <a:r>
              <a:rPr lang="en-US" b="1" dirty="0"/>
              <a:t>{</a:t>
            </a:r>
          </a:p>
          <a:p>
            <a:pPr>
              <a:lnSpc>
                <a:spcPct val="100000"/>
              </a:lnSpc>
              <a:buNone/>
            </a:pPr>
            <a:r>
              <a:rPr lang="en-US" b="1" dirty="0"/>
              <a:t>	while(T) {</a:t>
            </a:r>
          </a:p>
          <a:p>
            <a:pPr>
              <a:lnSpc>
                <a:spcPct val="100000"/>
              </a:lnSpc>
              <a:buNone/>
            </a:pPr>
            <a:r>
              <a:rPr lang="en-US" b="1" dirty="0"/>
              <a:t>	wait(mutex); </a:t>
            </a:r>
          </a:p>
          <a:p>
            <a:pPr>
              <a:lnSpc>
                <a:spcPct val="100000"/>
              </a:lnSpc>
              <a:buNone/>
            </a:pPr>
            <a:r>
              <a:rPr lang="en-US" b="1" dirty="0"/>
              <a:t>	if(NumofEmptyChairs&gt;0)</a:t>
            </a:r>
          </a:p>
          <a:p>
            <a:pPr>
              <a:lnSpc>
                <a:spcPct val="100000"/>
              </a:lnSpc>
              <a:buNone/>
            </a:pPr>
            <a:r>
              <a:rPr lang="en-US" b="1" dirty="0"/>
              <a:t>	{	</a:t>
            </a:r>
          </a:p>
          <a:p>
            <a:pPr>
              <a:lnSpc>
                <a:spcPct val="100000"/>
              </a:lnSpc>
              <a:buNone/>
            </a:pPr>
            <a:r>
              <a:rPr lang="en-US" b="1" dirty="0"/>
              <a:t>		NumofEmptyChairs--; </a:t>
            </a:r>
            <a:r>
              <a:rPr lang="en-US" b="1" dirty="0">
                <a:solidFill>
                  <a:srgbClr val="FF0000"/>
                </a:solidFill>
              </a:rPr>
              <a:t>/* sitting down.*/</a:t>
            </a:r>
            <a:r>
              <a:rPr lang="en-US" b="1" dirty="0"/>
              <a:t>	</a:t>
            </a:r>
          </a:p>
          <a:p>
            <a:pPr>
              <a:lnSpc>
                <a:spcPct val="100000"/>
              </a:lnSpc>
              <a:buNone/>
            </a:pPr>
            <a:r>
              <a:rPr lang="en-US" b="1" dirty="0"/>
              <a:t>		signal(customer); </a:t>
            </a:r>
            <a:r>
              <a:rPr lang="en-US" b="1" dirty="0">
                <a:solidFill>
                  <a:srgbClr val="FF0000"/>
                </a:solidFill>
              </a:rPr>
              <a:t>/* notify the barber. */</a:t>
            </a:r>
          </a:p>
          <a:p>
            <a:pPr>
              <a:lnSpc>
                <a:spcPct val="100000"/>
              </a:lnSpc>
              <a:buNone/>
            </a:pPr>
            <a:r>
              <a:rPr lang="en-US" b="1" dirty="0"/>
              <a:t>		signal(mutex); </a:t>
            </a:r>
            <a:r>
              <a:rPr lang="en-US" b="1" dirty="0">
                <a:solidFill>
                  <a:srgbClr val="FF0000"/>
                </a:solidFill>
              </a:rPr>
              <a:t>/* release the lock */</a:t>
            </a:r>
          </a:p>
          <a:p>
            <a:pPr>
              <a:lnSpc>
                <a:spcPct val="100000"/>
              </a:lnSpc>
              <a:buNone/>
            </a:pPr>
            <a:r>
              <a:rPr lang="en-US" b="1" dirty="0"/>
              <a:t>		wait(barber); </a:t>
            </a:r>
            <a:r>
              <a:rPr lang="en-US" b="1" dirty="0">
                <a:solidFill>
                  <a:srgbClr val="FF0000"/>
                </a:solidFill>
              </a:rPr>
              <a:t>/* wait in the waiting room if barber is busy. */</a:t>
            </a:r>
          </a:p>
          <a:p>
            <a:pPr>
              <a:lnSpc>
                <a:spcPct val="100000"/>
              </a:lnSpc>
              <a:buNone/>
            </a:pPr>
            <a:r>
              <a:rPr lang="en-US" b="1" dirty="0"/>
              <a:t>	}</a:t>
            </a:r>
          </a:p>
          <a:p>
            <a:pPr>
              <a:lnSpc>
                <a:spcPct val="100000"/>
              </a:lnSpc>
              <a:buNone/>
            </a:pPr>
            <a:r>
              <a:rPr lang="en-US" b="1" dirty="0"/>
              <a:t>	else </a:t>
            </a:r>
          </a:p>
          <a:p>
            <a:pPr>
              <a:lnSpc>
                <a:spcPct val="100000"/>
              </a:lnSpc>
              <a:buNone/>
            </a:pPr>
            <a:r>
              <a:rPr lang="en-US" b="1" dirty="0"/>
              <a:t>		signal(mutex); </a:t>
            </a:r>
            <a:r>
              <a:rPr lang="en-US" b="1" dirty="0">
                <a:solidFill>
                  <a:srgbClr val="FF0000"/>
                </a:solidFill>
              </a:rPr>
              <a:t>/* release the lock customer leaves  */</a:t>
            </a:r>
          </a:p>
          <a:p>
            <a:pPr>
              <a:lnSpc>
                <a:spcPct val="100000"/>
              </a:lnSpc>
              <a:buNone/>
            </a:pPr>
            <a:r>
              <a:rPr lang="en-US" b="1" dirty="0"/>
              <a:t>}</a:t>
            </a:r>
          </a:p>
          <a:p>
            <a:pPr>
              <a:lnSpc>
                <a:spcPct val="100000"/>
              </a:lnSpc>
              <a:buNone/>
            </a:pPr>
            <a:endParaRPr lang="en-US" b="1" dirty="0">
              <a:solidFill>
                <a:srgbClr val="FF0000"/>
              </a:solidFill>
            </a:endParaRPr>
          </a:p>
          <a:p>
            <a:pPr>
              <a:lnSpc>
                <a:spcPct val="100000"/>
              </a:lnSpc>
              <a:buNone/>
            </a:pPr>
            <a:endParaRPr lang="en-US" b="1" dirty="0"/>
          </a:p>
          <a:p>
            <a:pPr>
              <a:buFont typeface="Wingdings" panose="05000000000000000000" pitchFamily="2" charset="2"/>
              <a:buNone/>
            </a:pPr>
            <a:endParaRPr lang="en-IN" dirty="0"/>
          </a:p>
        </p:txBody>
      </p:sp>
    </p:spTree>
    <p:extLst>
      <p:ext uri="{BB962C8B-B14F-4D97-AF65-F5344CB8AC3E}">
        <p14:creationId xmlns:p14="http://schemas.microsoft.com/office/powerpoint/2010/main" val="3173950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7492"/>
            <a:ext cx="8229600" cy="796908"/>
          </a:xfrm>
        </p:spPr>
        <p:txBody>
          <a:bodyPr/>
          <a:lstStyle/>
          <a:p>
            <a:r>
              <a:rPr lang="en-US" dirty="0"/>
              <a:t>Message Passing</a:t>
            </a:r>
            <a:endParaRPr lang="en-IN" dirty="0"/>
          </a:p>
        </p:txBody>
      </p:sp>
      <p:sp>
        <p:nvSpPr>
          <p:cNvPr id="3" name="Content Placeholder 2"/>
          <p:cNvSpPr>
            <a:spLocks noGrp="1"/>
          </p:cNvSpPr>
          <p:nvPr>
            <p:ph idx="1"/>
          </p:nvPr>
        </p:nvSpPr>
        <p:spPr>
          <a:xfrm>
            <a:off x="152400" y="990600"/>
            <a:ext cx="8563004" cy="5438796"/>
          </a:xfrm>
        </p:spPr>
        <p:txBody>
          <a:bodyPr>
            <a:noAutofit/>
          </a:bodyPr>
          <a:lstStyle/>
          <a:p>
            <a:pPr algn="just"/>
            <a:r>
              <a:rPr lang="en-IN" dirty="0"/>
              <a:t>Semaphores, monitor and event counters are all designed to function within a single system (that is, a system with a single primary memory).</a:t>
            </a:r>
          </a:p>
          <a:p>
            <a:pPr algn="just">
              <a:buNone/>
            </a:pPr>
            <a:endParaRPr lang="en-IN" dirty="0"/>
          </a:p>
          <a:p>
            <a:pPr algn="just"/>
            <a:r>
              <a:rPr lang="en-IN" dirty="0"/>
              <a:t>They do not support synchronization of processes running on separate machines connected to a network (Distributed System).</a:t>
            </a:r>
          </a:p>
          <a:p>
            <a:pPr algn="just">
              <a:buNone/>
            </a:pPr>
            <a:endParaRPr lang="en-IN" dirty="0"/>
          </a:p>
          <a:p>
            <a:pPr algn="just"/>
            <a:r>
              <a:rPr lang="en-IN" dirty="0"/>
              <a:t>Messages, which can be sent across the network, can be used to provide synchronization.</a:t>
            </a:r>
          </a:p>
          <a:p>
            <a:pPr algn="just">
              <a:buNone/>
            </a:pPr>
            <a:endParaRPr lang="en-IN" dirty="0"/>
          </a:p>
          <a:p>
            <a:pPr algn="just"/>
            <a:r>
              <a:rPr lang="en-US" dirty="0"/>
              <a:t>So message passing is strategy for inter process communication in distributed environment.</a:t>
            </a:r>
            <a:endParaRPr lang="en-IN" dirty="0"/>
          </a:p>
        </p:txBody>
      </p:sp>
    </p:spTree>
    <p:extLst>
      <p:ext uri="{BB962C8B-B14F-4D97-AF65-F5344CB8AC3E}">
        <p14:creationId xmlns:p14="http://schemas.microsoft.com/office/powerpoint/2010/main" val="1343837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796908"/>
          </a:xfrm>
        </p:spPr>
        <p:txBody>
          <a:bodyPr>
            <a:normAutofit/>
          </a:bodyPr>
          <a:lstStyle/>
          <a:p>
            <a:r>
              <a:rPr lang="en-IN" sz="3800" dirty="0"/>
              <a:t>Typical Message-Passing Functions</a:t>
            </a:r>
          </a:p>
        </p:txBody>
      </p:sp>
      <p:sp>
        <p:nvSpPr>
          <p:cNvPr id="3" name="Content Placeholder 2"/>
          <p:cNvSpPr>
            <a:spLocks noGrp="1"/>
          </p:cNvSpPr>
          <p:nvPr>
            <p:ph idx="1"/>
          </p:nvPr>
        </p:nvSpPr>
        <p:spPr>
          <a:xfrm>
            <a:off x="152400" y="990600"/>
            <a:ext cx="8763000" cy="5581672"/>
          </a:xfrm>
        </p:spPr>
        <p:txBody>
          <a:bodyPr>
            <a:normAutofit lnSpcReduction="10000"/>
          </a:bodyPr>
          <a:lstStyle/>
          <a:p>
            <a:pPr algn="just"/>
            <a:r>
              <a:rPr lang="en-IN" sz="2800" dirty="0"/>
              <a:t>source and destination addresses must identify the machine and the process being addressed. message is a generic data item to be delivered.</a:t>
            </a:r>
          </a:p>
          <a:p>
            <a:pPr algn="just">
              <a:buNone/>
            </a:pPr>
            <a:endParaRPr lang="en-IN" sz="2800" i="1" dirty="0"/>
          </a:p>
          <a:p>
            <a:pPr algn="just">
              <a:buFont typeface="Wingdings" panose="05000000000000000000" pitchFamily="2" charset="2"/>
              <a:buChar char="ü"/>
            </a:pPr>
            <a:r>
              <a:rPr lang="en-IN" sz="2800" b="1" dirty="0">
                <a:solidFill>
                  <a:srgbClr val="0070C0"/>
                </a:solidFill>
              </a:rPr>
              <a:t>   send (destination, &amp;message);</a:t>
            </a:r>
          </a:p>
          <a:p>
            <a:pPr marL="0" indent="0" algn="just">
              <a:buNone/>
            </a:pPr>
            <a:r>
              <a:rPr lang="en-IN" sz="2800" dirty="0"/>
              <a:t>The calling process sends message to destination without blocking.</a:t>
            </a:r>
          </a:p>
          <a:p>
            <a:pPr algn="just">
              <a:buFont typeface="Wingdings" panose="05000000000000000000" pitchFamily="2" charset="2"/>
              <a:buChar char="ü"/>
            </a:pPr>
            <a:endParaRPr lang="en-IN" sz="2800" dirty="0"/>
          </a:p>
          <a:p>
            <a:pPr algn="just">
              <a:buFont typeface="Wingdings" panose="05000000000000000000" pitchFamily="2" charset="2"/>
              <a:buChar char="ü"/>
            </a:pPr>
            <a:r>
              <a:rPr lang="en-IN" sz="2800" dirty="0">
                <a:solidFill>
                  <a:srgbClr val="0070C0"/>
                </a:solidFill>
              </a:rPr>
              <a:t>    </a:t>
            </a:r>
            <a:r>
              <a:rPr lang="en-IN" sz="2800" b="1" dirty="0">
                <a:solidFill>
                  <a:srgbClr val="0070C0"/>
                </a:solidFill>
              </a:rPr>
              <a:t>receive (source, &amp;message);</a:t>
            </a:r>
          </a:p>
          <a:p>
            <a:pPr marL="0" indent="0" algn="just">
              <a:buNone/>
            </a:pPr>
            <a:r>
              <a:rPr lang="en-IN" sz="2800" dirty="0"/>
              <a:t>The calling process receives the next sequential message from source, blocking until it is available.</a:t>
            </a:r>
          </a:p>
        </p:txBody>
      </p:sp>
    </p:spTree>
    <p:extLst>
      <p:ext uri="{BB962C8B-B14F-4D97-AF65-F5344CB8AC3E}">
        <p14:creationId xmlns:p14="http://schemas.microsoft.com/office/powerpoint/2010/main" val="3710711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34" y="112730"/>
            <a:ext cx="8186766" cy="725470"/>
          </a:xfrm>
        </p:spPr>
        <p:txBody>
          <a:bodyPr>
            <a:noAutofit/>
          </a:bodyPr>
          <a:lstStyle/>
          <a:p>
            <a:r>
              <a:rPr lang="en-IN" sz="3200" dirty="0"/>
              <a:t>Producer-Consumer using Message Passing</a:t>
            </a:r>
          </a:p>
        </p:txBody>
      </p:sp>
      <p:sp>
        <p:nvSpPr>
          <p:cNvPr id="3" name="Content Placeholder 2"/>
          <p:cNvSpPr>
            <a:spLocks noGrp="1"/>
          </p:cNvSpPr>
          <p:nvPr>
            <p:ph idx="1"/>
          </p:nvPr>
        </p:nvSpPr>
        <p:spPr>
          <a:xfrm>
            <a:off x="152400" y="990600"/>
            <a:ext cx="8634442" cy="5581672"/>
          </a:xfrm>
        </p:spPr>
        <p:txBody>
          <a:bodyPr>
            <a:normAutofit fontScale="92500" lnSpcReduction="20000"/>
          </a:bodyPr>
          <a:lstStyle/>
          <a:p>
            <a:pPr algn="just">
              <a:buNone/>
            </a:pPr>
            <a:r>
              <a:rPr lang="en-IN" sz="2600" dirty="0"/>
              <a:t>In this solution, each message has two components:</a:t>
            </a:r>
          </a:p>
          <a:p>
            <a:pPr algn="just">
              <a:buNone/>
            </a:pPr>
            <a:endParaRPr lang="en-IN" sz="2600" dirty="0"/>
          </a:p>
          <a:p>
            <a:pPr algn="just"/>
            <a:r>
              <a:rPr lang="en-IN" sz="2600" dirty="0"/>
              <a:t>an empty/full flag, and a data component being passed from the producer to the consumer. </a:t>
            </a:r>
          </a:p>
          <a:p>
            <a:pPr algn="just"/>
            <a:endParaRPr lang="en-IN" sz="2600" dirty="0"/>
          </a:p>
          <a:p>
            <a:pPr algn="just"/>
            <a:r>
              <a:rPr lang="en-IN" sz="2600" dirty="0"/>
              <a:t>Initially, the consumer sends N messages marked as “ empty” to the producer.</a:t>
            </a:r>
          </a:p>
          <a:p>
            <a:pPr algn="just">
              <a:buNone/>
            </a:pPr>
            <a:endParaRPr lang="en-IN" sz="2600" dirty="0"/>
          </a:p>
          <a:p>
            <a:pPr algn="just"/>
            <a:r>
              <a:rPr lang="en-IN" sz="2600" dirty="0"/>
              <a:t>The producer receives an empty message, blocking until one is available, fills it, and sends it to the consumer.</a:t>
            </a:r>
          </a:p>
          <a:p>
            <a:pPr algn="just">
              <a:buNone/>
            </a:pPr>
            <a:endParaRPr lang="en-IN" sz="2600" dirty="0"/>
          </a:p>
          <a:p>
            <a:pPr algn="just"/>
            <a:r>
              <a:rPr lang="en-IN" sz="2600" dirty="0"/>
              <a:t>The consumer receives a filled message, blocking if necessary, processes the data it contains, and</a:t>
            </a:r>
          </a:p>
          <a:p>
            <a:pPr algn="just">
              <a:buNone/>
            </a:pPr>
            <a:r>
              <a:rPr lang="en-IN" sz="2600" dirty="0"/>
              <a:t>     returns the empty to the producer.</a:t>
            </a:r>
          </a:p>
        </p:txBody>
      </p:sp>
    </p:spTree>
    <p:extLst>
      <p:ext uri="{BB962C8B-B14F-4D97-AF65-F5344CB8AC3E}">
        <p14:creationId xmlns:p14="http://schemas.microsoft.com/office/powerpoint/2010/main" val="2251934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8600" y="304800"/>
            <a:ext cx="9144000" cy="58269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mj-lt"/>
              </a:rPr>
              <a:t>#define N 100   		</a:t>
            </a:r>
            <a:r>
              <a:rPr lang="en-US" sz="2400" b="1" dirty="0">
                <a:solidFill>
                  <a:srgbClr val="FF0000"/>
                </a:solidFill>
                <a:latin typeface="+mj-lt"/>
              </a:rPr>
              <a:t>//number of slots in the buffer </a:t>
            </a:r>
            <a:br>
              <a:rPr lang="en-US" sz="2400" b="1" dirty="0">
                <a:solidFill>
                  <a:srgbClr val="FF0000"/>
                </a:solidFill>
                <a:latin typeface="+mj-lt"/>
              </a:rPr>
            </a:br>
            <a:endParaRPr lang="en-US" sz="2400" b="1" dirty="0">
              <a:solidFill>
                <a:srgbClr val="FF0000"/>
              </a:solidFill>
              <a:latin typeface="+mj-lt"/>
            </a:endParaRPr>
          </a:p>
          <a:p>
            <a:pPr marL="0" indent="0">
              <a:buNone/>
            </a:pPr>
            <a:r>
              <a:rPr lang="en-US" sz="2400" b="1" dirty="0">
                <a:solidFill>
                  <a:srgbClr val="0070C0"/>
                </a:solidFill>
                <a:latin typeface="+mj-lt"/>
              </a:rPr>
              <a:t>void producer()</a:t>
            </a:r>
            <a:br>
              <a:rPr lang="en-US" sz="2400" b="1" dirty="0">
                <a:solidFill>
                  <a:srgbClr val="0070C0"/>
                </a:solidFill>
                <a:latin typeface="+mj-lt"/>
              </a:rPr>
            </a:br>
            <a:r>
              <a:rPr lang="en-US" sz="2400" b="1" dirty="0">
                <a:latin typeface="+mj-lt"/>
              </a:rPr>
              <a:t>{</a:t>
            </a:r>
            <a:br>
              <a:rPr lang="en-US" sz="2400" b="1" dirty="0">
                <a:latin typeface="+mj-lt"/>
              </a:rPr>
            </a:br>
            <a:r>
              <a:rPr lang="en-US" sz="2400" b="1" dirty="0">
                <a:latin typeface="+mj-lt"/>
              </a:rPr>
              <a:t>	int item;</a:t>
            </a:r>
            <a:br>
              <a:rPr lang="en-US" sz="2400" b="1" dirty="0">
                <a:latin typeface="+mj-lt"/>
              </a:rPr>
            </a:br>
            <a:r>
              <a:rPr lang="en-US" sz="2400" b="1" dirty="0">
                <a:latin typeface="+mj-lt"/>
              </a:rPr>
              <a:t>	message m;			</a:t>
            </a:r>
            <a:r>
              <a:rPr lang="en-US" sz="2400" b="1" dirty="0">
                <a:solidFill>
                  <a:srgbClr val="FF0000"/>
                </a:solidFill>
                <a:latin typeface="+mj-lt"/>
              </a:rPr>
              <a:t>// message buffer </a:t>
            </a:r>
            <a:br>
              <a:rPr lang="en-US" sz="2400" b="1" dirty="0">
                <a:latin typeface="+mj-lt"/>
              </a:rPr>
            </a:br>
            <a:r>
              <a:rPr lang="en-US" sz="2400" b="1" dirty="0">
                <a:latin typeface="+mj-lt"/>
              </a:rPr>
              <a:t>	while (TRUE)</a:t>
            </a:r>
          </a:p>
          <a:p>
            <a:pPr marL="0" indent="0">
              <a:buFont typeface="Arial" pitchFamily="34" charset="0"/>
              <a:buNone/>
            </a:pPr>
            <a:r>
              <a:rPr lang="en-US" sz="2400" b="1" dirty="0">
                <a:latin typeface="+mj-lt"/>
              </a:rPr>
              <a:t>	 {</a:t>
            </a:r>
            <a:br>
              <a:rPr lang="en-US" sz="2400" b="1" dirty="0">
                <a:latin typeface="+mj-lt"/>
              </a:rPr>
            </a:br>
            <a:r>
              <a:rPr lang="en-US" sz="2400" b="1" dirty="0">
                <a:latin typeface="+mj-lt"/>
              </a:rPr>
              <a:t>	item = produce_item( );	</a:t>
            </a:r>
            <a:r>
              <a:rPr lang="en-US" sz="2400" b="1" dirty="0">
                <a:solidFill>
                  <a:srgbClr val="FF0000"/>
                </a:solidFill>
                <a:latin typeface="+mj-lt"/>
              </a:rPr>
              <a:t>// generate something to put in 					buffer </a:t>
            </a:r>
            <a:br>
              <a:rPr lang="en-US" sz="2400" b="1" dirty="0">
                <a:solidFill>
                  <a:srgbClr val="FF0000"/>
                </a:solidFill>
                <a:latin typeface="+mj-lt"/>
              </a:rPr>
            </a:br>
            <a:r>
              <a:rPr lang="en-US" sz="2400" b="1" dirty="0">
                <a:latin typeface="+mj-lt"/>
              </a:rPr>
              <a:t>	receive(consumer, &amp;m);	</a:t>
            </a:r>
            <a:r>
              <a:rPr lang="en-US" sz="2400" b="1" dirty="0">
                <a:solidFill>
                  <a:srgbClr val="FF0000"/>
                </a:solidFill>
                <a:latin typeface="+mj-lt"/>
              </a:rPr>
              <a:t>// wait for an empty 	to arrive</a:t>
            </a:r>
            <a:br>
              <a:rPr lang="en-US" sz="2400" b="1" dirty="0">
                <a:latin typeface="+mj-lt"/>
              </a:rPr>
            </a:br>
            <a:r>
              <a:rPr lang="en-US" sz="2400" b="1" dirty="0">
                <a:latin typeface="+mj-lt"/>
              </a:rPr>
              <a:t>	build_message (&amp;m, item);	</a:t>
            </a:r>
            <a:r>
              <a:rPr lang="en-US" sz="2400" b="1" dirty="0">
                <a:solidFill>
                  <a:srgbClr val="FF0000"/>
                </a:solidFill>
                <a:latin typeface="+mj-lt"/>
              </a:rPr>
              <a:t>// construct a message to send </a:t>
            </a:r>
            <a:br>
              <a:rPr lang="en-US" sz="2400" b="1" dirty="0">
                <a:latin typeface="+mj-lt"/>
              </a:rPr>
            </a:br>
            <a:r>
              <a:rPr lang="en-US" sz="2400" b="1" dirty="0">
                <a:latin typeface="+mj-lt"/>
              </a:rPr>
              <a:t>	send(consumer, &amp;m);	</a:t>
            </a:r>
            <a:r>
              <a:rPr lang="en-US" sz="2400" b="1" dirty="0">
                <a:solidFill>
                  <a:srgbClr val="FF0000"/>
                </a:solidFill>
                <a:latin typeface="+mj-lt"/>
              </a:rPr>
              <a:t>             // send item to consumer </a:t>
            </a:r>
            <a:br>
              <a:rPr lang="en-US" sz="2400" b="1" dirty="0">
                <a:solidFill>
                  <a:srgbClr val="FF0000"/>
                </a:solidFill>
                <a:latin typeface="+mj-lt"/>
              </a:rPr>
            </a:br>
            <a:r>
              <a:rPr lang="en-US" sz="2400" b="1" dirty="0">
                <a:latin typeface="+mj-lt"/>
              </a:rPr>
              <a:t>	}</a:t>
            </a:r>
            <a:br>
              <a:rPr lang="en-US" sz="2400" b="1" dirty="0">
                <a:latin typeface="+mj-lt"/>
              </a:rPr>
            </a:br>
            <a:r>
              <a:rPr lang="en-US" sz="2400" dirty="0">
                <a:latin typeface="+mj-lt"/>
              </a:rPr>
              <a:t>} </a:t>
            </a:r>
            <a:br>
              <a:rPr lang="en-US" sz="2400" dirty="0">
                <a:latin typeface="+mj-lt"/>
              </a:rPr>
            </a:br>
            <a:endParaRPr lang="en-US" sz="2400" dirty="0">
              <a:latin typeface="+mj-lt"/>
            </a:endParaRPr>
          </a:p>
        </p:txBody>
      </p:sp>
    </p:spTree>
    <p:extLst>
      <p:ext uri="{BB962C8B-B14F-4D97-AF65-F5344CB8AC3E}">
        <p14:creationId xmlns:p14="http://schemas.microsoft.com/office/powerpoint/2010/main" val="3085117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2400" y="381000"/>
            <a:ext cx="8839200" cy="6324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b="1" dirty="0">
                <a:solidFill>
                  <a:srgbClr val="0070C0"/>
                </a:solidFill>
                <a:latin typeface="+mj-lt"/>
              </a:rPr>
              <a:t>void consumer() </a:t>
            </a:r>
          </a:p>
          <a:p>
            <a:pPr marL="0" indent="0">
              <a:buFont typeface="Arial" pitchFamily="34" charset="0"/>
              <a:buNone/>
            </a:pPr>
            <a:r>
              <a:rPr lang="en-US" sz="2200" b="1" dirty="0">
                <a:latin typeface="+mj-lt"/>
              </a:rPr>
              <a:t>{</a:t>
            </a:r>
            <a:br>
              <a:rPr lang="en-US" sz="2200" b="1" dirty="0">
                <a:latin typeface="+mj-lt"/>
              </a:rPr>
            </a:br>
            <a:r>
              <a:rPr lang="en-US" sz="2200" b="1" dirty="0">
                <a:latin typeface="+mj-lt"/>
              </a:rPr>
              <a:t>	int item, i;</a:t>
            </a:r>
            <a:br>
              <a:rPr lang="en-US" sz="2200" b="1" dirty="0">
                <a:latin typeface="+mj-lt"/>
              </a:rPr>
            </a:br>
            <a:r>
              <a:rPr lang="en-US" sz="2200" b="1" dirty="0">
                <a:latin typeface="+mj-lt"/>
              </a:rPr>
              <a:t>	message m;</a:t>
            </a:r>
            <a:br>
              <a:rPr lang="en-US" sz="2200" b="1" dirty="0">
                <a:latin typeface="+mj-lt"/>
              </a:rPr>
            </a:br>
            <a:r>
              <a:rPr lang="en-US" sz="2200" b="1" dirty="0">
                <a:latin typeface="+mj-lt"/>
              </a:rPr>
              <a:t>	for (i = 0; i &lt; N; i++) send(producer, &amp;m);    </a:t>
            </a:r>
            <a:r>
              <a:rPr lang="en-US" sz="2200" b="1" dirty="0">
                <a:solidFill>
                  <a:srgbClr val="FF0000"/>
                </a:solidFill>
                <a:latin typeface="+mj-lt"/>
              </a:rPr>
              <a:t>//send N empty 							      messages to producer</a:t>
            </a:r>
            <a:br>
              <a:rPr lang="en-US" sz="2200" b="1" dirty="0">
                <a:solidFill>
                  <a:srgbClr val="FF0000"/>
                </a:solidFill>
                <a:latin typeface="+mj-lt"/>
              </a:rPr>
            </a:br>
            <a:r>
              <a:rPr lang="en-US" sz="2200" b="1" dirty="0">
                <a:latin typeface="+mj-lt"/>
              </a:rPr>
              <a:t>	while (TRUE)</a:t>
            </a:r>
          </a:p>
          <a:p>
            <a:pPr marL="0" indent="0">
              <a:buFont typeface="Arial" pitchFamily="34" charset="0"/>
              <a:buNone/>
            </a:pPr>
            <a:r>
              <a:rPr lang="en-US" sz="2200" b="1" dirty="0">
                <a:latin typeface="+mj-lt"/>
              </a:rPr>
              <a:t>	 {</a:t>
            </a:r>
            <a:br>
              <a:rPr lang="en-US" sz="2200" b="1" dirty="0">
                <a:latin typeface="+mj-lt"/>
              </a:rPr>
            </a:br>
            <a:r>
              <a:rPr lang="en-US" sz="2200" b="1" dirty="0">
                <a:latin typeface="+mj-lt"/>
              </a:rPr>
              <a:t>		receive(producer, &amp;m);   </a:t>
            </a:r>
            <a:r>
              <a:rPr lang="en-US" sz="2200" b="1" dirty="0">
                <a:solidFill>
                  <a:srgbClr val="FF0000"/>
                </a:solidFill>
                <a:latin typeface="+mj-lt"/>
              </a:rPr>
              <a:t>// get message containing item </a:t>
            </a:r>
            <a:br>
              <a:rPr lang="en-US" sz="2200" b="1" dirty="0">
                <a:latin typeface="+mj-lt"/>
              </a:rPr>
            </a:br>
            <a:r>
              <a:rPr lang="en-US" sz="2200" b="1" dirty="0">
                <a:latin typeface="+mj-lt"/>
              </a:rPr>
              <a:t>		item = extract_item(&amp;m);    </a:t>
            </a:r>
            <a:r>
              <a:rPr lang="en-US" sz="2200" b="1" dirty="0">
                <a:solidFill>
                  <a:srgbClr val="FF0000"/>
                </a:solidFill>
                <a:latin typeface="+mj-lt"/>
              </a:rPr>
              <a:t>//extract item from message</a:t>
            </a:r>
            <a:br>
              <a:rPr lang="en-US" sz="2200" b="1" dirty="0">
                <a:latin typeface="+mj-lt"/>
              </a:rPr>
            </a:br>
            <a:r>
              <a:rPr lang="en-US" sz="2200" b="1" dirty="0">
                <a:latin typeface="+mj-lt"/>
              </a:rPr>
              <a:t>		send(producer, &amp;m);           </a:t>
            </a:r>
            <a:r>
              <a:rPr lang="en-US" sz="2200" b="1" dirty="0">
                <a:solidFill>
                  <a:srgbClr val="FF0000"/>
                </a:solidFill>
                <a:latin typeface="+mj-lt"/>
              </a:rPr>
              <a:t>// send back empty reply </a:t>
            </a:r>
            <a:br>
              <a:rPr lang="en-US" sz="2200" b="1" dirty="0">
                <a:solidFill>
                  <a:srgbClr val="FF0000"/>
                </a:solidFill>
                <a:latin typeface="+mj-lt"/>
              </a:rPr>
            </a:br>
            <a:r>
              <a:rPr lang="en-US" sz="2200" b="1" dirty="0">
                <a:latin typeface="+mj-lt"/>
              </a:rPr>
              <a:t>		consume_item(tem);          </a:t>
            </a:r>
            <a:r>
              <a:rPr lang="en-US" sz="2200" b="1" dirty="0">
                <a:solidFill>
                  <a:srgbClr val="FF0000"/>
                </a:solidFill>
                <a:latin typeface="+mj-lt"/>
              </a:rPr>
              <a:t>// do something with the item </a:t>
            </a:r>
            <a:br>
              <a:rPr lang="en-US" sz="2200" b="1" dirty="0">
                <a:latin typeface="+mj-lt"/>
              </a:rPr>
            </a:br>
            <a:r>
              <a:rPr lang="en-US" sz="2200" b="1" dirty="0">
                <a:latin typeface="+mj-lt"/>
              </a:rPr>
              <a:t>	}</a:t>
            </a:r>
            <a:br>
              <a:rPr lang="en-US" sz="2200" b="1" dirty="0">
                <a:latin typeface="+mj-lt"/>
              </a:rPr>
            </a:br>
            <a:r>
              <a:rPr lang="en-US" sz="2200" b="1" dirty="0">
                <a:latin typeface="+mj-lt"/>
              </a:rPr>
              <a:t>} </a:t>
            </a:r>
            <a:br>
              <a:rPr lang="en-US" sz="2200" b="1" dirty="0">
                <a:latin typeface="+mj-lt"/>
              </a:rPr>
            </a:br>
            <a:endParaRPr lang="en-US" sz="2200" b="1" dirty="0">
              <a:latin typeface="+mj-lt"/>
            </a:endParaRPr>
          </a:p>
        </p:txBody>
      </p:sp>
    </p:spTree>
    <p:extLst>
      <p:ext uri="{BB962C8B-B14F-4D97-AF65-F5344CB8AC3E}">
        <p14:creationId xmlns:p14="http://schemas.microsoft.com/office/powerpoint/2010/main" val="1088365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a:t>
            </a:r>
          </a:p>
        </p:txBody>
      </p:sp>
      <p:sp>
        <p:nvSpPr>
          <p:cNvPr id="3" name="Content Placeholder 2"/>
          <p:cNvSpPr>
            <a:spLocks noGrp="1"/>
          </p:cNvSpPr>
          <p:nvPr>
            <p:ph idx="1"/>
          </p:nvPr>
        </p:nvSpPr>
        <p:spPr/>
        <p:txBody>
          <a:bodyPr>
            <a:normAutofit lnSpcReduction="10000"/>
          </a:bodyPr>
          <a:lstStyle/>
          <a:p>
            <a:r>
              <a:rPr lang="en-US" dirty="0"/>
              <a:t>When semaphore ability is not needed a simplified version of the semaphore, called a mutex is used.</a:t>
            </a:r>
          </a:p>
          <a:p>
            <a:pPr algn="just"/>
            <a:r>
              <a:rPr lang="en-US" dirty="0"/>
              <a:t>Mutexes are good only for managing mutual exclusion to some shared resource.</a:t>
            </a:r>
          </a:p>
          <a:p>
            <a:pPr algn="just"/>
            <a:r>
              <a:rPr lang="en-US" dirty="0"/>
              <a:t>A mutex is a variable that can be in one of the two states (only one bit is required to represent it) with 0 meaning unlocked and 1 meaning locked:</a:t>
            </a:r>
          </a:p>
          <a:p>
            <a:pPr lvl="1" algn="just"/>
            <a:r>
              <a:rPr lang="en-US" sz="2400" dirty="0"/>
              <a:t>Unlocked</a:t>
            </a:r>
          </a:p>
          <a:p>
            <a:pPr lvl="1" algn="just"/>
            <a:r>
              <a:rPr lang="en-US" sz="2400" dirty="0"/>
              <a:t>Locked </a:t>
            </a:r>
          </a:p>
          <a:p>
            <a:pPr algn="just"/>
            <a:r>
              <a:rPr lang="en-US" dirty="0"/>
              <a:t>Two procedures are used for Mutex:</a:t>
            </a:r>
          </a:p>
          <a:p>
            <a:pPr lvl="1" algn="just"/>
            <a:r>
              <a:rPr lang="en-US" sz="2400" dirty="0"/>
              <a:t>Mutex_Lock 	//to enter into CS</a:t>
            </a:r>
          </a:p>
          <a:p>
            <a:pPr lvl="1" algn="just"/>
            <a:r>
              <a:rPr lang="en-US" sz="2400" dirty="0"/>
              <a:t>Mutex_Unlock 	//to exit from CS</a:t>
            </a:r>
          </a:p>
        </p:txBody>
      </p:sp>
    </p:spTree>
    <p:extLst>
      <p:ext uri="{BB962C8B-B14F-4D97-AF65-F5344CB8AC3E}">
        <p14:creationId xmlns:p14="http://schemas.microsoft.com/office/powerpoint/2010/main" val="180581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IPC ?</a:t>
            </a:r>
            <a:endParaRPr lang="en-IN" dirty="0"/>
          </a:p>
        </p:txBody>
      </p:sp>
      <p:sp>
        <p:nvSpPr>
          <p:cNvPr id="3" name="Content Placeholder 2"/>
          <p:cNvSpPr>
            <a:spLocks noGrp="1"/>
          </p:cNvSpPr>
          <p:nvPr>
            <p:ph idx="1"/>
          </p:nvPr>
        </p:nvSpPr>
        <p:spPr/>
        <p:txBody>
          <a:bodyPr/>
          <a:lstStyle/>
          <a:p>
            <a:pPr marL="0" indent="0">
              <a:buNone/>
            </a:pPr>
            <a:r>
              <a:rPr lang="en-IN" dirty="0">
                <a:latin typeface="+mn-lt"/>
              </a:rPr>
              <a:t>There are several reasons for providing an environment that allows process cooperation:</a:t>
            </a:r>
          </a:p>
          <a:p>
            <a:pPr marL="0" indent="0">
              <a:buNone/>
            </a:pPr>
            <a:endParaRPr lang="en-IN" dirty="0">
              <a:latin typeface="+mn-lt"/>
            </a:endParaRPr>
          </a:p>
          <a:p>
            <a:r>
              <a:rPr lang="en-IN" dirty="0">
                <a:latin typeface="+mn-lt"/>
              </a:rPr>
              <a:t>Information sharing</a:t>
            </a:r>
          </a:p>
          <a:p>
            <a:r>
              <a:rPr lang="en-IN" dirty="0">
                <a:latin typeface="+mn-lt"/>
              </a:rPr>
              <a:t>Computational speedup</a:t>
            </a:r>
          </a:p>
          <a:p>
            <a:r>
              <a:rPr lang="en-IN" dirty="0">
                <a:latin typeface="+mn-lt"/>
              </a:rPr>
              <a:t>Modularity</a:t>
            </a:r>
          </a:p>
          <a:p>
            <a:r>
              <a:rPr lang="en-IN" dirty="0">
                <a:latin typeface="+mn-lt"/>
              </a:rPr>
              <a:t>Convenience</a:t>
            </a:r>
          </a:p>
          <a:p>
            <a:endParaRPr lang="en-IN" dirty="0">
              <a:latin typeface="+mn-lt"/>
            </a:endParaRPr>
          </a:p>
        </p:txBody>
      </p:sp>
    </p:spTree>
    <p:extLst>
      <p:ext uri="{BB962C8B-B14F-4D97-AF65-F5344CB8AC3E}">
        <p14:creationId xmlns:p14="http://schemas.microsoft.com/office/powerpoint/2010/main" val="3032784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a:xfrm>
            <a:off x="190500" y="990600"/>
            <a:ext cx="8763000" cy="5486400"/>
          </a:xfrm>
        </p:spPr>
        <p:txBody>
          <a:bodyPr>
            <a:normAutofit lnSpcReduction="10000"/>
          </a:bodyPr>
          <a:lstStyle/>
          <a:p>
            <a:r>
              <a:rPr lang="en-US" dirty="0">
                <a:latin typeface="+mn-lt"/>
              </a:rPr>
              <a:t>Tony Hoare (in 1974) and Per Brinch Hansen (in 1975) proposed a new synchronization structure called a monitor.</a:t>
            </a:r>
          </a:p>
          <a:p>
            <a:r>
              <a:rPr lang="en-US" dirty="0">
                <a:latin typeface="+mn-lt"/>
              </a:rPr>
              <a:t>Monitors are features to be included in high level programming languages.</a:t>
            </a:r>
          </a:p>
          <a:p>
            <a:pPr algn="just"/>
            <a:r>
              <a:rPr lang="en-US" b="1" dirty="0">
                <a:solidFill>
                  <a:srgbClr val="0070C0"/>
                </a:solidFill>
                <a:latin typeface="+mn-lt"/>
              </a:rPr>
              <a:t>A monitor</a:t>
            </a:r>
            <a:r>
              <a:rPr lang="en-US" dirty="0">
                <a:latin typeface="+mn-lt"/>
              </a:rPr>
              <a:t> is a collection of </a:t>
            </a:r>
            <a:r>
              <a:rPr lang="en-US" b="1" dirty="0">
                <a:solidFill>
                  <a:srgbClr val="0070C0"/>
                </a:solidFill>
                <a:latin typeface="+mn-lt"/>
              </a:rPr>
              <a:t>procedures, variables, and data structures </a:t>
            </a:r>
            <a:r>
              <a:rPr lang="en-US" dirty="0">
                <a:latin typeface="+mn-lt"/>
              </a:rPr>
              <a:t>that are all</a:t>
            </a:r>
            <a:br>
              <a:rPr lang="en-US" dirty="0">
                <a:latin typeface="+mn-lt"/>
              </a:rPr>
            </a:br>
            <a:r>
              <a:rPr lang="en-US" dirty="0">
                <a:latin typeface="+mn-lt"/>
              </a:rPr>
              <a:t>grouped together in a special kind of </a:t>
            </a:r>
            <a:r>
              <a:rPr lang="en-US" b="1" dirty="0">
                <a:solidFill>
                  <a:srgbClr val="0070C0"/>
                </a:solidFill>
                <a:latin typeface="+mn-lt"/>
              </a:rPr>
              <a:t>module or package</a:t>
            </a:r>
            <a:r>
              <a:rPr lang="en-US" dirty="0">
                <a:latin typeface="+mn-lt"/>
              </a:rPr>
              <a:t>. </a:t>
            </a:r>
          </a:p>
          <a:p>
            <a:pPr marL="0" indent="0" algn="just">
              <a:buNone/>
            </a:pPr>
            <a:endParaRPr lang="en-US" dirty="0">
              <a:latin typeface="+mn-lt"/>
            </a:endParaRPr>
          </a:p>
          <a:p>
            <a:pPr algn="just"/>
            <a:r>
              <a:rPr lang="en-US" dirty="0">
                <a:latin typeface="+mn-lt"/>
              </a:rPr>
              <a:t>Processes may call the procedures in a</a:t>
            </a:r>
            <a:br>
              <a:rPr lang="en-US" dirty="0">
                <a:latin typeface="+mn-lt"/>
              </a:rPr>
            </a:br>
            <a:r>
              <a:rPr lang="en-US" dirty="0">
                <a:latin typeface="+mn-lt"/>
              </a:rPr>
              <a:t>monitor whenever they want to, but they cannot directly access the monitor’s internal data structures</a:t>
            </a:r>
            <a:br>
              <a:rPr lang="en-US" dirty="0">
                <a:latin typeface="+mn-lt"/>
              </a:rPr>
            </a:br>
            <a:r>
              <a:rPr lang="en-US" dirty="0">
                <a:latin typeface="+mn-lt"/>
              </a:rPr>
              <a:t>from procedures declared outside the monitor. </a:t>
            </a:r>
            <a:br>
              <a:rPr lang="en-US" dirty="0">
                <a:latin typeface="+mn-lt"/>
              </a:rPr>
            </a:br>
            <a:endParaRPr lang="en-IN" dirty="0">
              <a:latin typeface="+mn-lt"/>
            </a:endParaRPr>
          </a:p>
          <a:p>
            <a:endParaRPr lang="en-US" dirty="0">
              <a:latin typeface="+mn-lt"/>
            </a:endParaRPr>
          </a:p>
        </p:txBody>
      </p:sp>
    </p:spTree>
    <p:extLst>
      <p:ext uri="{BB962C8B-B14F-4D97-AF65-F5344CB8AC3E}">
        <p14:creationId xmlns:p14="http://schemas.microsoft.com/office/powerpoint/2010/main" val="325176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a:xfrm>
            <a:off x="190500" y="990600"/>
            <a:ext cx="8763000" cy="5562600"/>
          </a:xfrm>
        </p:spPr>
        <p:txBody>
          <a:bodyPr>
            <a:normAutofit/>
          </a:bodyPr>
          <a:lstStyle/>
          <a:p>
            <a:pPr algn="just"/>
            <a:r>
              <a:rPr lang="en-US" dirty="0"/>
              <a:t>Monitors have an </a:t>
            </a:r>
            <a:r>
              <a:rPr lang="en-US" b="1" dirty="0">
                <a:solidFill>
                  <a:srgbClr val="0070C0"/>
                </a:solidFill>
              </a:rPr>
              <a:t>important property </a:t>
            </a:r>
            <a:r>
              <a:rPr lang="en-US" dirty="0"/>
              <a:t>that makes them useful for achieving mutual exclusion: </a:t>
            </a:r>
          </a:p>
          <a:p>
            <a:pPr marL="0" indent="0">
              <a:buNone/>
            </a:pPr>
            <a:r>
              <a:rPr lang="en-US" dirty="0"/>
              <a:t>	</a:t>
            </a:r>
            <a:r>
              <a:rPr lang="en-US" b="1" dirty="0">
                <a:solidFill>
                  <a:srgbClr val="0070C0"/>
                </a:solidFill>
              </a:rPr>
              <a:t>Only one process can be active in a monitor at any instant</a:t>
            </a:r>
            <a:r>
              <a:rPr lang="en-US" dirty="0"/>
              <a:t>. </a:t>
            </a:r>
          </a:p>
          <a:p>
            <a:pPr algn="just"/>
            <a:endParaRPr lang="en-US" dirty="0"/>
          </a:p>
          <a:p>
            <a:pPr algn="just"/>
            <a:r>
              <a:rPr lang="en-US" dirty="0"/>
              <a:t>When a process calls a monitor procedure, the first</a:t>
            </a:r>
            <a:br>
              <a:rPr lang="en-US" dirty="0"/>
            </a:br>
            <a:r>
              <a:rPr lang="en-US" dirty="0"/>
              <a:t>few instructions of the procedure will check to see, if any other process is currently active within the</a:t>
            </a:r>
            <a:br>
              <a:rPr lang="en-US" dirty="0"/>
            </a:br>
            <a:r>
              <a:rPr lang="en-US" dirty="0"/>
              <a:t>monitor.</a:t>
            </a:r>
          </a:p>
          <a:p>
            <a:pPr algn="just"/>
            <a:r>
              <a:rPr lang="en-US" dirty="0"/>
              <a:t> If so, the calling process will be suspended until the other process has left the monitor. </a:t>
            </a:r>
          </a:p>
          <a:p>
            <a:r>
              <a:rPr lang="en-US" dirty="0"/>
              <a:t>If no other process is using the monitor, the calling process may enter. </a:t>
            </a:r>
          </a:p>
          <a:p>
            <a:endParaRPr lang="en-US" dirty="0"/>
          </a:p>
        </p:txBody>
      </p:sp>
    </p:spTree>
    <p:extLst>
      <p:ext uri="{BB962C8B-B14F-4D97-AF65-F5344CB8AC3E}">
        <p14:creationId xmlns:p14="http://schemas.microsoft.com/office/powerpoint/2010/main" val="2407697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pPr algn="just"/>
            <a:r>
              <a:rPr lang="en-US" dirty="0">
                <a:latin typeface="Cambria" panose="02040503050406030204" pitchFamily="18" charset="0"/>
              </a:rPr>
              <a:t>The solution proposes </a:t>
            </a:r>
            <a:r>
              <a:rPr lang="en-US" b="1" dirty="0">
                <a:solidFill>
                  <a:srgbClr val="0070C0"/>
                </a:solidFill>
                <a:latin typeface="Cambria" panose="02040503050406030204" pitchFamily="18" charset="0"/>
              </a:rPr>
              <a:t>condition variables </a:t>
            </a:r>
            <a:r>
              <a:rPr lang="en-US" dirty="0">
                <a:latin typeface="Cambria" panose="02040503050406030204" pitchFamily="18" charset="0"/>
              </a:rPr>
              <a:t>, along with two operations on them </a:t>
            </a:r>
            <a:r>
              <a:rPr lang="en-US" b="1" dirty="0">
                <a:solidFill>
                  <a:srgbClr val="0070C0"/>
                </a:solidFill>
                <a:latin typeface="Cambria" panose="02040503050406030204" pitchFamily="18" charset="0"/>
              </a:rPr>
              <a:t>wait and signal. </a:t>
            </a:r>
          </a:p>
          <a:p>
            <a:pPr algn="just"/>
            <a:endParaRPr lang="en-US" dirty="0">
              <a:latin typeface="Cambria" panose="02040503050406030204" pitchFamily="18" charset="0"/>
            </a:endParaRPr>
          </a:p>
          <a:p>
            <a:pPr algn="just"/>
            <a:r>
              <a:rPr lang="en-US" dirty="0">
                <a:latin typeface="Cambria" panose="02040503050406030204" pitchFamily="18" charset="0"/>
              </a:rPr>
              <a:t>When a monitor procedure discovers that it cannot continue (e.g., the producer finds the buffer full), it does a wait on some condition variable, say</a:t>
            </a:r>
            <a:r>
              <a:rPr lang="en-US" b="1" dirty="0">
                <a:solidFill>
                  <a:srgbClr val="0070C0"/>
                </a:solidFill>
                <a:latin typeface="Cambria" panose="02040503050406030204" pitchFamily="18" charset="0"/>
              </a:rPr>
              <a:t>, full.</a:t>
            </a:r>
          </a:p>
          <a:p>
            <a:pPr algn="just"/>
            <a:endParaRPr lang="en-US" dirty="0">
              <a:latin typeface="Cambria" panose="02040503050406030204" pitchFamily="18" charset="0"/>
            </a:endParaRPr>
          </a:p>
          <a:p>
            <a:pPr algn="just"/>
            <a:r>
              <a:rPr lang="en-US" dirty="0">
                <a:latin typeface="Cambria" panose="02040503050406030204" pitchFamily="18" charset="0"/>
              </a:rPr>
              <a:t>This action causes the calling process to block. It also allows another process that had been previously prohibited from entering the monitor to enter now. </a:t>
            </a:r>
          </a:p>
          <a:p>
            <a:pPr algn="just"/>
            <a:endParaRPr lang="en-US" dirty="0">
              <a:latin typeface="Cambria" panose="02040503050406030204" pitchFamily="18" charset="0"/>
            </a:endParaRPr>
          </a:p>
        </p:txBody>
      </p:sp>
    </p:spTree>
    <p:extLst>
      <p:ext uri="{BB962C8B-B14F-4D97-AF65-F5344CB8AC3E}">
        <p14:creationId xmlns:p14="http://schemas.microsoft.com/office/powerpoint/2010/main" val="3295899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normAutofit lnSpcReduction="10000"/>
          </a:bodyPr>
          <a:lstStyle/>
          <a:p>
            <a:pPr algn="just"/>
            <a:r>
              <a:rPr lang="en-US" sz="2600" dirty="0"/>
              <a:t>This other process, for example, the </a:t>
            </a:r>
            <a:r>
              <a:rPr lang="en-US" sz="2600" b="1" dirty="0">
                <a:solidFill>
                  <a:srgbClr val="0070C0"/>
                </a:solidFill>
              </a:rPr>
              <a:t>consumer, can wake up </a:t>
            </a:r>
            <a:r>
              <a:rPr lang="en-US" sz="2600" dirty="0"/>
              <a:t>its </a:t>
            </a:r>
            <a:r>
              <a:rPr lang="en-US" sz="2600" b="1" dirty="0">
                <a:solidFill>
                  <a:srgbClr val="0070C0"/>
                </a:solidFill>
              </a:rPr>
              <a:t>sleeping partner </a:t>
            </a:r>
            <a:r>
              <a:rPr lang="en-US" sz="2600" dirty="0"/>
              <a:t>by doing a </a:t>
            </a:r>
            <a:r>
              <a:rPr lang="en-US" sz="2600" b="1" dirty="0">
                <a:solidFill>
                  <a:srgbClr val="0070C0"/>
                </a:solidFill>
              </a:rPr>
              <a:t>signal</a:t>
            </a:r>
            <a:r>
              <a:rPr lang="en-US" sz="2600" dirty="0"/>
              <a:t> on the condition variable that its partner is waiting on. </a:t>
            </a:r>
          </a:p>
          <a:p>
            <a:pPr algn="just"/>
            <a:endParaRPr lang="en-US" sz="2600" dirty="0"/>
          </a:p>
          <a:p>
            <a:pPr algn="just"/>
            <a:r>
              <a:rPr lang="en-US" sz="2600" dirty="0"/>
              <a:t>To avoid having two active processes in the monitor at the same time a signal statement may appear only as the final statement in a monitor procedure. </a:t>
            </a:r>
          </a:p>
          <a:p>
            <a:pPr algn="just"/>
            <a:endParaRPr lang="en-US" sz="2600" dirty="0"/>
          </a:p>
          <a:p>
            <a:pPr algn="just"/>
            <a:r>
              <a:rPr lang="en-US" sz="2600" dirty="0"/>
              <a:t>If a signal is done on a condition variable on which several processes are waiting, only one of them determined by the system scheduler, is revived(restore). </a:t>
            </a:r>
          </a:p>
        </p:txBody>
      </p:sp>
    </p:spTree>
    <p:extLst>
      <p:ext uri="{BB962C8B-B14F-4D97-AF65-F5344CB8AC3E}">
        <p14:creationId xmlns:p14="http://schemas.microsoft.com/office/powerpoint/2010/main" val="2859775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Syntax</a:t>
            </a:r>
          </a:p>
        </p:txBody>
      </p:sp>
      <p:sp>
        <p:nvSpPr>
          <p:cNvPr id="3" name="Content Placeholder 2"/>
          <p:cNvSpPr>
            <a:spLocks noGrp="1"/>
          </p:cNvSpPr>
          <p:nvPr>
            <p:ph idx="1"/>
          </p:nvPr>
        </p:nvSpPr>
        <p:spPr>
          <a:xfrm>
            <a:off x="609600" y="990600"/>
            <a:ext cx="8343900" cy="5334000"/>
          </a:xfrm>
        </p:spPr>
        <p:txBody>
          <a:bodyPr>
            <a:normAutofit lnSpcReduction="10000"/>
          </a:bodyPr>
          <a:lstStyle/>
          <a:p>
            <a:pPr>
              <a:lnSpc>
                <a:spcPct val="99000"/>
              </a:lnSpc>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monitor Demo 		</a:t>
            </a:r>
            <a:r>
              <a:rPr lang="en-GB" b="1" dirty="0">
                <a:solidFill>
                  <a:srgbClr val="FF0000"/>
                </a:solidFill>
              </a:rPr>
              <a:t>// Name of monitor</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Variables;</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condition variables;</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procedure p1();</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end;</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procedure p2();</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	end;</a:t>
            </a:r>
          </a:p>
          <a:p>
            <a:pPr>
              <a:buFont typeface="Century Gothic"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end monitor;</a:t>
            </a:r>
            <a:endParaRPr lang="en-IN" b="1" dirty="0"/>
          </a:p>
        </p:txBody>
      </p:sp>
    </p:spTree>
    <p:extLst>
      <p:ext uri="{BB962C8B-B14F-4D97-AF65-F5344CB8AC3E}">
        <p14:creationId xmlns:p14="http://schemas.microsoft.com/office/powerpoint/2010/main" val="3940373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763000" cy="808037"/>
          </a:xfrm>
        </p:spPr>
        <p:txBody>
          <a:bodyPr>
            <a:normAutofit/>
          </a:bodyPr>
          <a:lstStyle/>
          <a:p>
            <a:r>
              <a:rPr lang="en-US" sz="3200" dirty="0"/>
              <a:t>Producer Consumer Problem using Monitors</a:t>
            </a:r>
          </a:p>
        </p:txBody>
      </p:sp>
      <p:sp>
        <p:nvSpPr>
          <p:cNvPr id="3" name="Content Placeholder 2"/>
          <p:cNvSpPr>
            <a:spLocks noGrp="1"/>
          </p:cNvSpPr>
          <p:nvPr>
            <p:ph idx="1"/>
          </p:nvPr>
        </p:nvSpPr>
        <p:spPr>
          <a:xfrm>
            <a:off x="190500" y="990600"/>
            <a:ext cx="8267700" cy="5334000"/>
          </a:xfrm>
        </p:spPr>
        <p:txBody>
          <a:bodyPr>
            <a:noAutofit/>
          </a:bodyPr>
          <a:lstStyle/>
          <a:p>
            <a:pPr marL="0" indent="0">
              <a:buNone/>
            </a:pPr>
            <a:r>
              <a:rPr lang="en-US" b="1" dirty="0"/>
              <a:t>monitor </a:t>
            </a:r>
            <a:r>
              <a:rPr lang="en-US" dirty="0"/>
              <a:t>ProducerConsumer</a:t>
            </a:r>
            <a:br>
              <a:rPr lang="en-US" dirty="0"/>
            </a:br>
            <a:r>
              <a:rPr lang="en-US" b="1" dirty="0"/>
              <a:t>condition </a:t>
            </a:r>
            <a:r>
              <a:rPr lang="en-US" dirty="0"/>
              <a:t>full , empty ;</a:t>
            </a:r>
            <a:br>
              <a:rPr lang="en-US" dirty="0"/>
            </a:br>
            <a:r>
              <a:rPr lang="en-US" b="1" dirty="0"/>
              <a:t>integer </a:t>
            </a:r>
            <a:r>
              <a:rPr lang="en-US" dirty="0"/>
              <a:t>count ;</a:t>
            </a:r>
          </a:p>
          <a:p>
            <a:pPr marL="0" indent="0">
              <a:buNone/>
            </a:pPr>
            <a:endParaRPr lang="en-US" b="1" dirty="0"/>
          </a:p>
          <a:p>
            <a:pPr marL="0" indent="0">
              <a:buNone/>
            </a:pPr>
            <a:r>
              <a:rPr lang="en-US" b="1" dirty="0"/>
              <a:t>procedure </a:t>
            </a:r>
            <a:r>
              <a:rPr lang="en-US" dirty="0"/>
              <a:t>insert (item : integer );</a:t>
            </a:r>
            <a:br>
              <a:rPr lang="en-US" dirty="0"/>
            </a:br>
            <a:r>
              <a:rPr lang="en-US" b="1" dirty="0"/>
              <a:t>begin</a:t>
            </a:r>
            <a:br>
              <a:rPr lang="en-US" b="1" dirty="0"/>
            </a:br>
            <a:r>
              <a:rPr lang="en-US" b="1" dirty="0"/>
              <a:t>	if </a:t>
            </a:r>
            <a:r>
              <a:rPr lang="en-US" dirty="0"/>
              <a:t>count = N </a:t>
            </a:r>
            <a:r>
              <a:rPr lang="en-US" b="1" dirty="0"/>
              <a:t>then wait </a:t>
            </a:r>
            <a:r>
              <a:rPr lang="en-US" dirty="0"/>
              <a:t>(full );</a:t>
            </a:r>
            <a:br>
              <a:rPr lang="en-US" dirty="0"/>
            </a:br>
            <a:r>
              <a:rPr lang="en-US" dirty="0"/>
              <a:t>	insert_item (item );</a:t>
            </a:r>
            <a:br>
              <a:rPr lang="en-US" dirty="0"/>
            </a:br>
            <a:r>
              <a:rPr lang="en-US" dirty="0"/>
              <a:t>	count := count + 1:</a:t>
            </a:r>
            <a:br>
              <a:rPr lang="en-US" dirty="0"/>
            </a:br>
            <a:r>
              <a:rPr lang="en-US" dirty="0"/>
              <a:t>	</a:t>
            </a:r>
            <a:r>
              <a:rPr lang="en-US" b="1" dirty="0"/>
              <a:t>if </a:t>
            </a:r>
            <a:r>
              <a:rPr lang="en-US" dirty="0"/>
              <a:t>count = 1 </a:t>
            </a:r>
            <a:r>
              <a:rPr lang="en-US" b="1" dirty="0"/>
              <a:t>then signal </a:t>
            </a:r>
            <a:r>
              <a:rPr lang="en-US" dirty="0"/>
              <a:t>(empty )</a:t>
            </a:r>
            <a:br>
              <a:rPr lang="en-US" dirty="0"/>
            </a:br>
            <a:r>
              <a:rPr lang="en-US" dirty="0"/>
              <a:t>	</a:t>
            </a:r>
            <a:r>
              <a:rPr lang="en-US" b="1" dirty="0"/>
              <a:t>end </a:t>
            </a:r>
            <a:r>
              <a:rPr lang="en-US" dirty="0"/>
              <a:t>;</a:t>
            </a:r>
          </a:p>
          <a:p>
            <a:endParaRPr lang="en-US" dirty="0"/>
          </a:p>
        </p:txBody>
      </p:sp>
    </p:spTree>
    <p:extLst>
      <p:ext uri="{BB962C8B-B14F-4D97-AF65-F5344CB8AC3E}">
        <p14:creationId xmlns:p14="http://schemas.microsoft.com/office/powerpoint/2010/main" val="716194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763000" cy="808037"/>
          </a:xfrm>
        </p:spPr>
        <p:txBody>
          <a:bodyPr/>
          <a:lstStyle/>
          <a:p>
            <a:r>
              <a:rPr lang="en-US" sz="3200" dirty="0">
                <a:solidFill>
                  <a:prstClr val="black"/>
                </a:solidFill>
              </a:rPr>
              <a:t>Producer Consumer Problem using Monitors</a:t>
            </a:r>
            <a:endParaRPr lang="en-US" dirty="0"/>
          </a:p>
        </p:txBody>
      </p:sp>
      <p:sp>
        <p:nvSpPr>
          <p:cNvPr id="3" name="Content Placeholder 2"/>
          <p:cNvSpPr>
            <a:spLocks noGrp="1"/>
          </p:cNvSpPr>
          <p:nvPr>
            <p:ph idx="1"/>
          </p:nvPr>
        </p:nvSpPr>
        <p:spPr>
          <a:xfrm>
            <a:off x="190500" y="990600"/>
            <a:ext cx="5219700" cy="5334000"/>
          </a:xfrm>
        </p:spPr>
        <p:txBody>
          <a:bodyPr/>
          <a:lstStyle/>
          <a:p>
            <a:pPr marL="0" indent="0">
              <a:buNone/>
            </a:pPr>
            <a:r>
              <a:rPr lang="en-US" b="1" dirty="0"/>
              <a:t>function </a:t>
            </a:r>
            <a:r>
              <a:rPr lang="en-US" dirty="0"/>
              <a:t>remove (item : integer) ;</a:t>
            </a:r>
            <a:br>
              <a:rPr lang="en-US" dirty="0"/>
            </a:br>
            <a:r>
              <a:rPr lang="en-US" b="1" dirty="0"/>
              <a:t>begin</a:t>
            </a:r>
            <a:br>
              <a:rPr lang="en-US" b="1" dirty="0"/>
            </a:br>
            <a:r>
              <a:rPr lang="en-US" b="1" dirty="0"/>
              <a:t>	if </a:t>
            </a:r>
            <a:r>
              <a:rPr lang="en-US" dirty="0"/>
              <a:t>count = 0 </a:t>
            </a:r>
            <a:r>
              <a:rPr lang="en-US" b="1" dirty="0"/>
              <a:t>then wait </a:t>
            </a:r>
            <a:r>
              <a:rPr lang="en-US" dirty="0"/>
              <a:t>(empty);</a:t>
            </a:r>
            <a:br>
              <a:rPr lang="en-US" dirty="0"/>
            </a:br>
            <a:r>
              <a:rPr lang="en-US" dirty="0"/>
              <a:t>	remove = remove_item ;</a:t>
            </a:r>
            <a:br>
              <a:rPr lang="en-US" dirty="0"/>
            </a:br>
            <a:r>
              <a:rPr lang="en-US" dirty="0"/>
              <a:t>	count := count - 1;</a:t>
            </a:r>
            <a:br>
              <a:rPr lang="en-US" dirty="0"/>
            </a:br>
            <a:r>
              <a:rPr lang="en-US" dirty="0"/>
              <a:t>	</a:t>
            </a:r>
            <a:r>
              <a:rPr lang="en-US" b="1" dirty="0"/>
              <a:t>if </a:t>
            </a:r>
            <a:r>
              <a:rPr lang="en-US" dirty="0"/>
              <a:t>count = N - 1 </a:t>
            </a:r>
            <a:r>
              <a:rPr lang="en-US" b="1" dirty="0"/>
              <a:t>then signal </a:t>
            </a:r>
            <a:r>
              <a:rPr lang="en-US" dirty="0"/>
              <a:t>(full )</a:t>
            </a:r>
            <a:br>
              <a:rPr lang="en-US" dirty="0"/>
            </a:br>
            <a:r>
              <a:rPr lang="en-US" b="1" dirty="0"/>
              <a:t>end </a:t>
            </a:r>
            <a:r>
              <a:rPr lang="en-US" dirty="0"/>
              <a:t>;</a:t>
            </a:r>
          </a:p>
          <a:p>
            <a:pPr marL="0" indent="0">
              <a:buNone/>
            </a:pPr>
            <a:r>
              <a:rPr lang="en-US" dirty="0"/>
              <a:t>count := 0;</a:t>
            </a:r>
            <a:br>
              <a:rPr lang="en-US" dirty="0"/>
            </a:br>
            <a:endParaRPr lang="en-US" dirty="0"/>
          </a:p>
          <a:p>
            <a:pPr marL="0" indent="0">
              <a:buNone/>
            </a:pPr>
            <a:r>
              <a:rPr lang="en-US" b="1" dirty="0"/>
              <a:t>end monitor </a:t>
            </a:r>
            <a:r>
              <a:rPr lang="en-US" dirty="0"/>
              <a:t>; </a:t>
            </a:r>
            <a:br>
              <a:rPr lang="en-US" dirty="0"/>
            </a:br>
            <a:endParaRPr lang="en-US" dirty="0"/>
          </a:p>
          <a:p>
            <a:endParaRPr lang="en-US" dirty="0"/>
          </a:p>
          <a:p>
            <a:endParaRPr lang="en-US" dirty="0"/>
          </a:p>
        </p:txBody>
      </p:sp>
    </p:spTree>
    <p:extLst>
      <p:ext uri="{BB962C8B-B14F-4D97-AF65-F5344CB8AC3E}">
        <p14:creationId xmlns:p14="http://schemas.microsoft.com/office/powerpoint/2010/main" val="696996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763000" cy="808037"/>
          </a:xfrm>
        </p:spPr>
        <p:txBody>
          <a:bodyPr/>
          <a:lstStyle/>
          <a:p>
            <a:r>
              <a:rPr lang="en-US" sz="3200" dirty="0">
                <a:solidFill>
                  <a:prstClr val="black"/>
                </a:solidFill>
              </a:rPr>
              <a:t>Producer Consumer Problem using Monitors</a:t>
            </a:r>
            <a:endParaRPr lang="en-US" dirty="0"/>
          </a:p>
        </p:txBody>
      </p:sp>
      <p:sp>
        <p:nvSpPr>
          <p:cNvPr id="3" name="Content Placeholder 2"/>
          <p:cNvSpPr>
            <a:spLocks noGrp="1"/>
          </p:cNvSpPr>
          <p:nvPr>
            <p:ph idx="1"/>
          </p:nvPr>
        </p:nvSpPr>
        <p:spPr>
          <a:xfrm>
            <a:off x="190500" y="990600"/>
            <a:ext cx="4305300" cy="4524315"/>
          </a:xfrm>
        </p:spPr>
        <p:txBody>
          <a:bodyPr>
            <a:normAutofit/>
          </a:bodyPr>
          <a:lstStyle/>
          <a:p>
            <a:pPr marL="0" indent="0">
              <a:buNone/>
            </a:pPr>
            <a:r>
              <a:rPr lang="en-US" b="1" dirty="0">
                <a:solidFill>
                  <a:srgbClr val="0070C0"/>
                </a:solidFill>
              </a:rPr>
              <a:t>procedure producer ;</a:t>
            </a:r>
            <a:br>
              <a:rPr lang="en-US" b="1" dirty="0">
                <a:solidFill>
                  <a:srgbClr val="0070C0"/>
                </a:solidFill>
              </a:rPr>
            </a:br>
            <a:r>
              <a:rPr lang="en-US" b="1" dirty="0"/>
              <a:t>begin</a:t>
            </a:r>
            <a:br>
              <a:rPr lang="en-US" b="1" dirty="0"/>
            </a:br>
            <a:endParaRPr lang="en-US" b="1" dirty="0"/>
          </a:p>
          <a:p>
            <a:pPr marL="0" indent="0">
              <a:buNone/>
            </a:pPr>
            <a:r>
              <a:rPr lang="en-US" sz="2400" b="1" dirty="0"/>
              <a:t>while </a:t>
            </a:r>
            <a:r>
              <a:rPr lang="en-US" sz="2400" dirty="0"/>
              <a:t>true </a:t>
            </a:r>
          </a:p>
          <a:p>
            <a:pPr marL="0" indent="0">
              <a:buNone/>
            </a:pPr>
            <a:r>
              <a:rPr lang="en-US" sz="2400" b="1" dirty="0"/>
              <a:t>do</a:t>
            </a:r>
            <a:br>
              <a:rPr lang="en-US" sz="2400" b="1" dirty="0"/>
            </a:br>
            <a:r>
              <a:rPr lang="en-US" sz="2400" b="1" dirty="0"/>
              <a:t>begin</a:t>
            </a:r>
            <a:br>
              <a:rPr lang="en-US" sz="2400" dirty="0"/>
            </a:br>
            <a:r>
              <a:rPr lang="en-US" sz="2400" dirty="0"/>
              <a:t>item = produce_item ;</a:t>
            </a:r>
            <a:br>
              <a:rPr lang="en-US" sz="2400" dirty="0"/>
            </a:br>
            <a:r>
              <a:rPr lang="en-US" sz="2400" dirty="0"/>
              <a:t>ProducerConsumer.insert(item)</a:t>
            </a:r>
            <a:br>
              <a:rPr lang="en-US" sz="2400" dirty="0"/>
            </a:br>
            <a:r>
              <a:rPr lang="en-US" sz="2400" b="1" dirty="0"/>
              <a:t>end</a:t>
            </a:r>
          </a:p>
          <a:p>
            <a:pPr marL="0" indent="0">
              <a:buNone/>
            </a:pPr>
            <a:r>
              <a:rPr lang="en-US" sz="2400" b="1" dirty="0"/>
              <a:t>end </a:t>
            </a:r>
            <a:r>
              <a:rPr lang="en-US" sz="2400" dirty="0"/>
              <a:t>;</a:t>
            </a:r>
          </a:p>
          <a:p>
            <a:endParaRPr lang="en-US" b="1" dirty="0"/>
          </a:p>
        </p:txBody>
      </p:sp>
      <p:sp>
        <p:nvSpPr>
          <p:cNvPr id="4" name="TextBox 3"/>
          <p:cNvSpPr txBox="1"/>
          <p:nvPr/>
        </p:nvSpPr>
        <p:spPr>
          <a:xfrm>
            <a:off x="4724400" y="990600"/>
            <a:ext cx="4114800" cy="4893647"/>
          </a:xfrm>
          <a:prstGeom prst="rect">
            <a:avLst/>
          </a:prstGeom>
          <a:noFill/>
        </p:spPr>
        <p:txBody>
          <a:bodyPr wrap="square" rtlCol="0">
            <a:spAutoFit/>
          </a:bodyPr>
          <a:lstStyle/>
          <a:p>
            <a:r>
              <a:rPr lang="en-US" sz="2400" b="1" dirty="0">
                <a:solidFill>
                  <a:srgbClr val="0070C0"/>
                </a:solidFill>
              </a:rPr>
              <a:t>procedure </a:t>
            </a:r>
            <a:r>
              <a:rPr lang="en-US" sz="2400" b="1" i="1" dirty="0">
                <a:solidFill>
                  <a:srgbClr val="0070C0"/>
                </a:solidFill>
              </a:rPr>
              <a:t>consumer </a:t>
            </a:r>
            <a:r>
              <a:rPr lang="en-US" sz="2400" b="1" dirty="0">
                <a:solidFill>
                  <a:srgbClr val="0070C0"/>
                </a:solidFill>
              </a:rPr>
              <a:t>;</a:t>
            </a:r>
            <a:br>
              <a:rPr lang="en-US" sz="2400" b="1" dirty="0">
                <a:solidFill>
                  <a:srgbClr val="0070C0"/>
                </a:solidFill>
              </a:rPr>
            </a:br>
            <a:r>
              <a:rPr lang="en-US" sz="2400" b="1" dirty="0"/>
              <a:t>begin</a:t>
            </a:r>
            <a:br>
              <a:rPr lang="en-US" sz="2400" b="1" dirty="0"/>
            </a:br>
            <a:r>
              <a:rPr lang="en-US" sz="2400" b="1" dirty="0"/>
              <a:t>	</a:t>
            </a:r>
          </a:p>
          <a:p>
            <a:r>
              <a:rPr lang="en-US" sz="2400" b="1" dirty="0"/>
              <a:t>while </a:t>
            </a:r>
            <a:r>
              <a:rPr lang="en-US" sz="2400" i="1" dirty="0"/>
              <a:t>true </a:t>
            </a:r>
          </a:p>
          <a:p>
            <a:r>
              <a:rPr lang="en-US" sz="2400" b="1" dirty="0"/>
              <a:t>do</a:t>
            </a:r>
            <a:br>
              <a:rPr lang="en-US" sz="2400" b="1" dirty="0"/>
            </a:br>
            <a:r>
              <a:rPr lang="en-US" sz="2400" b="1" dirty="0"/>
              <a:t>begin</a:t>
            </a:r>
            <a:br>
              <a:rPr lang="en-US" sz="2400" b="1" dirty="0"/>
            </a:br>
            <a:r>
              <a:rPr lang="en-US" sz="2400" i="1" dirty="0"/>
              <a:t>item </a:t>
            </a:r>
            <a:r>
              <a:rPr lang="en-US" sz="2400" dirty="0"/>
              <a:t>= 	</a:t>
            </a:r>
            <a:r>
              <a:rPr lang="en-US" sz="2400" i="1" dirty="0"/>
              <a:t>ProducerConsumer 	</a:t>
            </a:r>
            <a:r>
              <a:rPr lang="en-US" sz="2400" dirty="0"/>
              <a:t>.</a:t>
            </a:r>
            <a:r>
              <a:rPr lang="en-US" sz="2400" i="1" dirty="0"/>
              <a:t>remove </a:t>
            </a:r>
            <a:r>
              <a:rPr lang="en-US" sz="2400" dirty="0"/>
              <a:t>;</a:t>
            </a:r>
            <a:br>
              <a:rPr lang="en-US" sz="2400" dirty="0"/>
            </a:br>
            <a:r>
              <a:rPr lang="en-US" sz="2400" i="1" dirty="0"/>
              <a:t>consume_item </a:t>
            </a:r>
            <a:r>
              <a:rPr lang="en-US" sz="2400" dirty="0"/>
              <a:t>(</a:t>
            </a:r>
            <a:r>
              <a:rPr lang="en-US" sz="2400" i="1" dirty="0"/>
              <a:t>item </a:t>
            </a:r>
            <a:r>
              <a:rPr lang="en-US" sz="2400" dirty="0"/>
              <a:t>)</a:t>
            </a:r>
            <a:br>
              <a:rPr lang="en-US" sz="2400" dirty="0"/>
            </a:br>
            <a:r>
              <a:rPr lang="en-US" sz="2400" b="1" dirty="0"/>
              <a:t>end</a:t>
            </a:r>
            <a:br>
              <a:rPr lang="en-US" sz="2400" b="1" dirty="0"/>
            </a:br>
            <a:endParaRPr lang="en-US" sz="2400" b="1" dirty="0"/>
          </a:p>
          <a:p>
            <a:r>
              <a:rPr lang="en-US" sz="2400" b="1" dirty="0"/>
              <a:t>end </a:t>
            </a:r>
            <a:r>
              <a:rPr lang="en-US" sz="2400" dirty="0"/>
              <a:t>; </a:t>
            </a:r>
          </a:p>
          <a:p>
            <a:endParaRPr lang="en-US" sz="2400" dirty="0"/>
          </a:p>
        </p:txBody>
      </p:sp>
      <p:cxnSp>
        <p:nvCxnSpPr>
          <p:cNvPr id="5" name="Straight Connector 4"/>
          <p:cNvCxnSpPr/>
          <p:nvPr/>
        </p:nvCxnSpPr>
        <p:spPr>
          <a:xfrm>
            <a:off x="4419600" y="990600"/>
            <a:ext cx="0" cy="54864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431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Counters</a:t>
            </a:r>
          </a:p>
        </p:txBody>
      </p:sp>
      <p:sp>
        <p:nvSpPr>
          <p:cNvPr id="3" name="Content Placeholder 2"/>
          <p:cNvSpPr>
            <a:spLocks noGrp="1"/>
          </p:cNvSpPr>
          <p:nvPr>
            <p:ph idx="1"/>
          </p:nvPr>
        </p:nvSpPr>
        <p:spPr/>
        <p:txBody>
          <a:bodyPr>
            <a:normAutofit/>
          </a:bodyPr>
          <a:lstStyle/>
          <a:p>
            <a:pPr algn="just"/>
            <a:r>
              <a:rPr lang="en-US" sz="2600" dirty="0"/>
              <a:t>An </a:t>
            </a:r>
            <a:r>
              <a:rPr lang="en-US" sz="2600" b="1" dirty="0">
                <a:solidFill>
                  <a:srgbClr val="0070C0"/>
                </a:solidFill>
              </a:rPr>
              <a:t>event counter </a:t>
            </a:r>
            <a:r>
              <a:rPr lang="en-US" sz="2600" dirty="0"/>
              <a:t>is another </a:t>
            </a:r>
            <a:r>
              <a:rPr lang="en-US" sz="2600" b="1" dirty="0">
                <a:solidFill>
                  <a:srgbClr val="0070C0"/>
                </a:solidFill>
              </a:rPr>
              <a:t>data structure </a:t>
            </a:r>
            <a:r>
              <a:rPr lang="en-US" sz="2600" dirty="0"/>
              <a:t>that can be </a:t>
            </a:r>
            <a:r>
              <a:rPr lang="en-US" sz="2600" b="1" dirty="0">
                <a:solidFill>
                  <a:srgbClr val="0070C0"/>
                </a:solidFill>
              </a:rPr>
              <a:t>used for process synchronization.</a:t>
            </a:r>
            <a:r>
              <a:rPr lang="en-US" sz="2600" dirty="0"/>
              <a:t> Like a semaphore, it has an </a:t>
            </a:r>
            <a:r>
              <a:rPr lang="en-US" sz="2600" b="1" dirty="0">
                <a:solidFill>
                  <a:srgbClr val="0070C0"/>
                </a:solidFill>
              </a:rPr>
              <a:t>integer count </a:t>
            </a:r>
            <a:r>
              <a:rPr lang="en-US" sz="2600" dirty="0"/>
              <a:t>and a </a:t>
            </a:r>
            <a:r>
              <a:rPr lang="en-US" sz="2600" b="1" dirty="0">
                <a:solidFill>
                  <a:srgbClr val="0070C0"/>
                </a:solidFill>
              </a:rPr>
              <a:t>set of waiting process identifications</a:t>
            </a:r>
            <a:r>
              <a:rPr lang="en-US" sz="2600" dirty="0"/>
              <a:t>.</a:t>
            </a:r>
          </a:p>
          <a:p>
            <a:pPr algn="just"/>
            <a:endParaRPr lang="en-US" sz="2600" dirty="0"/>
          </a:p>
          <a:p>
            <a:pPr algn="just"/>
            <a:r>
              <a:rPr lang="en-US" sz="2600" dirty="0"/>
              <a:t>Unlike semaphores, the count variable only increases. It is similar to the </a:t>
            </a:r>
            <a:r>
              <a:rPr lang="en-US" sz="2600" b="1" dirty="0">
                <a:solidFill>
                  <a:srgbClr val="0070C0"/>
                </a:solidFill>
              </a:rPr>
              <a:t>“next customer number” </a:t>
            </a:r>
            <a:r>
              <a:rPr lang="en-US" sz="2600" dirty="0"/>
              <a:t>used in systems where each customer takes a sequentially numbered ticket and waits for that number to be called.</a:t>
            </a:r>
          </a:p>
          <a:p>
            <a:pPr algn="just"/>
            <a:endParaRPr lang="en-US" sz="2600" dirty="0"/>
          </a:p>
        </p:txBody>
      </p:sp>
    </p:spTree>
    <p:extLst>
      <p:ext uri="{BB962C8B-B14F-4D97-AF65-F5344CB8AC3E}">
        <p14:creationId xmlns:p14="http://schemas.microsoft.com/office/powerpoint/2010/main" val="3102657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Counters</a:t>
            </a:r>
          </a:p>
        </p:txBody>
      </p:sp>
      <p:sp>
        <p:nvSpPr>
          <p:cNvPr id="3" name="Content Placeholder 2"/>
          <p:cNvSpPr>
            <a:spLocks noGrp="1"/>
          </p:cNvSpPr>
          <p:nvPr>
            <p:ph idx="1"/>
          </p:nvPr>
        </p:nvSpPr>
        <p:spPr/>
        <p:txBody>
          <a:bodyPr>
            <a:normAutofit/>
          </a:bodyPr>
          <a:lstStyle/>
          <a:p>
            <a:r>
              <a:rPr lang="en-IN" sz="2800" b="1" dirty="0">
                <a:solidFill>
                  <a:srgbClr val="0070C0"/>
                </a:solidFill>
              </a:rPr>
              <a:t>Read(E)</a:t>
            </a:r>
            <a:r>
              <a:rPr lang="en-IN" sz="2800" dirty="0">
                <a:solidFill>
                  <a:srgbClr val="0070C0"/>
                </a:solidFill>
              </a:rPr>
              <a:t>: </a:t>
            </a:r>
            <a:r>
              <a:rPr lang="en-IN" sz="2800" dirty="0"/>
              <a:t>return the count associated with event counter E.</a:t>
            </a:r>
          </a:p>
          <a:p>
            <a:pPr>
              <a:buNone/>
            </a:pPr>
            <a:endParaRPr lang="en-IN" sz="2800" dirty="0"/>
          </a:p>
          <a:p>
            <a:r>
              <a:rPr lang="en-IN" sz="2800" b="1" dirty="0">
                <a:solidFill>
                  <a:srgbClr val="0070C0"/>
                </a:solidFill>
              </a:rPr>
              <a:t>Advance(E)</a:t>
            </a:r>
            <a:r>
              <a:rPr lang="en-IN" sz="2800" dirty="0">
                <a:solidFill>
                  <a:srgbClr val="0070C0"/>
                </a:solidFill>
              </a:rPr>
              <a:t>: </a:t>
            </a:r>
            <a:r>
              <a:rPr lang="en-IN" sz="2800" dirty="0"/>
              <a:t>atomically increment the count associated with event counter E.</a:t>
            </a:r>
          </a:p>
          <a:p>
            <a:pPr>
              <a:buNone/>
            </a:pPr>
            <a:endParaRPr lang="en-IN" sz="2800" dirty="0"/>
          </a:p>
          <a:p>
            <a:r>
              <a:rPr lang="en-IN" sz="2800" b="1" dirty="0">
                <a:solidFill>
                  <a:srgbClr val="0070C0"/>
                </a:solidFill>
              </a:rPr>
              <a:t>Await(E, v)</a:t>
            </a:r>
            <a:r>
              <a:rPr lang="en-IN" sz="2800" dirty="0">
                <a:solidFill>
                  <a:srgbClr val="0070C0"/>
                </a:solidFill>
              </a:rPr>
              <a:t>: </a:t>
            </a:r>
            <a:r>
              <a:rPr lang="en-IN" sz="2800" dirty="0"/>
              <a:t>if E.count &lt;= v, then continue.</a:t>
            </a:r>
          </a:p>
          <a:p>
            <a:pPr>
              <a:buNone/>
            </a:pPr>
            <a:r>
              <a:rPr lang="en-IN" sz="2800" dirty="0"/>
              <a:t>   		Otherwise, block until E.count &gt; v.</a:t>
            </a:r>
          </a:p>
          <a:p>
            <a:endParaRPr lang="en-US" sz="2800" dirty="0"/>
          </a:p>
        </p:txBody>
      </p:sp>
    </p:spTree>
    <p:extLst>
      <p:ext uri="{BB962C8B-B14F-4D97-AF65-F5344CB8AC3E}">
        <p14:creationId xmlns:p14="http://schemas.microsoft.com/office/powerpoint/2010/main" val="299712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communication </a:t>
            </a:r>
          </a:p>
        </p:txBody>
      </p:sp>
      <p:sp>
        <p:nvSpPr>
          <p:cNvPr id="3" name="Content Placeholder 2"/>
          <p:cNvSpPr>
            <a:spLocks noGrp="1"/>
          </p:cNvSpPr>
          <p:nvPr>
            <p:ph idx="1"/>
          </p:nvPr>
        </p:nvSpPr>
        <p:spPr/>
        <p:txBody>
          <a:bodyPr/>
          <a:lstStyle/>
          <a:p>
            <a:pPr algn="just"/>
            <a:r>
              <a:rPr lang="en-US" sz="2000" dirty="0">
                <a:latin typeface="+mn-lt"/>
              </a:rPr>
              <a:t>The communication between these processes can be seen as a method of co-operation between them. Processes can communicate with each other using these two ways:</a:t>
            </a:r>
          </a:p>
          <a:p>
            <a:pPr marL="708660" lvl="1">
              <a:buClr>
                <a:schemeClr val="tx1"/>
              </a:buClr>
              <a:buFont typeface="+mj-lt"/>
              <a:buAutoNum type="alphaLcPeriod"/>
            </a:pPr>
            <a:r>
              <a:rPr lang="en-US" b="1" dirty="0"/>
              <a:t>Message Passing</a:t>
            </a:r>
            <a:r>
              <a:rPr lang="en-US" dirty="0"/>
              <a:t> (Process A send the message to Kernel and then Kernel send that message to Process B)</a:t>
            </a:r>
          </a:p>
          <a:p>
            <a:pPr marL="708660" lvl="1">
              <a:buClr>
                <a:schemeClr val="tx1"/>
              </a:buClr>
              <a:buFont typeface="+mj-lt"/>
              <a:buAutoNum type="alphaLcPeriod"/>
            </a:pPr>
            <a:r>
              <a:rPr lang="en-US" b="1" dirty="0"/>
              <a:t>Shared Memory </a:t>
            </a:r>
            <a:r>
              <a:rPr lang="en-US" dirty="0"/>
              <a:t>(Process A put the message into Shared Memory and then Process B read that message from Shared Memory)</a:t>
            </a:r>
          </a:p>
          <a:p>
            <a:pPr algn="just"/>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5274044" cy="289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4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prstClr val="black"/>
                </a:solidFill>
              </a:rPr>
              <a:t>Producer-Consumer with Event Counters</a:t>
            </a:r>
            <a:endParaRPr lang="en-US" dirty="0"/>
          </a:p>
        </p:txBody>
      </p:sp>
      <p:sp>
        <p:nvSpPr>
          <p:cNvPr id="3" name="Content Placeholder 2"/>
          <p:cNvSpPr>
            <a:spLocks noGrp="1"/>
          </p:cNvSpPr>
          <p:nvPr>
            <p:ph idx="1"/>
          </p:nvPr>
        </p:nvSpPr>
        <p:spPr/>
        <p:txBody>
          <a:bodyPr/>
          <a:lstStyle/>
          <a:p>
            <a:pPr algn="just"/>
            <a:r>
              <a:rPr lang="en-US" dirty="0"/>
              <a:t>Two event counters are used, </a:t>
            </a:r>
            <a:r>
              <a:rPr lang="en-US" b="1" dirty="0">
                <a:solidFill>
                  <a:srgbClr val="0070C0"/>
                </a:solidFill>
              </a:rPr>
              <a:t>in and out</a:t>
            </a:r>
            <a:r>
              <a:rPr lang="en-US" dirty="0"/>
              <a:t>, each of which has an </a:t>
            </a:r>
            <a:r>
              <a:rPr lang="en-US" b="1" dirty="0">
                <a:solidFill>
                  <a:srgbClr val="0070C0"/>
                </a:solidFill>
              </a:rPr>
              <a:t>initial count of zero.</a:t>
            </a:r>
          </a:p>
          <a:p>
            <a:pPr algn="just"/>
            <a:endParaRPr lang="en-US" dirty="0"/>
          </a:p>
          <a:p>
            <a:pPr algn="just"/>
            <a:r>
              <a:rPr lang="en-US" dirty="0"/>
              <a:t>Each process includes a </a:t>
            </a:r>
            <a:r>
              <a:rPr lang="en-US" b="1" dirty="0">
                <a:solidFill>
                  <a:srgbClr val="0070C0"/>
                </a:solidFill>
              </a:rPr>
              <a:t>private sequence variable (v) </a:t>
            </a:r>
            <a:r>
              <a:rPr lang="en-US" dirty="0"/>
              <a:t>which </a:t>
            </a:r>
            <a:r>
              <a:rPr lang="en-US" b="1" dirty="0">
                <a:solidFill>
                  <a:srgbClr val="0070C0"/>
                </a:solidFill>
              </a:rPr>
              <a:t>indicates the sequence number </a:t>
            </a:r>
            <a:r>
              <a:rPr lang="en-US" dirty="0"/>
              <a:t>of the </a:t>
            </a:r>
            <a:r>
              <a:rPr lang="en-US" b="1" dirty="0">
                <a:solidFill>
                  <a:srgbClr val="0070C0"/>
                </a:solidFill>
              </a:rPr>
              <a:t>last item </a:t>
            </a:r>
            <a:r>
              <a:rPr lang="en-US" dirty="0"/>
              <a:t>it has produced or will consume</a:t>
            </a:r>
            <a:r>
              <a:rPr lang="en-US" b="1" dirty="0"/>
              <a:t>. Items are sequentially produced and consumed.</a:t>
            </a:r>
          </a:p>
          <a:p>
            <a:pPr algn="just"/>
            <a:endParaRPr lang="en-US" dirty="0"/>
          </a:p>
          <a:p>
            <a:pPr algn="just"/>
            <a:r>
              <a:rPr lang="en-US" b="1" dirty="0">
                <a:solidFill>
                  <a:srgbClr val="0070C0"/>
                </a:solidFill>
              </a:rPr>
              <a:t>Each item </a:t>
            </a:r>
            <a:r>
              <a:rPr lang="en-US" dirty="0"/>
              <a:t>has a </a:t>
            </a:r>
            <a:r>
              <a:rPr lang="en-US" b="1" dirty="0">
                <a:solidFill>
                  <a:srgbClr val="0070C0"/>
                </a:solidFill>
              </a:rPr>
              <a:t>unique location </a:t>
            </a:r>
            <a:r>
              <a:rPr lang="en-US" dirty="0"/>
              <a:t>in the buffer (based on its sequence number), so </a:t>
            </a:r>
            <a:r>
              <a:rPr lang="en-US" b="1" dirty="0"/>
              <a:t>mutually exclusive access to the buffer is not required.</a:t>
            </a:r>
          </a:p>
          <a:p>
            <a:pPr algn="just"/>
            <a:endParaRPr lang="en-US" dirty="0"/>
          </a:p>
        </p:txBody>
      </p:sp>
    </p:spTree>
    <p:extLst>
      <p:ext uri="{BB962C8B-B14F-4D97-AF65-F5344CB8AC3E}">
        <p14:creationId xmlns:p14="http://schemas.microsoft.com/office/powerpoint/2010/main" val="16412062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Mapping Sequence Numbers to Buffer Locations</a:t>
            </a:r>
          </a:p>
        </p:txBody>
      </p:sp>
      <p:sp>
        <p:nvSpPr>
          <p:cNvPr id="3" name="Content Placeholder 2"/>
          <p:cNvSpPr>
            <a:spLocks noGrp="1"/>
          </p:cNvSpPr>
          <p:nvPr>
            <p:ph idx="1"/>
          </p:nvPr>
        </p:nvSpPr>
        <p:spPr/>
        <p:txBody>
          <a:bodyPr/>
          <a:lstStyle/>
          <a:p>
            <a:pPr algn="just"/>
            <a:r>
              <a:rPr lang="en-IN" dirty="0"/>
              <a:t>Note that items with sequence numbers 0 and 5 cannot both be in the buffer at the same time, as this would imply that there are six items in the buffer.</a:t>
            </a:r>
          </a:p>
          <a:p>
            <a:pPr algn="just"/>
            <a:endParaRPr lang="en-US" dirty="0"/>
          </a:p>
          <a:p>
            <a:pPr algn="just"/>
            <a:endParaRPr lang="en-US" dirty="0"/>
          </a:p>
        </p:txBody>
      </p:sp>
      <p:pic>
        <p:nvPicPr>
          <p:cNvPr id="5" name="Picture 2"/>
          <p:cNvPicPr>
            <a:picLocks noChangeAspect="1" noChangeArrowheads="1"/>
          </p:cNvPicPr>
          <p:nvPr/>
        </p:nvPicPr>
        <p:blipFill>
          <a:blip r:embed="rId2" cstate="print"/>
          <a:srcRect/>
          <a:stretch>
            <a:fillRect/>
          </a:stretch>
        </p:blipFill>
        <p:spPr bwMode="auto">
          <a:xfrm>
            <a:off x="990600" y="2819400"/>
            <a:ext cx="7031515" cy="2734478"/>
          </a:xfrm>
          <a:prstGeom prst="rect">
            <a:avLst/>
          </a:prstGeom>
          <a:noFill/>
          <a:ln w="9525">
            <a:noFill/>
            <a:miter lim="800000"/>
            <a:headEnd/>
            <a:tailEnd/>
          </a:ln>
          <a:effectLst/>
        </p:spPr>
      </p:pic>
    </p:spTree>
    <p:extLst>
      <p:ext uri="{BB962C8B-B14F-4D97-AF65-F5344CB8AC3E}">
        <p14:creationId xmlns:p14="http://schemas.microsoft.com/office/powerpoint/2010/main" val="2217844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normAutofit lnSpcReduction="10000"/>
          </a:bodyPr>
          <a:lstStyle/>
          <a:p>
            <a:pPr algn="just"/>
            <a:r>
              <a:rPr lang="en-US" dirty="0"/>
              <a:t>Pipe is a </a:t>
            </a:r>
            <a:r>
              <a:rPr lang="en-US" b="1" dirty="0">
                <a:solidFill>
                  <a:srgbClr val="0070C0"/>
                </a:solidFill>
              </a:rPr>
              <a:t>communication medium between two or more related or interrelated processes </a:t>
            </a:r>
            <a:r>
              <a:rPr lang="en-US" dirty="0"/>
              <a:t>usually between parent and child process. </a:t>
            </a:r>
          </a:p>
          <a:p>
            <a:pPr algn="just"/>
            <a:r>
              <a:rPr lang="en-US" dirty="0"/>
              <a:t>Communication is achieved by </a:t>
            </a:r>
            <a:r>
              <a:rPr lang="en-US" b="1" dirty="0">
                <a:solidFill>
                  <a:srgbClr val="0070C0"/>
                </a:solidFill>
              </a:rPr>
              <a:t>one process write </a:t>
            </a:r>
            <a:r>
              <a:rPr lang="en-US" dirty="0"/>
              <a:t>into the pipe and </a:t>
            </a:r>
            <a:r>
              <a:rPr lang="en-US" b="1" dirty="0">
                <a:solidFill>
                  <a:srgbClr val="0070C0"/>
                </a:solidFill>
              </a:rPr>
              <a:t>other process reads </a:t>
            </a:r>
            <a:r>
              <a:rPr lang="en-US" dirty="0"/>
              <a:t>from the pipe. </a:t>
            </a:r>
          </a:p>
          <a:p>
            <a:pPr algn="just"/>
            <a:r>
              <a:rPr lang="en-US" dirty="0"/>
              <a:t>It performs </a:t>
            </a:r>
            <a:r>
              <a:rPr lang="en-US" b="1" dirty="0">
                <a:solidFill>
                  <a:srgbClr val="0070C0"/>
                </a:solidFill>
              </a:rPr>
              <a:t>one-way communication </a:t>
            </a:r>
            <a:r>
              <a:rPr lang="en-US" dirty="0"/>
              <a:t>only means we can use a pipe such that one process write into the pipe, and other process reads from the pipe. </a:t>
            </a:r>
          </a:p>
          <a:p>
            <a:pPr algn="just"/>
            <a:r>
              <a:rPr lang="en-US" dirty="0"/>
              <a:t>It opens a pipe, which is an </a:t>
            </a:r>
            <a:r>
              <a:rPr lang="en-US" b="1" dirty="0">
                <a:solidFill>
                  <a:srgbClr val="0070C0"/>
                </a:solidFill>
              </a:rPr>
              <a:t>area of main memory </a:t>
            </a:r>
            <a:r>
              <a:rPr lang="en-US" dirty="0"/>
              <a:t>that is treated as a “virtual file”.</a:t>
            </a:r>
          </a:p>
          <a:p>
            <a:pPr algn="just"/>
            <a:r>
              <a:rPr lang="en-US" dirty="0"/>
              <a:t>It is bounded buffer means we can </a:t>
            </a:r>
            <a:r>
              <a:rPr lang="en-US" b="1" dirty="0">
                <a:solidFill>
                  <a:srgbClr val="0070C0"/>
                </a:solidFill>
              </a:rPr>
              <a:t>send only limited data </a:t>
            </a:r>
            <a:r>
              <a:rPr lang="en-US" dirty="0"/>
              <a:t>through pipe.</a:t>
            </a:r>
            <a:endParaRPr lang="en-IN"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95181" y="5562600"/>
            <a:ext cx="4753638" cy="933580"/>
          </a:xfrm>
          <a:prstGeom prst="rect">
            <a:avLst/>
          </a:prstGeom>
        </p:spPr>
      </p:pic>
    </p:spTree>
    <p:extLst>
      <p:ext uri="{BB962C8B-B14F-4D97-AF65-F5344CB8AC3E}">
        <p14:creationId xmlns:p14="http://schemas.microsoft.com/office/powerpoint/2010/main" val="29370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a:xfrm>
            <a:off x="190500" y="990600"/>
            <a:ext cx="8763000" cy="1905000"/>
          </a:xfrm>
        </p:spPr>
        <p:txBody>
          <a:bodyPr>
            <a:normAutofit/>
          </a:bodyPr>
          <a:lstStyle/>
          <a:p>
            <a:pPr fontAlgn="base"/>
            <a:r>
              <a:rPr lang="en-US" sz="2800" dirty="0"/>
              <a:t>Accessed by two associated file descriptors:</a:t>
            </a:r>
          </a:p>
          <a:p>
            <a:pPr lvl="1" fontAlgn="base"/>
            <a:r>
              <a:rPr lang="en-US" sz="2400" dirty="0"/>
              <a:t>fd[0] for reading from pipe</a:t>
            </a:r>
          </a:p>
          <a:p>
            <a:pPr lvl="1" fontAlgn="base"/>
            <a:r>
              <a:rPr lang="en-US" sz="2400" dirty="0"/>
              <a:t>fd[1] for writing into the pipe</a:t>
            </a:r>
          </a:p>
          <a:p>
            <a:pPr marL="361950" lvl="1" indent="0" fontAlgn="base">
              <a:buNone/>
            </a:pPr>
            <a:endParaRPr lang="en-US" sz="2400" dirty="0"/>
          </a:p>
        </p:txBody>
      </p:sp>
      <p:pic>
        <p:nvPicPr>
          <p:cNvPr id="5" name="Picture 4"/>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514600" y="3190810"/>
            <a:ext cx="4753638" cy="933580"/>
          </a:xfrm>
          <a:prstGeom prst="rect">
            <a:avLst/>
          </a:prstGeom>
        </p:spPr>
      </p:pic>
      <p:sp>
        <p:nvSpPr>
          <p:cNvPr id="6" name="TextBox 5"/>
          <p:cNvSpPr txBox="1"/>
          <p:nvPr/>
        </p:nvSpPr>
        <p:spPr>
          <a:xfrm>
            <a:off x="2133600" y="4124388"/>
            <a:ext cx="1143000" cy="461665"/>
          </a:xfrm>
          <a:prstGeom prst="rect">
            <a:avLst/>
          </a:prstGeom>
          <a:noFill/>
        </p:spPr>
        <p:txBody>
          <a:bodyPr wrap="square" rtlCol="0">
            <a:spAutoFit/>
          </a:bodyPr>
          <a:lstStyle/>
          <a:p>
            <a:r>
              <a:rPr lang="en-US" sz="2400" dirty="0"/>
              <a:t>fd[1]</a:t>
            </a:r>
          </a:p>
        </p:txBody>
      </p:sp>
      <p:sp>
        <p:nvSpPr>
          <p:cNvPr id="8" name="TextBox 7"/>
          <p:cNvSpPr txBox="1"/>
          <p:nvPr/>
        </p:nvSpPr>
        <p:spPr>
          <a:xfrm>
            <a:off x="7010400" y="4124389"/>
            <a:ext cx="1143000" cy="461665"/>
          </a:xfrm>
          <a:prstGeom prst="rect">
            <a:avLst/>
          </a:prstGeom>
          <a:noFill/>
        </p:spPr>
        <p:txBody>
          <a:bodyPr wrap="square" rtlCol="0">
            <a:spAutoFit/>
          </a:bodyPr>
          <a:lstStyle/>
          <a:p>
            <a:r>
              <a:rPr lang="en-US" sz="2400" dirty="0"/>
              <a:t>fd[0]</a:t>
            </a:r>
          </a:p>
        </p:txBody>
      </p:sp>
    </p:spTree>
    <p:extLst>
      <p:ext uri="{BB962C8B-B14F-4D97-AF65-F5344CB8AC3E}">
        <p14:creationId xmlns:p14="http://schemas.microsoft.com/office/powerpoint/2010/main" val="26078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143000"/>
            <a:ext cx="4648200" cy="4648200"/>
          </a:xfrm>
          <a:prstGeom prst="rect">
            <a:avLst/>
          </a:prstGeom>
        </p:spPr>
      </p:pic>
    </p:spTree>
    <p:extLst>
      <p:ext uri="{BB962C8B-B14F-4D97-AF65-F5344CB8AC3E}">
        <p14:creationId xmlns:p14="http://schemas.microsoft.com/office/powerpoint/2010/main" val="326079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706090"/>
          </a:xfrm>
        </p:spPr>
        <p:txBody>
          <a:bodyPr>
            <a:noAutofit/>
          </a:bodyPr>
          <a:lstStyle/>
          <a:p>
            <a:r>
              <a:rPr lang="en-US" dirty="0"/>
              <a:t>Race Condition</a:t>
            </a:r>
            <a:endParaRPr lang="en-IN" dirty="0"/>
          </a:p>
        </p:txBody>
      </p:sp>
      <p:sp>
        <p:nvSpPr>
          <p:cNvPr id="3" name="Content Placeholder 2"/>
          <p:cNvSpPr>
            <a:spLocks noGrp="1"/>
          </p:cNvSpPr>
          <p:nvPr>
            <p:ph idx="1"/>
          </p:nvPr>
        </p:nvSpPr>
        <p:spPr>
          <a:xfrm>
            <a:off x="228600" y="980728"/>
            <a:ext cx="8663880" cy="5400600"/>
          </a:xfrm>
        </p:spPr>
        <p:txBody>
          <a:bodyPr>
            <a:normAutofit/>
          </a:bodyPr>
          <a:lstStyle/>
          <a:p>
            <a:pPr algn="just"/>
            <a:r>
              <a:rPr lang="en-IN" dirty="0">
                <a:latin typeface="+mn-lt"/>
              </a:rPr>
              <a:t>A </a:t>
            </a:r>
            <a:r>
              <a:rPr lang="en-IN" b="1" dirty="0">
                <a:latin typeface="+mn-lt"/>
              </a:rPr>
              <a:t>Race condition </a:t>
            </a:r>
            <a:r>
              <a:rPr lang="en-IN" dirty="0">
                <a:latin typeface="+mn-lt"/>
              </a:rPr>
              <a:t>is an undesirable situation that occurs when a device or system attempts to perform two or more operations at the same time.</a:t>
            </a:r>
          </a:p>
          <a:p>
            <a:pPr algn="just"/>
            <a:endParaRPr lang="en-IN" dirty="0">
              <a:latin typeface="+mn-lt"/>
            </a:endParaRPr>
          </a:p>
          <a:p>
            <a:pPr algn="just"/>
            <a:r>
              <a:rPr lang="en-IN" dirty="0">
                <a:latin typeface="+mn-lt"/>
              </a:rPr>
              <a:t>Operations upon shared states are </a:t>
            </a:r>
            <a:r>
              <a:rPr lang="en-IN" b="1" dirty="0">
                <a:latin typeface="+mn-lt"/>
              </a:rPr>
              <a:t>critical</a:t>
            </a:r>
            <a:r>
              <a:rPr lang="en-IN" dirty="0">
                <a:latin typeface="+mn-lt"/>
              </a:rPr>
              <a:t> </a:t>
            </a:r>
            <a:r>
              <a:rPr lang="en-IN" b="1" dirty="0">
                <a:latin typeface="+mn-lt"/>
              </a:rPr>
              <a:t>sections</a:t>
            </a:r>
            <a:r>
              <a:rPr lang="en-IN" dirty="0">
                <a:latin typeface="+mn-lt"/>
              </a:rPr>
              <a:t> that must be </a:t>
            </a:r>
            <a:r>
              <a:rPr lang="en-IN" b="1" dirty="0">
                <a:latin typeface="+mn-lt"/>
              </a:rPr>
              <a:t>mutually</a:t>
            </a:r>
            <a:r>
              <a:rPr lang="en-IN" dirty="0">
                <a:latin typeface="+mn-lt"/>
              </a:rPr>
              <a:t> </a:t>
            </a:r>
            <a:r>
              <a:rPr lang="en-IN" b="1" dirty="0">
                <a:latin typeface="+mn-lt"/>
              </a:rPr>
              <a:t>exclusive</a:t>
            </a:r>
            <a:r>
              <a:rPr lang="en-IN" dirty="0">
                <a:latin typeface="+mn-lt"/>
              </a:rPr>
              <a:t>. Failure to do so opens up the possibility of corrupting the shared state.</a:t>
            </a:r>
          </a:p>
          <a:p>
            <a:pPr algn="just"/>
            <a:endParaRPr lang="en-IN" dirty="0">
              <a:latin typeface="+mn-lt"/>
            </a:endParaRPr>
          </a:p>
          <a:p>
            <a:pPr algn="just"/>
            <a:r>
              <a:rPr lang="en-US" b="1" dirty="0">
                <a:solidFill>
                  <a:srgbClr val="0070C0"/>
                </a:solidFill>
              </a:rPr>
              <a:t>Race condition: </a:t>
            </a:r>
            <a:r>
              <a:rPr lang="en-US" dirty="0"/>
              <a:t>Situations like this where processes access the same data concurrently  and the outcome of execution depends on the particular order in which the access takes place is called  race condition.</a:t>
            </a:r>
          </a:p>
          <a:p>
            <a:pPr algn="just"/>
            <a:endParaRPr lang="en-IN" dirty="0">
              <a:latin typeface="+mn-lt"/>
            </a:endParaRPr>
          </a:p>
          <a:p>
            <a:pPr algn="just"/>
            <a:endParaRPr lang="en-IN" dirty="0">
              <a:latin typeface="+mn-lt"/>
            </a:endParaRPr>
          </a:p>
        </p:txBody>
      </p:sp>
    </p:spTree>
    <p:extLst>
      <p:ext uri="{BB962C8B-B14F-4D97-AF65-F5344CB8AC3E}">
        <p14:creationId xmlns:p14="http://schemas.microsoft.com/office/powerpoint/2010/main" val="62600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544616"/>
          </a:xfrm>
        </p:spPr>
        <p:txBody>
          <a:bodyPr/>
          <a:lstStyle/>
          <a:p>
            <a:pPr algn="just"/>
            <a:r>
              <a:rPr lang="en-US" dirty="0"/>
              <a:t>Situation where two or more processes are reading or writing some shared data and the final result depends on who runs precisely when.</a:t>
            </a:r>
          </a:p>
          <a:p>
            <a:pPr algn="just"/>
            <a:r>
              <a:rPr lang="en-US" sz="2800" b="1" dirty="0">
                <a:solidFill>
                  <a:srgbClr val="0070C0"/>
                </a:solidFill>
              </a:rPr>
              <a:t>Mutual Exclusion and Critical Section</a:t>
            </a:r>
          </a:p>
          <a:p>
            <a:r>
              <a:rPr lang="en-IN" b="1" dirty="0"/>
              <a:t>Critical Section</a:t>
            </a:r>
            <a:r>
              <a:rPr lang="en-IN" dirty="0"/>
              <a:t>: The </a:t>
            </a:r>
            <a:r>
              <a:rPr lang="en-IN" b="1" dirty="0"/>
              <a:t>part of program where the shared resource is accessed</a:t>
            </a:r>
            <a:r>
              <a:rPr lang="en-IN" dirty="0"/>
              <a:t> is called critical section or critical region.</a:t>
            </a:r>
          </a:p>
          <a:p>
            <a:r>
              <a:rPr lang="en-IN" b="1" dirty="0"/>
              <a:t>Mutual Exclusion</a:t>
            </a:r>
            <a:r>
              <a:rPr lang="en-IN" dirty="0"/>
              <a:t>: </a:t>
            </a:r>
            <a:r>
              <a:rPr lang="en-IN" b="1" dirty="0">
                <a:solidFill>
                  <a:srgbClr val="C00000"/>
                </a:solidFill>
              </a:rPr>
              <a:t>Way of making sure </a:t>
            </a:r>
            <a:r>
              <a:rPr lang="en-IN" dirty="0"/>
              <a:t>that </a:t>
            </a:r>
            <a:r>
              <a:rPr lang="en-IN" b="1" dirty="0">
                <a:solidFill>
                  <a:srgbClr val="C00000"/>
                </a:solidFill>
              </a:rPr>
              <a:t>if one process is using </a:t>
            </a:r>
            <a:r>
              <a:rPr lang="en-IN" dirty="0"/>
              <a:t>a shared variable or file; the </a:t>
            </a:r>
            <a:r>
              <a:rPr lang="en-IN" b="1" dirty="0">
                <a:solidFill>
                  <a:srgbClr val="C00000"/>
                </a:solidFill>
              </a:rPr>
              <a:t>other process will be excluded </a:t>
            </a:r>
            <a:r>
              <a:rPr lang="en-IN" dirty="0"/>
              <a:t>(stopped) from doing the same thing.</a:t>
            </a:r>
          </a:p>
          <a:p>
            <a:pPr algn="just"/>
            <a:endParaRPr lang="en-US" dirty="0"/>
          </a:p>
        </p:txBody>
      </p:sp>
      <p:sp>
        <p:nvSpPr>
          <p:cNvPr id="4" name="Title 1"/>
          <p:cNvSpPr>
            <a:spLocks noGrp="1"/>
          </p:cNvSpPr>
          <p:nvPr>
            <p:ph type="title"/>
          </p:nvPr>
        </p:nvSpPr>
        <p:spPr>
          <a:xfrm>
            <a:off x="228600" y="152400"/>
            <a:ext cx="8229600" cy="706090"/>
          </a:xfrm>
        </p:spPr>
        <p:txBody>
          <a:bodyPr>
            <a:noAutofit/>
          </a:bodyPr>
          <a:lstStyle/>
          <a:p>
            <a:r>
              <a:rPr lang="en-US" dirty="0"/>
              <a:t>Basic Definitions</a:t>
            </a:r>
            <a:endParaRPr lang="en-IN" dirty="0"/>
          </a:p>
        </p:txBody>
      </p:sp>
    </p:spTree>
    <p:extLst>
      <p:ext uri="{BB962C8B-B14F-4D97-AF65-F5344CB8AC3E}">
        <p14:creationId xmlns:p14="http://schemas.microsoft.com/office/powerpoint/2010/main" val="376500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24421</TotalTime>
  <Words>5453</Words>
  <Application>Microsoft Office PowerPoint</Application>
  <PresentationFormat>On-screen Show (4:3)</PresentationFormat>
  <Paragraphs>668</Paragraphs>
  <Slides>74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Cambria</vt:lpstr>
      <vt:lpstr>Century Gothic</vt:lpstr>
      <vt:lpstr>Open Sans Extrabold</vt:lpstr>
      <vt:lpstr>Wingdings</vt:lpstr>
      <vt:lpstr>Office Theme</vt:lpstr>
      <vt:lpstr>PowerPoint Presentation</vt:lpstr>
      <vt:lpstr>Disclaimer</vt:lpstr>
      <vt:lpstr>Topics to be covered</vt:lpstr>
      <vt:lpstr>Introduction to IPC</vt:lpstr>
      <vt:lpstr>Introduction to IPC</vt:lpstr>
      <vt:lpstr>Why IPC ?</vt:lpstr>
      <vt:lpstr>Methods of communication </vt:lpstr>
      <vt:lpstr>Race Condition</vt:lpstr>
      <vt:lpstr>Basic Definitions</vt:lpstr>
      <vt:lpstr>Critical Section (Critical Region )</vt:lpstr>
      <vt:lpstr>What we are trying to do???</vt:lpstr>
      <vt:lpstr>Solving Critical-Section Problem </vt:lpstr>
      <vt:lpstr>Synchronization Methods</vt:lpstr>
      <vt:lpstr>Busy Waiting Solutions for CS Problem</vt:lpstr>
      <vt:lpstr> Solution-1.Disabling Interrupts </vt:lpstr>
      <vt:lpstr>Solution-2.Lock variable</vt:lpstr>
      <vt:lpstr>Lock variable</vt:lpstr>
      <vt:lpstr>Solution-3 Strict Alternation</vt:lpstr>
      <vt:lpstr>Strict Alternation</vt:lpstr>
      <vt:lpstr>Solution 4. Flag Variable</vt:lpstr>
      <vt:lpstr>Solution-5 Peterson’s Solution</vt:lpstr>
      <vt:lpstr>Peterson’s Solution</vt:lpstr>
      <vt:lpstr>Peterson’s Solution</vt:lpstr>
      <vt:lpstr>6. Hardware Solution - TSL (Test &amp; Set Lock)</vt:lpstr>
      <vt:lpstr>Hardware Solution</vt:lpstr>
      <vt:lpstr>PowerPoint Presentation</vt:lpstr>
      <vt:lpstr>Priority Inversion problem</vt:lpstr>
      <vt:lpstr>What’s wrong with Peterson, TSL ?</vt:lpstr>
      <vt:lpstr>Sleep and Wake up</vt:lpstr>
      <vt:lpstr>  The Producer-Consumer Problem   </vt:lpstr>
      <vt:lpstr>  The Producer-Consumer Problem   </vt:lpstr>
      <vt:lpstr>Solution - Producer-Consumer Problem</vt:lpstr>
      <vt:lpstr>Producer Consumer problem using Sleep &amp; Wakeup</vt:lpstr>
      <vt:lpstr>Producer Consumer problem using Sleep &amp; Wakeup</vt:lpstr>
      <vt:lpstr>PowerPoint Presentation</vt:lpstr>
      <vt:lpstr>Semaphore</vt:lpstr>
      <vt:lpstr>Wait() &amp; Signal() Operation</vt:lpstr>
      <vt:lpstr>Usage of Semaphore</vt:lpstr>
      <vt:lpstr>Types of Semaphores</vt:lpstr>
      <vt:lpstr>Producer Consumer with Semaphores</vt:lpstr>
      <vt:lpstr>Classical IPC Problems</vt:lpstr>
      <vt:lpstr>Reader’s Writer’s Problem</vt:lpstr>
      <vt:lpstr>Readers-Writers</vt:lpstr>
      <vt:lpstr>PowerPoint Presentation</vt:lpstr>
      <vt:lpstr>Dinning Philosopher Problem</vt:lpstr>
      <vt:lpstr>What is a Problem?</vt:lpstr>
      <vt:lpstr>PowerPoint Presentation</vt:lpstr>
      <vt:lpstr>Dinning Philosopher Problem</vt:lpstr>
      <vt:lpstr>Solution (Not correct) </vt:lpstr>
      <vt:lpstr>PowerPoint Presentation</vt:lpstr>
      <vt:lpstr>Sleeping Barber Problem</vt:lpstr>
      <vt:lpstr>Sleeping Barber Problem</vt:lpstr>
      <vt:lpstr>PowerPoint Presentation</vt:lpstr>
      <vt:lpstr>Message Passing</vt:lpstr>
      <vt:lpstr>Typical Message-Passing Functions</vt:lpstr>
      <vt:lpstr>Producer-Consumer using Message Passing</vt:lpstr>
      <vt:lpstr>PowerPoint Presentation</vt:lpstr>
      <vt:lpstr>PowerPoint Presentation</vt:lpstr>
      <vt:lpstr>Mutex</vt:lpstr>
      <vt:lpstr>Monitors</vt:lpstr>
      <vt:lpstr>Monitors</vt:lpstr>
      <vt:lpstr>Monitors</vt:lpstr>
      <vt:lpstr>Monitors</vt:lpstr>
      <vt:lpstr>Monitor Syntax</vt:lpstr>
      <vt:lpstr>Producer Consumer Problem using Monitors</vt:lpstr>
      <vt:lpstr>Producer Consumer Problem using Monitors</vt:lpstr>
      <vt:lpstr>Producer Consumer Problem using Monitors</vt:lpstr>
      <vt:lpstr>Event Counters</vt:lpstr>
      <vt:lpstr>Event Counters</vt:lpstr>
      <vt:lpstr>Producer-Consumer with Event Counters</vt:lpstr>
      <vt:lpstr>Mapping Sequence Numbers to Buffer Locations</vt:lpstr>
      <vt:lpstr>Pipes</vt:lpstr>
      <vt:lpstr>Pipes</vt:lpstr>
      <vt:lpstr>PowerPoint Presentation</vt:lpstr>
    </vt:vector>
  </TitlesOfParts>
  <Company>Marwadi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&amp; IPC</dc:title>
  <dc:creator>Aanchal Phutela</dc:creator>
  <cp:lastModifiedBy>Aanchal Phutela</cp:lastModifiedBy>
  <cp:revision>2873</cp:revision>
  <dcterms:created xsi:type="dcterms:W3CDTF">2013-05-17T03:00:03Z</dcterms:created>
  <dcterms:modified xsi:type="dcterms:W3CDTF">2022-02-20T07:44:37Z</dcterms:modified>
</cp:coreProperties>
</file>