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9"/>
  </p:notesMasterIdLst>
  <p:sldIdLst>
    <p:sldId id="701" r:id="rId2"/>
    <p:sldId id="702" r:id="rId3"/>
    <p:sldId id="321" r:id="rId4"/>
    <p:sldId id="837" r:id="rId5"/>
    <p:sldId id="838" r:id="rId6"/>
    <p:sldId id="839" r:id="rId7"/>
    <p:sldId id="840" r:id="rId8"/>
    <p:sldId id="841" r:id="rId9"/>
    <p:sldId id="842" r:id="rId10"/>
    <p:sldId id="843" r:id="rId11"/>
    <p:sldId id="844" r:id="rId12"/>
    <p:sldId id="845" r:id="rId13"/>
    <p:sldId id="846" r:id="rId14"/>
    <p:sldId id="847" r:id="rId15"/>
    <p:sldId id="848" r:id="rId16"/>
    <p:sldId id="849" r:id="rId17"/>
    <p:sldId id="850" r:id="rId18"/>
    <p:sldId id="851" r:id="rId19"/>
    <p:sldId id="852" r:id="rId20"/>
    <p:sldId id="853" r:id="rId21"/>
    <p:sldId id="854" r:id="rId22"/>
    <p:sldId id="855" r:id="rId23"/>
    <p:sldId id="856" r:id="rId24"/>
    <p:sldId id="857" r:id="rId25"/>
    <p:sldId id="858" r:id="rId26"/>
    <p:sldId id="859" r:id="rId27"/>
    <p:sldId id="860" r:id="rId28"/>
    <p:sldId id="861" r:id="rId29"/>
    <p:sldId id="862" r:id="rId30"/>
    <p:sldId id="863" r:id="rId31"/>
    <p:sldId id="864" r:id="rId32"/>
    <p:sldId id="865" r:id="rId33"/>
    <p:sldId id="866" r:id="rId34"/>
    <p:sldId id="867" r:id="rId35"/>
    <p:sldId id="868" r:id="rId36"/>
    <p:sldId id="869" r:id="rId37"/>
    <p:sldId id="870" r:id="rId38"/>
    <p:sldId id="871" r:id="rId39"/>
    <p:sldId id="872" r:id="rId40"/>
    <p:sldId id="873" r:id="rId41"/>
    <p:sldId id="874" r:id="rId42"/>
    <p:sldId id="875" r:id="rId43"/>
    <p:sldId id="876" r:id="rId44"/>
    <p:sldId id="877" r:id="rId45"/>
    <p:sldId id="878" r:id="rId46"/>
    <p:sldId id="879" r:id="rId47"/>
    <p:sldId id="835"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pak" initials="d" lastIdx="0" clrIdx="0">
    <p:extLst>
      <p:ext uri="{19B8F6BF-5375-455C-9EA6-DF929625EA0E}">
        <p15:presenceInfo xmlns:p15="http://schemas.microsoft.com/office/powerpoint/2012/main" userId="dipa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1050"/>
    <a:srgbClr val="B51BA3"/>
    <a:srgbClr val="0000FF"/>
    <a:srgbClr val="FFFFFF"/>
    <a:srgbClr val="E40524"/>
    <a:srgbClr val="34495E"/>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3" autoAdjust="0"/>
    <p:restoredTop sz="94660"/>
  </p:normalViewPr>
  <p:slideViewPr>
    <p:cSldViewPr>
      <p:cViewPr varScale="1">
        <p:scale>
          <a:sx n="63" d="100"/>
          <a:sy n="63" d="100"/>
        </p:scale>
        <p:origin x="1368" y="3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514FAD-DDFF-4B52-813A-A3E9AD9797C4}" type="doc">
      <dgm:prSet loTypeId="urn:microsoft.com/office/officeart/2008/layout/VerticalCurvedList" loCatId="list" qsTypeId="urn:microsoft.com/office/officeart/2005/8/quickstyle/simple3" qsCatId="simple" csTypeId="urn:microsoft.com/office/officeart/2005/8/colors/accent0_3" csCatId="mainScheme"/>
      <dgm:spPr/>
      <dgm:t>
        <a:bodyPr/>
        <a:lstStyle/>
        <a:p>
          <a:endParaRPr lang="en-US"/>
        </a:p>
      </dgm:t>
    </dgm:pt>
    <dgm:pt modelId="{C6C4C5B5-83A6-4B26-8CFF-645D16FE51D4}">
      <dgm:prSet custT="1"/>
      <dgm:spPr/>
      <dgm:t>
        <a:bodyPr/>
        <a:lstStyle/>
        <a:p>
          <a:pPr rtl="0"/>
          <a:r>
            <a:rPr lang="en-US" sz="2200" b="0" i="0" dirty="0">
              <a:latin typeface="Cambria" panose="02040503050406030204" pitchFamily="18" charset="0"/>
            </a:rPr>
            <a:t>It is modeled on the way a small-town banker might deal with a group of customers to whom he has granted lines of credit. </a:t>
          </a:r>
        </a:p>
      </dgm:t>
    </dgm:pt>
    <dgm:pt modelId="{A963B395-E698-4BBE-8A69-93D1C69899F1}" type="parTrans" cxnId="{8493F652-5AFF-41D8-B98D-78FB7CA34A37}">
      <dgm:prSet/>
      <dgm:spPr/>
      <dgm:t>
        <a:bodyPr/>
        <a:lstStyle/>
        <a:p>
          <a:endParaRPr lang="en-US"/>
        </a:p>
      </dgm:t>
    </dgm:pt>
    <dgm:pt modelId="{3A356899-7DE4-418F-BBFA-13D53A4D2BDE}" type="sibTrans" cxnId="{8493F652-5AFF-41D8-B98D-78FB7CA34A37}">
      <dgm:prSet/>
      <dgm:spPr/>
      <dgm:t>
        <a:bodyPr/>
        <a:lstStyle/>
        <a:p>
          <a:endParaRPr lang="en-US"/>
        </a:p>
      </dgm:t>
    </dgm:pt>
    <dgm:pt modelId="{DDD14155-1B46-4ED9-9145-9F77E5B84EDD}">
      <dgm:prSet custT="1"/>
      <dgm:spPr/>
      <dgm:t>
        <a:bodyPr/>
        <a:lstStyle/>
        <a:p>
          <a:pPr rtl="0"/>
          <a:r>
            <a:rPr lang="en-US" sz="2200" b="0" i="0" dirty="0">
              <a:latin typeface="Cambria" panose="02040503050406030204" pitchFamily="18" charset="0"/>
            </a:rPr>
            <a:t>What the algorithm does is check to see if granting the request leads to an unsafe state. </a:t>
          </a:r>
        </a:p>
      </dgm:t>
    </dgm:pt>
    <dgm:pt modelId="{44BD4098-989A-4370-947A-9513EF54F43D}" type="parTrans" cxnId="{7E6633B2-689A-4104-9E86-558FCCB8FB62}">
      <dgm:prSet/>
      <dgm:spPr/>
      <dgm:t>
        <a:bodyPr/>
        <a:lstStyle/>
        <a:p>
          <a:endParaRPr lang="en-US"/>
        </a:p>
      </dgm:t>
    </dgm:pt>
    <dgm:pt modelId="{382099FF-A5E1-40BC-8589-D062D285D3FB}" type="sibTrans" cxnId="{7E6633B2-689A-4104-9E86-558FCCB8FB62}">
      <dgm:prSet/>
      <dgm:spPr/>
      <dgm:t>
        <a:bodyPr/>
        <a:lstStyle/>
        <a:p>
          <a:endParaRPr lang="en-US"/>
        </a:p>
      </dgm:t>
    </dgm:pt>
    <dgm:pt modelId="{BC07A49E-BF65-42C1-A388-3A40D1B89F0F}">
      <dgm:prSet custT="1"/>
      <dgm:spPr/>
      <dgm:t>
        <a:bodyPr/>
        <a:lstStyle/>
        <a:p>
          <a:pPr rtl="0"/>
          <a:r>
            <a:rPr lang="en-US" sz="2200" b="0" i="0">
              <a:latin typeface="Cambria" panose="02040503050406030204" pitchFamily="18" charset="0"/>
            </a:rPr>
            <a:t>If it does, the request is denied. </a:t>
          </a:r>
        </a:p>
      </dgm:t>
    </dgm:pt>
    <dgm:pt modelId="{D34667E0-06E4-4EAD-8C52-AF97AA446E39}" type="parTrans" cxnId="{E7C2C4A4-91BF-4FF3-9E1B-DCC43A73F89C}">
      <dgm:prSet/>
      <dgm:spPr/>
      <dgm:t>
        <a:bodyPr/>
        <a:lstStyle/>
        <a:p>
          <a:endParaRPr lang="en-US"/>
        </a:p>
      </dgm:t>
    </dgm:pt>
    <dgm:pt modelId="{40F5AD57-17A8-4397-AC67-C0815B3C6D48}" type="sibTrans" cxnId="{E7C2C4A4-91BF-4FF3-9E1B-DCC43A73F89C}">
      <dgm:prSet/>
      <dgm:spPr/>
      <dgm:t>
        <a:bodyPr/>
        <a:lstStyle/>
        <a:p>
          <a:endParaRPr lang="en-US"/>
        </a:p>
      </dgm:t>
    </dgm:pt>
    <dgm:pt modelId="{EA235071-D811-46BA-A889-7BD15714A740}">
      <dgm:prSet custT="1"/>
      <dgm:spPr/>
      <dgm:t>
        <a:bodyPr/>
        <a:lstStyle/>
        <a:p>
          <a:pPr rtl="0"/>
          <a:r>
            <a:rPr lang="en-US" sz="2200" b="0" i="0" dirty="0">
              <a:latin typeface="Cambria" panose="02040503050406030204" pitchFamily="18" charset="0"/>
            </a:rPr>
            <a:t>If granting the request leads to a safe state, it is carried out.</a:t>
          </a:r>
        </a:p>
      </dgm:t>
    </dgm:pt>
    <dgm:pt modelId="{91B5E938-5297-4B50-A6B8-44D72E12A500}" type="parTrans" cxnId="{56C8CE14-E248-4BE6-9FD2-5C9D7F685B34}">
      <dgm:prSet/>
      <dgm:spPr/>
      <dgm:t>
        <a:bodyPr/>
        <a:lstStyle/>
        <a:p>
          <a:endParaRPr lang="en-US"/>
        </a:p>
      </dgm:t>
    </dgm:pt>
    <dgm:pt modelId="{393B83AF-B259-410C-B41F-EF49D34C35E4}" type="sibTrans" cxnId="{56C8CE14-E248-4BE6-9FD2-5C9D7F685B34}">
      <dgm:prSet/>
      <dgm:spPr/>
      <dgm:t>
        <a:bodyPr/>
        <a:lstStyle/>
        <a:p>
          <a:endParaRPr lang="en-US"/>
        </a:p>
      </dgm:t>
    </dgm:pt>
    <dgm:pt modelId="{DB3FC0FF-95AA-43B0-946C-B371F20829B3}" type="pres">
      <dgm:prSet presAssocID="{69514FAD-DDFF-4B52-813A-A3E9AD9797C4}" presName="Name0" presStyleCnt="0">
        <dgm:presLayoutVars>
          <dgm:chMax val="7"/>
          <dgm:chPref val="7"/>
          <dgm:dir/>
        </dgm:presLayoutVars>
      </dgm:prSet>
      <dgm:spPr/>
    </dgm:pt>
    <dgm:pt modelId="{0990BBE9-5B1C-410F-B08E-537D758E2570}" type="pres">
      <dgm:prSet presAssocID="{69514FAD-DDFF-4B52-813A-A3E9AD9797C4}" presName="Name1" presStyleCnt="0"/>
      <dgm:spPr/>
    </dgm:pt>
    <dgm:pt modelId="{2264BD2C-1B7B-4134-B43D-5A81C194CAF8}" type="pres">
      <dgm:prSet presAssocID="{69514FAD-DDFF-4B52-813A-A3E9AD9797C4}" presName="cycle" presStyleCnt="0"/>
      <dgm:spPr/>
    </dgm:pt>
    <dgm:pt modelId="{566053E1-ED9B-459D-B6AF-F7D434F49AB9}" type="pres">
      <dgm:prSet presAssocID="{69514FAD-DDFF-4B52-813A-A3E9AD9797C4}" presName="srcNode" presStyleLbl="node1" presStyleIdx="0" presStyleCnt="4"/>
      <dgm:spPr/>
    </dgm:pt>
    <dgm:pt modelId="{73CF697A-6E37-48D3-8C70-9533FDE0AB3A}" type="pres">
      <dgm:prSet presAssocID="{69514FAD-DDFF-4B52-813A-A3E9AD9797C4}" presName="conn" presStyleLbl="parChTrans1D2" presStyleIdx="0" presStyleCnt="1"/>
      <dgm:spPr/>
    </dgm:pt>
    <dgm:pt modelId="{33AC6068-3903-4018-B941-70B30068166A}" type="pres">
      <dgm:prSet presAssocID="{69514FAD-DDFF-4B52-813A-A3E9AD9797C4}" presName="extraNode" presStyleLbl="node1" presStyleIdx="0" presStyleCnt="4"/>
      <dgm:spPr/>
    </dgm:pt>
    <dgm:pt modelId="{E2A23692-DEB2-48A5-8238-95A53BDAB042}" type="pres">
      <dgm:prSet presAssocID="{69514FAD-DDFF-4B52-813A-A3E9AD9797C4}" presName="dstNode" presStyleLbl="node1" presStyleIdx="0" presStyleCnt="4"/>
      <dgm:spPr/>
    </dgm:pt>
    <dgm:pt modelId="{5136E3AD-C983-42B8-B64A-8418785FC58D}" type="pres">
      <dgm:prSet presAssocID="{C6C4C5B5-83A6-4B26-8CFF-645D16FE51D4}" presName="text_1" presStyleLbl="node1" presStyleIdx="0" presStyleCnt="4">
        <dgm:presLayoutVars>
          <dgm:bulletEnabled val="1"/>
        </dgm:presLayoutVars>
      </dgm:prSet>
      <dgm:spPr/>
    </dgm:pt>
    <dgm:pt modelId="{80D60338-15B7-48A3-BDE1-CA836BA62C10}" type="pres">
      <dgm:prSet presAssocID="{C6C4C5B5-83A6-4B26-8CFF-645D16FE51D4}" presName="accent_1" presStyleCnt="0"/>
      <dgm:spPr/>
    </dgm:pt>
    <dgm:pt modelId="{489B18A0-D38D-4FD0-BDA6-A2AB2EA1973F}" type="pres">
      <dgm:prSet presAssocID="{C6C4C5B5-83A6-4B26-8CFF-645D16FE51D4}" presName="accentRepeatNode" presStyleLbl="solidFgAcc1" presStyleIdx="0" presStyleCnt="4"/>
      <dgm:spPr/>
    </dgm:pt>
    <dgm:pt modelId="{05E720BB-2262-44F1-95AF-CB83B88B243B}" type="pres">
      <dgm:prSet presAssocID="{DDD14155-1B46-4ED9-9145-9F77E5B84EDD}" presName="text_2" presStyleLbl="node1" presStyleIdx="1" presStyleCnt="4">
        <dgm:presLayoutVars>
          <dgm:bulletEnabled val="1"/>
        </dgm:presLayoutVars>
      </dgm:prSet>
      <dgm:spPr/>
    </dgm:pt>
    <dgm:pt modelId="{81D45E3D-4213-445E-8DC3-A1C671F287B7}" type="pres">
      <dgm:prSet presAssocID="{DDD14155-1B46-4ED9-9145-9F77E5B84EDD}" presName="accent_2" presStyleCnt="0"/>
      <dgm:spPr/>
    </dgm:pt>
    <dgm:pt modelId="{09D3700E-DCE1-449F-B446-C4AFE65846DC}" type="pres">
      <dgm:prSet presAssocID="{DDD14155-1B46-4ED9-9145-9F77E5B84EDD}" presName="accentRepeatNode" presStyleLbl="solidFgAcc1" presStyleIdx="1" presStyleCnt="4"/>
      <dgm:spPr/>
    </dgm:pt>
    <dgm:pt modelId="{D2BCEE30-D3E9-4EA8-900F-46A3163D1230}" type="pres">
      <dgm:prSet presAssocID="{BC07A49E-BF65-42C1-A388-3A40D1B89F0F}" presName="text_3" presStyleLbl="node1" presStyleIdx="2" presStyleCnt="4">
        <dgm:presLayoutVars>
          <dgm:bulletEnabled val="1"/>
        </dgm:presLayoutVars>
      </dgm:prSet>
      <dgm:spPr/>
    </dgm:pt>
    <dgm:pt modelId="{FDD3FFAD-F07E-4C75-AD3A-75819BFC9230}" type="pres">
      <dgm:prSet presAssocID="{BC07A49E-BF65-42C1-A388-3A40D1B89F0F}" presName="accent_3" presStyleCnt="0"/>
      <dgm:spPr/>
    </dgm:pt>
    <dgm:pt modelId="{F5C19A8A-1B69-466B-920F-481C3F282578}" type="pres">
      <dgm:prSet presAssocID="{BC07A49E-BF65-42C1-A388-3A40D1B89F0F}" presName="accentRepeatNode" presStyleLbl="solidFgAcc1" presStyleIdx="2" presStyleCnt="4"/>
      <dgm:spPr/>
    </dgm:pt>
    <dgm:pt modelId="{7A302941-CAB7-4400-A8CD-5B8EC0B11B8D}" type="pres">
      <dgm:prSet presAssocID="{EA235071-D811-46BA-A889-7BD15714A740}" presName="text_4" presStyleLbl="node1" presStyleIdx="3" presStyleCnt="4">
        <dgm:presLayoutVars>
          <dgm:bulletEnabled val="1"/>
        </dgm:presLayoutVars>
      </dgm:prSet>
      <dgm:spPr/>
    </dgm:pt>
    <dgm:pt modelId="{E72EFD8E-AF83-4769-97E0-1F3D1D58DD09}" type="pres">
      <dgm:prSet presAssocID="{EA235071-D811-46BA-A889-7BD15714A740}" presName="accent_4" presStyleCnt="0"/>
      <dgm:spPr/>
    </dgm:pt>
    <dgm:pt modelId="{03591B7B-23E0-4979-93AB-DBB5B94846DF}" type="pres">
      <dgm:prSet presAssocID="{EA235071-D811-46BA-A889-7BD15714A740}" presName="accentRepeatNode" presStyleLbl="solidFgAcc1" presStyleIdx="3" presStyleCnt="4"/>
      <dgm:spPr/>
    </dgm:pt>
  </dgm:ptLst>
  <dgm:cxnLst>
    <dgm:cxn modelId="{77841F0C-8DD6-41DA-A9ED-10AC6D2ED8AB}" type="presOf" srcId="{BC07A49E-BF65-42C1-A388-3A40D1B89F0F}" destId="{D2BCEE30-D3E9-4EA8-900F-46A3163D1230}" srcOrd="0" destOrd="0" presId="urn:microsoft.com/office/officeart/2008/layout/VerticalCurvedList"/>
    <dgm:cxn modelId="{8315F710-4952-4D01-ACC0-DAC646BD957E}" type="presOf" srcId="{69514FAD-DDFF-4B52-813A-A3E9AD9797C4}" destId="{DB3FC0FF-95AA-43B0-946C-B371F20829B3}" srcOrd="0" destOrd="0" presId="urn:microsoft.com/office/officeart/2008/layout/VerticalCurvedList"/>
    <dgm:cxn modelId="{56C8CE14-E248-4BE6-9FD2-5C9D7F685B34}" srcId="{69514FAD-DDFF-4B52-813A-A3E9AD9797C4}" destId="{EA235071-D811-46BA-A889-7BD15714A740}" srcOrd="3" destOrd="0" parTransId="{91B5E938-5297-4B50-A6B8-44D72E12A500}" sibTransId="{393B83AF-B259-410C-B41F-EF49D34C35E4}"/>
    <dgm:cxn modelId="{1F77F31A-9F3B-4ADC-9998-84F00A10EE81}" type="presOf" srcId="{C6C4C5B5-83A6-4B26-8CFF-645D16FE51D4}" destId="{5136E3AD-C983-42B8-B64A-8418785FC58D}" srcOrd="0" destOrd="0" presId="urn:microsoft.com/office/officeart/2008/layout/VerticalCurvedList"/>
    <dgm:cxn modelId="{8493F652-5AFF-41D8-B98D-78FB7CA34A37}" srcId="{69514FAD-DDFF-4B52-813A-A3E9AD9797C4}" destId="{C6C4C5B5-83A6-4B26-8CFF-645D16FE51D4}" srcOrd="0" destOrd="0" parTransId="{A963B395-E698-4BBE-8A69-93D1C69899F1}" sibTransId="{3A356899-7DE4-418F-BBFA-13D53A4D2BDE}"/>
    <dgm:cxn modelId="{7AB2AC92-46D6-4CE5-A0E4-3270926BF23F}" type="presOf" srcId="{3A356899-7DE4-418F-BBFA-13D53A4D2BDE}" destId="{73CF697A-6E37-48D3-8C70-9533FDE0AB3A}" srcOrd="0" destOrd="0" presId="urn:microsoft.com/office/officeart/2008/layout/VerticalCurvedList"/>
    <dgm:cxn modelId="{190A19A1-AF57-42D3-A973-EF35BA4384A0}" type="presOf" srcId="{EA235071-D811-46BA-A889-7BD15714A740}" destId="{7A302941-CAB7-4400-A8CD-5B8EC0B11B8D}" srcOrd="0" destOrd="0" presId="urn:microsoft.com/office/officeart/2008/layout/VerticalCurvedList"/>
    <dgm:cxn modelId="{E7C2C4A4-91BF-4FF3-9E1B-DCC43A73F89C}" srcId="{69514FAD-DDFF-4B52-813A-A3E9AD9797C4}" destId="{BC07A49E-BF65-42C1-A388-3A40D1B89F0F}" srcOrd="2" destOrd="0" parTransId="{D34667E0-06E4-4EAD-8C52-AF97AA446E39}" sibTransId="{40F5AD57-17A8-4397-AC67-C0815B3C6D48}"/>
    <dgm:cxn modelId="{7E6633B2-689A-4104-9E86-558FCCB8FB62}" srcId="{69514FAD-DDFF-4B52-813A-A3E9AD9797C4}" destId="{DDD14155-1B46-4ED9-9145-9F77E5B84EDD}" srcOrd="1" destOrd="0" parTransId="{44BD4098-989A-4370-947A-9513EF54F43D}" sibTransId="{382099FF-A5E1-40BC-8589-D062D285D3FB}"/>
    <dgm:cxn modelId="{A6D7A5C6-D201-4C6C-9ABD-13E62F5F9B64}" type="presOf" srcId="{DDD14155-1B46-4ED9-9145-9F77E5B84EDD}" destId="{05E720BB-2262-44F1-95AF-CB83B88B243B}" srcOrd="0" destOrd="0" presId="urn:microsoft.com/office/officeart/2008/layout/VerticalCurvedList"/>
    <dgm:cxn modelId="{DB5BC327-7ECE-4A14-B941-445364CD6B8A}" type="presParOf" srcId="{DB3FC0FF-95AA-43B0-946C-B371F20829B3}" destId="{0990BBE9-5B1C-410F-B08E-537D758E2570}" srcOrd="0" destOrd="0" presId="urn:microsoft.com/office/officeart/2008/layout/VerticalCurvedList"/>
    <dgm:cxn modelId="{BD3749B2-BA71-478F-82C6-FE50A5C23A0C}" type="presParOf" srcId="{0990BBE9-5B1C-410F-B08E-537D758E2570}" destId="{2264BD2C-1B7B-4134-B43D-5A81C194CAF8}" srcOrd="0" destOrd="0" presId="urn:microsoft.com/office/officeart/2008/layout/VerticalCurvedList"/>
    <dgm:cxn modelId="{B44189E1-C801-45E0-B8A6-4A8A3A423A2D}" type="presParOf" srcId="{2264BD2C-1B7B-4134-B43D-5A81C194CAF8}" destId="{566053E1-ED9B-459D-B6AF-F7D434F49AB9}" srcOrd="0" destOrd="0" presId="urn:microsoft.com/office/officeart/2008/layout/VerticalCurvedList"/>
    <dgm:cxn modelId="{7E040759-DAE4-4359-9E35-FBBA0B209836}" type="presParOf" srcId="{2264BD2C-1B7B-4134-B43D-5A81C194CAF8}" destId="{73CF697A-6E37-48D3-8C70-9533FDE0AB3A}" srcOrd="1" destOrd="0" presId="urn:microsoft.com/office/officeart/2008/layout/VerticalCurvedList"/>
    <dgm:cxn modelId="{180DC2CD-BE89-481F-A79B-BD7293F2F35C}" type="presParOf" srcId="{2264BD2C-1B7B-4134-B43D-5A81C194CAF8}" destId="{33AC6068-3903-4018-B941-70B30068166A}" srcOrd="2" destOrd="0" presId="urn:microsoft.com/office/officeart/2008/layout/VerticalCurvedList"/>
    <dgm:cxn modelId="{27E3EE6C-F17A-4CEA-BB81-F609DC2D9AEC}" type="presParOf" srcId="{2264BD2C-1B7B-4134-B43D-5A81C194CAF8}" destId="{E2A23692-DEB2-48A5-8238-95A53BDAB042}" srcOrd="3" destOrd="0" presId="urn:microsoft.com/office/officeart/2008/layout/VerticalCurvedList"/>
    <dgm:cxn modelId="{9904A44F-46B9-4F43-9B5B-0BBCF726D8BB}" type="presParOf" srcId="{0990BBE9-5B1C-410F-B08E-537D758E2570}" destId="{5136E3AD-C983-42B8-B64A-8418785FC58D}" srcOrd="1" destOrd="0" presId="urn:microsoft.com/office/officeart/2008/layout/VerticalCurvedList"/>
    <dgm:cxn modelId="{513A2937-917E-4F3B-9867-C5D9CEC79FA6}" type="presParOf" srcId="{0990BBE9-5B1C-410F-B08E-537D758E2570}" destId="{80D60338-15B7-48A3-BDE1-CA836BA62C10}" srcOrd="2" destOrd="0" presId="urn:microsoft.com/office/officeart/2008/layout/VerticalCurvedList"/>
    <dgm:cxn modelId="{A6FC7D0D-CF30-430B-A17D-596E04285297}" type="presParOf" srcId="{80D60338-15B7-48A3-BDE1-CA836BA62C10}" destId="{489B18A0-D38D-4FD0-BDA6-A2AB2EA1973F}" srcOrd="0" destOrd="0" presId="urn:microsoft.com/office/officeart/2008/layout/VerticalCurvedList"/>
    <dgm:cxn modelId="{AE73F5B1-2635-482C-AE9C-D554BF05413F}" type="presParOf" srcId="{0990BBE9-5B1C-410F-B08E-537D758E2570}" destId="{05E720BB-2262-44F1-95AF-CB83B88B243B}" srcOrd="3" destOrd="0" presId="urn:microsoft.com/office/officeart/2008/layout/VerticalCurvedList"/>
    <dgm:cxn modelId="{FF9CB60B-D84A-47FF-B70C-6882E4AB7C95}" type="presParOf" srcId="{0990BBE9-5B1C-410F-B08E-537D758E2570}" destId="{81D45E3D-4213-445E-8DC3-A1C671F287B7}" srcOrd="4" destOrd="0" presId="urn:microsoft.com/office/officeart/2008/layout/VerticalCurvedList"/>
    <dgm:cxn modelId="{A27585B9-206C-4A2A-9343-B6D612BB6A0F}" type="presParOf" srcId="{81D45E3D-4213-445E-8DC3-A1C671F287B7}" destId="{09D3700E-DCE1-449F-B446-C4AFE65846DC}" srcOrd="0" destOrd="0" presId="urn:microsoft.com/office/officeart/2008/layout/VerticalCurvedList"/>
    <dgm:cxn modelId="{C92A72B9-2C48-4F56-ADE4-B59375A9A48F}" type="presParOf" srcId="{0990BBE9-5B1C-410F-B08E-537D758E2570}" destId="{D2BCEE30-D3E9-4EA8-900F-46A3163D1230}" srcOrd="5" destOrd="0" presId="urn:microsoft.com/office/officeart/2008/layout/VerticalCurvedList"/>
    <dgm:cxn modelId="{DB3D8D31-D71F-4A42-99AE-8E2B6F2B7489}" type="presParOf" srcId="{0990BBE9-5B1C-410F-B08E-537D758E2570}" destId="{FDD3FFAD-F07E-4C75-AD3A-75819BFC9230}" srcOrd="6" destOrd="0" presId="urn:microsoft.com/office/officeart/2008/layout/VerticalCurvedList"/>
    <dgm:cxn modelId="{EC828D00-A16B-4C4D-956E-61DB58629F2D}" type="presParOf" srcId="{FDD3FFAD-F07E-4C75-AD3A-75819BFC9230}" destId="{F5C19A8A-1B69-466B-920F-481C3F282578}" srcOrd="0" destOrd="0" presId="urn:microsoft.com/office/officeart/2008/layout/VerticalCurvedList"/>
    <dgm:cxn modelId="{68C63570-8222-411D-A132-342A8609F286}" type="presParOf" srcId="{0990BBE9-5B1C-410F-B08E-537D758E2570}" destId="{7A302941-CAB7-4400-A8CD-5B8EC0B11B8D}" srcOrd="7" destOrd="0" presId="urn:microsoft.com/office/officeart/2008/layout/VerticalCurvedList"/>
    <dgm:cxn modelId="{3A5DFA6D-BB46-4F16-AEE8-7D10F321B146}" type="presParOf" srcId="{0990BBE9-5B1C-410F-B08E-537D758E2570}" destId="{E72EFD8E-AF83-4769-97E0-1F3D1D58DD09}" srcOrd="8" destOrd="0" presId="urn:microsoft.com/office/officeart/2008/layout/VerticalCurvedList"/>
    <dgm:cxn modelId="{F04C0D49-7159-4DED-9A7F-324950C3C55D}" type="presParOf" srcId="{E72EFD8E-AF83-4769-97E0-1F3D1D58DD09}" destId="{03591B7B-23E0-4979-93AB-DBB5B94846D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5C1FD435-3D28-4E75-B4EE-6617BD5540E5}" type="doc">
      <dgm:prSet loTypeId="urn:microsoft.com/office/officeart/2005/8/layout/process1" loCatId="process" qsTypeId="urn:microsoft.com/office/officeart/2005/8/quickstyle/simple3" qsCatId="simple" csTypeId="urn:microsoft.com/office/officeart/2005/8/colors/accent1_3" csCatId="accent1" phldr="1"/>
      <dgm:spPr/>
      <dgm:t>
        <a:bodyPr/>
        <a:lstStyle/>
        <a:p>
          <a:endParaRPr lang="en-US"/>
        </a:p>
      </dgm:t>
    </dgm:pt>
    <dgm:pt modelId="{F9F8420A-AF8C-41A1-BFE5-BE9F3FF21F84}">
      <dgm:prSet custT="1"/>
      <dgm:spPr/>
      <dgm:t>
        <a:bodyPr/>
        <a:lstStyle/>
        <a:p>
          <a:pPr rtl="0"/>
          <a:r>
            <a:rPr lang="en-US" sz="2200" b="1" dirty="0">
              <a:latin typeface="Cambria" panose="02040503050406030204" pitchFamily="18" charset="0"/>
            </a:rPr>
            <a:t>Deadlock detection algorithm</a:t>
          </a:r>
        </a:p>
      </dgm:t>
    </dgm:pt>
    <dgm:pt modelId="{B78C2A13-F2EC-4BEB-B7FF-834056010BAE}" type="parTrans" cxnId="{30BB2A87-DE29-4DA7-950A-D6CDC469C411}">
      <dgm:prSet/>
      <dgm:spPr/>
      <dgm:t>
        <a:bodyPr/>
        <a:lstStyle/>
        <a:p>
          <a:endParaRPr lang="en-US"/>
        </a:p>
      </dgm:t>
    </dgm:pt>
    <dgm:pt modelId="{895AEF73-D227-49C1-A0AB-15293AAA5EE8}" type="sibTrans" cxnId="{30BB2A87-DE29-4DA7-950A-D6CDC469C411}">
      <dgm:prSet/>
      <dgm:spPr/>
      <dgm:t>
        <a:bodyPr/>
        <a:lstStyle/>
        <a:p>
          <a:endParaRPr lang="en-US"/>
        </a:p>
      </dgm:t>
    </dgm:pt>
    <dgm:pt modelId="{D0D67431-F547-4882-B85B-B513B08F005E}">
      <dgm:prSet custT="1"/>
      <dgm:spPr/>
      <dgm:t>
        <a:bodyPr/>
        <a:lstStyle/>
        <a:p>
          <a:pPr rtl="0"/>
          <a:r>
            <a:rPr lang="en-US" sz="2200" dirty="0">
              <a:latin typeface="Cambria" panose="02040503050406030204" pitchFamily="18" charset="0"/>
            </a:rPr>
            <a:t>Look for an unmarked process, </a:t>
          </a:r>
          <a:r>
            <a:rPr lang="en-US" sz="2200" i="1" dirty="0">
              <a:latin typeface="Cambria" panose="02040503050406030204" pitchFamily="18" charset="0"/>
            </a:rPr>
            <a:t>P</a:t>
          </a:r>
          <a:r>
            <a:rPr lang="en-US" sz="2200" i="1" baseline="-25000" dirty="0">
              <a:latin typeface="Cambria" panose="02040503050406030204" pitchFamily="18" charset="0"/>
            </a:rPr>
            <a:t>i</a:t>
          </a:r>
          <a:r>
            <a:rPr lang="en-US" sz="2200" dirty="0">
              <a:latin typeface="Cambria" panose="02040503050406030204" pitchFamily="18" charset="0"/>
            </a:rPr>
            <a:t> , for which the i-th row of </a:t>
          </a:r>
          <a:r>
            <a:rPr lang="en-US" sz="2200" i="1" dirty="0">
              <a:latin typeface="Cambria" panose="02040503050406030204" pitchFamily="18" charset="0"/>
            </a:rPr>
            <a:t>R</a:t>
          </a:r>
          <a:r>
            <a:rPr lang="en-US" sz="2200" dirty="0">
              <a:latin typeface="Cambria" panose="02040503050406030204" pitchFamily="18" charset="0"/>
            </a:rPr>
            <a:t> is less than or equal to </a:t>
          </a:r>
          <a:r>
            <a:rPr lang="en-US" sz="2200" i="1" dirty="0">
              <a:latin typeface="Cambria" panose="02040503050406030204" pitchFamily="18" charset="0"/>
            </a:rPr>
            <a:t>A</a:t>
          </a:r>
          <a:r>
            <a:rPr lang="en-US" sz="2200" dirty="0">
              <a:latin typeface="Cambria" panose="02040503050406030204" pitchFamily="18" charset="0"/>
            </a:rPr>
            <a:t>.</a:t>
          </a:r>
        </a:p>
      </dgm:t>
    </dgm:pt>
    <dgm:pt modelId="{A5287771-72CB-4898-9E17-AA68AACF74BE}" type="parTrans" cxnId="{153E8475-9931-4E35-9FE2-28A952F6B028}">
      <dgm:prSet/>
      <dgm:spPr/>
      <dgm:t>
        <a:bodyPr/>
        <a:lstStyle/>
        <a:p>
          <a:endParaRPr lang="en-US"/>
        </a:p>
      </dgm:t>
    </dgm:pt>
    <dgm:pt modelId="{216F6C51-4A8C-47F8-BD70-2ABAA5009C0D}" type="sibTrans" cxnId="{153E8475-9931-4E35-9FE2-28A952F6B028}">
      <dgm:prSet/>
      <dgm:spPr/>
      <dgm:t>
        <a:bodyPr/>
        <a:lstStyle/>
        <a:p>
          <a:endParaRPr lang="en-US"/>
        </a:p>
      </dgm:t>
    </dgm:pt>
    <dgm:pt modelId="{6263987C-2278-4EBF-B57D-77CEB5B3FE14}">
      <dgm:prSet custT="1"/>
      <dgm:spPr/>
      <dgm:t>
        <a:bodyPr/>
        <a:lstStyle/>
        <a:p>
          <a:pPr rtl="0"/>
          <a:r>
            <a:rPr lang="en-US" sz="2200" dirty="0">
              <a:latin typeface="Cambria" panose="02040503050406030204" pitchFamily="18" charset="0"/>
            </a:rPr>
            <a:t>If such a process is found, add the </a:t>
          </a:r>
          <a:r>
            <a:rPr lang="en-US" sz="2200" i="1" dirty="0">
              <a:latin typeface="Cambria" panose="02040503050406030204" pitchFamily="18" charset="0"/>
            </a:rPr>
            <a:t>i-th</a:t>
          </a:r>
          <a:r>
            <a:rPr lang="en-US" sz="2200" dirty="0">
              <a:latin typeface="Cambria" panose="02040503050406030204" pitchFamily="18" charset="0"/>
            </a:rPr>
            <a:t> row of </a:t>
          </a:r>
          <a:r>
            <a:rPr lang="en-US" sz="2200" i="1" dirty="0">
              <a:latin typeface="Cambria" panose="02040503050406030204" pitchFamily="18" charset="0"/>
            </a:rPr>
            <a:t>C</a:t>
          </a:r>
          <a:r>
            <a:rPr lang="en-US" sz="2200" dirty="0">
              <a:latin typeface="Cambria" panose="02040503050406030204" pitchFamily="18" charset="0"/>
            </a:rPr>
            <a:t> to </a:t>
          </a:r>
          <a:r>
            <a:rPr lang="en-US" sz="2200" i="1" dirty="0">
              <a:latin typeface="Cambria" panose="02040503050406030204" pitchFamily="18" charset="0"/>
            </a:rPr>
            <a:t>A</a:t>
          </a:r>
          <a:r>
            <a:rPr lang="en-US" sz="2200" dirty="0">
              <a:latin typeface="Cambria" panose="02040503050406030204" pitchFamily="18" charset="0"/>
            </a:rPr>
            <a:t>, mark the process, and go back to step 1.</a:t>
          </a:r>
        </a:p>
      </dgm:t>
    </dgm:pt>
    <dgm:pt modelId="{04665361-C117-4C80-8272-C299DF10984B}" type="parTrans" cxnId="{C04C142A-15FF-4F9B-8B68-D1EA63A20B9F}">
      <dgm:prSet/>
      <dgm:spPr/>
      <dgm:t>
        <a:bodyPr/>
        <a:lstStyle/>
        <a:p>
          <a:endParaRPr lang="en-US"/>
        </a:p>
      </dgm:t>
    </dgm:pt>
    <dgm:pt modelId="{A2B0A0A0-05A9-4BCC-A0D9-E3DF84D39AE7}" type="sibTrans" cxnId="{C04C142A-15FF-4F9B-8B68-D1EA63A20B9F}">
      <dgm:prSet/>
      <dgm:spPr/>
      <dgm:t>
        <a:bodyPr/>
        <a:lstStyle/>
        <a:p>
          <a:endParaRPr lang="en-US"/>
        </a:p>
      </dgm:t>
    </dgm:pt>
    <dgm:pt modelId="{0FD88575-4816-4F4D-AACE-5F63C15C8011}">
      <dgm:prSet custT="1"/>
      <dgm:spPr/>
      <dgm:t>
        <a:bodyPr/>
        <a:lstStyle/>
        <a:p>
          <a:pPr rtl="0"/>
          <a:r>
            <a:rPr lang="en-US" sz="2200" dirty="0">
              <a:latin typeface="Cambria" panose="02040503050406030204" pitchFamily="18" charset="0"/>
            </a:rPr>
            <a:t>If no such process exists, the algorithm terminates.</a:t>
          </a:r>
        </a:p>
      </dgm:t>
    </dgm:pt>
    <dgm:pt modelId="{A98ADEC0-08D6-4F6D-B21D-64D106080AA0}" type="parTrans" cxnId="{CB522369-7B91-4203-95D2-7C773F06E0BD}">
      <dgm:prSet/>
      <dgm:spPr/>
      <dgm:t>
        <a:bodyPr/>
        <a:lstStyle/>
        <a:p>
          <a:endParaRPr lang="en-US"/>
        </a:p>
      </dgm:t>
    </dgm:pt>
    <dgm:pt modelId="{16A156CD-0A56-43E1-B4D4-3A0BA81C48B5}" type="sibTrans" cxnId="{CB522369-7B91-4203-95D2-7C773F06E0BD}">
      <dgm:prSet/>
      <dgm:spPr/>
      <dgm:t>
        <a:bodyPr/>
        <a:lstStyle/>
        <a:p>
          <a:endParaRPr lang="en-US"/>
        </a:p>
      </dgm:t>
    </dgm:pt>
    <dgm:pt modelId="{E235FCD9-82F0-433F-A9DF-219F11084BF4}" type="pres">
      <dgm:prSet presAssocID="{5C1FD435-3D28-4E75-B4EE-6617BD5540E5}" presName="Name0" presStyleCnt="0">
        <dgm:presLayoutVars>
          <dgm:dir/>
          <dgm:resizeHandles val="exact"/>
        </dgm:presLayoutVars>
      </dgm:prSet>
      <dgm:spPr/>
    </dgm:pt>
    <dgm:pt modelId="{F9F12902-E0FC-4693-973A-B0F03F23E965}" type="pres">
      <dgm:prSet presAssocID="{F9F8420A-AF8C-41A1-BFE5-BE9F3FF21F84}" presName="node" presStyleLbl="node1" presStyleIdx="0" presStyleCnt="4">
        <dgm:presLayoutVars>
          <dgm:bulletEnabled val="1"/>
        </dgm:presLayoutVars>
      </dgm:prSet>
      <dgm:spPr/>
    </dgm:pt>
    <dgm:pt modelId="{90BABE01-E665-45B2-9B4F-B9864A3F82C1}" type="pres">
      <dgm:prSet presAssocID="{895AEF73-D227-49C1-A0AB-15293AAA5EE8}" presName="sibTrans" presStyleLbl="sibTrans2D1" presStyleIdx="0" presStyleCnt="3"/>
      <dgm:spPr/>
    </dgm:pt>
    <dgm:pt modelId="{99855A9E-DC66-4064-9854-6C31F7752670}" type="pres">
      <dgm:prSet presAssocID="{895AEF73-D227-49C1-A0AB-15293AAA5EE8}" presName="connectorText" presStyleLbl="sibTrans2D1" presStyleIdx="0" presStyleCnt="3"/>
      <dgm:spPr/>
    </dgm:pt>
    <dgm:pt modelId="{8B198AFC-0E62-46A9-8A3E-33FD64DF6C4D}" type="pres">
      <dgm:prSet presAssocID="{D0D67431-F547-4882-B85B-B513B08F005E}" presName="node" presStyleLbl="node1" presStyleIdx="1" presStyleCnt="4">
        <dgm:presLayoutVars>
          <dgm:bulletEnabled val="1"/>
        </dgm:presLayoutVars>
      </dgm:prSet>
      <dgm:spPr/>
    </dgm:pt>
    <dgm:pt modelId="{81406A3E-1F95-4FA1-B3FB-1B6DDBF65BD9}" type="pres">
      <dgm:prSet presAssocID="{216F6C51-4A8C-47F8-BD70-2ABAA5009C0D}" presName="sibTrans" presStyleLbl="sibTrans2D1" presStyleIdx="1" presStyleCnt="3"/>
      <dgm:spPr/>
    </dgm:pt>
    <dgm:pt modelId="{A53D6BDC-19C1-4462-9BCB-C608B94FB38F}" type="pres">
      <dgm:prSet presAssocID="{216F6C51-4A8C-47F8-BD70-2ABAA5009C0D}" presName="connectorText" presStyleLbl="sibTrans2D1" presStyleIdx="1" presStyleCnt="3"/>
      <dgm:spPr/>
    </dgm:pt>
    <dgm:pt modelId="{E55524EE-50B8-42DE-BD6D-8756D5610D19}" type="pres">
      <dgm:prSet presAssocID="{6263987C-2278-4EBF-B57D-77CEB5B3FE14}" presName="node" presStyleLbl="node1" presStyleIdx="2" presStyleCnt="4">
        <dgm:presLayoutVars>
          <dgm:bulletEnabled val="1"/>
        </dgm:presLayoutVars>
      </dgm:prSet>
      <dgm:spPr/>
    </dgm:pt>
    <dgm:pt modelId="{42C9E734-C5DA-4A68-80EE-F3969AD0D0A8}" type="pres">
      <dgm:prSet presAssocID="{A2B0A0A0-05A9-4BCC-A0D9-E3DF84D39AE7}" presName="sibTrans" presStyleLbl="sibTrans2D1" presStyleIdx="2" presStyleCnt="3"/>
      <dgm:spPr/>
    </dgm:pt>
    <dgm:pt modelId="{A1CF4431-77C6-4DD1-8941-FB282214F257}" type="pres">
      <dgm:prSet presAssocID="{A2B0A0A0-05A9-4BCC-A0D9-E3DF84D39AE7}" presName="connectorText" presStyleLbl="sibTrans2D1" presStyleIdx="2" presStyleCnt="3"/>
      <dgm:spPr/>
    </dgm:pt>
    <dgm:pt modelId="{6BAF73D6-7905-48A3-9D0B-694F29F913AB}" type="pres">
      <dgm:prSet presAssocID="{0FD88575-4816-4F4D-AACE-5F63C15C8011}" presName="node" presStyleLbl="node1" presStyleIdx="3" presStyleCnt="4">
        <dgm:presLayoutVars>
          <dgm:bulletEnabled val="1"/>
        </dgm:presLayoutVars>
      </dgm:prSet>
      <dgm:spPr/>
    </dgm:pt>
  </dgm:ptLst>
  <dgm:cxnLst>
    <dgm:cxn modelId="{C04C142A-15FF-4F9B-8B68-D1EA63A20B9F}" srcId="{5C1FD435-3D28-4E75-B4EE-6617BD5540E5}" destId="{6263987C-2278-4EBF-B57D-77CEB5B3FE14}" srcOrd="2" destOrd="0" parTransId="{04665361-C117-4C80-8272-C299DF10984B}" sibTransId="{A2B0A0A0-05A9-4BCC-A0D9-E3DF84D39AE7}"/>
    <dgm:cxn modelId="{34938634-F0CE-4B0A-B446-60758038D027}" type="presOf" srcId="{5C1FD435-3D28-4E75-B4EE-6617BD5540E5}" destId="{E235FCD9-82F0-433F-A9DF-219F11084BF4}" srcOrd="0" destOrd="0" presId="urn:microsoft.com/office/officeart/2005/8/layout/process1"/>
    <dgm:cxn modelId="{CCE15C60-FE67-438E-8C51-CC285736211C}" type="presOf" srcId="{A2B0A0A0-05A9-4BCC-A0D9-E3DF84D39AE7}" destId="{42C9E734-C5DA-4A68-80EE-F3969AD0D0A8}" srcOrd="0" destOrd="0" presId="urn:microsoft.com/office/officeart/2005/8/layout/process1"/>
    <dgm:cxn modelId="{4BEF8842-7F9E-401F-972C-72482A43444F}" type="presOf" srcId="{0FD88575-4816-4F4D-AACE-5F63C15C8011}" destId="{6BAF73D6-7905-48A3-9D0B-694F29F913AB}" srcOrd="0" destOrd="0" presId="urn:microsoft.com/office/officeart/2005/8/layout/process1"/>
    <dgm:cxn modelId="{ECA00A46-422F-46C0-9613-F7076ACADA36}" type="presOf" srcId="{D0D67431-F547-4882-B85B-B513B08F005E}" destId="{8B198AFC-0E62-46A9-8A3E-33FD64DF6C4D}" srcOrd="0" destOrd="0" presId="urn:microsoft.com/office/officeart/2005/8/layout/process1"/>
    <dgm:cxn modelId="{CB522369-7B91-4203-95D2-7C773F06E0BD}" srcId="{5C1FD435-3D28-4E75-B4EE-6617BD5540E5}" destId="{0FD88575-4816-4F4D-AACE-5F63C15C8011}" srcOrd="3" destOrd="0" parTransId="{A98ADEC0-08D6-4F6D-B21D-64D106080AA0}" sibTransId="{16A156CD-0A56-43E1-B4D4-3A0BA81C48B5}"/>
    <dgm:cxn modelId="{278DD54F-3BF4-41B0-AE0B-BAD1C0A7AFF3}" type="presOf" srcId="{6263987C-2278-4EBF-B57D-77CEB5B3FE14}" destId="{E55524EE-50B8-42DE-BD6D-8756D5610D19}" srcOrd="0" destOrd="0" presId="urn:microsoft.com/office/officeart/2005/8/layout/process1"/>
    <dgm:cxn modelId="{5C93B051-97D1-40E3-A148-A50EAC63EA3D}" type="presOf" srcId="{F9F8420A-AF8C-41A1-BFE5-BE9F3FF21F84}" destId="{F9F12902-E0FC-4693-973A-B0F03F23E965}" srcOrd="0" destOrd="0" presId="urn:microsoft.com/office/officeart/2005/8/layout/process1"/>
    <dgm:cxn modelId="{153E8475-9931-4E35-9FE2-28A952F6B028}" srcId="{5C1FD435-3D28-4E75-B4EE-6617BD5540E5}" destId="{D0D67431-F547-4882-B85B-B513B08F005E}" srcOrd="1" destOrd="0" parTransId="{A5287771-72CB-4898-9E17-AA68AACF74BE}" sibTransId="{216F6C51-4A8C-47F8-BD70-2ABAA5009C0D}"/>
    <dgm:cxn modelId="{30BB2A87-DE29-4DA7-950A-D6CDC469C411}" srcId="{5C1FD435-3D28-4E75-B4EE-6617BD5540E5}" destId="{F9F8420A-AF8C-41A1-BFE5-BE9F3FF21F84}" srcOrd="0" destOrd="0" parTransId="{B78C2A13-F2EC-4BEB-B7FF-834056010BAE}" sibTransId="{895AEF73-D227-49C1-A0AB-15293AAA5EE8}"/>
    <dgm:cxn modelId="{5DA1788B-1383-4518-B2CD-CBFA57F0077C}" type="presOf" srcId="{895AEF73-D227-49C1-A0AB-15293AAA5EE8}" destId="{90BABE01-E665-45B2-9B4F-B9864A3F82C1}" srcOrd="0" destOrd="0" presId="urn:microsoft.com/office/officeart/2005/8/layout/process1"/>
    <dgm:cxn modelId="{1B45CE9B-14F7-4A4A-8F37-15DAC0C21846}" type="presOf" srcId="{A2B0A0A0-05A9-4BCC-A0D9-E3DF84D39AE7}" destId="{A1CF4431-77C6-4DD1-8941-FB282214F257}" srcOrd="1" destOrd="0" presId="urn:microsoft.com/office/officeart/2005/8/layout/process1"/>
    <dgm:cxn modelId="{F21B70AA-66AE-479C-95CB-C8A36ADD243B}" type="presOf" srcId="{895AEF73-D227-49C1-A0AB-15293AAA5EE8}" destId="{99855A9E-DC66-4064-9854-6C31F7752670}" srcOrd="1" destOrd="0" presId="urn:microsoft.com/office/officeart/2005/8/layout/process1"/>
    <dgm:cxn modelId="{88D74BAB-1BB6-4E92-B36A-57AC0E0138B6}" type="presOf" srcId="{216F6C51-4A8C-47F8-BD70-2ABAA5009C0D}" destId="{81406A3E-1F95-4FA1-B3FB-1B6DDBF65BD9}" srcOrd="0" destOrd="0" presId="urn:microsoft.com/office/officeart/2005/8/layout/process1"/>
    <dgm:cxn modelId="{657565E9-3A27-4C1C-8A68-263C43FD2952}" type="presOf" srcId="{216F6C51-4A8C-47F8-BD70-2ABAA5009C0D}" destId="{A53D6BDC-19C1-4462-9BCB-C608B94FB38F}" srcOrd="1" destOrd="0" presId="urn:microsoft.com/office/officeart/2005/8/layout/process1"/>
    <dgm:cxn modelId="{66E0BFE4-85F0-4F97-84D5-C44F3DD6EF8D}" type="presParOf" srcId="{E235FCD9-82F0-433F-A9DF-219F11084BF4}" destId="{F9F12902-E0FC-4693-973A-B0F03F23E965}" srcOrd="0" destOrd="0" presId="urn:microsoft.com/office/officeart/2005/8/layout/process1"/>
    <dgm:cxn modelId="{50CE3B2E-40B4-4ADB-9387-9D9E919CEB84}" type="presParOf" srcId="{E235FCD9-82F0-433F-A9DF-219F11084BF4}" destId="{90BABE01-E665-45B2-9B4F-B9864A3F82C1}" srcOrd="1" destOrd="0" presId="urn:microsoft.com/office/officeart/2005/8/layout/process1"/>
    <dgm:cxn modelId="{A605543D-25F6-4CD8-B248-7F5C9B723E2E}" type="presParOf" srcId="{90BABE01-E665-45B2-9B4F-B9864A3F82C1}" destId="{99855A9E-DC66-4064-9854-6C31F7752670}" srcOrd="0" destOrd="0" presId="urn:microsoft.com/office/officeart/2005/8/layout/process1"/>
    <dgm:cxn modelId="{DC54F363-37AA-4A6B-B347-CECEAA8109CA}" type="presParOf" srcId="{E235FCD9-82F0-433F-A9DF-219F11084BF4}" destId="{8B198AFC-0E62-46A9-8A3E-33FD64DF6C4D}" srcOrd="2" destOrd="0" presId="urn:microsoft.com/office/officeart/2005/8/layout/process1"/>
    <dgm:cxn modelId="{DCF4F04D-6D58-40DB-A208-00A9673CB326}" type="presParOf" srcId="{E235FCD9-82F0-433F-A9DF-219F11084BF4}" destId="{81406A3E-1F95-4FA1-B3FB-1B6DDBF65BD9}" srcOrd="3" destOrd="0" presId="urn:microsoft.com/office/officeart/2005/8/layout/process1"/>
    <dgm:cxn modelId="{B74247F8-1E70-41F5-BA2F-DEA03964CB46}" type="presParOf" srcId="{81406A3E-1F95-4FA1-B3FB-1B6DDBF65BD9}" destId="{A53D6BDC-19C1-4462-9BCB-C608B94FB38F}" srcOrd="0" destOrd="0" presId="urn:microsoft.com/office/officeart/2005/8/layout/process1"/>
    <dgm:cxn modelId="{1CE84E47-8EA2-4F74-9834-A0709A2F7C61}" type="presParOf" srcId="{E235FCD9-82F0-433F-A9DF-219F11084BF4}" destId="{E55524EE-50B8-42DE-BD6D-8756D5610D19}" srcOrd="4" destOrd="0" presId="urn:microsoft.com/office/officeart/2005/8/layout/process1"/>
    <dgm:cxn modelId="{123FCFB8-38F5-4897-8380-01AC810B9EA3}" type="presParOf" srcId="{E235FCD9-82F0-433F-A9DF-219F11084BF4}" destId="{42C9E734-C5DA-4A68-80EE-F3969AD0D0A8}" srcOrd="5" destOrd="0" presId="urn:microsoft.com/office/officeart/2005/8/layout/process1"/>
    <dgm:cxn modelId="{0EA701D0-C102-45AA-B033-688726339089}" type="presParOf" srcId="{42C9E734-C5DA-4A68-80EE-F3969AD0D0A8}" destId="{A1CF4431-77C6-4DD1-8941-FB282214F257}" srcOrd="0" destOrd="0" presId="urn:microsoft.com/office/officeart/2005/8/layout/process1"/>
    <dgm:cxn modelId="{37AF36FE-D5D1-44E9-97CC-368AE375DB59}" type="presParOf" srcId="{E235FCD9-82F0-433F-A9DF-219F11084BF4}" destId="{6BAF73D6-7905-48A3-9D0B-694F29F913AB}"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6F7A065-1390-4FC0-A6AD-036CF72D0B20}" type="doc">
      <dgm:prSet loTypeId="urn:microsoft.com/office/officeart/2005/8/layout/orgChart1" loCatId="hierarchy" qsTypeId="urn:microsoft.com/office/officeart/2005/8/quickstyle/simple3" qsCatId="simple" csTypeId="urn:microsoft.com/office/officeart/2005/8/colors/accent0_3" csCatId="mainScheme"/>
      <dgm:spPr/>
      <dgm:t>
        <a:bodyPr/>
        <a:lstStyle/>
        <a:p>
          <a:endParaRPr lang="en-US"/>
        </a:p>
      </dgm:t>
    </dgm:pt>
    <dgm:pt modelId="{561F14EE-C447-47B0-896A-AE160A4F1FEE}">
      <dgm:prSet/>
      <dgm:spPr/>
      <dgm:t>
        <a:bodyPr/>
        <a:lstStyle/>
        <a:p>
          <a:pPr rtl="0"/>
          <a:r>
            <a:rPr lang="en-IN">
              <a:latin typeface="Cambria" panose="02040503050406030204" pitchFamily="18" charset="0"/>
            </a:rPr>
            <a:t>Recovery</a:t>
          </a:r>
          <a:endParaRPr lang="en-US">
            <a:latin typeface="Cambria" panose="02040503050406030204" pitchFamily="18" charset="0"/>
          </a:endParaRPr>
        </a:p>
      </dgm:t>
    </dgm:pt>
    <dgm:pt modelId="{4C2B604E-64CC-49D7-BA09-C17EB55EB4BC}" type="parTrans" cxnId="{C1FE04A8-0458-4C6B-AB31-334B63EA0C0F}">
      <dgm:prSet/>
      <dgm:spPr/>
      <dgm:t>
        <a:bodyPr/>
        <a:lstStyle/>
        <a:p>
          <a:endParaRPr lang="en-US"/>
        </a:p>
      </dgm:t>
    </dgm:pt>
    <dgm:pt modelId="{76BB70C7-2B82-4E4F-8B6E-54AC2FFDECF0}" type="sibTrans" cxnId="{C1FE04A8-0458-4C6B-AB31-334B63EA0C0F}">
      <dgm:prSet/>
      <dgm:spPr/>
      <dgm:t>
        <a:bodyPr/>
        <a:lstStyle/>
        <a:p>
          <a:endParaRPr lang="en-US"/>
        </a:p>
      </dgm:t>
    </dgm:pt>
    <dgm:pt modelId="{B2122CED-273D-41E2-9AC7-6D58C8375052}">
      <dgm:prSet/>
      <dgm:spPr/>
      <dgm:t>
        <a:bodyPr/>
        <a:lstStyle/>
        <a:p>
          <a:pPr rtl="0"/>
          <a:r>
            <a:rPr lang="en-US" dirty="0">
              <a:latin typeface="Cambria" panose="02040503050406030204" pitchFamily="18" charset="0"/>
            </a:rPr>
            <a:t>Recovery through preemption</a:t>
          </a:r>
        </a:p>
      </dgm:t>
    </dgm:pt>
    <dgm:pt modelId="{A8C88C63-C098-4453-8635-3D3637AB3446}" type="parTrans" cxnId="{5BC52482-1A0E-4920-89B6-EC3808176AB1}">
      <dgm:prSet/>
      <dgm:spPr/>
      <dgm:t>
        <a:bodyPr/>
        <a:lstStyle/>
        <a:p>
          <a:endParaRPr lang="en-US"/>
        </a:p>
      </dgm:t>
    </dgm:pt>
    <dgm:pt modelId="{2620584B-923F-4884-8A72-03E0F74E0177}" type="sibTrans" cxnId="{5BC52482-1A0E-4920-89B6-EC3808176AB1}">
      <dgm:prSet/>
      <dgm:spPr/>
      <dgm:t>
        <a:bodyPr/>
        <a:lstStyle/>
        <a:p>
          <a:endParaRPr lang="en-US"/>
        </a:p>
      </dgm:t>
    </dgm:pt>
    <dgm:pt modelId="{2E005F31-78EE-4744-91F7-A8ED0F7B1F35}">
      <dgm:prSet/>
      <dgm:spPr/>
      <dgm:t>
        <a:bodyPr/>
        <a:lstStyle/>
        <a:p>
          <a:pPr rtl="0"/>
          <a:r>
            <a:rPr lang="en-US" dirty="0">
              <a:latin typeface="Cambria" panose="02040503050406030204" pitchFamily="18" charset="0"/>
            </a:rPr>
            <a:t>Recovery through rollback</a:t>
          </a:r>
        </a:p>
      </dgm:t>
    </dgm:pt>
    <dgm:pt modelId="{82709B94-F33A-46EB-AE0E-311E1FD145CB}" type="parTrans" cxnId="{06CFC5AE-0918-4677-8516-FECA9C1975C5}">
      <dgm:prSet/>
      <dgm:spPr/>
      <dgm:t>
        <a:bodyPr/>
        <a:lstStyle/>
        <a:p>
          <a:endParaRPr lang="en-US"/>
        </a:p>
      </dgm:t>
    </dgm:pt>
    <dgm:pt modelId="{D8FB5F43-D075-425B-9F97-E90D01837941}" type="sibTrans" cxnId="{06CFC5AE-0918-4677-8516-FECA9C1975C5}">
      <dgm:prSet/>
      <dgm:spPr/>
      <dgm:t>
        <a:bodyPr/>
        <a:lstStyle/>
        <a:p>
          <a:endParaRPr lang="en-US"/>
        </a:p>
      </dgm:t>
    </dgm:pt>
    <dgm:pt modelId="{011812C2-4BC9-4FB7-95F3-BDE0ECCFA5B4}">
      <dgm:prSet/>
      <dgm:spPr/>
      <dgm:t>
        <a:bodyPr/>
        <a:lstStyle/>
        <a:p>
          <a:pPr rtl="0"/>
          <a:r>
            <a:rPr lang="en-US" dirty="0">
              <a:latin typeface="Cambria" panose="02040503050406030204" pitchFamily="18" charset="0"/>
            </a:rPr>
            <a:t>Recovery through killing processes</a:t>
          </a:r>
        </a:p>
      </dgm:t>
    </dgm:pt>
    <dgm:pt modelId="{400C89BE-5EFF-46DD-A1AE-2DD4038BC3D0}" type="parTrans" cxnId="{F0E17685-DF3F-480E-B113-B024D8F8AB04}">
      <dgm:prSet/>
      <dgm:spPr/>
      <dgm:t>
        <a:bodyPr/>
        <a:lstStyle/>
        <a:p>
          <a:endParaRPr lang="en-US"/>
        </a:p>
      </dgm:t>
    </dgm:pt>
    <dgm:pt modelId="{BD1A0985-EB13-4B5C-9191-33D08A54B0AD}" type="sibTrans" cxnId="{F0E17685-DF3F-480E-B113-B024D8F8AB04}">
      <dgm:prSet/>
      <dgm:spPr/>
      <dgm:t>
        <a:bodyPr/>
        <a:lstStyle/>
        <a:p>
          <a:endParaRPr lang="en-US"/>
        </a:p>
      </dgm:t>
    </dgm:pt>
    <dgm:pt modelId="{4651D6D3-2D98-45BB-B540-87D3DCB9CA45}" type="pres">
      <dgm:prSet presAssocID="{16F7A065-1390-4FC0-A6AD-036CF72D0B20}" presName="hierChild1" presStyleCnt="0">
        <dgm:presLayoutVars>
          <dgm:orgChart val="1"/>
          <dgm:chPref val="1"/>
          <dgm:dir/>
          <dgm:animOne val="branch"/>
          <dgm:animLvl val="lvl"/>
          <dgm:resizeHandles/>
        </dgm:presLayoutVars>
      </dgm:prSet>
      <dgm:spPr/>
    </dgm:pt>
    <dgm:pt modelId="{2831E5E8-314A-4A29-9284-C2C9F8A8A39A}" type="pres">
      <dgm:prSet presAssocID="{561F14EE-C447-47B0-896A-AE160A4F1FEE}" presName="hierRoot1" presStyleCnt="0">
        <dgm:presLayoutVars>
          <dgm:hierBranch val="init"/>
        </dgm:presLayoutVars>
      </dgm:prSet>
      <dgm:spPr/>
    </dgm:pt>
    <dgm:pt modelId="{C38D8961-6264-43BB-99EA-9F417D49503C}" type="pres">
      <dgm:prSet presAssocID="{561F14EE-C447-47B0-896A-AE160A4F1FEE}" presName="rootComposite1" presStyleCnt="0"/>
      <dgm:spPr/>
    </dgm:pt>
    <dgm:pt modelId="{71809ECA-E945-4CE6-856D-66371564E322}" type="pres">
      <dgm:prSet presAssocID="{561F14EE-C447-47B0-896A-AE160A4F1FEE}" presName="rootText1" presStyleLbl="node0" presStyleIdx="0" presStyleCnt="1" custLinFactNeighborX="563" custLinFactNeighborY="-51510">
        <dgm:presLayoutVars>
          <dgm:chPref val="3"/>
        </dgm:presLayoutVars>
      </dgm:prSet>
      <dgm:spPr/>
    </dgm:pt>
    <dgm:pt modelId="{0A2D448B-4C00-492D-96AF-EE7B59948BF0}" type="pres">
      <dgm:prSet presAssocID="{561F14EE-C447-47B0-896A-AE160A4F1FEE}" presName="rootConnector1" presStyleLbl="node1" presStyleIdx="0" presStyleCnt="0"/>
      <dgm:spPr/>
    </dgm:pt>
    <dgm:pt modelId="{34A49734-6C7C-47CE-83F9-E84C4876C62D}" type="pres">
      <dgm:prSet presAssocID="{561F14EE-C447-47B0-896A-AE160A4F1FEE}" presName="hierChild2" presStyleCnt="0"/>
      <dgm:spPr/>
    </dgm:pt>
    <dgm:pt modelId="{7D7D3D37-0E8F-47B8-A233-7EDEED827D19}" type="pres">
      <dgm:prSet presAssocID="{A8C88C63-C098-4453-8635-3D3637AB3446}" presName="Name37" presStyleLbl="parChTrans1D2" presStyleIdx="0" presStyleCnt="3"/>
      <dgm:spPr/>
    </dgm:pt>
    <dgm:pt modelId="{9335DEAB-40AD-466F-850C-88A9B50F3DB8}" type="pres">
      <dgm:prSet presAssocID="{B2122CED-273D-41E2-9AC7-6D58C8375052}" presName="hierRoot2" presStyleCnt="0">
        <dgm:presLayoutVars>
          <dgm:hierBranch val="init"/>
        </dgm:presLayoutVars>
      </dgm:prSet>
      <dgm:spPr/>
    </dgm:pt>
    <dgm:pt modelId="{48B9CC80-9AEE-4798-9D1A-76F27BC66942}" type="pres">
      <dgm:prSet presAssocID="{B2122CED-273D-41E2-9AC7-6D58C8375052}" presName="rootComposite" presStyleCnt="0"/>
      <dgm:spPr/>
    </dgm:pt>
    <dgm:pt modelId="{292061A3-F058-4861-AA85-0E37CD56BD4C}" type="pres">
      <dgm:prSet presAssocID="{B2122CED-273D-41E2-9AC7-6D58C8375052}" presName="rootText" presStyleLbl="node2" presStyleIdx="0" presStyleCnt="3">
        <dgm:presLayoutVars>
          <dgm:chPref val="3"/>
        </dgm:presLayoutVars>
      </dgm:prSet>
      <dgm:spPr/>
    </dgm:pt>
    <dgm:pt modelId="{90215865-3ADB-44E3-981C-FA193E147B7A}" type="pres">
      <dgm:prSet presAssocID="{B2122CED-273D-41E2-9AC7-6D58C8375052}" presName="rootConnector" presStyleLbl="node2" presStyleIdx="0" presStyleCnt="3"/>
      <dgm:spPr/>
    </dgm:pt>
    <dgm:pt modelId="{38796AEF-6825-4A38-8C68-FF886F7A116D}" type="pres">
      <dgm:prSet presAssocID="{B2122CED-273D-41E2-9AC7-6D58C8375052}" presName="hierChild4" presStyleCnt="0"/>
      <dgm:spPr/>
    </dgm:pt>
    <dgm:pt modelId="{D2CB9795-3170-4ABA-8C8E-E96E5AE82558}" type="pres">
      <dgm:prSet presAssocID="{B2122CED-273D-41E2-9AC7-6D58C8375052}" presName="hierChild5" presStyleCnt="0"/>
      <dgm:spPr/>
    </dgm:pt>
    <dgm:pt modelId="{BFF9D586-04D6-4235-A1EF-0704E355C605}" type="pres">
      <dgm:prSet presAssocID="{82709B94-F33A-46EB-AE0E-311E1FD145CB}" presName="Name37" presStyleLbl="parChTrans1D2" presStyleIdx="1" presStyleCnt="3"/>
      <dgm:spPr/>
    </dgm:pt>
    <dgm:pt modelId="{E2BF61D5-4502-45C7-8E5F-34CADE3A4A8E}" type="pres">
      <dgm:prSet presAssocID="{2E005F31-78EE-4744-91F7-A8ED0F7B1F35}" presName="hierRoot2" presStyleCnt="0">
        <dgm:presLayoutVars>
          <dgm:hierBranch val="init"/>
        </dgm:presLayoutVars>
      </dgm:prSet>
      <dgm:spPr/>
    </dgm:pt>
    <dgm:pt modelId="{C03FD781-95B6-424A-BC76-C866AC104C6F}" type="pres">
      <dgm:prSet presAssocID="{2E005F31-78EE-4744-91F7-A8ED0F7B1F35}" presName="rootComposite" presStyleCnt="0"/>
      <dgm:spPr/>
    </dgm:pt>
    <dgm:pt modelId="{FF1EE9A0-0A67-43B6-BC27-E19815C84FD3}" type="pres">
      <dgm:prSet presAssocID="{2E005F31-78EE-4744-91F7-A8ED0F7B1F35}" presName="rootText" presStyleLbl="node2" presStyleIdx="1" presStyleCnt="3">
        <dgm:presLayoutVars>
          <dgm:chPref val="3"/>
        </dgm:presLayoutVars>
      </dgm:prSet>
      <dgm:spPr/>
    </dgm:pt>
    <dgm:pt modelId="{881977FE-53D7-4ADC-A939-C7639F400B77}" type="pres">
      <dgm:prSet presAssocID="{2E005F31-78EE-4744-91F7-A8ED0F7B1F35}" presName="rootConnector" presStyleLbl="node2" presStyleIdx="1" presStyleCnt="3"/>
      <dgm:spPr/>
    </dgm:pt>
    <dgm:pt modelId="{460FC9B0-0AA1-4349-8039-ACE857D2575F}" type="pres">
      <dgm:prSet presAssocID="{2E005F31-78EE-4744-91F7-A8ED0F7B1F35}" presName="hierChild4" presStyleCnt="0"/>
      <dgm:spPr/>
    </dgm:pt>
    <dgm:pt modelId="{86B96E0D-63DB-435F-975E-7B8E36755220}" type="pres">
      <dgm:prSet presAssocID="{2E005F31-78EE-4744-91F7-A8ED0F7B1F35}" presName="hierChild5" presStyleCnt="0"/>
      <dgm:spPr/>
    </dgm:pt>
    <dgm:pt modelId="{5BA28715-3FEE-4C95-8769-B854A82D3568}" type="pres">
      <dgm:prSet presAssocID="{400C89BE-5EFF-46DD-A1AE-2DD4038BC3D0}" presName="Name37" presStyleLbl="parChTrans1D2" presStyleIdx="2" presStyleCnt="3"/>
      <dgm:spPr/>
    </dgm:pt>
    <dgm:pt modelId="{95A6D88D-87E0-4BBB-BCBB-08215E1EE8C8}" type="pres">
      <dgm:prSet presAssocID="{011812C2-4BC9-4FB7-95F3-BDE0ECCFA5B4}" presName="hierRoot2" presStyleCnt="0">
        <dgm:presLayoutVars>
          <dgm:hierBranch val="init"/>
        </dgm:presLayoutVars>
      </dgm:prSet>
      <dgm:spPr/>
    </dgm:pt>
    <dgm:pt modelId="{2C2319D7-2050-42DF-B969-16735585602E}" type="pres">
      <dgm:prSet presAssocID="{011812C2-4BC9-4FB7-95F3-BDE0ECCFA5B4}" presName="rootComposite" presStyleCnt="0"/>
      <dgm:spPr/>
    </dgm:pt>
    <dgm:pt modelId="{01B4E0C9-FAFE-4E72-AED8-3B6578396E8A}" type="pres">
      <dgm:prSet presAssocID="{011812C2-4BC9-4FB7-95F3-BDE0ECCFA5B4}" presName="rootText" presStyleLbl="node2" presStyleIdx="2" presStyleCnt="3">
        <dgm:presLayoutVars>
          <dgm:chPref val="3"/>
        </dgm:presLayoutVars>
      </dgm:prSet>
      <dgm:spPr/>
    </dgm:pt>
    <dgm:pt modelId="{07B11CC4-4BE9-477A-9EBF-F4955096A12A}" type="pres">
      <dgm:prSet presAssocID="{011812C2-4BC9-4FB7-95F3-BDE0ECCFA5B4}" presName="rootConnector" presStyleLbl="node2" presStyleIdx="2" presStyleCnt="3"/>
      <dgm:spPr/>
    </dgm:pt>
    <dgm:pt modelId="{F3889000-9A46-4376-B52C-FE1EB85FD260}" type="pres">
      <dgm:prSet presAssocID="{011812C2-4BC9-4FB7-95F3-BDE0ECCFA5B4}" presName="hierChild4" presStyleCnt="0"/>
      <dgm:spPr/>
    </dgm:pt>
    <dgm:pt modelId="{394D281C-0786-4CA0-98CB-064829811B69}" type="pres">
      <dgm:prSet presAssocID="{011812C2-4BC9-4FB7-95F3-BDE0ECCFA5B4}" presName="hierChild5" presStyleCnt="0"/>
      <dgm:spPr/>
    </dgm:pt>
    <dgm:pt modelId="{A02BEA96-DF1A-45C2-BC98-5E07795118B0}" type="pres">
      <dgm:prSet presAssocID="{561F14EE-C447-47B0-896A-AE160A4F1FEE}" presName="hierChild3" presStyleCnt="0"/>
      <dgm:spPr/>
    </dgm:pt>
  </dgm:ptLst>
  <dgm:cxnLst>
    <dgm:cxn modelId="{B9CFBA07-3912-4B07-924D-4F3DB6DB7A24}" type="presOf" srcId="{400C89BE-5EFF-46DD-A1AE-2DD4038BC3D0}" destId="{5BA28715-3FEE-4C95-8769-B854A82D3568}" srcOrd="0" destOrd="0" presId="urn:microsoft.com/office/officeart/2005/8/layout/orgChart1"/>
    <dgm:cxn modelId="{6594740A-5E09-4942-96E0-542017C25FC0}" type="presOf" srcId="{16F7A065-1390-4FC0-A6AD-036CF72D0B20}" destId="{4651D6D3-2D98-45BB-B540-87D3DCB9CA45}" srcOrd="0" destOrd="0" presId="urn:microsoft.com/office/officeart/2005/8/layout/orgChart1"/>
    <dgm:cxn modelId="{90C3B213-7BEC-4359-AF6C-35A7CB21692C}" type="presOf" srcId="{A8C88C63-C098-4453-8635-3D3637AB3446}" destId="{7D7D3D37-0E8F-47B8-A233-7EDEED827D19}" srcOrd="0" destOrd="0" presId="urn:microsoft.com/office/officeart/2005/8/layout/orgChart1"/>
    <dgm:cxn modelId="{9CE43D55-E2A3-4DF2-878D-B18AE4C7C793}" type="presOf" srcId="{2E005F31-78EE-4744-91F7-A8ED0F7B1F35}" destId="{881977FE-53D7-4ADC-A939-C7639F400B77}" srcOrd="1" destOrd="0" presId="urn:microsoft.com/office/officeart/2005/8/layout/orgChart1"/>
    <dgm:cxn modelId="{C32A6555-C10D-4273-A3C8-7492C9142E34}" type="presOf" srcId="{011812C2-4BC9-4FB7-95F3-BDE0ECCFA5B4}" destId="{07B11CC4-4BE9-477A-9EBF-F4955096A12A}" srcOrd="1" destOrd="0" presId="urn:microsoft.com/office/officeart/2005/8/layout/orgChart1"/>
    <dgm:cxn modelId="{B09D4481-DF4F-43B4-814D-5F29CFF906A4}" type="presOf" srcId="{561F14EE-C447-47B0-896A-AE160A4F1FEE}" destId="{0A2D448B-4C00-492D-96AF-EE7B59948BF0}" srcOrd="1" destOrd="0" presId="urn:microsoft.com/office/officeart/2005/8/layout/orgChart1"/>
    <dgm:cxn modelId="{5BC52482-1A0E-4920-89B6-EC3808176AB1}" srcId="{561F14EE-C447-47B0-896A-AE160A4F1FEE}" destId="{B2122CED-273D-41E2-9AC7-6D58C8375052}" srcOrd="0" destOrd="0" parTransId="{A8C88C63-C098-4453-8635-3D3637AB3446}" sibTransId="{2620584B-923F-4884-8A72-03E0F74E0177}"/>
    <dgm:cxn modelId="{F0E17685-DF3F-480E-B113-B024D8F8AB04}" srcId="{561F14EE-C447-47B0-896A-AE160A4F1FEE}" destId="{011812C2-4BC9-4FB7-95F3-BDE0ECCFA5B4}" srcOrd="2" destOrd="0" parTransId="{400C89BE-5EFF-46DD-A1AE-2DD4038BC3D0}" sibTransId="{BD1A0985-EB13-4B5C-9191-33D08A54B0AD}"/>
    <dgm:cxn modelId="{C1FE04A8-0458-4C6B-AB31-334B63EA0C0F}" srcId="{16F7A065-1390-4FC0-A6AD-036CF72D0B20}" destId="{561F14EE-C447-47B0-896A-AE160A4F1FEE}" srcOrd="0" destOrd="0" parTransId="{4C2B604E-64CC-49D7-BA09-C17EB55EB4BC}" sibTransId="{76BB70C7-2B82-4E4F-8B6E-54AC2FFDECF0}"/>
    <dgm:cxn modelId="{BA1A13A8-FD46-4796-B320-F8CA9A1D08E5}" type="presOf" srcId="{B2122CED-273D-41E2-9AC7-6D58C8375052}" destId="{90215865-3ADB-44E3-981C-FA193E147B7A}" srcOrd="1" destOrd="0" presId="urn:microsoft.com/office/officeart/2005/8/layout/orgChart1"/>
    <dgm:cxn modelId="{06CFC5AE-0918-4677-8516-FECA9C1975C5}" srcId="{561F14EE-C447-47B0-896A-AE160A4F1FEE}" destId="{2E005F31-78EE-4744-91F7-A8ED0F7B1F35}" srcOrd="1" destOrd="0" parTransId="{82709B94-F33A-46EB-AE0E-311E1FD145CB}" sibTransId="{D8FB5F43-D075-425B-9F97-E90D01837941}"/>
    <dgm:cxn modelId="{1F5D75CA-3F84-4E51-9D20-0851B1E1266F}" type="presOf" srcId="{561F14EE-C447-47B0-896A-AE160A4F1FEE}" destId="{71809ECA-E945-4CE6-856D-66371564E322}" srcOrd="0" destOrd="0" presId="urn:microsoft.com/office/officeart/2005/8/layout/orgChart1"/>
    <dgm:cxn modelId="{3409AECB-C025-493A-9647-C0DBCE69E96C}" type="presOf" srcId="{82709B94-F33A-46EB-AE0E-311E1FD145CB}" destId="{BFF9D586-04D6-4235-A1EF-0704E355C605}" srcOrd="0" destOrd="0" presId="urn:microsoft.com/office/officeart/2005/8/layout/orgChart1"/>
    <dgm:cxn modelId="{1DFC43DC-060E-4C6E-95AB-3AC9DACB3764}" type="presOf" srcId="{011812C2-4BC9-4FB7-95F3-BDE0ECCFA5B4}" destId="{01B4E0C9-FAFE-4E72-AED8-3B6578396E8A}" srcOrd="0" destOrd="0" presId="urn:microsoft.com/office/officeart/2005/8/layout/orgChart1"/>
    <dgm:cxn modelId="{196280E2-2C49-41E4-AAE8-B85FC75DBCDF}" type="presOf" srcId="{B2122CED-273D-41E2-9AC7-6D58C8375052}" destId="{292061A3-F058-4861-AA85-0E37CD56BD4C}" srcOrd="0" destOrd="0" presId="urn:microsoft.com/office/officeart/2005/8/layout/orgChart1"/>
    <dgm:cxn modelId="{7AB464E6-D8CA-4260-92E5-BB5C6E33D266}" type="presOf" srcId="{2E005F31-78EE-4744-91F7-A8ED0F7B1F35}" destId="{FF1EE9A0-0A67-43B6-BC27-E19815C84FD3}" srcOrd="0" destOrd="0" presId="urn:microsoft.com/office/officeart/2005/8/layout/orgChart1"/>
    <dgm:cxn modelId="{294A08A7-E02F-4B0D-A5C6-B53043F77EF4}" type="presParOf" srcId="{4651D6D3-2D98-45BB-B540-87D3DCB9CA45}" destId="{2831E5E8-314A-4A29-9284-C2C9F8A8A39A}" srcOrd="0" destOrd="0" presId="urn:microsoft.com/office/officeart/2005/8/layout/orgChart1"/>
    <dgm:cxn modelId="{21EF7899-48D0-483F-B26F-EC0138CFF93B}" type="presParOf" srcId="{2831E5E8-314A-4A29-9284-C2C9F8A8A39A}" destId="{C38D8961-6264-43BB-99EA-9F417D49503C}" srcOrd="0" destOrd="0" presId="urn:microsoft.com/office/officeart/2005/8/layout/orgChart1"/>
    <dgm:cxn modelId="{B2C36D53-4776-4118-8BDD-91724F205C63}" type="presParOf" srcId="{C38D8961-6264-43BB-99EA-9F417D49503C}" destId="{71809ECA-E945-4CE6-856D-66371564E322}" srcOrd="0" destOrd="0" presId="urn:microsoft.com/office/officeart/2005/8/layout/orgChart1"/>
    <dgm:cxn modelId="{3481764D-1B88-4BC2-A2AD-D090DF220B37}" type="presParOf" srcId="{C38D8961-6264-43BB-99EA-9F417D49503C}" destId="{0A2D448B-4C00-492D-96AF-EE7B59948BF0}" srcOrd="1" destOrd="0" presId="urn:microsoft.com/office/officeart/2005/8/layout/orgChart1"/>
    <dgm:cxn modelId="{CC998762-5ABA-4893-AD31-A6432E8EBC8B}" type="presParOf" srcId="{2831E5E8-314A-4A29-9284-C2C9F8A8A39A}" destId="{34A49734-6C7C-47CE-83F9-E84C4876C62D}" srcOrd="1" destOrd="0" presId="urn:microsoft.com/office/officeart/2005/8/layout/orgChart1"/>
    <dgm:cxn modelId="{A53B9237-87B4-4993-BD20-D98595707D2F}" type="presParOf" srcId="{34A49734-6C7C-47CE-83F9-E84C4876C62D}" destId="{7D7D3D37-0E8F-47B8-A233-7EDEED827D19}" srcOrd="0" destOrd="0" presId="urn:microsoft.com/office/officeart/2005/8/layout/orgChart1"/>
    <dgm:cxn modelId="{F58EE0FD-D43D-4B35-8E38-E0845AEF319C}" type="presParOf" srcId="{34A49734-6C7C-47CE-83F9-E84C4876C62D}" destId="{9335DEAB-40AD-466F-850C-88A9B50F3DB8}" srcOrd="1" destOrd="0" presId="urn:microsoft.com/office/officeart/2005/8/layout/orgChart1"/>
    <dgm:cxn modelId="{BAFD8E1F-E7CB-462E-A7FD-AFFEF68E5D4C}" type="presParOf" srcId="{9335DEAB-40AD-466F-850C-88A9B50F3DB8}" destId="{48B9CC80-9AEE-4798-9D1A-76F27BC66942}" srcOrd="0" destOrd="0" presId="urn:microsoft.com/office/officeart/2005/8/layout/orgChart1"/>
    <dgm:cxn modelId="{A1B2623D-A01F-404F-8703-1225424D5406}" type="presParOf" srcId="{48B9CC80-9AEE-4798-9D1A-76F27BC66942}" destId="{292061A3-F058-4861-AA85-0E37CD56BD4C}" srcOrd="0" destOrd="0" presId="urn:microsoft.com/office/officeart/2005/8/layout/orgChart1"/>
    <dgm:cxn modelId="{BAF50BE0-D057-48CD-ADFA-ABC589ECA7E8}" type="presParOf" srcId="{48B9CC80-9AEE-4798-9D1A-76F27BC66942}" destId="{90215865-3ADB-44E3-981C-FA193E147B7A}" srcOrd="1" destOrd="0" presId="urn:microsoft.com/office/officeart/2005/8/layout/orgChart1"/>
    <dgm:cxn modelId="{5C86612F-1107-4436-8A0D-0CC228F98A70}" type="presParOf" srcId="{9335DEAB-40AD-466F-850C-88A9B50F3DB8}" destId="{38796AEF-6825-4A38-8C68-FF886F7A116D}" srcOrd="1" destOrd="0" presId="urn:microsoft.com/office/officeart/2005/8/layout/orgChart1"/>
    <dgm:cxn modelId="{1A3AE4F3-254E-4ECD-932E-9B6182525B6B}" type="presParOf" srcId="{9335DEAB-40AD-466F-850C-88A9B50F3DB8}" destId="{D2CB9795-3170-4ABA-8C8E-E96E5AE82558}" srcOrd="2" destOrd="0" presId="urn:microsoft.com/office/officeart/2005/8/layout/orgChart1"/>
    <dgm:cxn modelId="{A3D0097C-946A-4C5F-9A30-B9DFC97B602F}" type="presParOf" srcId="{34A49734-6C7C-47CE-83F9-E84C4876C62D}" destId="{BFF9D586-04D6-4235-A1EF-0704E355C605}" srcOrd="2" destOrd="0" presId="urn:microsoft.com/office/officeart/2005/8/layout/orgChart1"/>
    <dgm:cxn modelId="{9AEB3D3F-6D6E-4CBB-8192-AEDFFB2930C7}" type="presParOf" srcId="{34A49734-6C7C-47CE-83F9-E84C4876C62D}" destId="{E2BF61D5-4502-45C7-8E5F-34CADE3A4A8E}" srcOrd="3" destOrd="0" presId="urn:microsoft.com/office/officeart/2005/8/layout/orgChart1"/>
    <dgm:cxn modelId="{B32127A8-9EE1-4006-B158-F40F19A0DB07}" type="presParOf" srcId="{E2BF61D5-4502-45C7-8E5F-34CADE3A4A8E}" destId="{C03FD781-95B6-424A-BC76-C866AC104C6F}" srcOrd="0" destOrd="0" presId="urn:microsoft.com/office/officeart/2005/8/layout/orgChart1"/>
    <dgm:cxn modelId="{DC089418-FD72-4B57-9C22-75EA14168BA2}" type="presParOf" srcId="{C03FD781-95B6-424A-BC76-C866AC104C6F}" destId="{FF1EE9A0-0A67-43B6-BC27-E19815C84FD3}" srcOrd="0" destOrd="0" presId="urn:microsoft.com/office/officeart/2005/8/layout/orgChart1"/>
    <dgm:cxn modelId="{7BD2ED30-55E4-49F1-A208-42EE90C1578F}" type="presParOf" srcId="{C03FD781-95B6-424A-BC76-C866AC104C6F}" destId="{881977FE-53D7-4ADC-A939-C7639F400B77}" srcOrd="1" destOrd="0" presId="urn:microsoft.com/office/officeart/2005/8/layout/orgChart1"/>
    <dgm:cxn modelId="{3FB173FC-CB9D-4A56-ADBD-EB19FC69B028}" type="presParOf" srcId="{E2BF61D5-4502-45C7-8E5F-34CADE3A4A8E}" destId="{460FC9B0-0AA1-4349-8039-ACE857D2575F}" srcOrd="1" destOrd="0" presId="urn:microsoft.com/office/officeart/2005/8/layout/orgChart1"/>
    <dgm:cxn modelId="{0E6307A8-7DDD-4F08-B169-E498EB9AE2A5}" type="presParOf" srcId="{E2BF61D5-4502-45C7-8E5F-34CADE3A4A8E}" destId="{86B96E0D-63DB-435F-975E-7B8E36755220}" srcOrd="2" destOrd="0" presId="urn:microsoft.com/office/officeart/2005/8/layout/orgChart1"/>
    <dgm:cxn modelId="{BD6CFE43-B30E-4F36-90DA-B2890054DCD9}" type="presParOf" srcId="{34A49734-6C7C-47CE-83F9-E84C4876C62D}" destId="{5BA28715-3FEE-4C95-8769-B854A82D3568}" srcOrd="4" destOrd="0" presId="urn:microsoft.com/office/officeart/2005/8/layout/orgChart1"/>
    <dgm:cxn modelId="{8F9E910D-6248-42F9-94E5-9370C8B2194D}" type="presParOf" srcId="{34A49734-6C7C-47CE-83F9-E84C4876C62D}" destId="{95A6D88D-87E0-4BBB-BCBB-08215E1EE8C8}" srcOrd="5" destOrd="0" presId="urn:microsoft.com/office/officeart/2005/8/layout/orgChart1"/>
    <dgm:cxn modelId="{4ADEDD42-B2FF-4065-9029-9B8DB5F9F285}" type="presParOf" srcId="{95A6D88D-87E0-4BBB-BCBB-08215E1EE8C8}" destId="{2C2319D7-2050-42DF-B969-16735585602E}" srcOrd="0" destOrd="0" presId="urn:microsoft.com/office/officeart/2005/8/layout/orgChart1"/>
    <dgm:cxn modelId="{D16CD09F-C370-4622-AC9A-0191F317095E}" type="presParOf" srcId="{2C2319D7-2050-42DF-B969-16735585602E}" destId="{01B4E0C9-FAFE-4E72-AED8-3B6578396E8A}" srcOrd="0" destOrd="0" presId="urn:microsoft.com/office/officeart/2005/8/layout/orgChart1"/>
    <dgm:cxn modelId="{2613849B-5D88-4DE5-9C23-3A3B54246069}" type="presParOf" srcId="{2C2319D7-2050-42DF-B969-16735585602E}" destId="{07B11CC4-4BE9-477A-9EBF-F4955096A12A}" srcOrd="1" destOrd="0" presId="urn:microsoft.com/office/officeart/2005/8/layout/orgChart1"/>
    <dgm:cxn modelId="{AE029D5F-FCCF-4E6F-A5FC-44E4303AC94C}" type="presParOf" srcId="{95A6D88D-87E0-4BBB-BCBB-08215E1EE8C8}" destId="{F3889000-9A46-4376-B52C-FE1EB85FD260}" srcOrd="1" destOrd="0" presId="urn:microsoft.com/office/officeart/2005/8/layout/orgChart1"/>
    <dgm:cxn modelId="{79C4E731-C8E4-42A3-B149-8AB39A097F3E}" type="presParOf" srcId="{95A6D88D-87E0-4BBB-BCBB-08215E1EE8C8}" destId="{394D281C-0786-4CA0-98CB-064829811B69}" srcOrd="2" destOrd="0" presId="urn:microsoft.com/office/officeart/2005/8/layout/orgChart1"/>
    <dgm:cxn modelId="{5CE1E892-5650-4F15-8D74-92E2E9761BC5}" type="presParOf" srcId="{2831E5E8-314A-4A29-9284-C2C9F8A8A39A}" destId="{A02BEA96-DF1A-45C2-BC98-5E07795118B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CF697A-6E37-48D3-8C70-9533FDE0AB3A}">
      <dsp:nvSpPr>
        <dsp:cNvPr id="0" name=""/>
        <dsp:cNvSpPr/>
      </dsp:nvSpPr>
      <dsp:spPr>
        <a:xfrm>
          <a:off x="-6031190" y="-922847"/>
          <a:ext cx="7179696" cy="7179696"/>
        </a:xfrm>
        <a:prstGeom prst="blockArc">
          <a:avLst>
            <a:gd name="adj1" fmla="val 18900000"/>
            <a:gd name="adj2" fmla="val 2700000"/>
            <a:gd name="adj3" fmla="val 301"/>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36E3AD-C983-42B8-B64A-8418785FC58D}">
      <dsp:nvSpPr>
        <dsp:cNvPr id="0" name=""/>
        <dsp:cNvSpPr/>
      </dsp:nvSpPr>
      <dsp:spPr>
        <a:xfrm>
          <a:off x="601106" y="410077"/>
          <a:ext cx="8086648" cy="820582"/>
        </a:xfrm>
        <a:prstGeom prst="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51337" tIns="55880" rIns="55880" bIns="55880" numCol="1" spcCol="1270" anchor="ctr" anchorCtr="0">
          <a:noAutofit/>
        </a:bodyPr>
        <a:lstStyle/>
        <a:p>
          <a:pPr marL="0" lvl="0" indent="0" algn="l" defTabSz="977900" rtl="0">
            <a:lnSpc>
              <a:spcPct val="90000"/>
            </a:lnSpc>
            <a:spcBef>
              <a:spcPct val="0"/>
            </a:spcBef>
            <a:spcAft>
              <a:spcPct val="35000"/>
            </a:spcAft>
            <a:buNone/>
          </a:pPr>
          <a:r>
            <a:rPr lang="en-US" sz="2200" b="0" i="0" kern="1200" dirty="0">
              <a:latin typeface="Cambria" panose="02040503050406030204" pitchFamily="18" charset="0"/>
            </a:rPr>
            <a:t>It is modeled on the way a small-town banker might deal with a group of customers to whom he has granted lines of credit. </a:t>
          </a:r>
        </a:p>
      </dsp:txBody>
      <dsp:txXfrm>
        <a:off x="601106" y="410077"/>
        <a:ext cx="8086648" cy="820582"/>
      </dsp:txXfrm>
    </dsp:sp>
    <dsp:sp modelId="{489B18A0-D38D-4FD0-BDA6-A2AB2EA1973F}">
      <dsp:nvSpPr>
        <dsp:cNvPr id="0" name=""/>
        <dsp:cNvSpPr/>
      </dsp:nvSpPr>
      <dsp:spPr>
        <a:xfrm>
          <a:off x="88242" y="307505"/>
          <a:ext cx="1025728" cy="1025728"/>
        </a:xfrm>
        <a:prstGeom prst="ellipse">
          <a:avLst/>
        </a:prstGeom>
        <a:gradFill rotWithShape="0">
          <a:gsLst>
            <a:gs pos="0">
              <a:schemeClr val="lt2">
                <a:hueOff val="0"/>
                <a:satOff val="0"/>
                <a:lumOff val="0"/>
                <a:alphaOff val="0"/>
                <a:tint val="50000"/>
                <a:satMod val="300000"/>
              </a:schemeClr>
            </a:gs>
            <a:gs pos="35000">
              <a:schemeClr val="lt2">
                <a:hueOff val="0"/>
                <a:satOff val="0"/>
                <a:lumOff val="0"/>
                <a:alphaOff val="0"/>
                <a:tint val="37000"/>
                <a:satMod val="300000"/>
              </a:schemeClr>
            </a:gs>
            <a:gs pos="100000">
              <a:schemeClr val="lt2">
                <a:hueOff val="0"/>
                <a:satOff val="0"/>
                <a:lumOff val="0"/>
                <a:alphaOff val="0"/>
                <a:tint val="15000"/>
                <a:satMod val="350000"/>
              </a:schemeClr>
            </a:gs>
          </a:gsLst>
          <a:lin ang="16200000" scaled="1"/>
        </a:gradFill>
        <a:ln w="9525" cap="flat" cmpd="sng" algn="ctr">
          <a:solidFill>
            <a:schemeClr val="dk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05E720BB-2262-44F1-95AF-CB83B88B243B}">
      <dsp:nvSpPr>
        <dsp:cNvPr id="0" name=""/>
        <dsp:cNvSpPr/>
      </dsp:nvSpPr>
      <dsp:spPr>
        <a:xfrm>
          <a:off x="1071565" y="1641165"/>
          <a:ext cx="7616190" cy="820582"/>
        </a:xfrm>
        <a:prstGeom prst="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51337" tIns="55880" rIns="55880" bIns="55880" numCol="1" spcCol="1270" anchor="ctr" anchorCtr="0">
          <a:noAutofit/>
        </a:bodyPr>
        <a:lstStyle/>
        <a:p>
          <a:pPr marL="0" lvl="0" indent="0" algn="l" defTabSz="977900" rtl="0">
            <a:lnSpc>
              <a:spcPct val="90000"/>
            </a:lnSpc>
            <a:spcBef>
              <a:spcPct val="0"/>
            </a:spcBef>
            <a:spcAft>
              <a:spcPct val="35000"/>
            </a:spcAft>
            <a:buNone/>
          </a:pPr>
          <a:r>
            <a:rPr lang="en-US" sz="2200" b="0" i="0" kern="1200" dirty="0">
              <a:latin typeface="Cambria" panose="02040503050406030204" pitchFamily="18" charset="0"/>
            </a:rPr>
            <a:t>What the algorithm does is check to see if granting the request leads to an unsafe state. </a:t>
          </a:r>
        </a:p>
      </dsp:txBody>
      <dsp:txXfrm>
        <a:off x="1071565" y="1641165"/>
        <a:ext cx="7616190" cy="820582"/>
      </dsp:txXfrm>
    </dsp:sp>
    <dsp:sp modelId="{09D3700E-DCE1-449F-B446-C4AFE65846DC}">
      <dsp:nvSpPr>
        <dsp:cNvPr id="0" name=""/>
        <dsp:cNvSpPr/>
      </dsp:nvSpPr>
      <dsp:spPr>
        <a:xfrm>
          <a:off x="558701" y="1538592"/>
          <a:ext cx="1025728" cy="1025728"/>
        </a:xfrm>
        <a:prstGeom prst="ellipse">
          <a:avLst/>
        </a:prstGeom>
        <a:gradFill rotWithShape="0">
          <a:gsLst>
            <a:gs pos="0">
              <a:schemeClr val="lt2">
                <a:hueOff val="0"/>
                <a:satOff val="0"/>
                <a:lumOff val="0"/>
                <a:alphaOff val="0"/>
                <a:tint val="50000"/>
                <a:satMod val="300000"/>
              </a:schemeClr>
            </a:gs>
            <a:gs pos="35000">
              <a:schemeClr val="lt2">
                <a:hueOff val="0"/>
                <a:satOff val="0"/>
                <a:lumOff val="0"/>
                <a:alphaOff val="0"/>
                <a:tint val="37000"/>
                <a:satMod val="300000"/>
              </a:schemeClr>
            </a:gs>
            <a:gs pos="100000">
              <a:schemeClr val="lt2">
                <a:hueOff val="0"/>
                <a:satOff val="0"/>
                <a:lumOff val="0"/>
                <a:alphaOff val="0"/>
                <a:tint val="15000"/>
                <a:satMod val="350000"/>
              </a:schemeClr>
            </a:gs>
          </a:gsLst>
          <a:lin ang="16200000" scaled="1"/>
        </a:gradFill>
        <a:ln w="9525" cap="flat" cmpd="sng" algn="ctr">
          <a:solidFill>
            <a:schemeClr val="dk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D2BCEE30-D3E9-4EA8-900F-46A3163D1230}">
      <dsp:nvSpPr>
        <dsp:cNvPr id="0" name=""/>
        <dsp:cNvSpPr/>
      </dsp:nvSpPr>
      <dsp:spPr>
        <a:xfrm>
          <a:off x="1071565" y="2872252"/>
          <a:ext cx="7616190" cy="820582"/>
        </a:xfrm>
        <a:prstGeom prst="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51337" tIns="55880" rIns="55880" bIns="55880" numCol="1" spcCol="1270" anchor="ctr" anchorCtr="0">
          <a:noAutofit/>
        </a:bodyPr>
        <a:lstStyle/>
        <a:p>
          <a:pPr marL="0" lvl="0" indent="0" algn="l" defTabSz="977900" rtl="0">
            <a:lnSpc>
              <a:spcPct val="90000"/>
            </a:lnSpc>
            <a:spcBef>
              <a:spcPct val="0"/>
            </a:spcBef>
            <a:spcAft>
              <a:spcPct val="35000"/>
            </a:spcAft>
            <a:buNone/>
          </a:pPr>
          <a:r>
            <a:rPr lang="en-US" sz="2200" b="0" i="0" kern="1200">
              <a:latin typeface="Cambria" panose="02040503050406030204" pitchFamily="18" charset="0"/>
            </a:rPr>
            <a:t>If it does, the request is denied. </a:t>
          </a:r>
        </a:p>
      </dsp:txBody>
      <dsp:txXfrm>
        <a:off x="1071565" y="2872252"/>
        <a:ext cx="7616190" cy="820582"/>
      </dsp:txXfrm>
    </dsp:sp>
    <dsp:sp modelId="{F5C19A8A-1B69-466B-920F-481C3F282578}">
      <dsp:nvSpPr>
        <dsp:cNvPr id="0" name=""/>
        <dsp:cNvSpPr/>
      </dsp:nvSpPr>
      <dsp:spPr>
        <a:xfrm>
          <a:off x="558701" y="2769679"/>
          <a:ext cx="1025728" cy="1025728"/>
        </a:xfrm>
        <a:prstGeom prst="ellipse">
          <a:avLst/>
        </a:prstGeom>
        <a:gradFill rotWithShape="0">
          <a:gsLst>
            <a:gs pos="0">
              <a:schemeClr val="lt2">
                <a:hueOff val="0"/>
                <a:satOff val="0"/>
                <a:lumOff val="0"/>
                <a:alphaOff val="0"/>
                <a:tint val="50000"/>
                <a:satMod val="300000"/>
              </a:schemeClr>
            </a:gs>
            <a:gs pos="35000">
              <a:schemeClr val="lt2">
                <a:hueOff val="0"/>
                <a:satOff val="0"/>
                <a:lumOff val="0"/>
                <a:alphaOff val="0"/>
                <a:tint val="37000"/>
                <a:satMod val="300000"/>
              </a:schemeClr>
            </a:gs>
            <a:gs pos="100000">
              <a:schemeClr val="lt2">
                <a:hueOff val="0"/>
                <a:satOff val="0"/>
                <a:lumOff val="0"/>
                <a:alphaOff val="0"/>
                <a:tint val="15000"/>
                <a:satMod val="350000"/>
              </a:schemeClr>
            </a:gs>
          </a:gsLst>
          <a:lin ang="16200000" scaled="1"/>
        </a:gradFill>
        <a:ln w="9525" cap="flat" cmpd="sng" algn="ctr">
          <a:solidFill>
            <a:schemeClr val="dk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7A302941-CAB7-4400-A8CD-5B8EC0B11B8D}">
      <dsp:nvSpPr>
        <dsp:cNvPr id="0" name=""/>
        <dsp:cNvSpPr/>
      </dsp:nvSpPr>
      <dsp:spPr>
        <a:xfrm>
          <a:off x="601106" y="4103339"/>
          <a:ext cx="8086648" cy="820582"/>
        </a:xfrm>
        <a:prstGeom prst="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51337" tIns="55880" rIns="55880" bIns="55880" numCol="1" spcCol="1270" anchor="ctr" anchorCtr="0">
          <a:noAutofit/>
        </a:bodyPr>
        <a:lstStyle/>
        <a:p>
          <a:pPr marL="0" lvl="0" indent="0" algn="l" defTabSz="977900" rtl="0">
            <a:lnSpc>
              <a:spcPct val="90000"/>
            </a:lnSpc>
            <a:spcBef>
              <a:spcPct val="0"/>
            </a:spcBef>
            <a:spcAft>
              <a:spcPct val="35000"/>
            </a:spcAft>
            <a:buNone/>
          </a:pPr>
          <a:r>
            <a:rPr lang="en-US" sz="2200" b="0" i="0" kern="1200" dirty="0">
              <a:latin typeface="Cambria" panose="02040503050406030204" pitchFamily="18" charset="0"/>
            </a:rPr>
            <a:t>If granting the request leads to a safe state, it is carried out.</a:t>
          </a:r>
        </a:p>
      </dsp:txBody>
      <dsp:txXfrm>
        <a:off x="601106" y="4103339"/>
        <a:ext cx="8086648" cy="820582"/>
      </dsp:txXfrm>
    </dsp:sp>
    <dsp:sp modelId="{03591B7B-23E0-4979-93AB-DBB5B94846DF}">
      <dsp:nvSpPr>
        <dsp:cNvPr id="0" name=""/>
        <dsp:cNvSpPr/>
      </dsp:nvSpPr>
      <dsp:spPr>
        <a:xfrm>
          <a:off x="88242" y="4000766"/>
          <a:ext cx="1025728" cy="1025728"/>
        </a:xfrm>
        <a:prstGeom prst="ellipse">
          <a:avLst/>
        </a:prstGeom>
        <a:gradFill rotWithShape="0">
          <a:gsLst>
            <a:gs pos="0">
              <a:schemeClr val="lt2">
                <a:hueOff val="0"/>
                <a:satOff val="0"/>
                <a:lumOff val="0"/>
                <a:alphaOff val="0"/>
                <a:tint val="50000"/>
                <a:satMod val="300000"/>
              </a:schemeClr>
            </a:gs>
            <a:gs pos="35000">
              <a:schemeClr val="lt2">
                <a:hueOff val="0"/>
                <a:satOff val="0"/>
                <a:lumOff val="0"/>
                <a:alphaOff val="0"/>
                <a:tint val="37000"/>
                <a:satMod val="300000"/>
              </a:schemeClr>
            </a:gs>
            <a:gs pos="100000">
              <a:schemeClr val="lt2">
                <a:hueOff val="0"/>
                <a:satOff val="0"/>
                <a:lumOff val="0"/>
                <a:alphaOff val="0"/>
                <a:tint val="15000"/>
                <a:satMod val="350000"/>
              </a:schemeClr>
            </a:gs>
          </a:gsLst>
          <a:lin ang="16200000" scaled="1"/>
        </a:gradFill>
        <a:ln w="9525" cap="flat" cmpd="sng" algn="ctr">
          <a:solidFill>
            <a:schemeClr val="dk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F12902-E0FC-4693-973A-B0F03F23E965}">
      <dsp:nvSpPr>
        <dsp:cNvPr id="0" name=""/>
        <dsp:cNvSpPr/>
      </dsp:nvSpPr>
      <dsp:spPr>
        <a:xfrm>
          <a:off x="3855" y="67372"/>
          <a:ext cx="1685614" cy="2924367"/>
        </a:xfrm>
        <a:prstGeom prst="roundRect">
          <a:avLst>
            <a:gd name="adj" fmla="val 10000"/>
          </a:avLst>
        </a:prstGeom>
        <a:gradFill rotWithShape="0">
          <a:gsLst>
            <a:gs pos="0">
              <a:schemeClr val="accent1">
                <a:shade val="80000"/>
                <a:hueOff val="0"/>
                <a:satOff val="0"/>
                <a:lumOff val="0"/>
                <a:alphaOff val="0"/>
                <a:tint val="50000"/>
                <a:satMod val="300000"/>
              </a:schemeClr>
            </a:gs>
            <a:gs pos="35000">
              <a:schemeClr val="accent1">
                <a:shade val="80000"/>
                <a:hueOff val="0"/>
                <a:satOff val="0"/>
                <a:lumOff val="0"/>
                <a:alphaOff val="0"/>
                <a:tint val="37000"/>
                <a:satMod val="300000"/>
              </a:schemeClr>
            </a:gs>
            <a:gs pos="100000">
              <a:schemeClr val="accent1">
                <a:shade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b="1" kern="1200" dirty="0">
              <a:latin typeface="Cambria" panose="02040503050406030204" pitchFamily="18" charset="0"/>
            </a:rPr>
            <a:t>Deadlock detection algorithm</a:t>
          </a:r>
        </a:p>
      </dsp:txBody>
      <dsp:txXfrm>
        <a:off x="53225" y="116742"/>
        <a:ext cx="1586874" cy="2825627"/>
      </dsp:txXfrm>
    </dsp:sp>
    <dsp:sp modelId="{90BABE01-E665-45B2-9B4F-B9864A3F82C1}">
      <dsp:nvSpPr>
        <dsp:cNvPr id="0" name=""/>
        <dsp:cNvSpPr/>
      </dsp:nvSpPr>
      <dsp:spPr>
        <a:xfrm>
          <a:off x="1858031" y="1320540"/>
          <a:ext cx="357350" cy="418032"/>
        </a:xfrm>
        <a:prstGeom prst="rightArrow">
          <a:avLst>
            <a:gd name="adj1" fmla="val 60000"/>
            <a:gd name="adj2" fmla="val 50000"/>
          </a:avLst>
        </a:prstGeom>
        <a:gradFill rotWithShape="0">
          <a:gsLst>
            <a:gs pos="0">
              <a:schemeClr val="accent1">
                <a:shade val="90000"/>
                <a:hueOff val="0"/>
                <a:satOff val="0"/>
                <a:lumOff val="0"/>
                <a:alphaOff val="0"/>
                <a:tint val="50000"/>
                <a:satMod val="300000"/>
              </a:schemeClr>
            </a:gs>
            <a:gs pos="35000">
              <a:schemeClr val="accent1">
                <a:shade val="90000"/>
                <a:hueOff val="0"/>
                <a:satOff val="0"/>
                <a:lumOff val="0"/>
                <a:alphaOff val="0"/>
                <a:tint val="37000"/>
                <a:satMod val="300000"/>
              </a:schemeClr>
            </a:gs>
            <a:gs pos="100000">
              <a:schemeClr val="accent1">
                <a:shade val="9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1858031" y="1404146"/>
        <a:ext cx="250145" cy="250820"/>
      </dsp:txXfrm>
    </dsp:sp>
    <dsp:sp modelId="{8B198AFC-0E62-46A9-8A3E-33FD64DF6C4D}">
      <dsp:nvSpPr>
        <dsp:cNvPr id="0" name=""/>
        <dsp:cNvSpPr/>
      </dsp:nvSpPr>
      <dsp:spPr>
        <a:xfrm>
          <a:off x="2363715" y="67372"/>
          <a:ext cx="1685614" cy="2924367"/>
        </a:xfrm>
        <a:prstGeom prst="roundRect">
          <a:avLst>
            <a:gd name="adj" fmla="val 10000"/>
          </a:avLst>
        </a:prstGeom>
        <a:gradFill rotWithShape="0">
          <a:gsLst>
            <a:gs pos="0">
              <a:schemeClr val="accent1">
                <a:shade val="80000"/>
                <a:hueOff val="102082"/>
                <a:satOff val="-1464"/>
                <a:lumOff val="8538"/>
                <a:alphaOff val="0"/>
                <a:tint val="50000"/>
                <a:satMod val="300000"/>
              </a:schemeClr>
            </a:gs>
            <a:gs pos="35000">
              <a:schemeClr val="accent1">
                <a:shade val="80000"/>
                <a:hueOff val="102082"/>
                <a:satOff val="-1464"/>
                <a:lumOff val="8538"/>
                <a:alphaOff val="0"/>
                <a:tint val="37000"/>
                <a:satMod val="300000"/>
              </a:schemeClr>
            </a:gs>
            <a:gs pos="100000">
              <a:schemeClr val="accent1">
                <a:shade val="80000"/>
                <a:hueOff val="102082"/>
                <a:satOff val="-1464"/>
                <a:lumOff val="853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latin typeface="Cambria" panose="02040503050406030204" pitchFamily="18" charset="0"/>
            </a:rPr>
            <a:t>Look for an unmarked process, </a:t>
          </a:r>
          <a:r>
            <a:rPr lang="en-US" sz="2200" i="1" kern="1200" dirty="0">
              <a:latin typeface="Cambria" panose="02040503050406030204" pitchFamily="18" charset="0"/>
            </a:rPr>
            <a:t>P</a:t>
          </a:r>
          <a:r>
            <a:rPr lang="en-US" sz="2200" i="1" kern="1200" baseline="-25000" dirty="0">
              <a:latin typeface="Cambria" panose="02040503050406030204" pitchFamily="18" charset="0"/>
            </a:rPr>
            <a:t>i</a:t>
          </a:r>
          <a:r>
            <a:rPr lang="en-US" sz="2200" kern="1200" dirty="0">
              <a:latin typeface="Cambria" panose="02040503050406030204" pitchFamily="18" charset="0"/>
            </a:rPr>
            <a:t> , for which the i-th row of </a:t>
          </a:r>
          <a:r>
            <a:rPr lang="en-US" sz="2200" i="1" kern="1200" dirty="0">
              <a:latin typeface="Cambria" panose="02040503050406030204" pitchFamily="18" charset="0"/>
            </a:rPr>
            <a:t>R</a:t>
          </a:r>
          <a:r>
            <a:rPr lang="en-US" sz="2200" kern="1200" dirty="0">
              <a:latin typeface="Cambria" panose="02040503050406030204" pitchFamily="18" charset="0"/>
            </a:rPr>
            <a:t> is less than or equal to </a:t>
          </a:r>
          <a:r>
            <a:rPr lang="en-US" sz="2200" i="1" kern="1200" dirty="0">
              <a:latin typeface="Cambria" panose="02040503050406030204" pitchFamily="18" charset="0"/>
            </a:rPr>
            <a:t>A</a:t>
          </a:r>
          <a:r>
            <a:rPr lang="en-US" sz="2200" kern="1200" dirty="0">
              <a:latin typeface="Cambria" panose="02040503050406030204" pitchFamily="18" charset="0"/>
            </a:rPr>
            <a:t>.</a:t>
          </a:r>
        </a:p>
      </dsp:txBody>
      <dsp:txXfrm>
        <a:off x="2413085" y="116742"/>
        <a:ext cx="1586874" cy="2825627"/>
      </dsp:txXfrm>
    </dsp:sp>
    <dsp:sp modelId="{81406A3E-1F95-4FA1-B3FB-1B6DDBF65BD9}">
      <dsp:nvSpPr>
        <dsp:cNvPr id="0" name=""/>
        <dsp:cNvSpPr/>
      </dsp:nvSpPr>
      <dsp:spPr>
        <a:xfrm>
          <a:off x="4217891" y="1320540"/>
          <a:ext cx="357350" cy="418032"/>
        </a:xfrm>
        <a:prstGeom prst="rightArrow">
          <a:avLst>
            <a:gd name="adj1" fmla="val 60000"/>
            <a:gd name="adj2" fmla="val 50000"/>
          </a:avLst>
        </a:prstGeom>
        <a:gradFill rotWithShape="0">
          <a:gsLst>
            <a:gs pos="0">
              <a:schemeClr val="accent1">
                <a:shade val="90000"/>
                <a:hueOff val="153151"/>
                <a:satOff val="-2127"/>
                <a:lumOff val="11477"/>
                <a:alphaOff val="0"/>
                <a:tint val="50000"/>
                <a:satMod val="300000"/>
              </a:schemeClr>
            </a:gs>
            <a:gs pos="35000">
              <a:schemeClr val="accent1">
                <a:shade val="90000"/>
                <a:hueOff val="153151"/>
                <a:satOff val="-2127"/>
                <a:lumOff val="11477"/>
                <a:alphaOff val="0"/>
                <a:tint val="37000"/>
                <a:satMod val="300000"/>
              </a:schemeClr>
            </a:gs>
            <a:gs pos="100000">
              <a:schemeClr val="accent1">
                <a:shade val="90000"/>
                <a:hueOff val="153151"/>
                <a:satOff val="-2127"/>
                <a:lumOff val="11477"/>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4217891" y="1404146"/>
        <a:ext cx="250145" cy="250820"/>
      </dsp:txXfrm>
    </dsp:sp>
    <dsp:sp modelId="{E55524EE-50B8-42DE-BD6D-8756D5610D19}">
      <dsp:nvSpPr>
        <dsp:cNvPr id="0" name=""/>
        <dsp:cNvSpPr/>
      </dsp:nvSpPr>
      <dsp:spPr>
        <a:xfrm>
          <a:off x="4723575" y="67372"/>
          <a:ext cx="1685614" cy="2924367"/>
        </a:xfrm>
        <a:prstGeom prst="roundRect">
          <a:avLst>
            <a:gd name="adj" fmla="val 10000"/>
          </a:avLst>
        </a:prstGeom>
        <a:gradFill rotWithShape="0">
          <a:gsLst>
            <a:gs pos="0">
              <a:schemeClr val="accent1">
                <a:shade val="80000"/>
                <a:hueOff val="204164"/>
                <a:satOff val="-2928"/>
                <a:lumOff val="17077"/>
                <a:alphaOff val="0"/>
                <a:tint val="50000"/>
                <a:satMod val="300000"/>
              </a:schemeClr>
            </a:gs>
            <a:gs pos="35000">
              <a:schemeClr val="accent1">
                <a:shade val="80000"/>
                <a:hueOff val="204164"/>
                <a:satOff val="-2928"/>
                <a:lumOff val="17077"/>
                <a:alphaOff val="0"/>
                <a:tint val="37000"/>
                <a:satMod val="300000"/>
              </a:schemeClr>
            </a:gs>
            <a:gs pos="100000">
              <a:schemeClr val="accent1">
                <a:shade val="80000"/>
                <a:hueOff val="204164"/>
                <a:satOff val="-2928"/>
                <a:lumOff val="1707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latin typeface="Cambria" panose="02040503050406030204" pitchFamily="18" charset="0"/>
            </a:rPr>
            <a:t>If such a process is found, add the </a:t>
          </a:r>
          <a:r>
            <a:rPr lang="en-US" sz="2200" i="1" kern="1200" dirty="0">
              <a:latin typeface="Cambria" panose="02040503050406030204" pitchFamily="18" charset="0"/>
            </a:rPr>
            <a:t>i-th</a:t>
          </a:r>
          <a:r>
            <a:rPr lang="en-US" sz="2200" kern="1200" dirty="0">
              <a:latin typeface="Cambria" panose="02040503050406030204" pitchFamily="18" charset="0"/>
            </a:rPr>
            <a:t> row of </a:t>
          </a:r>
          <a:r>
            <a:rPr lang="en-US" sz="2200" i="1" kern="1200" dirty="0">
              <a:latin typeface="Cambria" panose="02040503050406030204" pitchFamily="18" charset="0"/>
            </a:rPr>
            <a:t>C</a:t>
          </a:r>
          <a:r>
            <a:rPr lang="en-US" sz="2200" kern="1200" dirty="0">
              <a:latin typeface="Cambria" panose="02040503050406030204" pitchFamily="18" charset="0"/>
            </a:rPr>
            <a:t> to </a:t>
          </a:r>
          <a:r>
            <a:rPr lang="en-US" sz="2200" i="1" kern="1200" dirty="0">
              <a:latin typeface="Cambria" panose="02040503050406030204" pitchFamily="18" charset="0"/>
            </a:rPr>
            <a:t>A</a:t>
          </a:r>
          <a:r>
            <a:rPr lang="en-US" sz="2200" kern="1200" dirty="0">
              <a:latin typeface="Cambria" panose="02040503050406030204" pitchFamily="18" charset="0"/>
            </a:rPr>
            <a:t>, mark the process, and go back to step 1.</a:t>
          </a:r>
        </a:p>
      </dsp:txBody>
      <dsp:txXfrm>
        <a:off x="4772945" y="116742"/>
        <a:ext cx="1586874" cy="2825627"/>
      </dsp:txXfrm>
    </dsp:sp>
    <dsp:sp modelId="{42C9E734-C5DA-4A68-80EE-F3969AD0D0A8}">
      <dsp:nvSpPr>
        <dsp:cNvPr id="0" name=""/>
        <dsp:cNvSpPr/>
      </dsp:nvSpPr>
      <dsp:spPr>
        <a:xfrm>
          <a:off x="6577751" y="1320540"/>
          <a:ext cx="357350" cy="418032"/>
        </a:xfrm>
        <a:prstGeom prst="rightArrow">
          <a:avLst>
            <a:gd name="adj1" fmla="val 60000"/>
            <a:gd name="adj2" fmla="val 50000"/>
          </a:avLst>
        </a:prstGeom>
        <a:gradFill rotWithShape="0">
          <a:gsLst>
            <a:gs pos="0">
              <a:schemeClr val="accent1">
                <a:shade val="90000"/>
                <a:hueOff val="306302"/>
                <a:satOff val="-4255"/>
                <a:lumOff val="22954"/>
                <a:alphaOff val="0"/>
                <a:tint val="50000"/>
                <a:satMod val="300000"/>
              </a:schemeClr>
            </a:gs>
            <a:gs pos="35000">
              <a:schemeClr val="accent1">
                <a:shade val="90000"/>
                <a:hueOff val="306302"/>
                <a:satOff val="-4255"/>
                <a:lumOff val="22954"/>
                <a:alphaOff val="0"/>
                <a:tint val="37000"/>
                <a:satMod val="300000"/>
              </a:schemeClr>
            </a:gs>
            <a:gs pos="100000">
              <a:schemeClr val="accent1">
                <a:shade val="90000"/>
                <a:hueOff val="306302"/>
                <a:satOff val="-4255"/>
                <a:lumOff val="22954"/>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6577751" y="1404146"/>
        <a:ext cx="250145" cy="250820"/>
      </dsp:txXfrm>
    </dsp:sp>
    <dsp:sp modelId="{6BAF73D6-7905-48A3-9D0B-694F29F913AB}">
      <dsp:nvSpPr>
        <dsp:cNvPr id="0" name=""/>
        <dsp:cNvSpPr/>
      </dsp:nvSpPr>
      <dsp:spPr>
        <a:xfrm>
          <a:off x="7083436" y="67372"/>
          <a:ext cx="1685614" cy="2924367"/>
        </a:xfrm>
        <a:prstGeom prst="roundRect">
          <a:avLst>
            <a:gd name="adj" fmla="val 10000"/>
          </a:avLst>
        </a:prstGeom>
        <a:gradFill rotWithShape="0">
          <a:gsLst>
            <a:gs pos="0">
              <a:schemeClr val="accent1">
                <a:shade val="80000"/>
                <a:hueOff val="306246"/>
                <a:satOff val="-4392"/>
                <a:lumOff val="25615"/>
                <a:alphaOff val="0"/>
                <a:tint val="50000"/>
                <a:satMod val="300000"/>
              </a:schemeClr>
            </a:gs>
            <a:gs pos="35000">
              <a:schemeClr val="accent1">
                <a:shade val="80000"/>
                <a:hueOff val="306246"/>
                <a:satOff val="-4392"/>
                <a:lumOff val="25615"/>
                <a:alphaOff val="0"/>
                <a:tint val="37000"/>
                <a:satMod val="300000"/>
              </a:schemeClr>
            </a:gs>
            <a:gs pos="100000">
              <a:schemeClr val="accent1">
                <a:shade val="80000"/>
                <a:hueOff val="306246"/>
                <a:satOff val="-4392"/>
                <a:lumOff val="2561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latin typeface="Cambria" panose="02040503050406030204" pitchFamily="18" charset="0"/>
            </a:rPr>
            <a:t>If no such process exists, the algorithm terminates.</a:t>
          </a:r>
        </a:p>
      </dsp:txBody>
      <dsp:txXfrm>
        <a:off x="7132806" y="116742"/>
        <a:ext cx="1586874" cy="28256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A28715-3FEE-4C95-8769-B854A82D3568}">
      <dsp:nvSpPr>
        <dsp:cNvPr id="0" name=""/>
        <dsp:cNvSpPr/>
      </dsp:nvSpPr>
      <dsp:spPr>
        <a:xfrm>
          <a:off x="4395923" y="1738169"/>
          <a:ext cx="3085519" cy="1197833"/>
        </a:xfrm>
        <a:custGeom>
          <a:avLst/>
          <a:gdLst/>
          <a:ahLst/>
          <a:cxnLst/>
          <a:rect l="0" t="0" r="0" b="0"/>
          <a:pathLst>
            <a:path>
              <a:moveTo>
                <a:pt x="0" y="0"/>
              </a:moveTo>
              <a:lnTo>
                <a:pt x="0" y="928830"/>
              </a:lnTo>
              <a:lnTo>
                <a:pt x="3085519" y="928830"/>
              </a:lnTo>
              <a:lnTo>
                <a:pt x="3085519" y="1197833"/>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F9D586-04D6-4235-A1EF-0704E355C605}">
      <dsp:nvSpPr>
        <dsp:cNvPr id="0" name=""/>
        <dsp:cNvSpPr/>
      </dsp:nvSpPr>
      <dsp:spPr>
        <a:xfrm>
          <a:off x="4335780" y="1738169"/>
          <a:ext cx="91440" cy="1197833"/>
        </a:xfrm>
        <a:custGeom>
          <a:avLst/>
          <a:gdLst/>
          <a:ahLst/>
          <a:cxnLst/>
          <a:rect l="0" t="0" r="0" b="0"/>
          <a:pathLst>
            <a:path>
              <a:moveTo>
                <a:pt x="60143" y="0"/>
              </a:moveTo>
              <a:lnTo>
                <a:pt x="60143" y="928830"/>
              </a:lnTo>
              <a:lnTo>
                <a:pt x="45720" y="928830"/>
              </a:lnTo>
              <a:lnTo>
                <a:pt x="45720" y="1197833"/>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7D3D37-0E8F-47B8-A233-7EDEED827D19}">
      <dsp:nvSpPr>
        <dsp:cNvPr id="0" name=""/>
        <dsp:cNvSpPr/>
      </dsp:nvSpPr>
      <dsp:spPr>
        <a:xfrm>
          <a:off x="1281556" y="1738169"/>
          <a:ext cx="3114367" cy="1197833"/>
        </a:xfrm>
        <a:custGeom>
          <a:avLst/>
          <a:gdLst/>
          <a:ahLst/>
          <a:cxnLst/>
          <a:rect l="0" t="0" r="0" b="0"/>
          <a:pathLst>
            <a:path>
              <a:moveTo>
                <a:pt x="3114367" y="0"/>
              </a:moveTo>
              <a:lnTo>
                <a:pt x="3114367" y="928830"/>
              </a:lnTo>
              <a:lnTo>
                <a:pt x="0" y="928830"/>
              </a:lnTo>
              <a:lnTo>
                <a:pt x="0" y="1197833"/>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809ECA-E945-4CE6-856D-66371564E322}">
      <dsp:nvSpPr>
        <dsp:cNvPr id="0" name=""/>
        <dsp:cNvSpPr/>
      </dsp:nvSpPr>
      <dsp:spPr>
        <a:xfrm>
          <a:off x="3114955" y="457201"/>
          <a:ext cx="2561936" cy="1280968"/>
        </a:xfrm>
        <a:prstGeom prst="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marL="0" lvl="0" indent="0" algn="ctr" defTabSz="1333500" rtl="0">
            <a:lnSpc>
              <a:spcPct val="90000"/>
            </a:lnSpc>
            <a:spcBef>
              <a:spcPct val="0"/>
            </a:spcBef>
            <a:spcAft>
              <a:spcPct val="35000"/>
            </a:spcAft>
            <a:buNone/>
          </a:pPr>
          <a:r>
            <a:rPr lang="en-IN" sz="3000" kern="1200">
              <a:latin typeface="Cambria" panose="02040503050406030204" pitchFamily="18" charset="0"/>
            </a:rPr>
            <a:t>Recovery</a:t>
          </a:r>
          <a:endParaRPr lang="en-US" sz="3000" kern="1200">
            <a:latin typeface="Cambria" panose="02040503050406030204" pitchFamily="18" charset="0"/>
          </a:endParaRPr>
        </a:p>
      </dsp:txBody>
      <dsp:txXfrm>
        <a:off x="3114955" y="457201"/>
        <a:ext cx="2561936" cy="1280968"/>
      </dsp:txXfrm>
    </dsp:sp>
    <dsp:sp modelId="{292061A3-F058-4861-AA85-0E37CD56BD4C}">
      <dsp:nvSpPr>
        <dsp:cNvPr id="0" name=""/>
        <dsp:cNvSpPr/>
      </dsp:nvSpPr>
      <dsp:spPr>
        <a:xfrm>
          <a:off x="588" y="2936003"/>
          <a:ext cx="2561936" cy="1280968"/>
        </a:xfrm>
        <a:prstGeom prst="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marL="0" lvl="0" indent="0" algn="ctr" defTabSz="1333500" rtl="0">
            <a:lnSpc>
              <a:spcPct val="90000"/>
            </a:lnSpc>
            <a:spcBef>
              <a:spcPct val="0"/>
            </a:spcBef>
            <a:spcAft>
              <a:spcPct val="35000"/>
            </a:spcAft>
            <a:buNone/>
          </a:pPr>
          <a:r>
            <a:rPr lang="en-US" sz="3000" kern="1200" dirty="0">
              <a:latin typeface="Cambria" panose="02040503050406030204" pitchFamily="18" charset="0"/>
            </a:rPr>
            <a:t>Recovery through preemption</a:t>
          </a:r>
        </a:p>
      </dsp:txBody>
      <dsp:txXfrm>
        <a:off x="588" y="2936003"/>
        <a:ext cx="2561936" cy="1280968"/>
      </dsp:txXfrm>
    </dsp:sp>
    <dsp:sp modelId="{FF1EE9A0-0A67-43B6-BC27-E19815C84FD3}">
      <dsp:nvSpPr>
        <dsp:cNvPr id="0" name=""/>
        <dsp:cNvSpPr/>
      </dsp:nvSpPr>
      <dsp:spPr>
        <a:xfrm>
          <a:off x="3100531" y="2936003"/>
          <a:ext cx="2561936" cy="1280968"/>
        </a:xfrm>
        <a:prstGeom prst="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marL="0" lvl="0" indent="0" algn="ctr" defTabSz="1333500" rtl="0">
            <a:lnSpc>
              <a:spcPct val="90000"/>
            </a:lnSpc>
            <a:spcBef>
              <a:spcPct val="0"/>
            </a:spcBef>
            <a:spcAft>
              <a:spcPct val="35000"/>
            </a:spcAft>
            <a:buNone/>
          </a:pPr>
          <a:r>
            <a:rPr lang="en-US" sz="3000" kern="1200" dirty="0">
              <a:latin typeface="Cambria" panose="02040503050406030204" pitchFamily="18" charset="0"/>
            </a:rPr>
            <a:t>Recovery through rollback</a:t>
          </a:r>
        </a:p>
      </dsp:txBody>
      <dsp:txXfrm>
        <a:off x="3100531" y="2936003"/>
        <a:ext cx="2561936" cy="1280968"/>
      </dsp:txXfrm>
    </dsp:sp>
    <dsp:sp modelId="{01B4E0C9-FAFE-4E72-AED8-3B6578396E8A}">
      <dsp:nvSpPr>
        <dsp:cNvPr id="0" name=""/>
        <dsp:cNvSpPr/>
      </dsp:nvSpPr>
      <dsp:spPr>
        <a:xfrm>
          <a:off x="6200475" y="2936003"/>
          <a:ext cx="2561936" cy="1280968"/>
        </a:xfrm>
        <a:prstGeom prst="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marL="0" lvl="0" indent="0" algn="ctr" defTabSz="1333500" rtl="0">
            <a:lnSpc>
              <a:spcPct val="90000"/>
            </a:lnSpc>
            <a:spcBef>
              <a:spcPct val="0"/>
            </a:spcBef>
            <a:spcAft>
              <a:spcPct val="35000"/>
            </a:spcAft>
            <a:buNone/>
          </a:pPr>
          <a:r>
            <a:rPr lang="en-US" sz="3000" kern="1200" dirty="0">
              <a:latin typeface="Cambria" panose="02040503050406030204" pitchFamily="18" charset="0"/>
            </a:rPr>
            <a:t>Recovery through killing processes</a:t>
          </a:r>
        </a:p>
      </dsp:txBody>
      <dsp:txXfrm>
        <a:off x="6200475" y="2936003"/>
        <a:ext cx="2561936" cy="1280968"/>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23-Mar-22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a:t>
            </a:fld>
            <a:endParaRPr lang="en-US"/>
          </a:p>
        </p:txBody>
      </p:sp>
    </p:spTree>
    <p:extLst>
      <p:ext uri="{BB962C8B-B14F-4D97-AF65-F5344CB8AC3E}">
        <p14:creationId xmlns:p14="http://schemas.microsoft.com/office/powerpoint/2010/main" val="1776569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15</a:t>
            </a:fld>
            <a:endParaRPr lang="en-US"/>
          </a:p>
        </p:txBody>
      </p:sp>
    </p:spTree>
    <p:extLst>
      <p:ext uri="{BB962C8B-B14F-4D97-AF65-F5344CB8AC3E}">
        <p14:creationId xmlns:p14="http://schemas.microsoft.com/office/powerpoint/2010/main" val="3899084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16</a:t>
            </a:fld>
            <a:endParaRPr lang="en-US"/>
          </a:p>
        </p:txBody>
      </p:sp>
    </p:spTree>
    <p:extLst>
      <p:ext uri="{BB962C8B-B14F-4D97-AF65-F5344CB8AC3E}">
        <p14:creationId xmlns:p14="http://schemas.microsoft.com/office/powerpoint/2010/main" val="1281239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17</a:t>
            </a:fld>
            <a:endParaRPr lang="en-US"/>
          </a:p>
        </p:txBody>
      </p:sp>
    </p:spTree>
    <p:extLst>
      <p:ext uri="{BB962C8B-B14F-4D97-AF65-F5344CB8AC3E}">
        <p14:creationId xmlns:p14="http://schemas.microsoft.com/office/powerpoint/2010/main" val="3608787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18</a:t>
            </a:fld>
            <a:endParaRPr lang="en-US"/>
          </a:p>
        </p:txBody>
      </p:sp>
    </p:spTree>
    <p:extLst>
      <p:ext uri="{BB962C8B-B14F-4D97-AF65-F5344CB8AC3E}">
        <p14:creationId xmlns:p14="http://schemas.microsoft.com/office/powerpoint/2010/main" val="1368420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21</a:t>
            </a:fld>
            <a:endParaRPr lang="en-US"/>
          </a:p>
        </p:txBody>
      </p:sp>
    </p:spTree>
    <p:extLst>
      <p:ext uri="{BB962C8B-B14F-4D97-AF65-F5344CB8AC3E}">
        <p14:creationId xmlns:p14="http://schemas.microsoft.com/office/powerpoint/2010/main" val="3514202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44</a:t>
            </a:fld>
            <a:endParaRPr lang="en-US"/>
          </a:p>
        </p:txBody>
      </p:sp>
    </p:spTree>
    <p:extLst>
      <p:ext uri="{BB962C8B-B14F-4D97-AF65-F5344CB8AC3E}">
        <p14:creationId xmlns:p14="http://schemas.microsoft.com/office/powerpoint/2010/main" val="1067568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46</a:t>
            </a:fld>
            <a:endParaRPr lang="en-US"/>
          </a:p>
        </p:txBody>
      </p:sp>
    </p:spTree>
    <p:extLst>
      <p:ext uri="{BB962C8B-B14F-4D97-AF65-F5344CB8AC3E}">
        <p14:creationId xmlns:p14="http://schemas.microsoft.com/office/powerpoint/2010/main" val="3726967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EA8BEFB-AE5B-48F9-BBAD-B489CDE48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Pentagon 6"/>
          <p:cNvSpPr/>
          <p:nvPr userDrawn="1"/>
        </p:nvSpPr>
        <p:spPr>
          <a:xfrm>
            <a:off x="0" y="6553200"/>
            <a:ext cx="8001000" cy="304800"/>
          </a:xfrm>
          <a:prstGeom prst="homePlate">
            <a:avLst/>
          </a:prstGeom>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Unit- 5 Deadlock</a:t>
            </a:r>
            <a:r>
              <a:rPr lang="en-US" b="1" baseline="0" dirty="0"/>
              <a:t> </a:t>
            </a:r>
            <a:r>
              <a:rPr lang="en-US" baseline="0" dirty="0"/>
              <a:t>(Prof. Aanchal Phutela)</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entagon 6"/>
          <p:cNvSpPr/>
          <p:nvPr userDrawn="1"/>
        </p:nvSpPr>
        <p:spPr>
          <a:xfrm>
            <a:off x="0" y="6553200"/>
            <a:ext cx="8001000" cy="304800"/>
          </a:xfrm>
          <a:prstGeom prst="homePlate">
            <a:avLst/>
          </a:prstGeom>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Unit- 5</a:t>
            </a:r>
            <a:r>
              <a:rPr lang="en-US" b="1" baseline="0" dirty="0"/>
              <a:t> Deadlock </a:t>
            </a:r>
            <a:r>
              <a:rPr lang="en-US" baseline="0" dirty="0"/>
              <a:t>(Prof. Aanchal Phutela)</a:t>
            </a:r>
            <a:endParaRPr lang="en-US" dirty="0"/>
          </a:p>
        </p:txBody>
      </p:sp>
      <p:sp>
        <p:nvSpPr>
          <p:cNvPr id="8" name="Rectangle 7"/>
          <p:cNvSpPr/>
          <p:nvPr userDrawn="1"/>
        </p:nvSpPr>
        <p:spPr>
          <a:xfrm>
            <a:off x="8534400" y="6553200"/>
            <a:ext cx="609600" cy="304800"/>
          </a:xfrm>
          <a:prstGeom prst="rect">
            <a:avLst/>
          </a:prstGeom>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fld id="{18EFF3E6-FF15-46F0-B271-70DBA827B04F}" type="slidenum">
              <a:rPr lang="en-US" smtClean="0"/>
              <a:pPr algn="ct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a:grayscl/>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t="18334" b="6667"/>
          <a:stretch/>
        </p:blipFill>
        <p:spPr>
          <a:xfrm>
            <a:off x="0" y="0"/>
            <a:ext cx="9144000" cy="6858000"/>
          </a:xfrm>
          <a:prstGeom prst="rect">
            <a:avLst/>
          </a:prstGeom>
        </p:spPr>
      </p:pic>
      <p:sp>
        <p:nvSpPr>
          <p:cNvPr id="6" name="Pentagon 5"/>
          <p:cNvSpPr/>
          <p:nvPr/>
        </p:nvSpPr>
        <p:spPr>
          <a:xfrm>
            <a:off x="0" y="1524000"/>
            <a:ext cx="6172200" cy="3124200"/>
          </a:xfrm>
          <a:prstGeom prst="homePlat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4000" b="1" dirty="0"/>
          </a:p>
          <a:p>
            <a:pPr algn="ctr"/>
            <a:r>
              <a:rPr lang="en-US" sz="4000" b="1" dirty="0"/>
              <a:t>Unit – 5 </a:t>
            </a:r>
          </a:p>
          <a:p>
            <a:pPr algn="ctr"/>
            <a:r>
              <a:rPr lang="en-US" sz="4000" b="1" dirty="0"/>
              <a:t>Deadlock</a:t>
            </a:r>
          </a:p>
        </p:txBody>
      </p:sp>
      <p:sp>
        <p:nvSpPr>
          <p:cNvPr id="7" name="Pentagon 6"/>
          <p:cNvSpPr/>
          <p:nvPr/>
        </p:nvSpPr>
        <p:spPr>
          <a:xfrm>
            <a:off x="0" y="838200"/>
            <a:ext cx="4343400" cy="1371600"/>
          </a:xfrm>
          <a:prstGeom prst="homePlat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b="1" dirty="0"/>
              <a:t>3140702 </a:t>
            </a:r>
          </a:p>
          <a:p>
            <a:pPr algn="ctr"/>
            <a:r>
              <a:rPr lang="en-US" sz="2800" b="1" dirty="0"/>
              <a:t>Operating System</a:t>
            </a:r>
          </a:p>
        </p:txBody>
      </p:sp>
      <p:sp>
        <p:nvSpPr>
          <p:cNvPr id="8" name="Chevron 7"/>
          <p:cNvSpPr/>
          <p:nvPr/>
        </p:nvSpPr>
        <p:spPr>
          <a:xfrm>
            <a:off x="3962400" y="838200"/>
            <a:ext cx="1371600" cy="1371600"/>
          </a:xfrm>
          <a:prstGeom prst="chevr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609600" y="4944070"/>
            <a:ext cx="5105400" cy="923330"/>
          </a:xfrm>
          <a:prstGeom prst="rect">
            <a:avLst/>
          </a:prstGeom>
          <a:noFill/>
        </p:spPr>
        <p:txBody>
          <a:bodyPr wrap="square" rtlCol="0">
            <a:spAutoFit/>
          </a:bodyPr>
          <a:lstStyle/>
          <a:p>
            <a:r>
              <a:rPr lang="en-US" b="1" dirty="0"/>
              <a:t>Subject Faculty: </a:t>
            </a:r>
            <a:r>
              <a:rPr lang="en-US" dirty="0"/>
              <a:t>Prof. Aanchal Phutela</a:t>
            </a:r>
          </a:p>
          <a:p>
            <a:r>
              <a:rPr lang="en-US" dirty="0"/>
              <a:t>Computer Engineering</a:t>
            </a:r>
          </a:p>
          <a:p>
            <a:r>
              <a:rPr lang="en-US" dirty="0"/>
              <a:t>       aanchal.phutela@marwadieducation.edu.in</a:t>
            </a:r>
          </a:p>
        </p:txBody>
      </p:sp>
      <p:pic>
        <p:nvPicPr>
          <p:cNvPr id="1026" name="Picture 2"/>
          <p:cNvPicPr>
            <a:picLocks noChangeAspect="1" noChangeArrowheads="1"/>
          </p:cNvPicPr>
          <p:nvPr/>
        </p:nvPicPr>
        <p:blipFill>
          <a:blip r:embed="rId4"/>
          <a:srcRect/>
          <a:stretch>
            <a:fillRect/>
          </a:stretch>
        </p:blipFill>
        <p:spPr bwMode="auto">
          <a:xfrm>
            <a:off x="609600" y="5562600"/>
            <a:ext cx="381000" cy="282466"/>
          </a:xfrm>
          <a:prstGeom prst="rect">
            <a:avLst/>
          </a:prstGeom>
          <a:noFill/>
          <a:ln w="9525">
            <a:noFill/>
            <a:miter lim="800000"/>
            <a:headEnd/>
            <a:tailEnd/>
          </a:ln>
          <a:effectLst/>
        </p:spPr>
      </p:pic>
      <p:pic>
        <p:nvPicPr>
          <p:cNvPr id="2" name="Picture 1"/>
          <p:cNvPicPr>
            <a:picLocks noChangeAspect="1"/>
          </p:cNvPicPr>
          <p:nvPr/>
        </p:nvPicPr>
        <p:blipFill>
          <a:blip r:embed="rId5"/>
          <a:stretch>
            <a:fillRect/>
          </a:stretch>
        </p:blipFill>
        <p:spPr>
          <a:xfrm>
            <a:off x="6327200" y="1524000"/>
            <a:ext cx="2729932" cy="2069608"/>
          </a:xfrm>
          <a:prstGeom prst="rect">
            <a:avLst/>
          </a:prstGeom>
        </p:spPr>
      </p:pic>
    </p:spTree>
    <p:extLst>
      <p:ext uri="{BB962C8B-B14F-4D97-AF65-F5344CB8AC3E}">
        <p14:creationId xmlns:p14="http://schemas.microsoft.com/office/powerpoint/2010/main" val="676851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mj-lt"/>
              </a:rPr>
              <a:t>Deadlock Modeling </a:t>
            </a:r>
          </a:p>
        </p:txBody>
      </p:sp>
      <p:sp>
        <p:nvSpPr>
          <p:cNvPr id="3" name="Content Placeholder 2"/>
          <p:cNvSpPr>
            <a:spLocks noGrp="1"/>
          </p:cNvSpPr>
          <p:nvPr>
            <p:ph idx="1"/>
          </p:nvPr>
        </p:nvSpPr>
        <p:spPr>
          <a:xfrm>
            <a:off x="190500" y="990600"/>
            <a:ext cx="8763000" cy="1371600"/>
          </a:xfrm>
        </p:spPr>
        <p:txBody>
          <a:bodyPr>
            <a:normAutofit lnSpcReduction="10000"/>
          </a:bodyPr>
          <a:lstStyle/>
          <a:p>
            <a:pPr algn="just"/>
            <a:r>
              <a:rPr lang="en-US" dirty="0"/>
              <a:t>For Deadlock modeling a directed graph, called </a:t>
            </a:r>
            <a:r>
              <a:rPr lang="en-US" b="1" dirty="0">
                <a:solidFill>
                  <a:srgbClr val="0070C0"/>
                </a:solidFill>
              </a:rPr>
              <a:t>Resource Allocation Graph (RAG) </a:t>
            </a:r>
            <a:r>
              <a:rPr lang="en-US" dirty="0"/>
              <a:t>is used.</a:t>
            </a:r>
          </a:p>
          <a:p>
            <a:pPr algn="just"/>
            <a:r>
              <a:rPr lang="en-US" dirty="0"/>
              <a:t>Notation used for representation of RAG -</a:t>
            </a:r>
          </a:p>
        </p:txBody>
      </p:sp>
      <p:pic>
        <p:nvPicPr>
          <p:cNvPr id="2051" name="Picture 3"/>
          <p:cNvPicPr>
            <a:picLocks noChangeAspect="1" noChangeArrowheads="1"/>
          </p:cNvPicPr>
          <p:nvPr/>
        </p:nvPicPr>
        <p:blipFill>
          <a:blip r:embed="rId2"/>
          <a:srcRect/>
          <a:stretch>
            <a:fillRect/>
          </a:stretch>
        </p:blipFill>
        <p:spPr bwMode="auto">
          <a:xfrm>
            <a:off x="457200" y="2362200"/>
            <a:ext cx="6096000" cy="3924300"/>
          </a:xfrm>
          <a:prstGeom prst="rect">
            <a:avLst/>
          </a:prstGeom>
          <a:noFill/>
          <a:ln w="9525">
            <a:noFill/>
            <a:miter lim="800000"/>
            <a:headEnd/>
            <a:tailEnd/>
          </a:ln>
          <a:effectLst/>
        </p:spPr>
      </p:pic>
    </p:spTree>
    <p:extLst>
      <p:ext uri="{BB962C8B-B14F-4D97-AF65-F5344CB8AC3E}">
        <p14:creationId xmlns:p14="http://schemas.microsoft.com/office/powerpoint/2010/main" val="398493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latin typeface="+mj-lt"/>
              </a:rPr>
              <a:t>Construction of Resource Allocation Graph</a:t>
            </a:r>
          </a:p>
        </p:txBody>
      </p:sp>
      <p:sp>
        <p:nvSpPr>
          <p:cNvPr id="6" name="Content Placeholder 4"/>
          <p:cNvSpPr>
            <a:spLocks noGrp="1"/>
          </p:cNvSpPr>
          <p:nvPr>
            <p:ph idx="1"/>
          </p:nvPr>
        </p:nvSpPr>
        <p:spPr>
          <a:xfrm>
            <a:off x="533400" y="5029200"/>
            <a:ext cx="8077200" cy="1371600"/>
          </a:xfrm>
        </p:spPr>
        <p:txBody>
          <a:bodyPr>
            <a:normAutofit lnSpcReduction="10000"/>
          </a:bodyPr>
          <a:lstStyle/>
          <a:p>
            <a:pPr eaLnBrk="1" hangingPunct="1">
              <a:buNone/>
            </a:pPr>
            <a:r>
              <a:rPr lang="en-US" altLang="en-US" b="1" dirty="0">
                <a:latin typeface="Cambria" panose="02040503050406030204" pitchFamily="18" charset="0"/>
              </a:rPr>
              <a:t>Figure : Resource allocation graphs</a:t>
            </a:r>
          </a:p>
          <a:p>
            <a:pPr eaLnBrk="1" hangingPunct="1">
              <a:buNone/>
            </a:pPr>
            <a:r>
              <a:rPr lang="en-US" altLang="en-US" dirty="0">
                <a:latin typeface="Cambria" panose="02040503050406030204" pitchFamily="18" charset="0"/>
              </a:rPr>
              <a:t>(a) Holding a resource. (b) Requesting a resource. (c) Deadlock.</a:t>
            </a:r>
          </a:p>
        </p:txBody>
      </p:sp>
      <p:sp>
        <p:nvSpPr>
          <p:cNvPr id="8" name="Oval 7"/>
          <p:cNvSpPr/>
          <p:nvPr/>
        </p:nvSpPr>
        <p:spPr>
          <a:xfrm>
            <a:off x="3048000" y="16764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B</a:t>
            </a:r>
          </a:p>
        </p:txBody>
      </p:sp>
      <p:sp>
        <p:nvSpPr>
          <p:cNvPr id="9" name="Rectangle 8"/>
          <p:cNvSpPr/>
          <p:nvPr/>
        </p:nvSpPr>
        <p:spPr>
          <a:xfrm>
            <a:off x="3048000" y="3505200"/>
            <a:ext cx="381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R</a:t>
            </a:r>
          </a:p>
        </p:txBody>
      </p:sp>
      <p:cxnSp>
        <p:nvCxnSpPr>
          <p:cNvPr id="11" name="Straight Arrow Connector 10"/>
          <p:cNvCxnSpPr>
            <a:stCxn id="8" idx="4"/>
            <a:endCxn id="9" idx="0"/>
          </p:cNvCxnSpPr>
          <p:nvPr/>
        </p:nvCxnSpPr>
        <p:spPr>
          <a:xfrm rot="5400000">
            <a:off x="2514600" y="2781300"/>
            <a:ext cx="1447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3048000" y="4038600"/>
            <a:ext cx="990600" cy="369332"/>
          </a:xfrm>
          <a:prstGeom prst="rect">
            <a:avLst/>
          </a:prstGeom>
          <a:noFill/>
        </p:spPr>
        <p:txBody>
          <a:bodyPr wrap="square" rtlCol="0">
            <a:spAutoFit/>
          </a:bodyPr>
          <a:lstStyle/>
          <a:p>
            <a:r>
              <a:rPr lang="en-US" dirty="0"/>
              <a:t>(b)</a:t>
            </a:r>
          </a:p>
        </p:txBody>
      </p:sp>
      <p:pic>
        <p:nvPicPr>
          <p:cNvPr id="3075" name="Picture 3"/>
          <p:cNvPicPr>
            <a:picLocks noChangeAspect="1" noChangeArrowheads="1"/>
          </p:cNvPicPr>
          <p:nvPr/>
        </p:nvPicPr>
        <p:blipFill>
          <a:blip r:embed="rId2"/>
          <a:srcRect/>
          <a:stretch>
            <a:fillRect/>
          </a:stretch>
        </p:blipFill>
        <p:spPr bwMode="auto">
          <a:xfrm>
            <a:off x="685800" y="1219200"/>
            <a:ext cx="7239000" cy="3409950"/>
          </a:xfrm>
          <a:prstGeom prst="rect">
            <a:avLst/>
          </a:prstGeom>
          <a:noFill/>
          <a:ln w="9525">
            <a:noFill/>
            <a:miter lim="800000"/>
            <a:headEnd/>
            <a:tailEnd/>
          </a:ln>
          <a:effectLst/>
        </p:spPr>
      </p:pic>
    </p:spTree>
    <p:extLst>
      <p:ext uri="{BB962C8B-B14F-4D97-AF65-F5344CB8AC3E}">
        <p14:creationId xmlns:p14="http://schemas.microsoft.com/office/powerpoint/2010/main" val="3363087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Allocation Graph</a:t>
            </a:r>
          </a:p>
        </p:txBody>
      </p:sp>
      <p:pic>
        <p:nvPicPr>
          <p:cNvPr id="1028" name="Picture 4"/>
          <p:cNvPicPr>
            <a:picLocks noChangeAspect="1" noChangeArrowheads="1"/>
          </p:cNvPicPr>
          <p:nvPr/>
        </p:nvPicPr>
        <p:blipFill>
          <a:blip r:embed="rId2"/>
          <a:srcRect/>
          <a:stretch>
            <a:fillRect/>
          </a:stretch>
        </p:blipFill>
        <p:spPr bwMode="auto">
          <a:xfrm>
            <a:off x="2286000" y="2667000"/>
            <a:ext cx="4486275" cy="3400425"/>
          </a:xfrm>
          <a:prstGeom prst="rect">
            <a:avLst/>
          </a:prstGeom>
          <a:noFill/>
          <a:ln w="9525">
            <a:noFill/>
            <a:miter lim="800000"/>
            <a:headEnd/>
            <a:tailEnd/>
          </a:ln>
          <a:effectLst/>
        </p:spPr>
      </p:pic>
      <p:sp>
        <p:nvSpPr>
          <p:cNvPr id="7" name="Content Placeholder 4"/>
          <p:cNvSpPr txBox="1">
            <a:spLocks/>
          </p:cNvSpPr>
          <p:nvPr/>
        </p:nvSpPr>
        <p:spPr>
          <a:xfrm>
            <a:off x="533400" y="1447800"/>
            <a:ext cx="8077200" cy="990600"/>
          </a:xfrm>
          <a:prstGeom prst="rect">
            <a:avLst/>
          </a:prstGeom>
        </p:spPr>
        <p:txBody>
          <a:bodyPr>
            <a:normAutofit lnSpcReduction="10000"/>
          </a:bodyPr>
          <a:lstStyle/>
          <a:p>
            <a:pPr marL="342900" lvl="0" indent="-342900">
              <a:spcBef>
                <a:spcPct val="20000"/>
              </a:spcBef>
            </a:pPr>
            <a:r>
              <a:rPr lang="en-US" altLang="en-US" sz="3200" dirty="0"/>
              <a:t>Problem-1 : </a:t>
            </a:r>
            <a:r>
              <a:rPr lang="en-US" sz="3200" dirty="0"/>
              <a:t>Find the system is in a deadlock state or not? </a:t>
            </a:r>
            <a:endParaRPr kumimoji="0" lang="en-US" altLang="en-US" sz="3200" b="0" i="0" u="none" strike="noStrike" kern="1200" cap="none" spc="0" normalizeH="0" baseline="0" noProof="0" dirty="0">
              <a:ln>
                <a:noFill/>
              </a:ln>
              <a:solidFill>
                <a:schemeClr val="tx1"/>
              </a:solidFill>
              <a:effectLs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2991365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Resource Allocation Graph</a:t>
            </a:r>
          </a:p>
        </p:txBody>
      </p:sp>
      <p:pic>
        <p:nvPicPr>
          <p:cNvPr id="2050" name="Picture 2"/>
          <p:cNvPicPr>
            <a:picLocks noChangeAspect="1" noChangeArrowheads="1"/>
          </p:cNvPicPr>
          <p:nvPr/>
        </p:nvPicPr>
        <p:blipFill>
          <a:blip r:embed="rId2"/>
          <a:srcRect/>
          <a:stretch>
            <a:fillRect/>
          </a:stretch>
        </p:blipFill>
        <p:spPr bwMode="auto">
          <a:xfrm>
            <a:off x="1524000" y="1828801"/>
            <a:ext cx="5821425" cy="4343400"/>
          </a:xfrm>
          <a:prstGeom prst="rect">
            <a:avLst/>
          </a:prstGeom>
          <a:noFill/>
          <a:ln w="9525">
            <a:noFill/>
            <a:miter lim="800000"/>
            <a:headEnd/>
            <a:tailEnd/>
          </a:ln>
          <a:effectLst/>
        </p:spPr>
      </p:pic>
      <p:sp>
        <p:nvSpPr>
          <p:cNvPr id="5" name="Content Placeholder 4"/>
          <p:cNvSpPr txBox="1">
            <a:spLocks/>
          </p:cNvSpPr>
          <p:nvPr/>
        </p:nvSpPr>
        <p:spPr>
          <a:xfrm>
            <a:off x="609600" y="1295400"/>
            <a:ext cx="8001000" cy="838200"/>
          </a:xfrm>
          <a:prstGeom prst="rect">
            <a:avLst/>
          </a:prstGeom>
        </p:spPr>
        <p:txBody>
          <a:bodyPr>
            <a:normAutofit fontScale="92500" lnSpcReduction="20000"/>
          </a:bodyPr>
          <a:lstStyle/>
          <a:p>
            <a:pPr marL="342900" lvl="0" indent="-342900">
              <a:spcBef>
                <a:spcPct val="20000"/>
              </a:spcBef>
            </a:pPr>
            <a:r>
              <a:rPr lang="en-US" altLang="en-US" sz="3200" dirty="0"/>
              <a:t>Problem-2 : </a:t>
            </a:r>
            <a:r>
              <a:rPr lang="en-US" sz="3200" dirty="0"/>
              <a:t>Find the system is in a deadlock state or not?</a:t>
            </a:r>
            <a:endParaRPr kumimoji="0" lang="en-US" altLang="en-US" sz="3200" b="0" i="0" u="none" strike="noStrike" kern="1200" cap="none" spc="0" normalizeH="0" baseline="0" noProof="0" dirty="0">
              <a:ln>
                <a:noFill/>
              </a:ln>
              <a:solidFill>
                <a:schemeClr val="tx1"/>
              </a:solidFill>
              <a:effectLs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3558917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Resource Allocation Graph</a:t>
            </a:r>
          </a:p>
        </p:txBody>
      </p:sp>
      <p:pic>
        <p:nvPicPr>
          <p:cNvPr id="3074" name="Picture 2"/>
          <p:cNvPicPr>
            <a:picLocks noChangeAspect="1" noChangeArrowheads="1"/>
          </p:cNvPicPr>
          <p:nvPr/>
        </p:nvPicPr>
        <p:blipFill>
          <a:blip r:embed="rId2"/>
          <a:srcRect/>
          <a:stretch>
            <a:fillRect/>
          </a:stretch>
        </p:blipFill>
        <p:spPr bwMode="auto">
          <a:xfrm>
            <a:off x="347663" y="1524000"/>
            <a:ext cx="8339137" cy="5029200"/>
          </a:xfrm>
          <a:prstGeom prst="rect">
            <a:avLst/>
          </a:prstGeom>
          <a:noFill/>
          <a:ln w="9525">
            <a:noFill/>
            <a:miter lim="800000"/>
            <a:headEnd/>
            <a:tailEnd/>
          </a:ln>
          <a:effectLst/>
        </p:spPr>
      </p:pic>
      <p:sp>
        <p:nvSpPr>
          <p:cNvPr id="5" name="Content Placeholder 4"/>
          <p:cNvSpPr txBox="1">
            <a:spLocks/>
          </p:cNvSpPr>
          <p:nvPr/>
        </p:nvSpPr>
        <p:spPr>
          <a:xfrm>
            <a:off x="381000" y="1219200"/>
            <a:ext cx="8382000" cy="762000"/>
          </a:xfrm>
          <a:prstGeom prst="rect">
            <a:avLst/>
          </a:prstGeom>
        </p:spPr>
        <p:txBody>
          <a:bodyPr>
            <a:normAutofit fontScale="85000" lnSpcReduction="10000"/>
          </a:bodyPr>
          <a:lstStyle/>
          <a:p>
            <a:pPr marL="342900" lvl="0" indent="-342900">
              <a:spcBef>
                <a:spcPct val="20000"/>
              </a:spcBef>
            </a:pPr>
            <a:r>
              <a:rPr lang="en-US" altLang="en-US" sz="3200" dirty="0"/>
              <a:t>Problem-3 : </a:t>
            </a:r>
            <a:r>
              <a:rPr lang="en-US" sz="3200" dirty="0"/>
              <a:t>Find the system is in a deadlock state or not?</a:t>
            </a:r>
            <a:endParaRPr kumimoji="0" lang="en-US" altLang="en-US" sz="3200" b="0" i="0" u="none" strike="noStrike" kern="1200" cap="none" spc="0" normalizeH="0" baseline="0" noProof="0" dirty="0">
              <a:ln>
                <a:noFill/>
              </a:ln>
              <a:solidFill>
                <a:schemeClr val="tx1"/>
              </a:solidFill>
              <a:effectLs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1836246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mj-lt"/>
              </a:rPr>
              <a:t>Handling Deadlocks In DOS</a:t>
            </a:r>
            <a:endParaRPr lang="en-IN" dirty="0">
              <a:latin typeface="+mj-lt"/>
            </a:endParaRPr>
          </a:p>
        </p:txBody>
      </p:sp>
      <p:sp>
        <p:nvSpPr>
          <p:cNvPr id="3" name="Content Placeholder 2"/>
          <p:cNvSpPr>
            <a:spLocks noGrp="1"/>
          </p:cNvSpPr>
          <p:nvPr>
            <p:ph idx="1"/>
          </p:nvPr>
        </p:nvSpPr>
        <p:spPr>
          <a:xfrm>
            <a:off x="190500" y="990600"/>
            <a:ext cx="8763000" cy="5486400"/>
          </a:xfrm>
        </p:spPr>
        <p:txBody>
          <a:bodyPr>
            <a:noAutofit/>
          </a:bodyPr>
          <a:lstStyle/>
          <a:p>
            <a:pPr lvl="0" algn="just"/>
            <a:r>
              <a:rPr lang="en-US" dirty="0">
                <a:latin typeface="+mn-lt"/>
              </a:rPr>
              <a:t>Handling of deadlocks in distributed systems is more complex than in centralized systems. </a:t>
            </a:r>
          </a:p>
          <a:p>
            <a:pPr lvl="0" algn="just"/>
            <a:r>
              <a:rPr lang="en-US" dirty="0">
                <a:latin typeface="+mn-lt"/>
              </a:rPr>
              <a:t>Because the resources, the processes, and other relevant information are scattered on different nodes of the system.</a:t>
            </a:r>
          </a:p>
          <a:p>
            <a:pPr lvl="0" algn="just">
              <a:lnSpc>
                <a:spcPct val="113000"/>
              </a:lnSpc>
            </a:pPr>
            <a:r>
              <a:rPr lang="en-US" b="1" dirty="0">
                <a:latin typeface="+mn-lt"/>
              </a:rPr>
              <a:t>Strategies to handle deadlocks: </a:t>
            </a:r>
          </a:p>
          <a:p>
            <a:pPr marL="457200" lvl="0" indent="-457200" algn="just">
              <a:lnSpc>
                <a:spcPct val="113000"/>
              </a:lnSpc>
              <a:buClr>
                <a:schemeClr val="tx1"/>
              </a:buClr>
              <a:buFont typeface="+mj-lt"/>
              <a:buAutoNum type="arabicPeriod"/>
            </a:pPr>
            <a:r>
              <a:rPr lang="en-US" b="1" dirty="0">
                <a:solidFill>
                  <a:srgbClr val="0070C0"/>
                </a:solidFill>
                <a:latin typeface="+mn-lt"/>
              </a:rPr>
              <a:t>Prevention </a:t>
            </a:r>
            <a:r>
              <a:rPr lang="en-US" b="1" dirty="0">
                <a:latin typeface="+mn-lt"/>
              </a:rPr>
              <a:t>– </a:t>
            </a:r>
            <a:r>
              <a:rPr lang="en-US" dirty="0">
                <a:latin typeface="+mn-lt"/>
              </a:rPr>
              <a:t>constraints are imposed on the way in which processes request resources in order to prevent deadlocks.</a:t>
            </a:r>
          </a:p>
          <a:p>
            <a:pPr marL="457200" indent="-457200" algn="just">
              <a:lnSpc>
                <a:spcPct val="113000"/>
              </a:lnSpc>
              <a:buClr>
                <a:schemeClr val="tx1"/>
              </a:buClr>
              <a:buFont typeface="+mj-lt"/>
              <a:buAutoNum type="arabicPeriod"/>
            </a:pPr>
            <a:r>
              <a:rPr lang="en-US" b="1" dirty="0">
                <a:solidFill>
                  <a:srgbClr val="0070C0"/>
                </a:solidFill>
              </a:rPr>
              <a:t>Avoidance </a:t>
            </a:r>
            <a:r>
              <a:rPr lang="en-US" b="1" dirty="0"/>
              <a:t>– </a:t>
            </a:r>
            <a:r>
              <a:rPr lang="en-US" dirty="0"/>
              <a:t>resources are carefully allocated to avoid deadlocks.</a:t>
            </a:r>
            <a:endParaRPr lang="en-US" dirty="0">
              <a:latin typeface="+mn-lt"/>
            </a:endParaRPr>
          </a:p>
          <a:p>
            <a:pPr marL="457200" indent="-457200" algn="just">
              <a:lnSpc>
                <a:spcPct val="113000"/>
              </a:lnSpc>
              <a:buClr>
                <a:schemeClr val="tx1"/>
              </a:buClr>
              <a:buFont typeface="+mj-lt"/>
              <a:buAutoNum type="arabicPeriod"/>
            </a:pPr>
            <a:r>
              <a:rPr lang="en-US" b="1" dirty="0">
                <a:solidFill>
                  <a:srgbClr val="0070C0"/>
                </a:solidFill>
              </a:rPr>
              <a:t>Detection and recovery </a:t>
            </a:r>
            <a:r>
              <a:rPr lang="en-US" b="1" dirty="0"/>
              <a:t>– </a:t>
            </a:r>
            <a:r>
              <a:rPr lang="en-US" dirty="0"/>
              <a:t>deadlocks are allowed to occur and a detection algorithm is used to detect them. After deadlock is detected it is resolved by certain means.</a:t>
            </a:r>
          </a:p>
          <a:p>
            <a:pPr marL="457200" indent="-457200" algn="just">
              <a:lnSpc>
                <a:spcPct val="113000"/>
              </a:lnSpc>
              <a:buClr>
                <a:schemeClr val="tx1"/>
              </a:buClr>
              <a:buFont typeface="+mj-lt"/>
              <a:buAutoNum type="arabicPeriod"/>
            </a:pPr>
            <a:r>
              <a:rPr lang="en-US" b="1" dirty="0">
                <a:solidFill>
                  <a:srgbClr val="0070C0"/>
                </a:solidFill>
                <a:latin typeface="+mn-lt"/>
              </a:rPr>
              <a:t>Ignore</a:t>
            </a:r>
            <a:r>
              <a:rPr lang="en-US" b="1" dirty="0">
                <a:latin typeface="+mn-lt"/>
              </a:rPr>
              <a:t>  </a:t>
            </a:r>
            <a:r>
              <a:rPr lang="en-US" b="1" dirty="0"/>
              <a:t>–</a:t>
            </a:r>
            <a:r>
              <a:rPr lang="en-US" b="1" dirty="0">
                <a:latin typeface="+mn-lt"/>
              </a:rPr>
              <a:t>  </a:t>
            </a:r>
            <a:r>
              <a:rPr lang="en-US" dirty="0">
                <a:latin typeface="+mn-lt"/>
              </a:rPr>
              <a:t>d</a:t>
            </a:r>
            <a:r>
              <a:rPr lang="en-US" dirty="0"/>
              <a:t>o nothing, just ignore the problem.</a:t>
            </a:r>
            <a:endParaRPr lang="en-US" dirty="0">
              <a:latin typeface="+mn-lt"/>
            </a:endParaRPr>
          </a:p>
          <a:p>
            <a:pPr marL="457200" lvl="1" indent="0" algn="just">
              <a:buNone/>
            </a:pPr>
            <a:endParaRPr lang="en-US" sz="2400" dirty="0">
              <a:latin typeface="+mn-lt"/>
            </a:endParaRPr>
          </a:p>
        </p:txBody>
      </p:sp>
    </p:spTree>
    <p:extLst>
      <p:ext uri="{BB962C8B-B14F-4D97-AF65-F5344CB8AC3E}">
        <p14:creationId xmlns:p14="http://schemas.microsoft.com/office/powerpoint/2010/main" val="365360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mj-lt"/>
              </a:rPr>
              <a:t>Deadlock Prevention</a:t>
            </a:r>
            <a:endParaRPr lang="en-IN" dirty="0">
              <a:latin typeface="+mj-lt"/>
            </a:endParaRPr>
          </a:p>
        </p:txBody>
      </p:sp>
      <p:sp>
        <p:nvSpPr>
          <p:cNvPr id="3" name="Content Placeholder 2"/>
          <p:cNvSpPr>
            <a:spLocks noGrp="1"/>
          </p:cNvSpPr>
          <p:nvPr>
            <p:ph idx="1"/>
          </p:nvPr>
        </p:nvSpPr>
        <p:spPr/>
        <p:txBody>
          <a:bodyPr>
            <a:normAutofit/>
          </a:bodyPr>
          <a:lstStyle/>
          <a:p>
            <a:pPr lvl="0" algn="just"/>
            <a:r>
              <a:rPr lang="en-US" dirty="0">
                <a:latin typeface="+mn-lt"/>
              </a:rPr>
              <a:t>Deadlock can be prevented by violating the one of the four conditions that leads to deadlock.</a:t>
            </a:r>
          </a:p>
          <a:p>
            <a:pPr lvl="1"/>
            <a:r>
              <a:rPr lang="en-US" sz="2400" dirty="0">
                <a:latin typeface="+mn-lt"/>
              </a:rPr>
              <a:t>Attacking the Mutual Exclusion Condition</a:t>
            </a:r>
          </a:p>
          <a:p>
            <a:pPr lvl="1"/>
            <a:r>
              <a:rPr lang="en-US" sz="2400" dirty="0">
                <a:latin typeface="+mn-lt"/>
              </a:rPr>
              <a:t>Attacking the Hold and Wait Condition</a:t>
            </a:r>
          </a:p>
          <a:p>
            <a:pPr lvl="1"/>
            <a:r>
              <a:rPr lang="en-US" sz="2400" dirty="0">
                <a:latin typeface="+mn-lt"/>
              </a:rPr>
              <a:t>Attacking the No Preemption Condition</a:t>
            </a:r>
          </a:p>
          <a:p>
            <a:pPr lvl="1"/>
            <a:r>
              <a:rPr lang="en-US" sz="2400" dirty="0">
                <a:latin typeface="+mn-lt"/>
              </a:rPr>
              <a:t>Attacking the Circular Wait Condition</a:t>
            </a:r>
          </a:p>
          <a:p>
            <a:pPr lvl="0"/>
            <a:endParaRPr lang="en-US" dirty="0">
              <a:latin typeface="+mn-lt"/>
            </a:endParaRPr>
          </a:p>
        </p:txBody>
      </p:sp>
    </p:spTree>
    <p:extLst>
      <p:ext uri="{BB962C8B-B14F-4D97-AF65-F5344CB8AC3E}">
        <p14:creationId xmlns:p14="http://schemas.microsoft.com/office/powerpoint/2010/main" val="3854743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rtl="0">
              <a:spcBef>
                <a:spcPct val="0"/>
              </a:spcBef>
            </a:pPr>
            <a:r>
              <a:rPr lang="en-US" sz="3600" dirty="0">
                <a:latin typeface="+mj-lt"/>
              </a:rPr>
              <a:t>Violation of Mutual Exclusion Condition</a:t>
            </a:r>
            <a:endParaRPr lang="en-IN" sz="3600" dirty="0">
              <a:latin typeface="+mj-lt"/>
            </a:endParaRPr>
          </a:p>
        </p:txBody>
      </p:sp>
      <p:sp>
        <p:nvSpPr>
          <p:cNvPr id="3" name="Content Placeholder 2"/>
          <p:cNvSpPr>
            <a:spLocks noGrp="1"/>
          </p:cNvSpPr>
          <p:nvPr>
            <p:ph idx="1"/>
          </p:nvPr>
        </p:nvSpPr>
        <p:spPr/>
        <p:txBody>
          <a:bodyPr>
            <a:normAutofit/>
          </a:bodyPr>
          <a:lstStyle/>
          <a:p>
            <a:pPr lvl="0" algn="just"/>
            <a:r>
              <a:rPr lang="en-US" dirty="0">
                <a:latin typeface="+mn-lt"/>
              </a:rPr>
              <a:t>No deadlock if each resource can be assigned to more than one process.</a:t>
            </a:r>
          </a:p>
          <a:p>
            <a:pPr algn="just"/>
            <a:r>
              <a:rPr lang="en-US" spc="-5" dirty="0">
                <a:latin typeface="+mn-lt"/>
                <a:cs typeface="Arial"/>
              </a:rPr>
              <a:t>This </a:t>
            </a:r>
            <a:r>
              <a:rPr lang="en-US" dirty="0">
                <a:latin typeface="+mn-lt"/>
                <a:cs typeface="Arial"/>
              </a:rPr>
              <a:t>can </a:t>
            </a:r>
            <a:r>
              <a:rPr lang="en-US" spc="-5" dirty="0">
                <a:latin typeface="+mn-lt"/>
                <a:cs typeface="Arial"/>
              </a:rPr>
              <a:t>violate </a:t>
            </a:r>
            <a:r>
              <a:rPr lang="en-US" dirty="0">
                <a:latin typeface="+mn-lt"/>
                <a:cs typeface="Arial"/>
              </a:rPr>
              <a:t>the hardware </a:t>
            </a:r>
            <a:r>
              <a:rPr lang="en-US" spc="-5" dirty="0">
                <a:latin typeface="+mn-lt"/>
                <a:cs typeface="Arial"/>
              </a:rPr>
              <a:t>properties </a:t>
            </a:r>
            <a:r>
              <a:rPr lang="en-US" dirty="0">
                <a:latin typeface="+mn-lt"/>
                <a:cs typeface="Arial"/>
              </a:rPr>
              <a:t>of a</a:t>
            </a:r>
            <a:r>
              <a:rPr lang="en-US" spc="-10" dirty="0">
                <a:latin typeface="+mn-lt"/>
                <a:cs typeface="Arial"/>
              </a:rPr>
              <a:t> resource.</a:t>
            </a:r>
            <a:endParaRPr lang="en-US" dirty="0">
              <a:latin typeface="+mn-lt"/>
              <a:cs typeface="Arial"/>
            </a:endParaRPr>
          </a:p>
          <a:p>
            <a:pPr lvl="0" algn="just"/>
            <a:r>
              <a:rPr lang="en-US" dirty="0">
                <a:latin typeface="+mn-lt"/>
              </a:rPr>
              <a:t>We can not assign some resources to more than one process at a time </a:t>
            </a:r>
            <a:r>
              <a:rPr lang="en-US" b="1" dirty="0">
                <a:latin typeface="+mn-lt"/>
              </a:rPr>
              <a:t>such as printer.</a:t>
            </a:r>
          </a:p>
          <a:p>
            <a:pPr lvl="0" algn="just"/>
            <a:r>
              <a:rPr lang="en-US" dirty="0">
                <a:latin typeface="+mn-lt"/>
              </a:rPr>
              <a:t>Not feasible</a:t>
            </a:r>
          </a:p>
        </p:txBody>
      </p:sp>
    </p:spTree>
    <p:extLst>
      <p:ext uri="{BB962C8B-B14F-4D97-AF65-F5344CB8AC3E}">
        <p14:creationId xmlns:p14="http://schemas.microsoft.com/office/powerpoint/2010/main" val="300407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3600" dirty="0">
                <a:latin typeface="+mj-lt"/>
              </a:rPr>
              <a:t>Violation of Hold and Wait Condition</a:t>
            </a:r>
            <a:endParaRPr lang="en-IN" sz="3600" dirty="0">
              <a:latin typeface="+mj-lt"/>
            </a:endParaRPr>
          </a:p>
        </p:txBody>
      </p:sp>
      <p:sp>
        <p:nvSpPr>
          <p:cNvPr id="3" name="Content Placeholder 2"/>
          <p:cNvSpPr>
            <a:spLocks noGrp="1"/>
          </p:cNvSpPr>
          <p:nvPr>
            <p:ph idx="1"/>
          </p:nvPr>
        </p:nvSpPr>
        <p:spPr/>
        <p:txBody>
          <a:bodyPr>
            <a:normAutofit/>
          </a:bodyPr>
          <a:lstStyle/>
          <a:p>
            <a:pPr marL="457200" lvl="0" indent="-457200" algn="just">
              <a:buFont typeface="+mj-lt"/>
              <a:buAutoNum type="arabicPeriod"/>
            </a:pPr>
            <a:r>
              <a:rPr lang="en-US" b="1" dirty="0">
                <a:solidFill>
                  <a:srgbClr val="0070C0"/>
                </a:solidFill>
                <a:latin typeface="+mn-lt"/>
              </a:rPr>
              <a:t>Conservative Approach : </a:t>
            </a:r>
            <a:r>
              <a:rPr lang="en-US" dirty="0">
                <a:latin typeface="+mn-lt"/>
              </a:rPr>
              <a:t>Process is allowed to start execution if and only if it has acquired all the resources  (less efficient, not implementable, easy, deadlock independence)</a:t>
            </a:r>
          </a:p>
          <a:p>
            <a:pPr lvl="0" algn="just"/>
            <a:r>
              <a:rPr lang="en-US" dirty="0">
                <a:latin typeface="+mn-lt"/>
              </a:rPr>
              <a:t>A process is </a:t>
            </a:r>
            <a:r>
              <a:rPr lang="en-US" b="1" dirty="0">
                <a:latin typeface="+mn-lt"/>
              </a:rPr>
              <a:t>allowed to run if all resources it needed is available. </a:t>
            </a:r>
            <a:r>
              <a:rPr lang="en-US" dirty="0">
                <a:latin typeface="+mn-lt"/>
              </a:rPr>
              <a:t>Otherwise nothing will be allocated and it will just wait.</a:t>
            </a:r>
          </a:p>
          <a:p>
            <a:pPr lvl="0" algn="just"/>
            <a:r>
              <a:rPr lang="en-US" dirty="0"/>
              <a:t>Problem with this strategy is that a process may not know required resources at start of run.</a:t>
            </a:r>
          </a:p>
          <a:p>
            <a:pPr lvl="0" algn="just"/>
            <a:r>
              <a:rPr lang="en-US" dirty="0"/>
              <a:t>Resource will not be used optimally.</a:t>
            </a:r>
          </a:p>
          <a:p>
            <a:pPr lvl="0" algn="just"/>
            <a:r>
              <a:rPr lang="en-US" dirty="0"/>
              <a:t>It may cause starvation of a process that needs may resources.</a:t>
            </a:r>
            <a:endParaRPr lang="en-US" dirty="0">
              <a:latin typeface="+mn-lt"/>
            </a:endParaRPr>
          </a:p>
          <a:p>
            <a:pPr lvl="0" algn="just">
              <a:buNone/>
            </a:pPr>
            <a:endParaRPr lang="en-US" dirty="0">
              <a:latin typeface="+mn-lt"/>
            </a:endParaRPr>
          </a:p>
        </p:txBody>
      </p:sp>
    </p:spTree>
    <p:extLst>
      <p:ext uri="{BB962C8B-B14F-4D97-AF65-F5344CB8AC3E}">
        <p14:creationId xmlns:p14="http://schemas.microsoft.com/office/powerpoint/2010/main" val="3116599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mj-lt"/>
              </a:rPr>
              <a:t>Violation of Hold and Wait Condition</a:t>
            </a:r>
          </a:p>
        </p:txBody>
      </p:sp>
      <p:sp>
        <p:nvSpPr>
          <p:cNvPr id="3" name="Content Placeholder 2"/>
          <p:cNvSpPr>
            <a:spLocks noGrp="1"/>
          </p:cNvSpPr>
          <p:nvPr>
            <p:ph idx="1"/>
          </p:nvPr>
        </p:nvSpPr>
        <p:spPr/>
        <p:txBody>
          <a:bodyPr/>
          <a:lstStyle/>
          <a:p>
            <a:pPr lvl="0" algn="just">
              <a:buNone/>
            </a:pPr>
            <a:r>
              <a:rPr lang="en-US" b="1" dirty="0"/>
              <a:t>2. </a:t>
            </a:r>
            <a:r>
              <a:rPr lang="en-US" b="1" dirty="0">
                <a:solidFill>
                  <a:srgbClr val="0070C0"/>
                </a:solidFill>
              </a:rPr>
              <a:t>Do not Hold: </a:t>
            </a:r>
            <a:r>
              <a:rPr lang="en-US" dirty="0"/>
              <a:t>A process will acquire all desired resources  but before making any fresh request it must release all the resources that it currently hold (efficient, implementable)</a:t>
            </a:r>
          </a:p>
          <a:p>
            <a:pPr>
              <a:buNone/>
            </a:pPr>
            <a:endParaRPr lang="en-US" b="1" dirty="0"/>
          </a:p>
          <a:p>
            <a:pPr algn="just">
              <a:buNone/>
            </a:pPr>
            <a:r>
              <a:rPr lang="en-US" b="1" dirty="0"/>
              <a:t>3. </a:t>
            </a:r>
            <a:r>
              <a:rPr lang="en-US" b="1" dirty="0">
                <a:solidFill>
                  <a:srgbClr val="0070C0"/>
                </a:solidFill>
              </a:rPr>
              <a:t>Wait Timeout: </a:t>
            </a:r>
            <a:r>
              <a:rPr lang="en-US" dirty="0"/>
              <a:t>We place a maximum time up to which a process can wait after which process and release all the holding resources.</a:t>
            </a:r>
          </a:p>
        </p:txBody>
      </p:sp>
    </p:spTree>
    <p:extLst>
      <p:ext uri="{BB962C8B-B14F-4D97-AF65-F5344CB8AC3E}">
        <p14:creationId xmlns:p14="http://schemas.microsoft.com/office/powerpoint/2010/main" val="467428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latin typeface="+mj-lt"/>
              </a:rPr>
              <a:t>Disclaimer</a:t>
            </a:r>
          </a:p>
        </p:txBody>
      </p:sp>
      <p:sp>
        <p:nvSpPr>
          <p:cNvPr id="3" name="Content Placeholder 2"/>
          <p:cNvSpPr>
            <a:spLocks noGrp="1"/>
          </p:cNvSpPr>
          <p:nvPr>
            <p:ph idx="1"/>
          </p:nvPr>
        </p:nvSpPr>
        <p:spPr/>
        <p:txBody>
          <a:bodyPr>
            <a:normAutofit fontScale="92500" lnSpcReduction="10000"/>
          </a:bodyPr>
          <a:lstStyle/>
          <a:p>
            <a:pPr algn="just"/>
            <a:r>
              <a:rPr lang="en-US" b="1" i="1" dirty="0"/>
              <a:t>It is hereby declared that the production of the said content is meant for non-commercial, scholastic and research purposes only.</a:t>
            </a:r>
            <a:endParaRPr lang="en-US" dirty="0"/>
          </a:p>
          <a:p>
            <a:pPr algn="just"/>
            <a:endParaRPr lang="en-US" dirty="0"/>
          </a:p>
          <a:p>
            <a:pPr algn="just"/>
            <a:r>
              <a:rPr lang="en-US" b="1" i="1" dirty="0"/>
              <a:t>We admit that some of the content or the images provided in this channel's videos may be obtained through the routine Google image searches and few of them may be under copyright protection. Such usage is completely inadvertent.</a:t>
            </a:r>
            <a:endParaRPr lang="en-US" dirty="0"/>
          </a:p>
          <a:p>
            <a:pPr algn="just"/>
            <a:endParaRPr lang="en-US" dirty="0"/>
          </a:p>
          <a:p>
            <a:pPr algn="just"/>
            <a:r>
              <a:rPr lang="en-US" b="1" i="1" dirty="0"/>
              <a:t>It is quite possible that we overlooked to give full scholarly credit to the Copyright Owners. We believe that the non-commercial, only-for-educational use of the material may allow the video in question fall under fair use of such content. However we honor the copyright holder's rights and the video shall be deleted from our channel in case of any such claim received by us or reported to us.</a:t>
            </a:r>
            <a:endParaRPr lang="en-US" dirty="0"/>
          </a:p>
          <a:p>
            <a:pPr algn="just"/>
            <a:endParaRPr lang="en-US" dirty="0"/>
          </a:p>
        </p:txBody>
      </p:sp>
    </p:spTree>
    <p:extLst>
      <p:ext uri="{BB962C8B-B14F-4D97-AF65-F5344CB8AC3E}">
        <p14:creationId xmlns:p14="http://schemas.microsoft.com/office/powerpoint/2010/main" val="669463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B76F0-36DE-4A43-AC96-E1B1F6427832}"/>
              </a:ext>
            </a:extLst>
          </p:cNvPr>
          <p:cNvSpPr>
            <a:spLocks noGrp="1"/>
          </p:cNvSpPr>
          <p:nvPr>
            <p:ph type="title"/>
          </p:nvPr>
        </p:nvSpPr>
        <p:spPr/>
        <p:txBody>
          <a:bodyPr>
            <a:normAutofit/>
          </a:bodyPr>
          <a:lstStyle/>
          <a:p>
            <a:r>
              <a:rPr lang="en-US" sz="3600" dirty="0">
                <a:latin typeface="+mj-lt"/>
              </a:rPr>
              <a:t>Violation of No Preemption Condition</a:t>
            </a:r>
            <a:endParaRPr lang="en-IN" sz="3600" dirty="0">
              <a:latin typeface="+mj-lt"/>
            </a:endParaRPr>
          </a:p>
        </p:txBody>
      </p:sp>
      <p:sp>
        <p:nvSpPr>
          <p:cNvPr id="3" name="Content Placeholder 2">
            <a:extLst>
              <a:ext uri="{FF2B5EF4-FFF2-40B4-BE49-F238E27FC236}">
                <a16:creationId xmlns:a16="http://schemas.microsoft.com/office/drawing/2014/main" id="{30E2178F-B6A2-4347-8C7E-7F46900D96DC}"/>
              </a:ext>
            </a:extLst>
          </p:cNvPr>
          <p:cNvSpPr>
            <a:spLocks noGrp="1"/>
          </p:cNvSpPr>
          <p:nvPr>
            <p:ph idx="1"/>
          </p:nvPr>
        </p:nvSpPr>
        <p:spPr/>
        <p:txBody>
          <a:bodyPr/>
          <a:lstStyle/>
          <a:p>
            <a:pPr marL="457200" indent="-457200" algn="just">
              <a:buNone/>
            </a:pPr>
            <a:r>
              <a:rPr lang="en-IN" b="1" dirty="0">
                <a:latin typeface="+mn-lt"/>
              </a:rPr>
              <a:t>Forcefully Pre-emption: </a:t>
            </a:r>
            <a:r>
              <a:rPr lang="en-IN" dirty="0">
                <a:latin typeface="+mn-lt"/>
              </a:rPr>
              <a:t>We allow a process to forcefully pre-empt the resource by other processes</a:t>
            </a:r>
          </a:p>
          <a:p>
            <a:pPr marL="457200" indent="-457200" algn="just"/>
            <a:r>
              <a:rPr lang="en-IN" dirty="0">
                <a:latin typeface="+mn-lt"/>
              </a:rPr>
              <a:t>For example - When a process request for a resource that is currently not available, all the resources held by the process are taken away from it and process is blocked.</a:t>
            </a:r>
          </a:p>
          <a:p>
            <a:pPr marL="457200" indent="-457200" algn="just"/>
            <a:r>
              <a:rPr lang="en-IN" sz="2400" dirty="0">
                <a:latin typeface="+mn-lt"/>
              </a:rPr>
              <a:t>This method may be used by </a:t>
            </a:r>
            <a:r>
              <a:rPr lang="en-IN" sz="2400" b="1" dirty="0">
                <a:latin typeface="+mn-lt"/>
              </a:rPr>
              <a:t>high priority process or system process.</a:t>
            </a:r>
          </a:p>
          <a:p>
            <a:pPr marL="457200" indent="-457200" algn="just"/>
            <a:r>
              <a:rPr lang="en-IN" dirty="0">
                <a:latin typeface="+mn-lt"/>
              </a:rPr>
              <a:t>The process which are in </a:t>
            </a:r>
            <a:r>
              <a:rPr lang="en-IN" b="1" dirty="0">
                <a:latin typeface="+mn-lt"/>
              </a:rPr>
              <a:t>waiting state </a:t>
            </a:r>
            <a:r>
              <a:rPr lang="en-IN" dirty="0">
                <a:latin typeface="+mn-lt"/>
              </a:rPr>
              <a:t>must be </a:t>
            </a:r>
            <a:r>
              <a:rPr lang="en-IN" b="1" dirty="0">
                <a:latin typeface="+mn-lt"/>
              </a:rPr>
              <a:t>selected as a victim</a:t>
            </a:r>
            <a:r>
              <a:rPr lang="en-IN" dirty="0">
                <a:latin typeface="+mn-lt"/>
              </a:rPr>
              <a:t> instead of process in the </a:t>
            </a:r>
            <a:r>
              <a:rPr lang="en-IN" b="1" dirty="0">
                <a:latin typeface="+mn-lt"/>
              </a:rPr>
              <a:t>running state</a:t>
            </a:r>
            <a:r>
              <a:rPr lang="en-IN" dirty="0">
                <a:latin typeface="+mn-lt"/>
              </a:rPr>
              <a:t>.</a:t>
            </a:r>
            <a:endParaRPr lang="en-IN" sz="2400" dirty="0">
              <a:latin typeface="+mn-lt"/>
            </a:endParaRPr>
          </a:p>
        </p:txBody>
      </p:sp>
    </p:spTree>
    <p:extLst>
      <p:ext uri="{BB962C8B-B14F-4D97-AF65-F5344CB8AC3E}">
        <p14:creationId xmlns:p14="http://schemas.microsoft.com/office/powerpoint/2010/main" val="2173998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3600" dirty="0">
                <a:latin typeface="+mj-lt"/>
              </a:rPr>
              <a:t>Violation of Circular Wait Condition</a:t>
            </a:r>
            <a:endParaRPr lang="en-IN" sz="3600" dirty="0">
              <a:latin typeface="+mj-lt"/>
            </a:endParaRPr>
          </a:p>
        </p:txBody>
      </p:sp>
      <p:sp>
        <p:nvSpPr>
          <p:cNvPr id="3" name="Content Placeholder 2"/>
          <p:cNvSpPr>
            <a:spLocks noGrp="1"/>
          </p:cNvSpPr>
          <p:nvPr>
            <p:ph idx="1"/>
          </p:nvPr>
        </p:nvSpPr>
        <p:spPr/>
        <p:txBody>
          <a:bodyPr>
            <a:noAutofit/>
          </a:bodyPr>
          <a:lstStyle/>
          <a:p>
            <a:pPr lvl="0" algn="just">
              <a:lnSpc>
                <a:spcPct val="90000"/>
              </a:lnSpc>
            </a:pPr>
            <a:r>
              <a:rPr lang="en-US" dirty="0">
                <a:latin typeface="+mn-lt"/>
              </a:rPr>
              <a:t>To provide a </a:t>
            </a:r>
            <a:r>
              <a:rPr lang="en-US" b="1" dirty="0">
                <a:latin typeface="+mn-lt"/>
              </a:rPr>
              <a:t>global numbering of all the resources. </a:t>
            </a:r>
          </a:p>
          <a:p>
            <a:pPr lvl="0" algn="just">
              <a:lnSpc>
                <a:spcPct val="90000"/>
              </a:lnSpc>
            </a:pPr>
            <a:r>
              <a:rPr lang="en-US" dirty="0">
                <a:latin typeface="+mn-lt"/>
              </a:rPr>
              <a:t>Processes can request resources whenever they want to, but all requests must be made in increasing or decreasing order. </a:t>
            </a:r>
          </a:p>
          <a:p>
            <a:pPr lvl="0" algn="just">
              <a:lnSpc>
                <a:spcPct val="90000"/>
              </a:lnSpc>
            </a:pPr>
            <a:r>
              <a:rPr lang="en-US" dirty="0">
                <a:latin typeface="+mn-lt"/>
              </a:rPr>
              <a:t>A process need not acquire them all at once.</a:t>
            </a:r>
          </a:p>
          <a:p>
            <a:pPr lvl="0" algn="just">
              <a:lnSpc>
                <a:spcPct val="90000"/>
              </a:lnSpc>
            </a:pPr>
            <a:r>
              <a:rPr lang="en-US" dirty="0">
                <a:latin typeface="+mn-lt"/>
              </a:rPr>
              <a:t>Circular wait is prevented if a process holding resource n cannot wait for resource m, if m &gt; n.</a:t>
            </a:r>
          </a:p>
          <a:p>
            <a:pPr marL="914400" lvl="1" indent="-457200" algn="just">
              <a:lnSpc>
                <a:spcPct val="90000"/>
              </a:lnSpc>
              <a:buNone/>
            </a:pPr>
            <a:r>
              <a:rPr lang="en-US" sz="2400" b="1" dirty="0">
                <a:latin typeface="+mn-lt"/>
              </a:rPr>
              <a:t>1.Printer, 2.Scanner, 3.Plotter,  4.Tape drive, 5.CD ROM</a:t>
            </a:r>
          </a:p>
          <a:p>
            <a:pPr lvl="0" algn="just">
              <a:lnSpc>
                <a:spcPct val="90000"/>
              </a:lnSpc>
            </a:pPr>
            <a:r>
              <a:rPr lang="en-US" dirty="0">
                <a:latin typeface="+mn-lt"/>
              </a:rPr>
              <a:t>A process may request 1st a CD ROM drive, then tape drive. But it may not request 1st a plotter, then a Tape drive.</a:t>
            </a:r>
          </a:p>
          <a:p>
            <a:pPr lvl="0" algn="just">
              <a:lnSpc>
                <a:spcPct val="90000"/>
              </a:lnSpc>
            </a:pPr>
            <a:r>
              <a:rPr lang="en-US" dirty="0">
                <a:latin typeface="+mn-lt"/>
              </a:rPr>
              <a:t>Resource graph can never have cycle.</a:t>
            </a:r>
          </a:p>
          <a:p>
            <a:pPr lvl="0" algn="just">
              <a:lnSpc>
                <a:spcPct val="90000"/>
              </a:lnSpc>
            </a:pPr>
            <a:endParaRPr lang="en-US" dirty="0">
              <a:latin typeface="+mn-lt"/>
            </a:endParaRPr>
          </a:p>
          <a:p>
            <a:pPr lvl="0" algn="just">
              <a:lnSpc>
                <a:spcPct val="90000"/>
              </a:lnSpc>
            </a:pPr>
            <a:r>
              <a:rPr lang="en-US" dirty="0">
                <a:latin typeface="+mn-lt"/>
              </a:rPr>
              <a:t>P1 – R1, R2, R4, R43, R56</a:t>
            </a:r>
          </a:p>
          <a:p>
            <a:pPr lvl="0" algn="just">
              <a:lnSpc>
                <a:spcPct val="90000"/>
              </a:lnSpc>
            </a:pPr>
            <a:r>
              <a:rPr lang="en-US" dirty="0">
                <a:latin typeface="+mn-lt"/>
              </a:rPr>
              <a:t>P1 – R1, R4, R2 NOT POSSIBLE</a:t>
            </a:r>
          </a:p>
        </p:txBody>
      </p:sp>
    </p:spTree>
    <p:extLst>
      <p:ext uri="{BB962C8B-B14F-4D97-AF65-F5344CB8AC3E}">
        <p14:creationId xmlns:p14="http://schemas.microsoft.com/office/powerpoint/2010/main" val="1649874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mj-lt"/>
              </a:rPr>
              <a:t>Deadlock Avoidance</a:t>
            </a:r>
          </a:p>
        </p:txBody>
      </p:sp>
      <p:sp>
        <p:nvSpPr>
          <p:cNvPr id="3" name="Content Placeholder 2"/>
          <p:cNvSpPr>
            <a:spLocks noGrp="1"/>
          </p:cNvSpPr>
          <p:nvPr>
            <p:ph idx="1"/>
          </p:nvPr>
        </p:nvSpPr>
        <p:spPr/>
        <p:txBody>
          <a:bodyPr>
            <a:normAutofit/>
          </a:bodyPr>
          <a:lstStyle/>
          <a:p>
            <a:pPr algn="just"/>
            <a:r>
              <a:rPr lang="en-US" dirty="0"/>
              <a:t>In most systems, however, resources are requested one at a time. The system must be able to decide whether granting a resource is </a:t>
            </a:r>
            <a:r>
              <a:rPr lang="en-US" b="1" dirty="0"/>
              <a:t>safe or not and only make the allocation when it is safe.</a:t>
            </a:r>
          </a:p>
          <a:p>
            <a:pPr marL="0" indent="0">
              <a:buNone/>
            </a:pPr>
            <a:endParaRPr lang="en-US" sz="3200" b="1" dirty="0"/>
          </a:p>
          <a:p>
            <a:pPr marL="0" indent="0">
              <a:buNone/>
            </a:pPr>
            <a:r>
              <a:rPr lang="en-US" sz="3600" dirty="0">
                <a:solidFill>
                  <a:srgbClr val="0070C0"/>
                </a:solidFill>
                <a:ea typeface="Open Sans Semibold" panose="020B0706030804020204" pitchFamily="34" charset="0"/>
                <a:cs typeface="Open Sans Semibold" panose="020B0706030804020204" pitchFamily="34" charset="0"/>
              </a:rPr>
              <a:t>Safe and Unsafe state</a:t>
            </a:r>
          </a:p>
          <a:p>
            <a:pPr algn="just"/>
            <a:r>
              <a:rPr lang="en-US" altLang="en-US" dirty="0">
                <a:latin typeface="Cambria" panose="02040503050406030204" pitchFamily="18" charset="0"/>
              </a:rPr>
              <a:t>A state is said to be </a:t>
            </a:r>
            <a:r>
              <a:rPr lang="en-US" altLang="en-US" b="1" dirty="0">
                <a:latin typeface="Cambria" panose="02040503050406030204" pitchFamily="18" charset="0"/>
              </a:rPr>
              <a:t>safe</a:t>
            </a:r>
            <a:r>
              <a:rPr lang="en-US" altLang="en-US" dirty="0">
                <a:latin typeface="Cambria" panose="02040503050406030204" pitchFamily="18" charset="0"/>
              </a:rPr>
              <a:t> if it is </a:t>
            </a:r>
            <a:r>
              <a:rPr lang="en-US" altLang="en-US" b="1" dirty="0">
                <a:latin typeface="Cambria" panose="02040503050406030204" pitchFamily="18" charset="0"/>
              </a:rPr>
              <a:t>not deadlocked </a:t>
            </a:r>
            <a:r>
              <a:rPr lang="en-US" altLang="en-US" dirty="0">
                <a:latin typeface="Cambria" panose="02040503050406030204" pitchFamily="18" charset="0"/>
              </a:rPr>
              <a:t>and there is some scheduling order in which every process can run to completion if  all of them suddenly request their maximum number of resources immediately.</a:t>
            </a:r>
          </a:p>
          <a:p>
            <a:endParaRPr lang="en-US" dirty="0"/>
          </a:p>
          <a:p>
            <a:endParaRPr lang="en-US" dirty="0"/>
          </a:p>
        </p:txBody>
      </p:sp>
    </p:spTree>
    <p:extLst>
      <p:ext uri="{BB962C8B-B14F-4D97-AF65-F5344CB8AC3E}">
        <p14:creationId xmlns:p14="http://schemas.microsoft.com/office/powerpoint/2010/main" val="2591997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mj-lt"/>
              </a:rPr>
              <a:t>Safe State</a:t>
            </a:r>
          </a:p>
        </p:txBody>
      </p:sp>
      <p:sp>
        <p:nvSpPr>
          <p:cNvPr id="3" name="Content Placeholder 2"/>
          <p:cNvSpPr>
            <a:spLocks noGrp="1"/>
          </p:cNvSpPr>
          <p:nvPr>
            <p:ph idx="1"/>
          </p:nvPr>
        </p:nvSpPr>
        <p:spPr/>
        <p:txBody>
          <a:bodyPr/>
          <a:lstStyle/>
          <a:p>
            <a:pPr algn="just"/>
            <a:r>
              <a:rPr lang="en-US" altLang="en-US" dirty="0"/>
              <a:t>A </a:t>
            </a:r>
            <a:r>
              <a:rPr lang="en-US" altLang="en-US" b="1" dirty="0"/>
              <a:t>total of 10 instance </a:t>
            </a:r>
            <a:r>
              <a:rPr lang="en-US" altLang="en-US" dirty="0"/>
              <a:t>of the resource exist, so with </a:t>
            </a:r>
            <a:r>
              <a:rPr lang="en-US" altLang="en-US" b="1" dirty="0"/>
              <a:t>7 resources already allocated, there are 3 still free.</a:t>
            </a:r>
          </a:p>
          <a:p>
            <a:r>
              <a:rPr lang="en-US" altLang="en-US" b="1" i="1" dirty="0"/>
              <a:t>Figure : Demonstration that the state in (a) is safe. </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r="40437"/>
          <a:stretch>
            <a:fillRect/>
          </a:stretch>
        </p:blipFill>
        <p:spPr bwMode="auto">
          <a:xfrm>
            <a:off x="190500" y="2362200"/>
            <a:ext cx="5407025"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l="58864"/>
          <a:stretch>
            <a:fillRect/>
          </a:stretch>
        </p:blipFill>
        <p:spPr bwMode="auto">
          <a:xfrm>
            <a:off x="4941189" y="4267200"/>
            <a:ext cx="4181475"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0293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prstClr val="black"/>
                </a:solidFill>
                <a:latin typeface="Calibri"/>
              </a:rPr>
              <a:t>Unsafe State</a:t>
            </a:r>
            <a:endParaRPr lang="en-US" dirty="0"/>
          </a:p>
        </p:txBody>
      </p:sp>
      <p:sp>
        <p:nvSpPr>
          <p:cNvPr id="4" name="Content Placeholder 1"/>
          <p:cNvSpPr>
            <a:spLocks noGrp="1"/>
          </p:cNvSpPr>
          <p:nvPr>
            <p:ph idx="1"/>
          </p:nvPr>
        </p:nvSpPr>
        <p:spPr/>
        <p:txBody>
          <a:bodyPr>
            <a:normAutofit/>
          </a:bodyPr>
          <a:lstStyle/>
          <a:p>
            <a:pPr eaLnBrk="1" hangingPunct="1"/>
            <a:r>
              <a:rPr lang="en-US" altLang="en-US" b="1" dirty="0"/>
              <a:t>Figure : Demonstration that the state in (b) is not safe.</a:t>
            </a:r>
          </a:p>
          <a:p>
            <a:pPr eaLnBrk="1" hangingPunct="1"/>
            <a:endParaRPr lang="en-US" altLang="en-US" b="1" dirty="0"/>
          </a:p>
          <a:p>
            <a:pPr eaLnBrk="1" hangingPunct="1"/>
            <a:endParaRPr lang="en-US" altLang="en-US" b="1" dirty="0"/>
          </a:p>
          <a:p>
            <a:pPr eaLnBrk="1" hangingPunct="1"/>
            <a:endParaRPr lang="en-US" altLang="en-US" b="1" dirty="0"/>
          </a:p>
          <a:p>
            <a:pPr eaLnBrk="1" hangingPunct="1"/>
            <a:endParaRPr lang="en-US" altLang="en-US" b="1" dirty="0"/>
          </a:p>
          <a:p>
            <a:pPr eaLnBrk="1" hangingPunct="1"/>
            <a:endParaRPr lang="en-US" altLang="en-US" b="1" dirty="0"/>
          </a:p>
          <a:p>
            <a:pPr eaLnBrk="1" hangingPunct="1"/>
            <a:endParaRPr lang="en-US" altLang="en-US" b="1" dirty="0"/>
          </a:p>
          <a:p>
            <a:pPr eaLnBrk="1" hangingPunct="1"/>
            <a:endParaRPr lang="en-US" altLang="en-US" b="1" dirty="0"/>
          </a:p>
          <a:p>
            <a:pPr algn="just"/>
            <a:r>
              <a:rPr lang="en-IN" dirty="0"/>
              <a:t>Thus from the safe state system can guarantee that all process will finish and from unsafe state no such guarantee can be given.</a:t>
            </a:r>
            <a:endParaRPr lang="en-US" dirty="0"/>
          </a:p>
          <a:p>
            <a:pPr eaLnBrk="1" hangingPunct="1"/>
            <a:endParaRPr lang="en-US" altLang="en-US" b="1"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 y="1981200"/>
            <a:ext cx="8953500" cy="208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9250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3200" dirty="0">
                <a:solidFill>
                  <a:prstClr val="black"/>
                </a:solidFill>
                <a:latin typeface="Calibri"/>
              </a:rPr>
              <a:t>The Banker’s Algorithm for a Single Resource</a:t>
            </a:r>
            <a:endParaRPr lang="en-US" sz="3200" dirty="0">
              <a:solidFill>
                <a:prstClr val="black"/>
              </a:solidFill>
              <a:latin typeface="Calibri"/>
            </a:endParaRPr>
          </a:p>
        </p:txBody>
      </p:sp>
      <p:graphicFrame>
        <p:nvGraphicFramePr>
          <p:cNvPr id="4" name="Content Placeholder 1"/>
          <p:cNvGraphicFramePr>
            <a:graphicFrameLocks noGrp="1"/>
          </p:cNvGraphicFramePr>
          <p:nvPr>
            <p:ph idx="1"/>
          </p:nvPr>
        </p:nvGraphicFramePr>
        <p:xfrm>
          <a:off x="190500" y="990600"/>
          <a:ext cx="8763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7174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200" dirty="0">
                <a:solidFill>
                  <a:prstClr val="black"/>
                </a:solidFill>
                <a:latin typeface="Calibri"/>
              </a:rPr>
              <a:t>The Banker’s Algorithm for a Single Resource</a:t>
            </a:r>
            <a:endParaRPr lang="en-US" sz="4000" dirty="0"/>
          </a:p>
        </p:txBody>
      </p:sp>
      <p:sp>
        <p:nvSpPr>
          <p:cNvPr id="4" name="Content Placeholder 1"/>
          <p:cNvSpPr>
            <a:spLocks noGrp="1"/>
          </p:cNvSpPr>
          <p:nvPr>
            <p:ph idx="1"/>
          </p:nvPr>
        </p:nvSpPr>
        <p:spPr/>
        <p:txBody>
          <a:bodyPr>
            <a:normAutofit fontScale="85000" lnSpcReduction="20000"/>
          </a:bodyPr>
          <a:lstStyle/>
          <a:p>
            <a:pPr eaLnBrk="1" hangingPunct="1"/>
            <a:r>
              <a:rPr lang="en-US" altLang="en-US" sz="2600" dirty="0"/>
              <a:t>Figure : Three resource allocation states:  </a:t>
            </a:r>
            <a:endParaRPr lang="en-US" altLang="en-US" sz="1800" dirty="0"/>
          </a:p>
          <a:p>
            <a:pPr eaLnBrk="1" hangingPunct="1"/>
            <a:endParaRPr lang="en-US" altLang="en-US" sz="1800" dirty="0"/>
          </a:p>
          <a:p>
            <a:pPr eaLnBrk="1" hangingPunct="1"/>
            <a:endParaRPr lang="en-US" altLang="en-US" sz="1800" dirty="0"/>
          </a:p>
          <a:p>
            <a:pPr eaLnBrk="1" hangingPunct="1"/>
            <a:endParaRPr lang="en-US" altLang="en-US" sz="1800" dirty="0"/>
          </a:p>
          <a:p>
            <a:pPr eaLnBrk="1" hangingPunct="1"/>
            <a:endParaRPr lang="en-US" altLang="en-US" sz="1800" dirty="0"/>
          </a:p>
          <a:p>
            <a:pPr eaLnBrk="1" hangingPunct="1"/>
            <a:endParaRPr lang="en-US" altLang="en-US" sz="1800" dirty="0"/>
          </a:p>
          <a:p>
            <a:pPr eaLnBrk="1" hangingPunct="1"/>
            <a:endParaRPr lang="en-US" altLang="en-US" sz="1800" dirty="0"/>
          </a:p>
          <a:p>
            <a:pPr marL="0" indent="0" eaLnBrk="1" hangingPunct="1">
              <a:buNone/>
            </a:pPr>
            <a:endParaRPr lang="en-US" altLang="en-US" sz="1800" dirty="0"/>
          </a:p>
          <a:p>
            <a:pPr eaLnBrk="1" hangingPunct="1"/>
            <a:endParaRPr lang="en-US" altLang="en-US" sz="1800" dirty="0"/>
          </a:p>
          <a:p>
            <a:pPr eaLnBrk="1" hangingPunct="1"/>
            <a:endParaRPr lang="en-US" altLang="en-US" sz="1800" dirty="0"/>
          </a:p>
          <a:p>
            <a:pPr eaLnBrk="1" hangingPunct="1"/>
            <a:endParaRPr lang="en-US" altLang="en-US" sz="1800" dirty="0"/>
          </a:p>
          <a:p>
            <a:endParaRPr lang="en-US" sz="2600" dirty="0"/>
          </a:p>
          <a:p>
            <a:pPr algn="just"/>
            <a:r>
              <a:rPr lang="en-US" sz="2600" dirty="0"/>
              <a:t>The banker’s algorithm considers each request as it occurs, and see if granting it leads to a safe state. If it does, the request is granted; otherwise, it is postponed until later. To see if a state is safe, the banker checks to see if he has enough resources to satisfy some customer. If so, those loans are assumed to be repaid.</a:t>
            </a:r>
          </a:p>
          <a:p>
            <a:pPr eaLnBrk="1" hangingPunct="1"/>
            <a:endParaRPr lang="en-US" altLang="en-US" sz="18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8259763"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4762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877300" cy="808037"/>
          </a:xfrm>
        </p:spPr>
        <p:txBody>
          <a:bodyPr>
            <a:normAutofit/>
          </a:bodyPr>
          <a:lstStyle/>
          <a:p>
            <a:r>
              <a:rPr lang="en-US" altLang="en-US" sz="2800" dirty="0">
                <a:solidFill>
                  <a:prstClr val="black"/>
                </a:solidFill>
                <a:latin typeface="Calibri"/>
              </a:rPr>
              <a:t>The Banker’s Algorithm for Multiple Resources</a:t>
            </a:r>
            <a:endParaRPr lang="en-US" sz="3600"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2112" y="2590800"/>
            <a:ext cx="5895975"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81000" y="1201406"/>
            <a:ext cx="8458200" cy="1384995"/>
          </a:xfrm>
          <a:prstGeom prst="rect">
            <a:avLst/>
          </a:prstGeom>
        </p:spPr>
        <p:txBody>
          <a:bodyPr wrap="square">
            <a:spAutoFit/>
          </a:bodyPr>
          <a:lstStyle/>
          <a:p>
            <a:pPr marL="457200" indent="-457200">
              <a:buFont typeface="Arial" panose="020B0604020202020204" pitchFamily="34" charset="0"/>
              <a:buChar char="•"/>
            </a:pPr>
            <a:r>
              <a:rPr lang="en-US" altLang="en-US" sz="2800" dirty="0">
                <a:solidFill>
                  <a:srgbClr val="FF0000"/>
                </a:solidFill>
                <a:latin typeface="+mj-lt"/>
              </a:rPr>
              <a:t>Figure : The banker’s algorithm with multiple resources. </a:t>
            </a:r>
            <a:r>
              <a:rPr lang="en-US" altLang="en-US" sz="2800" dirty="0">
                <a:latin typeface="+mj-lt"/>
              </a:rPr>
              <a:t>{Max (7,5,5,5) Allocated (5,3,2,2) avail=max-allocated </a:t>
            </a:r>
            <a:r>
              <a:rPr lang="en-US" altLang="en-US" sz="2800" b="1" dirty="0">
                <a:latin typeface="+mj-lt"/>
              </a:rPr>
              <a:t>(1,1,3,3) A=(3,0,1,1)+(1,1,3,3)}</a:t>
            </a:r>
          </a:p>
        </p:txBody>
      </p:sp>
    </p:spTree>
    <p:extLst>
      <p:ext uri="{BB962C8B-B14F-4D97-AF65-F5344CB8AC3E}">
        <p14:creationId xmlns:p14="http://schemas.microsoft.com/office/powerpoint/2010/main" val="4059812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800" dirty="0">
                <a:solidFill>
                  <a:prstClr val="black"/>
                </a:solidFill>
                <a:latin typeface="Calibri"/>
              </a:rPr>
              <a:t>The Banker’s Algorithm for Multiple Resources</a:t>
            </a:r>
            <a:endParaRPr lang="en-US" sz="3600" dirty="0"/>
          </a:p>
        </p:txBody>
      </p:sp>
      <p:sp>
        <p:nvSpPr>
          <p:cNvPr id="4" name="Content Placeholder 1"/>
          <p:cNvSpPr>
            <a:spLocks noGrp="1"/>
          </p:cNvSpPr>
          <p:nvPr>
            <p:ph idx="1"/>
          </p:nvPr>
        </p:nvSpPr>
        <p:spPr>
          <a:xfrm>
            <a:off x="190500" y="990600"/>
            <a:ext cx="8763000" cy="5486400"/>
          </a:xfrm>
        </p:spPr>
        <p:txBody>
          <a:bodyPr>
            <a:normAutofit lnSpcReduction="10000"/>
          </a:bodyPr>
          <a:lstStyle/>
          <a:p>
            <a:pPr algn="just" eaLnBrk="1" hangingPunct="1">
              <a:buFontTx/>
              <a:buNone/>
            </a:pPr>
            <a:r>
              <a:rPr lang="en-US" altLang="en-US" dirty="0"/>
              <a:t>Algorithm for checking to see if a state is safe:</a:t>
            </a:r>
          </a:p>
          <a:p>
            <a:pPr algn="just" eaLnBrk="1" hangingPunct="1">
              <a:buFontTx/>
              <a:buAutoNum type="arabicPeriod"/>
            </a:pPr>
            <a:r>
              <a:rPr lang="en-US" altLang="en-US" dirty="0"/>
              <a:t>Look for row, R, whose unmet resource needs all </a:t>
            </a:r>
            <a:br>
              <a:rPr lang="en-US" altLang="en-US" dirty="0"/>
            </a:br>
            <a:r>
              <a:rPr lang="en-US" altLang="en-US" dirty="0"/>
              <a:t>≤ A.  If no such row exists, system will eventually deadlock since no process can run to completion</a:t>
            </a:r>
          </a:p>
          <a:p>
            <a:pPr algn="just" eaLnBrk="1" hangingPunct="1">
              <a:buFontTx/>
              <a:buAutoNum type="arabicPeriod"/>
            </a:pPr>
            <a:r>
              <a:rPr lang="en-US" altLang="en-US" dirty="0"/>
              <a:t>Assume process of row chosen requests all resources it needs and finishes. Mark process as terminated, add all its resources to the A vector.</a:t>
            </a:r>
          </a:p>
          <a:p>
            <a:pPr algn="just" eaLnBrk="1" hangingPunct="1">
              <a:buFontTx/>
              <a:buAutoNum type="arabicPeriod"/>
            </a:pPr>
            <a:r>
              <a:rPr lang="en-US" altLang="en-US" dirty="0"/>
              <a:t>Repeat steps 1 and 2 until either all processes marked terminated (initial state was safe) or no process left whose resource needs can be met (there is a deadlock).</a:t>
            </a:r>
          </a:p>
          <a:p>
            <a:pPr algn="just" eaLnBrk="1" hangingPunct="1">
              <a:buFontTx/>
              <a:buAutoNum type="arabicPeriod"/>
            </a:pPr>
            <a:r>
              <a:rPr lang="en-US" dirty="0"/>
              <a:t>If the order of execution is: D,A,B,C and E then safe state(no Deadlock)</a:t>
            </a:r>
          </a:p>
          <a:p>
            <a:pPr algn="just" eaLnBrk="1" hangingPunct="1">
              <a:buFontTx/>
              <a:buAutoNum type="arabicPeriod"/>
            </a:pPr>
            <a:r>
              <a:rPr lang="en-US" dirty="0"/>
              <a:t>If D request 1 CDROM then it leads to unsafe state(deadlock)</a:t>
            </a:r>
          </a:p>
          <a:p>
            <a:pPr algn="just" eaLnBrk="1" hangingPunct="1">
              <a:buFontTx/>
              <a:buAutoNum type="arabicPeriod"/>
            </a:pPr>
            <a:endParaRPr lang="en-US" altLang="en-US" dirty="0"/>
          </a:p>
        </p:txBody>
      </p:sp>
    </p:spTree>
    <p:extLst>
      <p:ext uri="{BB962C8B-B14F-4D97-AF65-F5344CB8AC3E}">
        <p14:creationId xmlns:p14="http://schemas.microsoft.com/office/powerpoint/2010/main" val="3210152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800" dirty="0">
                <a:solidFill>
                  <a:prstClr val="black"/>
                </a:solidFill>
                <a:latin typeface="Calibri"/>
              </a:rPr>
              <a:t>The Banker’s Algorithm for Multiple Resources</a:t>
            </a:r>
            <a:endParaRPr lang="en-US" sz="4000" dirty="0"/>
          </a:p>
        </p:txBody>
      </p:sp>
      <p:sp>
        <p:nvSpPr>
          <p:cNvPr id="4" name="Content Placeholder 1"/>
          <p:cNvSpPr>
            <a:spLocks noGrp="1"/>
          </p:cNvSpPr>
          <p:nvPr>
            <p:ph idx="1"/>
          </p:nvPr>
        </p:nvSpPr>
        <p:spPr/>
        <p:txBody>
          <a:bodyPr>
            <a:normAutofit/>
          </a:bodyPr>
          <a:lstStyle/>
          <a:p>
            <a:pPr algn="just" eaLnBrk="1" hangingPunct="1">
              <a:buFontTx/>
              <a:buNone/>
            </a:pPr>
            <a:r>
              <a:rPr lang="en-US" altLang="en-US" dirty="0">
                <a:latin typeface="Cambria" panose="02040503050406030204" pitchFamily="18" charset="0"/>
              </a:rPr>
              <a:t>Algorithm for checking to see if a state is safe:</a:t>
            </a:r>
          </a:p>
          <a:p>
            <a:pPr algn="just" eaLnBrk="1" hangingPunct="1">
              <a:buFontTx/>
              <a:buAutoNum type="arabicPeriod"/>
            </a:pPr>
            <a:r>
              <a:rPr lang="en-US" altLang="en-US" dirty="0">
                <a:latin typeface="Cambria" panose="02040503050406030204" pitchFamily="18" charset="0"/>
              </a:rPr>
              <a:t>Look for row, R, whose unmet resource needs all </a:t>
            </a:r>
            <a:br>
              <a:rPr lang="en-US" altLang="en-US" dirty="0">
                <a:latin typeface="Cambria" panose="02040503050406030204" pitchFamily="18" charset="0"/>
              </a:rPr>
            </a:br>
            <a:r>
              <a:rPr lang="en-US" altLang="en-US" dirty="0">
                <a:latin typeface="Cambria" panose="02040503050406030204" pitchFamily="18" charset="0"/>
              </a:rPr>
              <a:t>≤ A.  If no such row exists, system will eventually deadlock since no process can run to completion</a:t>
            </a:r>
          </a:p>
          <a:p>
            <a:pPr algn="just" eaLnBrk="1" hangingPunct="1">
              <a:buFontTx/>
              <a:buAutoNum type="arabicPeriod"/>
            </a:pPr>
            <a:r>
              <a:rPr lang="en-US" altLang="en-US" dirty="0">
                <a:latin typeface="Cambria" panose="02040503050406030204" pitchFamily="18" charset="0"/>
              </a:rPr>
              <a:t>Assume process of row chosen requests all resources it needs and finishes. Mark process as terminated, add all its resources to the A vector.</a:t>
            </a:r>
          </a:p>
          <a:p>
            <a:pPr algn="just" eaLnBrk="1" hangingPunct="1">
              <a:buFontTx/>
              <a:buAutoNum type="arabicPeriod"/>
            </a:pPr>
            <a:r>
              <a:rPr lang="en-US" altLang="en-US" dirty="0">
                <a:latin typeface="Cambria" panose="02040503050406030204" pitchFamily="18" charset="0"/>
              </a:rPr>
              <a:t>Repeat steps 1 and 2 until either all processes marked terminated (initial state was safe) or no process left whose resource needs can be met (there is a deadlock).</a:t>
            </a:r>
          </a:p>
        </p:txBody>
      </p:sp>
    </p:spTree>
    <p:extLst>
      <p:ext uri="{BB962C8B-B14F-4D97-AF65-F5344CB8AC3E}">
        <p14:creationId xmlns:p14="http://schemas.microsoft.com/office/powerpoint/2010/main" val="893063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Topics to be covered</a:t>
            </a:r>
            <a:endParaRPr lang="en-IN" dirty="0">
              <a:latin typeface="+mj-lt"/>
            </a:endParaRPr>
          </a:p>
        </p:txBody>
      </p:sp>
      <p:sp>
        <p:nvSpPr>
          <p:cNvPr id="16" name="Content Placeholder 2"/>
          <p:cNvSpPr>
            <a:spLocks noGrp="1"/>
          </p:cNvSpPr>
          <p:nvPr>
            <p:ph idx="1"/>
          </p:nvPr>
        </p:nvSpPr>
        <p:spPr>
          <a:xfrm>
            <a:off x="190500" y="990600"/>
            <a:ext cx="8763000" cy="5486400"/>
          </a:xfrm>
        </p:spPr>
        <p:txBody>
          <a:bodyPr>
            <a:normAutofit/>
          </a:bodyPr>
          <a:lstStyle/>
          <a:p>
            <a:r>
              <a:rPr lang="en-US" sz="2800" dirty="0"/>
              <a:t>Deadlock and its Principles</a:t>
            </a:r>
          </a:p>
          <a:p>
            <a:r>
              <a:rPr lang="en-US" sz="2800" dirty="0"/>
              <a:t>Four Necessary Conditions of Deadlock </a:t>
            </a:r>
          </a:p>
          <a:p>
            <a:r>
              <a:rPr lang="en-US" sz="2800" dirty="0"/>
              <a:t>Deadlock Prevention </a:t>
            </a:r>
          </a:p>
          <a:p>
            <a:r>
              <a:rPr lang="en-US" sz="2800" dirty="0"/>
              <a:t>Resource Allocation Graph (RAG)</a:t>
            </a:r>
          </a:p>
          <a:p>
            <a:r>
              <a:rPr lang="en-US" sz="2800" dirty="0"/>
              <a:t>Deadlock Avoidance - Banker’s algorithm</a:t>
            </a:r>
          </a:p>
          <a:p>
            <a:r>
              <a:rPr lang="en-US" sz="2800" dirty="0"/>
              <a:t>Deadlock Detection &amp; Recovery. </a:t>
            </a:r>
          </a:p>
          <a:p>
            <a:endParaRPr lang="en-US" sz="2800" dirty="0"/>
          </a:p>
          <a:p>
            <a:endParaRPr lang="en-US" sz="2800" dirty="0">
              <a:latin typeface="+mn-lt"/>
            </a:endParaRPr>
          </a:p>
        </p:txBody>
      </p:sp>
    </p:spTree>
    <p:extLst>
      <p:ext uri="{BB962C8B-B14F-4D97-AF65-F5344CB8AC3E}">
        <p14:creationId xmlns:p14="http://schemas.microsoft.com/office/powerpoint/2010/main" val="6275391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a:solidFill>
                  <a:prstClr val="black"/>
                </a:solidFill>
                <a:latin typeface="Calibri"/>
              </a:rPr>
              <a:t>Numerical - The Banker’s Algorithm</a:t>
            </a:r>
            <a:endParaRPr lang="en-US" dirty="0"/>
          </a:p>
        </p:txBody>
      </p:sp>
      <p:sp>
        <p:nvSpPr>
          <p:cNvPr id="3" name="Content Placeholder 2"/>
          <p:cNvSpPr>
            <a:spLocks noGrp="1"/>
          </p:cNvSpPr>
          <p:nvPr>
            <p:ph idx="1"/>
          </p:nvPr>
        </p:nvSpPr>
        <p:spPr/>
        <p:txBody>
          <a:bodyPr/>
          <a:lstStyle/>
          <a:p>
            <a:pPr algn="just"/>
            <a:r>
              <a:rPr lang="en-US" dirty="0"/>
              <a:t>Considering a system with five processes P0 through P4 and three resources of type A, B, C. Resource </a:t>
            </a:r>
            <a:r>
              <a:rPr lang="en-US" b="1" dirty="0"/>
              <a:t>type A has 10 instances, B has 5 instances and type C has 7 instances. </a:t>
            </a:r>
            <a:r>
              <a:rPr lang="en-US" dirty="0"/>
              <a:t>Find the safe sequence of the system with current allocation.</a:t>
            </a:r>
          </a:p>
        </p:txBody>
      </p:sp>
      <p:pic>
        <p:nvPicPr>
          <p:cNvPr id="5" name="Picture 4"/>
          <p:cNvPicPr>
            <a:picLocks noChangeAspect="1"/>
          </p:cNvPicPr>
          <p:nvPr/>
        </p:nvPicPr>
        <p:blipFill>
          <a:blip r:embed="rId2"/>
          <a:stretch>
            <a:fillRect/>
          </a:stretch>
        </p:blipFill>
        <p:spPr>
          <a:xfrm>
            <a:off x="762000" y="2943225"/>
            <a:ext cx="7162800" cy="3152775"/>
          </a:xfrm>
          <a:prstGeom prst="rect">
            <a:avLst/>
          </a:prstGeom>
        </p:spPr>
      </p:pic>
    </p:spTree>
    <p:extLst>
      <p:ext uri="{BB962C8B-B14F-4D97-AF65-F5344CB8AC3E}">
        <p14:creationId xmlns:p14="http://schemas.microsoft.com/office/powerpoint/2010/main" val="541602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86000" y="1447800"/>
            <a:ext cx="4411034" cy="4024313"/>
          </a:xfrm>
          <a:prstGeom prst="rect">
            <a:avLst/>
          </a:prstGeom>
        </p:spPr>
      </p:pic>
    </p:spTree>
    <p:extLst>
      <p:ext uri="{BB962C8B-B14F-4D97-AF65-F5344CB8AC3E}">
        <p14:creationId xmlns:p14="http://schemas.microsoft.com/office/powerpoint/2010/main" val="1800256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a:solidFill>
                  <a:prstClr val="black"/>
                </a:solidFill>
                <a:latin typeface="Calibri"/>
              </a:rPr>
              <a:t>Numerical - The Banker’s Algorithm</a:t>
            </a:r>
            <a:endParaRPr lang="en-US" sz="4800" dirty="0"/>
          </a:p>
        </p:txBody>
      </p:sp>
      <p:sp>
        <p:nvSpPr>
          <p:cNvPr id="3" name="Content Placeholder 2"/>
          <p:cNvSpPr>
            <a:spLocks noGrp="1"/>
          </p:cNvSpPr>
          <p:nvPr>
            <p:ph idx="1"/>
          </p:nvPr>
        </p:nvSpPr>
        <p:spPr/>
        <p:txBody>
          <a:bodyPr>
            <a:normAutofit/>
          </a:bodyPr>
          <a:lstStyle/>
          <a:p>
            <a:pPr algn="just"/>
            <a:r>
              <a:rPr lang="en-US" sz="2000" dirty="0"/>
              <a:t>A single processor system has three resource types X, Y and Z, which are shared by three processes. There are 5 units of each resource type. Consider the following scenario, where the column alloc denotes the number of units of each resource type allocated to each process, and the column request denotes the number of units of each resource type requested by a process in order to complete execution. Which of these processes will finish LAST? </a:t>
            </a:r>
            <a:r>
              <a:rPr lang="en-US" sz="2000" b="1" dirty="0"/>
              <a:t>(GATE-2007 | 2-MARKS)</a:t>
            </a:r>
          </a:p>
        </p:txBody>
      </p:sp>
      <p:pic>
        <p:nvPicPr>
          <p:cNvPr id="4" name="Picture 3"/>
          <p:cNvPicPr>
            <a:picLocks noChangeAspect="1"/>
          </p:cNvPicPr>
          <p:nvPr/>
        </p:nvPicPr>
        <p:blipFill>
          <a:blip r:embed="rId2"/>
          <a:stretch>
            <a:fillRect/>
          </a:stretch>
        </p:blipFill>
        <p:spPr>
          <a:xfrm>
            <a:off x="304800" y="3810000"/>
            <a:ext cx="4038600" cy="2209800"/>
          </a:xfrm>
          <a:prstGeom prst="rect">
            <a:avLst/>
          </a:prstGeom>
        </p:spPr>
      </p:pic>
      <p:sp>
        <p:nvSpPr>
          <p:cNvPr id="5" name="TextBox 4"/>
          <p:cNvSpPr txBox="1"/>
          <p:nvPr/>
        </p:nvSpPr>
        <p:spPr>
          <a:xfrm>
            <a:off x="4953000" y="3810000"/>
            <a:ext cx="3886200" cy="2308324"/>
          </a:xfrm>
          <a:prstGeom prst="rect">
            <a:avLst/>
          </a:prstGeom>
          <a:noFill/>
        </p:spPr>
        <p:txBody>
          <a:bodyPr wrap="square" rtlCol="0">
            <a:spAutoFit/>
          </a:bodyPr>
          <a:lstStyle/>
          <a:p>
            <a:r>
              <a:rPr lang="en-US" sz="2400" b="1" dirty="0"/>
              <a:t>(A)</a:t>
            </a:r>
            <a:r>
              <a:rPr lang="en-US" sz="2400" dirty="0"/>
              <a:t> P0</a:t>
            </a:r>
            <a:br>
              <a:rPr lang="en-US" sz="2400" dirty="0"/>
            </a:br>
            <a:r>
              <a:rPr lang="en-US" sz="2400" b="1" dirty="0"/>
              <a:t>(B)</a:t>
            </a:r>
            <a:r>
              <a:rPr lang="en-US" sz="2400" dirty="0"/>
              <a:t> P1</a:t>
            </a:r>
            <a:br>
              <a:rPr lang="en-US" sz="2400" dirty="0"/>
            </a:br>
            <a:r>
              <a:rPr lang="en-US" sz="2400" b="1" dirty="0"/>
              <a:t>(C)</a:t>
            </a:r>
            <a:r>
              <a:rPr lang="en-US" sz="2400" dirty="0"/>
              <a:t> P2</a:t>
            </a:r>
            <a:br>
              <a:rPr lang="en-US" sz="2400" dirty="0"/>
            </a:br>
            <a:r>
              <a:rPr lang="en-US" sz="2400" b="1" dirty="0"/>
              <a:t>(D)</a:t>
            </a:r>
            <a:r>
              <a:rPr lang="en-US" sz="2400" dirty="0"/>
              <a:t> None of the above, since the system is in a deadlock</a:t>
            </a:r>
            <a:br>
              <a:rPr lang="en-US" sz="2400" dirty="0"/>
            </a:br>
            <a:endParaRPr lang="en-US" sz="2400" dirty="0"/>
          </a:p>
        </p:txBody>
      </p:sp>
    </p:spTree>
    <p:extLst>
      <p:ext uri="{BB962C8B-B14F-4D97-AF65-F5344CB8AC3E}">
        <p14:creationId xmlns:p14="http://schemas.microsoft.com/office/powerpoint/2010/main" val="37537189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a:solidFill>
                  <a:prstClr val="black"/>
                </a:solidFill>
                <a:latin typeface="Calibri"/>
              </a:rPr>
              <a:t>Numerical - The Banker’s Algorithm</a:t>
            </a:r>
            <a:endParaRPr lang="en-US" sz="4800" dirty="0"/>
          </a:p>
        </p:txBody>
      </p:sp>
      <p:pic>
        <p:nvPicPr>
          <p:cNvPr id="5" name="Picture 4"/>
          <p:cNvPicPr>
            <a:picLocks noChangeAspect="1"/>
          </p:cNvPicPr>
          <p:nvPr/>
        </p:nvPicPr>
        <p:blipFill>
          <a:blip r:embed="rId2"/>
          <a:stretch>
            <a:fillRect/>
          </a:stretch>
        </p:blipFill>
        <p:spPr>
          <a:xfrm>
            <a:off x="193548" y="1143000"/>
            <a:ext cx="8808244" cy="2971800"/>
          </a:xfrm>
          <a:prstGeom prst="rect">
            <a:avLst/>
          </a:prstGeom>
        </p:spPr>
      </p:pic>
      <p:pic>
        <p:nvPicPr>
          <p:cNvPr id="8" name="Picture 7"/>
          <p:cNvPicPr>
            <a:picLocks noChangeAspect="1"/>
          </p:cNvPicPr>
          <p:nvPr/>
        </p:nvPicPr>
        <p:blipFill>
          <a:blip r:embed="rId3"/>
          <a:stretch>
            <a:fillRect/>
          </a:stretch>
        </p:blipFill>
        <p:spPr>
          <a:xfrm>
            <a:off x="381000" y="4275582"/>
            <a:ext cx="3324225" cy="1781175"/>
          </a:xfrm>
          <a:prstGeom prst="rect">
            <a:avLst/>
          </a:prstGeom>
        </p:spPr>
      </p:pic>
      <p:pic>
        <p:nvPicPr>
          <p:cNvPr id="9" name="Picture 8"/>
          <p:cNvPicPr>
            <a:picLocks noChangeAspect="1"/>
          </p:cNvPicPr>
          <p:nvPr/>
        </p:nvPicPr>
        <p:blipFill>
          <a:blip r:embed="rId4"/>
          <a:stretch>
            <a:fillRect/>
          </a:stretch>
        </p:blipFill>
        <p:spPr>
          <a:xfrm>
            <a:off x="4724400" y="4260342"/>
            <a:ext cx="3505200" cy="1638300"/>
          </a:xfrm>
          <a:prstGeom prst="rect">
            <a:avLst/>
          </a:prstGeom>
        </p:spPr>
      </p:pic>
      <p:sp>
        <p:nvSpPr>
          <p:cNvPr id="10" name="TextBox 9"/>
          <p:cNvSpPr txBox="1"/>
          <p:nvPr/>
        </p:nvSpPr>
        <p:spPr>
          <a:xfrm>
            <a:off x="1447800" y="3733800"/>
            <a:ext cx="2743200" cy="369332"/>
          </a:xfrm>
          <a:prstGeom prst="rect">
            <a:avLst/>
          </a:prstGeom>
          <a:noFill/>
        </p:spPr>
        <p:txBody>
          <a:bodyPr wrap="square" rtlCol="0">
            <a:spAutoFit/>
          </a:bodyPr>
          <a:lstStyle/>
          <a:p>
            <a:r>
              <a:rPr lang="en-US" b="1" dirty="0"/>
              <a:t>(UGC-NET 2016 AUG)</a:t>
            </a:r>
          </a:p>
        </p:txBody>
      </p:sp>
    </p:spTree>
    <p:extLst>
      <p:ext uri="{BB962C8B-B14F-4D97-AF65-F5344CB8AC3E}">
        <p14:creationId xmlns:p14="http://schemas.microsoft.com/office/powerpoint/2010/main" val="2245280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1871E-F924-4422-93E3-0D8F7233F440}"/>
              </a:ext>
            </a:extLst>
          </p:cNvPr>
          <p:cNvSpPr>
            <a:spLocks noGrp="1"/>
          </p:cNvSpPr>
          <p:nvPr>
            <p:ph type="title"/>
          </p:nvPr>
        </p:nvSpPr>
        <p:spPr/>
        <p:txBody>
          <a:bodyPr/>
          <a:lstStyle/>
          <a:p>
            <a:r>
              <a:rPr lang="en-IN" dirty="0">
                <a:latin typeface="+mj-lt"/>
              </a:rPr>
              <a:t>Deadlock Detection</a:t>
            </a:r>
          </a:p>
        </p:txBody>
      </p:sp>
      <p:sp>
        <p:nvSpPr>
          <p:cNvPr id="3" name="Content Placeholder 2">
            <a:extLst>
              <a:ext uri="{FF2B5EF4-FFF2-40B4-BE49-F238E27FC236}">
                <a16:creationId xmlns:a16="http://schemas.microsoft.com/office/drawing/2014/main" id="{AC3E4A16-894B-46BA-905E-FB927BE2DCC1}"/>
              </a:ext>
            </a:extLst>
          </p:cNvPr>
          <p:cNvSpPr>
            <a:spLocks noGrp="1"/>
          </p:cNvSpPr>
          <p:nvPr>
            <p:ph idx="1"/>
          </p:nvPr>
        </p:nvSpPr>
        <p:spPr/>
        <p:txBody>
          <a:bodyPr>
            <a:normAutofit/>
          </a:bodyPr>
          <a:lstStyle/>
          <a:p>
            <a:pPr lvl="0" algn="just">
              <a:spcBef>
                <a:spcPts val="576"/>
              </a:spcBef>
              <a:tabLst>
                <a:tab pos="72390" algn="l"/>
              </a:tabLst>
            </a:pPr>
            <a:r>
              <a:rPr lang="en-US" dirty="0"/>
              <a:t>When this technique is used, the system does not attempt to prevent deadlocks from occurring. </a:t>
            </a:r>
          </a:p>
          <a:p>
            <a:pPr lvl="0" algn="just">
              <a:spcBef>
                <a:spcPts val="576"/>
              </a:spcBef>
              <a:tabLst>
                <a:tab pos="72390" algn="l"/>
              </a:tabLst>
            </a:pPr>
            <a:r>
              <a:rPr lang="en-US" dirty="0"/>
              <a:t>Instead, it lets them occur, tries to detect when this happens, and then takes some action to recover after the fact. </a:t>
            </a:r>
          </a:p>
          <a:p>
            <a:pPr lvl="0"/>
            <a:r>
              <a:rPr lang="en-GB" sz="2300" dirty="0"/>
              <a:t>For deadlock detection, the system must provide</a:t>
            </a:r>
            <a:endParaRPr lang="en-US" sz="2300" dirty="0"/>
          </a:p>
          <a:p>
            <a:pPr lvl="1"/>
            <a:r>
              <a:rPr lang="en-GB" sz="2300" dirty="0"/>
              <a:t>An algorithm that examines the state of the system to </a:t>
            </a:r>
            <a:r>
              <a:rPr lang="en-GB" sz="2300" b="1" dirty="0"/>
              <a:t>detect </a:t>
            </a:r>
            <a:r>
              <a:rPr lang="en-GB" sz="2300" dirty="0"/>
              <a:t>whether a deadlock has occurred</a:t>
            </a:r>
            <a:endParaRPr lang="en-US" sz="2300" dirty="0"/>
          </a:p>
          <a:p>
            <a:pPr lvl="1"/>
            <a:r>
              <a:rPr lang="en-GB" sz="2300" dirty="0"/>
              <a:t>And an algorithm to </a:t>
            </a:r>
            <a:r>
              <a:rPr lang="en-GB" sz="2300" b="1" dirty="0"/>
              <a:t>recover</a:t>
            </a:r>
            <a:r>
              <a:rPr lang="en-GB" sz="2300" dirty="0"/>
              <a:t> from the deadlock</a:t>
            </a:r>
            <a:endParaRPr lang="en-US" sz="2300" dirty="0"/>
          </a:p>
          <a:p>
            <a:pPr algn="just">
              <a:spcBef>
                <a:spcPts val="576"/>
              </a:spcBef>
              <a:tabLst>
                <a:tab pos="72390" algn="l"/>
              </a:tabLst>
            </a:pPr>
            <a:endParaRPr lang="en-US" dirty="0">
              <a:latin typeface="+mn-lt"/>
              <a:cs typeface="Arial"/>
            </a:endParaRPr>
          </a:p>
        </p:txBody>
      </p:sp>
    </p:spTree>
    <p:extLst>
      <p:ext uri="{BB962C8B-B14F-4D97-AF65-F5344CB8AC3E}">
        <p14:creationId xmlns:p14="http://schemas.microsoft.com/office/powerpoint/2010/main" val="1859896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2800" dirty="0">
                <a:latin typeface="+mj-lt"/>
              </a:rPr>
              <a:t>Deadlock Detection: one Resource of each type</a:t>
            </a:r>
            <a:endParaRPr lang="en-US" sz="2800" dirty="0">
              <a:latin typeface="+mj-lt"/>
            </a:endParaRPr>
          </a:p>
        </p:txBody>
      </p:sp>
      <p:sp>
        <p:nvSpPr>
          <p:cNvPr id="3" name="Content Placeholder 2"/>
          <p:cNvSpPr>
            <a:spLocks noGrp="1"/>
          </p:cNvSpPr>
          <p:nvPr>
            <p:ph idx="1"/>
          </p:nvPr>
        </p:nvSpPr>
        <p:spPr/>
        <p:txBody>
          <a:bodyPr>
            <a:normAutofit/>
          </a:bodyPr>
          <a:lstStyle/>
          <a:p>
            <a:r>
              <a:rPr lang="en-US" altLang="en-US" dirty="0"/>
              <a:t>There are seven process, A to G, and six resources R through W </a:t>
            </a:r>
          </a:p>
          <a:p>
            <a:pPr>
              <a:buFontTx/>
              <a:buChar char="•"/>
            </a:pPr>
            <a:r>
              <a:rPr lang="en-US" altLang="en-US" dirty="0"/>
              <a:t>Process A hold R and wants S.</a:t>
            </a:r>
          </a:p>
          <a:p>
            <a:pPr>
              <a:buFontTx/>
              <a:buChar char="•"/>
            </a:pPr>
            <a:r>
              <a:rPr lang="en-US" altLang="en-US" dirty="0"/>
              <a:t>Process B holds nothing but wants T.</a:t>
            </a:r>
          </a:p>
          <a:p>
            <a:pPr>
              <a:buFontTx/>
              <a:buChar char="•"/>
            </a:pPr>
            <a:r>
              <a:rPr lang="en-US" altLang="en-US" dirty="0"/>
              <a:t>Process C holds nothing but wants S.</a:t>
            </a:r>
          </a:p>
          <a:p>
            <a:pPr>
              <a:buFontTx/>
              <a:buChar char="•"/>
            </a:pPr>
            <a:r>
              <a:rPr lang="en-US" altLang="en-US" dirty="0"/>
              <a:t>Process D holds U and wants S and T.</a:t>
            </a:r>
          </a:p>
          <a:p>
            <a:pPr>
              <a:buFontTx/>
              <a:buChar char="•"/>
            </a:pPr>
            <a:r>
              <a:rPr lang="en-US" altLang="en-US" dirty="0"/>
              <a:t>Process E holds T and wants V</a:t>
            </a:r>
            <a:r>
              <a:rPr lang="en-IN" altLang="en-US" dirty="0"/>
              <a:t>.</a:t>
            </a:r>
          </a:p>
          <a:p>
            <a:pPr>
              <a:buFontTx/>
              <a:buChar char="•"/>
            </a:pPr>
            <a:r>
              <a:rPr lang="en-US" altLang="en-US" dirty="0"/>
              <a:t>Process F holds W and wants S.</a:t>
            </a:r>
          </a:p>
          <a:p>
            <a:pPr>
              <a:buFontTx/>
              <a:buChar char="•"/>
            </a:pPr>
            <a:r>
              <a:rPr lang="en-US" altLang="en-US" dirty="0"/>
              <a:t>Process G holds V and wants U.</a:t>
            </a:r>
          </a:p>
          <a:p>
            <a:pPr marL="0" indent="0">
              <a:buNone/>
            </a:pPr>
            <a:endParaRPr lang="en-US" altLang="en-US" dirty="0"/>
          </a:p>
          <a:p>
            <a:pPr marL="0" indent="0">
              <a:buNone/>
            </a:pPr>
            <a:r>
              <a:rPr lang="en-US" altLang="en-US" dirty="0"/>
              <a:t>Is this system deadlock ? And if so which processes are involved ?</a:t>
            </a:r>
          </a:p>
          <a:p>
            <a:endParaRPr lang="en-US" dirty="0"/>
          </a:p>
        </p:txBody>
      </p:sp>
    </p:spTree>
    <p:extLst>
      <p:ext uri="{BB962C8B-B14F-4D97-AF65-F5344CB8AC3E}">
        <p14:creationId xmlns:p14="http://schemas.microsoft.com/office/powerpoint/2010/main" val="20072607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800" dirty="0">
                <a:solidFill>
                  <a:prstClr val="black"/>
                </a:solidFill>
                <a:latin typeface="Calibri"/>
              </a:rPr>
              <a:t>Deadlock Detection: one Resource of each type</a:t>
            </a:r>
            <a:endParaRPr lang="en-US" sz="4000" dirty="0"/>
          </a:p>
        </p:txBody>
      </p:sp>
      <p:sp>
        <p:nvSpPr>
          <p:cNvPr id="3" name="Content Placeholder 2"/>
          <p:cNvSpPr>
            <a:spLocks noGrp="1"/>
          </p:cNvSpPr>
          <p:nvPr>
            <p:ph idx="1"/>
          </p:nvPr>
        </p:nvSpPr>
        <p:spPr/>
        <p:txBody>
          <a:bodyPr/>
          <a:lstStyle/>
          <a:p>
            <a:r>
              <a:rPr lang="en-US" altLang="en-US" dirty="0">
                <a:latin typeface="Cambria" panose="02040503050406030204" pitchFamily="18" charset="0"/>
              </a:rPr>
              <a:t>Figure : </a:t>
            </a:r>
          </a:p>
          <a:p>
            <a:r>
              <a:rPr lang="en-US" altLang="en-US" dirty="0">
                <a:latin typeface="Cambria" panose="02040503050406030204" pitchFamily="18" charset="0"/>
              </a:rPr>
              <a:t>(a) A resource graph.              (b) A cycle extracted from fig(a).</a:t>
            </a:r>
          </a:p>
          <a:p>
            <a:pPr marL="0" indent="0">
              <a:buNone/>
            </a:pP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133600"/>
            <a:ext cx="7966075" cy="393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16342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800" dirty="0">
                <a:solidFill>
                  <a:prstClr val="black"/>
                </a:solidFill>
                <a:latin typeface="Calibri"/>
              </a:rPr>
              <a:t>Deadlock Detection: one Resource of each type</a:t>
            </a:r>
            <a:endParaRPr lang="en-US" sz="4000" dirty="0"/>
          </a:p>
        </p:txBody>
      </p:sp>
      <p:sp>
        <p:nvSpPr>
          <p:cNvPr id="3" name="Content Placeholder 2"/>
          <p:cNvSpPr>
            <a:spLocks noGrp="1"/>
          </p:cNvSpPr>
          <p:nvPr>
            <p:ph idx="1"/>
          </p:nvPr>
        </p:nvSpPr>
        <p:spPr/>
        <p:txBody>
          <a:bodyPr>
            <a:normAutofit fontScale="92500" lnSpcReduction="20000"/>
          </a:bodyPr>
          <a:lstStyle/>
          <a:p>
            <a:pPr algn="just">
              <a:buNone/>
            </a:pPr>
            <a:r>
              <a:rPr lang="en-US" altLang="en-US" b="1" dirty="0"/>
              <a:t>Algorithm for detecting Deadlock</a:t>
            </a:r>
          </a:p>
          <a:p>
            <a:pPr algn="just">
              <a:buNone/>
            </a:pPr>
            <a:endParaRPr lang="en-US" altLang="en-US" b="1" dirty="0"/>
          </a:p>
          <a:p>
            <a:pPr algn="just">
              <a:buFontTx/>
              <a:buAutoNum type="arabicPeriod"/>
            </a:pPr>
            <a:r>
              <a:rPr lang="en-US" altLang="en-US" dirty="0"/>
              <a:t>For each node, N in the graph, perform the following five steps with N as the starting node.</a:t>
            </a:r>
          </a:p>
          <a:p>
            <a:pPr algn="just">
              <a:buFontTx/>
              <a:buAutoNum type="arabicPeriod"/>
            </a:pPr>
            <a:r>
              <a:rPr lang="en-US" altLang="en-US" dirty="0"/>
              <a:t>Initialize L to the empty list, designate all arcs as unmarked.</a:t>
            </a:r>
          </a:p>
          <a:p>
            <a:pPr algn="just">
              <a:buFontTx/>
              <a:buAutoNum type="arabicPeriod"/>
            </a:pPr>
            <a:r>
              <a:rPr lang="en-US" altLang="en-US" dirty="0"/>
              <a:t>Add current node to end of L, check to see if node now appears in L two times. If it does, graph contains a cycle (listed in L), algorithm terminates.</a:t>
            </a:r>
          </a:p>
          <a:p>
            <a:pPr algn="just">
              <a:buFontTx/>
              <a:buAutoNum type="arabicPeriod" startAt="4"/>
            </a:pPr>
            <a:r>
              <a:rPr lang="en-US" altLang="en-US" dirty="0"/>
              <a:t>From given node, see if any unmarked outgoing arcs. If so, go to step 5; if not, go to step 6.</a:t>
            </a:r>
          </a:p>
          <a:p>
            <a:pPr algn="just">
              <a:buFontTx/>
              <a:buAutoNum type="arabicPeriod" startAt="4"/>
            </a:pPr>
            <a:r>
              <a:rPr lang="en-US" altLang="en-US" dirty="0"/>
              <a:t>Pick an unmarked outgoing arc at random and mark it. Then follow it to the new current node and go to step 3.</a:t>
            </a:r>
          </a:p>
          <a:p>
            <a:pPr algn="just">
              <a:buFontTx/>
              <a:buAutoNum type="arabicPeriod" startAt="4"/>
            </a:pPr>
            <a:r>
              <a:rPr lang="en-US" altLang="en-US" dirty="0"/>
              <a:t>If this is initial node, graph does not contain any cycles, algorithm terminates. Otherwise, dead end. Remove it, go back to previous node, make that one current node, go to step 3.</a:t>
            </a:r>
          </a:p>
          <a:p>
            <a:pPr algn="just">
              <a:buFontTx/>
              <a:buAutoNum type="arabicPeriod"/>
            </a:pPr>
            <a:endParaRPr lang="en-US" altLang="en-US" dirty="0"/>
          </a:p>
          <a:p>
            <a:pPr algn="just"/>
            <a:endParaRPr lang="en-US" dirty="0"/>
          </a:p>
        </p:txBody>
      </p:sp>
    </p:spTree>
    <p:extLst>
      <p:ext uri="{BB962C8B-B14F-4D97-AF65-F5344CB8AC3E}">
        <p14:creationId xmlns:p14="http://schemas.microsoft.com/office/powerpoint/2010/main" val="42637032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44060"/>
          <a:stretch/>
        </p:blipFill>
        <p:spPr bwMode="auto">
          <a:xfrm>
            <a:off x="1752600" y="457200"/>
            <a:ext cx="4861179" cy="5757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42190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800" dirty="0">
                <a:solidFill>
                  <a:prstClr val="black"/>
                </a:solidFill>
                <a:latin typeface="Calibri"/>
              </a:rPr>
              <a:t>Deadlock Detection: one Resource of each type</a:t>
            </a:r>
            <a:endParaRPr lang="en-US" sz="4000" dirty="0"/>
          </a:p>
        </p:txBody>
      </p:sp>
      <p:sp>
        <p:nvSpPr>
          <p:cNvPr id="3" name="Content Placeholder 2"/>
          <p:cNvSpPr>
            <a:spLocks noGrp="1"/>
          </p:cNvSpPr>
          <p:nvPr>
            <p:ph idx="1"/>
          </p:nvPr>
        </p:nvSpPr>
        <p:spPr/>
        <p:txBody>
          <a:bodyPr>
            <a:normAutofit lnSpcReduction="10000"/>
          </a:bodyPr>
          <a:lstStyle/>
          <a:p>
            <a:pPr marL="285750" indent="-285750">
              <a:buFont typeface="Arial" panose="020B0604020202020204" pitchFamily="34" charset="0"/>
              <a:buChar char="•"/>
            </a:pPr>
            <a:r>
              <a:rPr lang="en-US" dirty="0"/>
              <a:t>We start at </a:t>
            </a:r>
            <a:r>
              <a:rPr lang="en-US" i="1" dirty="0"/>
              <a:t>R </a:t>
            </a:r>
            <a:r>
              <a:rPr lang="en-US" dirty="0"/>
              <a:t>and initialize </a:t>
            </a:r>
            <a:r>
              <a:rPr lang="en-US" i="1" dirty="0"/>
              <a:t>L </a:t>
            </a:r>
            <a:r>
              <a:rPr lang="en-US" dirty="0"/>
              <a:t>to the empty list. Then we add </a:t>
            </a:r>
            <a:r>
              <a:rPr lang="en-US" i="1" dirty="0"/>
              <a:t>R </a:t>
            </a:r>
            <a:r>
              <a:rPr lang="en-US" dirty="0"/>
              <a:t>to the list and move to the only possibility, </a:t>
            </a:r>
            <a:r>
              <a:rPr lang="en-US" i="1" dirty="0"/>
              <a:t>A</a:t>
            </a:r>
            <a:r>
              <a:rPr lang="en-US" dirty="0"/>
              <a:t>, and add it to </a:t>
            </a:r>
            <a:r>
              <a:rPr lang="en-US" i="1" dirty="0"/>
              <a:t>L</a:t>
            </a:r>
            <a:r>
              <a:rPr lang="en-US" dirty="0"/>
              <a:t>, giving </a:t>
            </a:r>
          </a:p>
          <a:p>
            <a:pPr marL="285750" indent="-285750">
              <a:buFont typeface="Arial" panose="020B0604020202020204" pitchFamily="34" charset="0"/>
              <a:buChar char="•"/>
            </a:pPr>
            <a:r>
              <a:rPr lang="en-US" i="1" dirty="0"/>
              <a:t>L </a:t>
            </a:r>
            <a:r>
              <a:rPr lang="en-US" dirty="0"/>
              <a:t>= [</a:t>
            </a:r>
            <a:r>
              <a:rPr lang="en-US" i="1" dirty="0"/>
              <a:t>R</a:t>
            </a:r>
            <a:r>
              <a:rPr lang="en-US" dirty="0"/>
              <a:t>, </a:t>
            </a:r>
            <a:r>
              <a:rPr lang="en-US" i="1" dirty="0"/>
              <a:t>A</a:t>
            </a:r>
            <a:r>
              <a:rPr lang="en-US" dirty="0"/>
              <a:t>].</a:t>
            </a:r>
          </a:p>
          <a:p>
            <a:pPr marL="285750" indent="-285750">
              <a:buFont typeface="Arial" panose="020B0604020202020204" pitchFamily="34" charset="0"/>
              <a:buChar char="•"/>
            </a:pPr>
            <a:r>
              <a:rPr lang="en-US" i="1" dirty="0"/>
              <a:t>A </a:t>
            </a:r>
            <a:r>
              <a:rPr lang="en-US" dirty="0"/>
              <a:t>we go to </a:t>
            </a:r>
            <a:r>
              <a:rPr lang="en-US" i="1" dirty="0"/>
              <a:t>S</a:t>
            </a:r>
            <a:r>
              <a:rPr lang="en-US" dirty="0"/>
              <a:t>, giving              </a:t>
            </a:r>
            <a:r>
              <a:rPr lang="en-US" i="1" dirty="0"/>
              <a:t>L </a:t>
            </a:r>
            <a:r>
              <a:rPr lang="en-US" dirty="0"/>
              <a:t>= [</a:t>
            </a:r>
            <a:r>
              <a:rPr lang="en-US" i="1" dirty="0"/>
              <a:t>R</a:t>
            </a:r>
            <a:r>
              <a:rPr lang="en-US" dirty="0"/>
              <a:t>, </a:t>
            </a:r>
            <a:r>
              <a:rPr lang="en-US" i="1" dirty="0"/>
              <a:t>A</a:t>
            </a:r>
            <a:r>
              <a:rPr lang="en-US" dirty="0"/>
              <a:t>, </a:t>
            </a:r>
            <a:r>
              <a:rPr lang="en-US" i="1" dirty="0"/>
              <a:t>S</a:t>
            </a:r>
            <a:r>
              <a:rPr lang="en-US" dirty="0"/>
              <a:t>].</a:t>
            </a:r>
          </a:p>
          <a:p>
            <a:pPr marL="285750" indent="-285750">
              <a:buFont typeface="Arial" panose="020B0604020202020204" pitchFamily="34" charset="0"/>
              <a:buChar char="•"/>
            </a:pPr>
            <a:r>
              <a:rPr lang="en-IN" dirty="0"/>
              <a:t>Dead end.</a:t>
            </a:r>
            <a:endParaRPr lang="en-US" dirty="0"/>
          </a:p>
          <a:p>
            <a:pPr marL="285750" indent="-285750">
              <a:buFont typeface="Arial" panose="020B0604020202020204" pitchFamily="34" charset="0"/>
              <a:buChar char="•"/>
            </a:pPr>
            <a:r>
              <a:rPr lang="en-US" dirty="0"/>
              <a:t>we restart the algorithm starting at </a:t>
            </a:r>
            <a:r>
              <a:rPr lang="en-US" i="1" dirty="0"/>
              <a:t>A</a:t>
            </a:r>
            <a:r>
              <a:rPr lang="en-US" dirty="0"/>
              <a:t>, resetting </a:t>
            </a:r>
            <a:r>
              <a:rPr lang="en-US" i="1" dirty="0"/>
              <a:t>L </a:t>
            </a:r>
            <a:r>
              <a:rPr lang="en-US" dirty="0"/>
              <a:t>to the empty list. This search, too, quickly stops, so we start again at </a:t>
            </a:r>
            <a:r>
              <a:rPr lang="en-US" i="1" dirty="0"/>
              <a:t>B</a:t>
            </a:r>
            <a:r>
              <a:rPr lang="en-US" dirty="0"/>
              <a:t>. </a:t>
            </a:r>
          </a:p>
          <a:p>
            <a:pPr marL="285750" indent="-285750">
              <a:buFont typeface="Arial" panose="020B0604020202020204" pitchFamily="34" charset="0"/>
              <a:buChar char="•"/>
            </a:pPr>
            <a:r>
              <a:rPr lang="en-US" dirty="0"/>
              <a:t>From </a:t>
            </a:r>
            <a:r>
              <a:rPr lang="en-US" i="1" dirty="0"/>
              <a:t>B </a:t>
            </a:r>
            <a:r>
              <a:rPr lang="en-US" dirty="0"/>
              <a:t>get to </a:t>
            </a:r>
            <a:r>
              <a:rPr lang="en-US" i="1" dirty="0"/>
              <a:t>D</a:t>
            </a:r>
            <a:r>
              <a:rPr lang="en-US" dirty="0"/>
              <a:t>, at which time </a:t>
            </a:r>
            <a:r>
              <a:rPr lang="en-US" i="1" dirty="0"/>
              <a:t>L </a:t>
            </a:r>
            <a:r>
              <a:rPr lang="en-US" dirty="0"/>
              <a:t>= [</a:t>
            </a:r>
            <a:r>
              <a:rPr lang="en-US" i="1" dirty="0"/>
              <a:t>B</a:t>
            </a:r>
            <a:r>
              <a:rPr lang="en-US" dirty="0"/>
              <a:t>, </a:t>
            </a:r>
            <a:r>
              <a:rPr lang="en-US" i="1" dirty="0"/>
              <a:t>T</a:t>
            </a:r>
            <a:r>
              <a:rPr lang="en-US" dirty="0"/>
              <a:t>, </a:t>
            </a:r>
            <a:r>
              <a:rPr lang="en-US" i="1" dirty="0"/>
              <a:t>E</a:t>
            </a:r>
            <a:r>
              <a:rPr lang="en-US" dirty="0"/>
              <a:t>, </a:t>
            </a:r>
            <a:r>
              <a:rPr lang="en-US" i="1" dirty="0"/>
              <a:t>V</a:t>
            </a:r>
            <a:r>
              <a:rPr lang="en-US" dirty="0"/>
              <a:t>, </a:t>
            </a:r>
            <a:r>
              <a:rPr lang="en-US" i="1" dirty="0"/>
              <a:t>G</a:t>
            </a:r>
            <a:r>
              <a:rPr lang="en-US" dirty="0"/>
              <a:t>, </a:t>
            </a:r>
            <a:r>
              <a:rPr lang="en-US" i="1" dirty="0"/>
              <a:t>U</a:t>
            </a:r>
            <a:r>
              <a:rPr lang="en-US" dirty="0"/>
              <a:t>, </a:t>
            </a:r>
            <a:r>
              <a:rPr lang="en-US" i="1" dirty="0"/>
              <a:t>D</a:t>
            </a:r>
            <a:r>
              <a:rPr lang="en-US" dirty="0"/>
              <a:t>].</a:t>
            </a:r>
          </a:p>
          <a:p>
            <a:pPr>
              <a:buFont typeface="Arial" panose="020B0604020202020204" pitchFamily="34" charset="0"/>
              <a:buChar char="•"/>
            </a:pPr>
            <a:r>
              <a:rPr lang="en-US" dirty="0"/>
              <a:t>If we pick </a:t>
            </a:r>
            <a:r>
              <a:rPr lang="en-US" i="1" dirty="0"/>
              <a:t>S </a:t>
            </a:r>
            <a:r>
              <a:rPr lang="en-US" dirty="0"/>
              <a:t>we come to a dead end and backtrack to </a:t>
            </a:r>
            <a:r>
              <a:rPr lang="en-US" i="1" dirty="0"/>
              <a:t>D. </a:t>
            </a:r>
            <a:r>
              <a:rPr lang="en-US" dirty="0"/>
              <a:t>The second time we pick </a:t>
            </a:r>
            <a:r>
              <a:rPr lang="en-US" i="1" dirty="0"/>
              <a:t>T </a:t>
            </a:r>
            <a:r>
              <a:rPr lang="en-US" dirty="0"/>
              <a:t>and</a:t>
            </a:r>
          </a:p>
          <a:p>
            <a:pPr>
              <a:buFont typeface="Arial" panose="020B0604020202020204" pitchFamily="34" charset="0"/>
              <a:buChar char="•"/>
            </a:pPr>
            <a:r>
              <a:rPr lang="en-US" dirty="0"/>
              <a:t>update </a:t>
            </a:r>
            <a:r>
              <a:rPr lang="en-US" i="1" dirty="0"/>
              <a:t>L </a:t>
            </a:r>
            <a:r>
              <a:rPr lang="en-US" dirty="0"/>
              <a:t>to be [</a:t>
            </a:r>
            <a:r>
              <a:rPr lang="en-US" i="1" dirty="0"/>
              <a:t>B</a:t>
            </a:r>
            <a:r>
              <a:rPr lang="en-US" dirty="0"/>
              <a:t>, </a:t>
            </a:r>
            <a:r>
              <a:rPr lang="en-US" i="1" dirty="0"/>
              <a:t>T</a:t>
            </a:r>
            <a:r>
              <a:rPr lang="en-US" dirty="0"/>
              <a:t>, </a:t>
            </a:r>
            <a:r>
              <a:rPr lang="en-US" i="1" dirty="0"/>
              <a:t>E</a:t>
            </a:r>
            <a:r>
              <a:rPr lang="en-US" dirty="0"/>
              <a:t>, </a:t>
            </a:r>
            <a:r>
              <a:rPr lang="en-US" i="1" dirty="0"/>
              <a:t>V</a:t>
            </a:r>
            <a:r>
              <a:rPr lang="en-US" dirty="0"/>
              <a:t>, </a:t>
            </a:r>
            <a:r>
              <a:rPr lang="en-US" i="1" dirty="0"/>
              <a:t>G</a:t>
            </a:r>
            <a:r>
              <a:rPr lang="en-US" dirty="0"/>
              <a:t>, </a:t>
            </a:r>
            <a:r>
              <a:rPr lang="en-US" i="1" dirty="0"/>
              <a:t>U</a:t>
            </a:r>
            <a:r>
              <a:rPr lang="en-US" dirty="0"/>
              <a:t>, </a:t>
            </a:r>
            <a:r>
              <a:rPr lang="en-US" i="1" dirty="0"/>
              <a:t>D</a:t>
            </a:r>
            <a:r>
              <a:rPr lang="en-US" dirty="0"/>
              <a:t>, </a:t>
            </a:r>
            <a:r>
              <a:rPr lang="en-US" i="1" dirty="0"/>
              <a:t>T</a:t>
            </a:r>
            <a:r>
              <a:rPr lang="en-US" dirty="0"/>
              <a:t>], at which point we discover the cycle and stop the algorithm.</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645766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mj-lt"/>
              </a:rPr>
              <a:t>What is Deadlock?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524000"/>
            <a:ext cx="7727753" cy="4331700"/>
          </a:xfrm>
          <a:prstGeom prst="rect">
            <a:avLst/>
          </a:prstGeom>
        </p:spPr>
      </p:pic>
    </p:spTree>
    <p:extLst>
      <p:ext uri="{BB962C8B-B14F-4D97-AF65-F5344CB8AC3E}">
        <p14:creationId xmlns:p14="http://schemas.microsoft.com/office/powerpoint/2010/main" val="26257723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2600" dirty="0">
                <a:solidFill>
                  <a:prstClr val="black"/>
                </a:solidFill>
                <a:cs typeface="Calibri" panose="020F0502020204030204" pitchFamily="34" charset="0"/>
              </a:rPr>
              <a:t>Deadlock Detection: Multiple Resources of Each Type </a:t>
            </a:r>
            <a:endParaRPr lang="en-US" sz="2600" dirty="0">
              <a:solidFill>
                <a:prstClr val="black"/>
              </a:solidFill>
              <a:cs typeface="Calibri" panose="020F0502020204030204" pitchFamily="34" charset="0"/>
            </a:endParaRPr>
          </a:p>
        </p:txBody>
      </p:sp>
      <p:sp>
        <p:nvSpPr>
          <p:cNvPr id="3" name="Content Placeholder 2"/>
          <p:cNvSpPr>
            <a:spLocks noGrp="1"/>
          </p:cNvSpPr>
          <p:nvPr>
            <p:ph idx="1"/>
          </p:nvPr>
        </p:nvSpPr>
        <p:spPr>
          <a:xfrm>
            <a:off x="161544" y="990600"/>
            <a:ext cx="8763000" cy="5334000"/>
          </a:xfrm>
        </p:spPr>
        <p:txBody>
          <a:bodyPr/>
          <a:lstStyle/>
          <a:p>
            <a:pPr algn="just"/>
            <a:r>
              <a:rPr lang="en-US" dirty="0"/>
              <a:t>Each process is initially said to be unmarked. As the algorithm progresses, processes will be marked, indicating that they are able to complete and are thus not deadlocked. When the algorithm terminates, any unmarked processes are known to be deadlocked</a:t>
            </a:r>
            <a:endParaRPr lang="en-US" altLang="en-US" dirty="0"/>
          </a:p>
          <a:p>
            <a:pPr algn="just"/>
            <a:endParaRPr lang="en-US" dirty="0"/>
          </a:p>
        </p:txBody>
      </p:sp>
      <p:graphicFrame>
        <p:nvGraphicFramePr>
          <p:cNvPr id="4" name="Content Placeholder 1"/>
          <p:cNvGraphicFramePr>
            <a:graphicFrameLocks/>
          </p:cNvGraphicFramePr>
          <p:nvPr/>
        </p:nvGraphicFramePr>
        <p:xfrm>
          <a:off x="180594" y="2971800"/>
          <a:ext cx="8772906" cy="3059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85961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600" dirty="0">
                <a:solidFill>
                  <a:prstClr val="black"/>
                </a:solidFill>
                <a:latin typeface="Calibri"/>
              </a:rPr>
              <a:t>Deadlock Detection: Multiple Resources of Each Type </a:t>
            </a:r>
            <a:endParaRPr lang="en-US" sz="2600" dirty="0"/>
          </a:p>
        </p:txBody>
      </p:sp>
      <p:sp>
        <p:nvSpPr>
          <p:cNvPr id="3" name="Content Placeholder 2"/>
          <p:cNvSpPr>
            <a:spLocks noGrp="1"/>
          </p:cNvSpPr>
          <p:nvPr>
            <p:ph idx="1"/>
          </p:nvPr>
        </p:nvSpPr>
        <p:spPr/>
        <p:txBody>
          <a:bodyPr/>
          <a:lstStyle/>
          <a:p>
            <a:r>
              <a:rPr lang="en-IN" altLang="en-US" dirty="0"/>
              <a:t>Three process and four classes for device are there</a:t>
            </a:r>
            <a:r>
              <a:rPr lang="en-IN" altLang="en-US" b="1" i="1" dirty="0"/>
              <a:t> </a:t>
            </a:r>
            <a:endParaRPr lang="en-US" altLang="en-US" b="1" i="1" dirty="0"/>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025" y="1981200"/>
            <a:ext cx="69659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44295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308" y="106363"/>
            <a:ext cx="8763000" cy="808037"/>
          </a:xfrm>
        </p:spPr>
        <p:txBody>
          <a:bodyPr>
            <a:normAutofit/>
          </a:bodyPr>
          <a:lstStyle/>
          <a:p>
            <a:r>
              <a:rPr lang="en-US" altLang="en-US" sz="2600" dirty="0">
                <a:solidFill>
                  <a:prstClr val="black"/>
                </a:solidFill>
                <a:latin typeface="Calibri"/>
              </a:rPr>
              <a:t>Deadlock Detection: Multiple Resources of Each Type </a:t>
            </a:r>
            <a:endParaRPr lang="en-US" sz="2600" dirty="0"/>
          </a:p>
        </p:txBody>
      </p:sp>
      <p:sp>
        <p:nvSpPr>
          <p:cNvPr id="3" name="Content Placeholder 2"/>
          <p:cNvSpPr>
            <a:spLocks noGrp="1"/>
          </p:cNvSpPr>
          <p:nvPr>
            <p:ph idx="1"/>
          </p:nvPr>
        </p:nvSpPr>
        <p:spPr>
          <a:xfrm>
            <a:off x="190500" y="990600"/>
            <a:ext cx="4533900" cy="5486400"/>
          </a:xfrm>
        </p:spPr>
        <p:txBody>
          <a:bodyPr>
            <a:noAutofit/>
          </a:bodyPr>
          <a:lstStyle/>
          <a:p>
            <a:pPr algn="just"/>
            <a:r>
              <a:rPr lang="en-IN" altLang="en-US" sz="2000" dirty="0"/>
              <a:t>We will check the request matrix, process 0 request can not satisfied.</a:t>
            </a:r>
          </a:p>
          <a:p>
            <a:pPr algn="just"/>
            <a:r>
              <a:rPr lang="en-IN" altLang="en-US" sz="2000" dirty="0"/>
              <a:t>The process 1 request can not be satisfied.</a:t>
            </a:r>
          </a:p>
          <a:p>
            <a:pPr algn="just"/>
            <a:r>
              <a:rPr lang="en-IN" altLang="en-US" sz="2000" dirty="0"/>
              <a:t>Process 2 request can be satisfied so resources are granted.</a:t>
            </a:r>
          </a:p>
          <a:p>
            <a:pPr algn="just"/>
            <a:r>
              <a:rPr lang="en-IN" altLang="en-US" sz="2000" dirty="0"/>
              <a:t>Now A=(0 0 0 0)</a:t>
            </a:r>
          </a:p>
          <a:p>
            <a:pPr algn="just"/>
            <a:r>
              <a:rPr lang="en-IN" altLang="en-US" sz="2000" dirty="0"/>
              <a:t>After completion of process 2 </a:t>
            </a:r>
          </a:p>
          <a:p>
            <a:pPr algn="just"/>
            <a:r>
              <a:rPr lang="en-IN" altLang="en-US" sz="2000" dirty="0"/>
              <a:t>A=(2 2 2 0)</a:t>
            </a:r>
          </a:p>
          <a:p>
            <a:pPr algn="just"/>
            <a:r>
              <a:rPr lang="en-IN" altLang="en-US" sz="2000" dirty="0"/>
              <a:t>Now we can assign resources to process 1.</a:t>
            </a:r>
          </a:p>
          <a:p>
            <a:pPr algn="just"/>
            <a:r>
              <a:rPr lang="en-IN" altLang="en-US" sz="2000" dirty="0"/>
              <a:t>After process 1 A=(4 2 2 1)</a:t>
            </a:r>
          </a:p>
          <a:p>
            <a:pPr algn="just"/>
            <a:r>
              <a:rPr lang="en-IN" altLang="en-US" sz="2000" dirty="0"/>
              <a:t>So there no dead lock.</a:t>
            </a:r>
            <a:endParaRPr lang="en-US" altLang="en-US" sz="2000" b="1" i="1" dirty="0"/>
          </a:p>
          <a:p>
            <a:pPr algn="just"/>
            <a:endParaRPr lang="en-US" sz="20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447800"/>
            <a:ext cx="42291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857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black"/>
                </a:solidFill>
                <a:latin typeface="Calibri"/>
              </a:rPr>
              <a:t>Deadlock Recovery</a:t>
            </a:r>
            <a:endParaRPr lang="en-US" dirty="0"/>
          </a:p>
        </p:txBody>
      </p:sp>
      <p:graphicFrame>
        <p:nvGraphicFramePr>
          <p:cNvPr id="4" name="Content Placeholder 1"/>
          <p:cNvGraphicFramePr>
            <a:graphicFrameLocks noGrp="1"/>
          </p:cNvGraphicFramePr>
          <p:nvPr>
            <p:ph idx="1"/>
          </p:nvPr>
        </p:nvGraphicFramePr>
        <p:xfrm>
          <a:off x="190500" y="990600"/>
          <a:ext cx="8763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96413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mj-lt"/>
              </a:rPr>
              <a:t>Deadlock Recovery</a:t>
            </a:r>
            <a:endParaRPr lang="en-IN" dirty="0">
              <a:latin typeface="+mj-lt"/>
            </a:endParaRPr>
          </a:p>
        </p:txBody>
      </p:sp>
      <p:sp>
        <p:nvSpPr>
          <p:cNvPr id="3" name="Content Placeholder 2"/>
          <p:cNvSpPr>
            <a:spLocks noGrp="1"/>
          </p:cNvSpPr>
          <p:nvPr>
            <p:ph idx="1"/>
          </p:nvPr>
        </p:nvSpPr>
        <p:spPr>
          <a:xfrm>
            <a:off x="190500" y="914400"/>
            <a:ext cx="8763000" cy="5410200"/>
          </a:xfrm>
        </p:spPr>
        <p:txBody>
          <a:bodyPr>
            <a:normAutofit/>
          </a:bodyPr>
          <a:lstStyle/>
          <a:p>
            <a:pPr lvl="0" algn="just">
              <a:buClr>
                <a:schemeClr val="tx1"/>
              </a:buClr>
            </a:pPr>
            <a:r>
              <a:rPr lang="en-US" b="1" dirty="0">
                <a:solidFill>
                  <a:schemeClr val="tx2"/>
                </a:solidFill>
                <a:latin typeface="+mn-lt"/>
              </a:rPr>
              <a:t>Recovery through preemption</a:t>
            </a:r>
          </a:p>
          <a:p>
            <a:pPr lvl="1" algn="just"/>
            <a:r>
              <a:rPr lang="en-US" sz="2400" dirty="0">
                <a:latin typeface="+mn-lt"/>
              </a:rPr>
              <a:t>In some cases, it may be possible to temporarily take a resource away from its current owner and give it to another process.</a:t>
            </a:r>
          </a:p>
          <a:p>
            <a:pPr lvl="1" algn="just"/>
            <a:r>
              <a:rPr lang="en-US" sz="2400" dirty="0">
                <a:latin typeface="+mn-lt"/>
              </a:rPr>
              <a:t>Recovering this way is frequently difficult or impossible. </a:t>
            </a:r>
          </a:p>
          <a:p>
            <a:pPr lvl="1" algn="just"/>
            <a:r>
              <a:rPr lang="en-US" sz="2400" dirty="0">
                <a:latin typeface="+mn-lt"/>
              </a:rPr>
              <a:t>Choosing the process to suspend depends largely on which ones have resources that can easily be taken back.</a:t>
            </a:r>
          </a:p>
          <a:p>
            <a:pPr lvl="0" algn="just"/>
            <a:endParaRPr lang="en-US" dirty="0">
              <a:latin typeface="+mn-lt"/>
            </a:endParaRPr>
          </a:p>
          <a:p>
            <a:pPr lvl="0" algn="just"/>
            <a:endParaRPr lang="en-US" dirty="0">
              <a:latin typeface="+mn-lt"/>
            </a:endParaRPr>
          </a:p>
        </p:txBody>
      </p:sp>
      <p:sp>
        <p:nvSpPr>
          <p:cNvPr id="4" name="Oval 3">
            <a:extLst>
              <a:ext uri="{FF2B5EF4-FFF2-40B4-BE49-F238E27FC236}">
                <a16:creationId xmlns:a16="http://schemas.microsoft.com/office/drawing/2014/main" id="{4AB75C06-8EB3-4727-81B2-4879ECC763A9}"/>
              </a:ext>
            </a:extLst>
          </p:cNvPr>
          <p:cNvSpPr/>
          <p:nvPr/>
        </p:nvSpPr>
        <p:spPr>
          <a:xfrm>
            <a:off x="6477000" y="4040906"/>
            <a:ext cx="624548" cy="624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P</a:t>
            </a:r>
            <a:r>
              <a:rPr lang="en-IN" sz="2000" baseline="-25000" dirty="0"/>
              <a:t>1</a:t>
            </a:r>
          </a:p>
        </p:txBody>
      </p:sp>
      <p:sp>
        <p:nvSpPr>
          <p:cNvPr id="5" name="Oval 4">
            <a:extLst>
              <a:ext uri="{FF2B5EF4-FFF2-40B4-BE49-F238E27FC236}">
                <a16:creationId xmlns:a16="http://schemas.microsoft.com/office/drawing/2014/main" id="{13915621-E2F9-42C3-AE7E-99DDC70EB96B}"/>
              </a:ext>
            </a:extLst>
          </p:cNvPr>
          <p:cNvSpPr/>
          <p:nvPr/>
        </p:nvSpPr>
        <p:spPr>
          <a:xfrm>
            <a:off x="6484208" y="5852452"/>
            <a:ext cx="624548" cy="624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P</a:t>
            </a:r>
            <a:r>
              <a:rPr lang="en-IN" sz="2000" baseline="-25000" dirty="0"/>
              <a:t>2</a:t>
            </a:r>
          </a:p>
        </p:txBody>
      </p:sp>
      <p:sp>
        <p:nvSpPr>
          <p:cNvPr id="6" name="Rectangle 5">
            <a:extLst>
              <a:ext uri="{FF2B5EF4-FFF2-40B4-BE49-F238E27FC236}">
                <a16:creationId xmlns:a16="http://schemas.microsoft.com/office/drawing/2014/main" id="{1619DDB6-6103-467C-B896-1459880FC650}"/>
              </a:ext>
            </a:extLst>
          </p:cNvPr>
          <p:cNvSpPr/>
          <p:nvPr/>
        </p:nvSpPr>
        <p:spPr>
          <a:xfrm>
            <a:off x="5236852" y="5036548"/>
            <a:ext cx="516156" cy="516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R</a:t>
            </a:r>
            <a:r>
              <a:rPr lang="en-IN" sz="2000" baseline="-25000" dirty="0"/>
              <a:t>1</a:t>
            </a:r>
          </a:p>
        </p:txBody>
      </p:sp>
      <p:sp>
        <p:nvSpPr>
          <p:cNvPr id="7" name="Rectangle 6">
            <a:extLst>
              <a:ext uri="{FF2B5EF4-FFF2-40B4-BE49-F238E27FC236}">
                <a16:creationId xmlns:a16="http://schemas.microsoft.com/office/drawing/2014/main" id="{0458135B-27FA-4A55-BC28-43E0644CEE02}"/>
              </a:ext>
            </a:extLst>
          </p:cNvPr>
          <p:cNvSpPr/>
          <p:nvPr/>
        </p:nvSpPr>
        <p:spPr>
          <a:xfrm>
            <a:off x="7762284" y="5036549"/>
            <a:ext cx="516156" cy="516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R</a:t>
            </a:r>
            <a:r>
              <a:rPr lang="en-IN" sz="2000" baseline="-25000" dirty="0"/>
              <a:t>2</a:t>
            </a:r>
          </a:p>
        </p:txBody>
      </p:sp>
      <p:cxnSp>
        <p:nvCxnSpPr>
          <p:cNvPr id="8" name="Curved Connector 10">
            <a:extLst>
              <a:ext uri="{FF2B5EF4-FFF2-40B4-BE49-F238E27FC236}">
                <a16:creationId xmlns:a16="http://schemas.microsoft.com/office/drawing/2014/main" id="{718869A3-528D-4CC9-A79E-314D1F7951DB}"/>
              </a:ext>
            </a:extLst>
          </p:cNvPr>
          <p:cNvCxnSpPr>
            <a:cxnSpLocks/>
            <a:stCxn id="7" idx="0"/>
            <a:endCxn id="4" idx="6"/>
          </p:cNvCxnSpPr>
          <p:nvPr/>
        </p:nvCxnSpPr>
        <p:spPr>
          <a:xfrm rot="16200000" flipV="1">
            <a:off x="7219271" y="4235458"/>
            <a:ext cx="683369" cy="918814"/>
          </a:xfrm>
          <a:prstGeom prst="curvedConnector2">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Curved Connector 10">
            <a:extLst>
              <a:ext uri="{FF2B5EF4-FFF2-40B4-BE49-F238E27FC236}">
                <a16:creationId xmlns:a16="http://schemas.microsoft.com/office/drawing/2014/main" id="{59463117-614A-48B6-B5D7-2472BFE368B4}"/>
              </a:ext>
            </a:extLst>
          </p:cNvPr>
          <p:cNvCxnSpPr>
            <a:cxnSpLocks/>
            <a:stCxn id="4" idx="2"/>
            <a:endCxn id="6" idx="0"/>
          </p:cNvCxnSpPr>
          <p:nvPr/>
        </p:nvCxnSpPr>
        <p:spPr>
          <a:xfrm rot="10800000" flipV="1">
            <a:off x="5494930" y="4353180"/>
            <a:ext cx="982070" cy="683368"/>
          </a:xfrm>
          <a:prstGeom prst="curvedConnector2">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Curved Connector 10">
            <a:extLst>
              <a:ext uri="{FF2B5EF4-FFF2-40B4-BE49-F238E27FC236}">
                <a16:creationId xmlns:a16="http://schemas.microsoft.com/office/drawing/2014/main" id="{5033A97C-2DA6-48A1-B0F1-03E53038DE42}"/>
              </a:ext>
            </a:extLst>
          </p:cNvPr>
          <p:cNvCxnSpPr>
            <a:cxnSpLocks/>
            <a:stCxn id="5" idx="6"/>
            <a:endCxn id="7" idx="2"/>
          </p:cNvCxnSpPr>
          <p:nvPr/>
        </p:nvCxnSpPr>
        <p:spPr>
          <a:xfrm flipV="1">
            <a:off x="7108756" y="5552704"/>
            <a:ext cx="911606" cy="612022"/>
          </a:xfrm>
          <a:prstGeom prst="curvedConnector2">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973C5E25-26B1-45F2-9D7D-191A51634CA1}"/>
              </a:ext>
            </a:extLst>
          </p:cNvPr>
          <p:cNvCxnSpPr>
            <a:cxnSpLocks/>
          </p:cNvCxnSpPr>
          <p:nvPr/>
        </p:nvCxnSpPr>
        <p:spPr>
          <a:xfrm rot="16200000" flipH="1">
            <a:off x="5683558" y="5364075"/>
            <a:ext cx="612023" cy="989278"/>
          </a:xfrm>
          <a:prstGeom prst="curvedConnector2">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 name="Curved Connector 10">
            <a:extLst>
              <a:ext uri="{FF2B5EF4-FFF2-40B4-BE49-F238E27FC236}">
                <a16:creationId xmlns:a16="http://schemas.microsoft.com/office/drawing/2014/main" id="{A942FD1E-8923-4BCF-AF5B-A4C5B6CD7FBF}"/>
              </a:ext>
            </a:extLst>
          </p:cNvPr>
          <p:cNvCxnSpPr>
            <a:cxnSpLocks/>
          </p:cNvCxnSpPr>
          <p:nvPr/>
        </p:nvCxnSpPr>
        <p:spPr>
          <a:xfrm rot="10800000" flipV="1">
            <a:off x="5494930" y="4353180"/>
            <a:ext cx="982070" cy="683368"/>
          </a:xfrm>
          <a:prstGeom prst="curvedConnector2">
            <a:avLst/>
          </a:prstGeom>
          <a:ln w="25400">
            <a:solidFill>
              <a:schemeClr val="tx1"/>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68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1"/>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0"/>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9"/>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4A0F1-A4A6-48AA-B06F-3DF9723199F2}"/>
              </a:ext>
            </a:extLst>
          </p:cNvPr>
          <p:cNvSpPr>
            <a:spLocks noGrp="1"/>
          </p:cNvSpPr>
          <p:nvPr>
            <p:ph type="title"/>
          </p:nvPr>
        </p:nvSpPr>
        <p:spPr/>
        <p:txBody>
          <a:bodyPr/>
          <a:lstStyle/>
          <a:p>
            <a:r>
              <a:rPr lang="en-US" dirty="0">
                <a:latin typeface="+mj-lt"/>
              </a:rPr>
              <a:t>Deadlock Recovery</a:t>
            </a:r>
            <a:endParaRPr lang="en-IN" dirty="0">
              <a:latin typeface="+mj-lt"/>
            </a:endParaRPr>
          </a:p>
        </p:txBody>
      </p:sp>
      <p:sp>
        <p:nvSpPr>
          <p:cNvPr id="3" name="Content Placeholder 2">
            <a:extLst>
              <a:ext uri="{FF2B5EF4-FFF2-40B4-BE49-F238E27FC236}">
                <a16:creationId xmlns:a16="http://schemas.microsoft.com/office/drawing/2014/main" id="{889D1CA7-27E8-4317-A32A-AEFBE05BF38A}"/>
              </a:ext>
            </a:extLst>
          </p:cNvPr>
          <p:cNvSpPr>
            <a:spLocks noGrp="1"/>
          </p:cNvSpPr>
          <p:nvPr>
            <p:ph idx="1"/>
          </p:nvPr>
        </p:nvSpPr>
        <p:spPr>
          <a:xfrm>
            <a:off x="190500" y="914400"/>
            <a:ext cx="8763000" cy="5486400"/>
          </a:xfrm>
        </p:spPr>
        <p:txBody>
          <a:bodyPr>
            <a:normAutofit/>
          </a:bodyPr>
          <a:lstStyle/>
          <a:p>
            <a:pPr lvl="0" algn="just">
              <a:buClr>
                <a:schemeClr val="tx1"/>
              </a:buClr>
            </a:pPr>
            <a:r>
              <a:rPr lang="en-US" b="1" dirty="0">
                <a:solidFill>
                  <a:schemeClr val="tx2"/>
                </a:solidFill>
                <a:latin typeface="+mn-lt"/>
              </a:rPr>
              <a:t>Recovery through killing processes</a:t>
            </a:r>
          </a:p>
          <a:p>
            <a:pPr lvl="1" algn="just"/>
            <a:r>
              <a:rPr lang="en-US" sz="2400" dirty="0">
                <a:latin typeface="+mn-lt"/>
              </a:rPr>
              <a:t>The simplest way to break a deadlock is to kill one or more processes.</a:t>
            </a:r>
          </a:p>
          <a:p>
            <a:pPr lvl="1"/>
            <a:r>
              <a:rPr lang="en-IN" sz="2400" dirty="0">
                <a:latin typeface="+mn-lt"/>
              </a:rPr>
              <a:t>Kill all the process involved in deadlock.</a:t>
            </a:r>
          </a:p>
          <a:p>
            <a:pPr lvl="1"/>
            <a:r>
              <a:rPr lang="en-IN" sz="2400" dirty="0">
                <a:latin typeface="+mn-lt"/>
              </a:rPr>
              <a:t>Kill process one by one.</a:t>
            </a:r>
          </a:p>
          <a:p>
            <a:pPr lvl="1"/>
            <a:r>
              <a:rPr lang="en-IN" sz="2400" dirty="0">
                <a:latin typeface="+mn-lt"/>
              </a:rPr>
              <a:t>After killing each process check for deadlock.</a:t>
            </a:r>
          </a:p>
          <a:p>
            <a:pPr lvl="2"/>
            <a:r>
              <a:rPr lang="en-IN" sz="2400" dirty="0">
                <a:latin typeface="+mn-lt"/>
              </a:rPr>
              <a:t>If deadlock recovered then stop killing more process.</a:t>
            </a:r>
          </a:p>
          <a:p>
            <a:pPr lvl="2"/>
            <a:r>
              <a:rPr lang="en-IN" sz="2400" dirty="0">
                <a:latin typeface="+mn-lt"/>
              </a:rPr>
              <a:t>Otherwise kill another process.</a:t>
            </a:r>
          </a:p>
        </p:txBody>
      </p:sp>
    </p:spTree>
    <p:extLst>
      <p:ext uri="{BB962C8B-B14F-4D97-AF65-F5344CB8AC3E}">
        <p14:creationId xmlns:p14="http://schemas.microsoft.com/office/powerpoint/2010/main" val="307747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mj-lt"/>
              </a:rPr>
              <a:t>Deadlock Recovery</a:t>
            </a:r>
            <a:endParaRPr lang="en-IN" dirty="0">
              <a:latin typeface="+mj-lt"/>
            </a:endParaRPr>
          </a:p>
        </p:txBody>
      </p:sp>
      <p:sp>
        <p:nvSpPr>
          <p:cNvPr id="3" name="Content Placeholder 2"/>
          <p:cNvSpPr>
            <a:spLocks noGrp="1"/>
          </p:cNvSpPr>
          <p:nvPr>
            <p:ph idx="1"/>
          </p:nvPr>
        </p:nvSpPr>
        <p:spPr>
          <a:xfrm>
            <a:off x="190500" y="914400"/>
            <a:ext cx="8763000" cy="5334000"/>
          </a:xfrm>
        </p:spPr>
        <p:txBody>
          <a:bodyPr>
            <a:normAutofit/>
          </a:bodyPr>
          <a:lstStyle/>
          <a:p>
            <a:pPr lvl="0" algn="just">
              <a:buClr>
                <a:schemeClr val="tx1"/>
              </a:buClr>
            </a:pPr>
            <a:r>
              <a:rPr lang="en-US" b="1" dirty="0">
                <a:solidFill>
                  <a:schemeClr val="tx2"/>
                </a:solidFill>
                <a:latin typeface="+mn-lt"/>
              </a:rPr>
              <a:t>Recovery through rollback</a:t>
            </a:r>
          </a:p>
          <a:p>
            <a:pPr lvl="1" algn="just"/>
            <a:r>
              <a:rPr lang="en-US" sz="2400" dirty="0">
                <a:latin typeface="+mn-lt"/>
              </a:rPr>
              <a:t>Checkpoint a process periodically.</a:t>
            </a:r>
          </a:p>
          <a:p>
            <a:pPr lvl="1" algn="just"/>
            <a:r>
              <a:rPr lang="en-US" sz="2400" dirty="0">
                <a:latin typeface="+mn-lt"/>
              </a:rPr>
              <a:t>Check pointing a process means that its state is written to a file so that it can be restarted later. </a:t>
            </a:r>
          </a:p>
          <a:p>
            <a:pPr lvl="1" algn="just"/>
            <a:r>
              <a:rPr lang="en-US" sz="2400" dirty="0">
                <a:latin typeface="+mn-lt"/>
              </a:rPr>
              <a:t>When deadlock is detected, rollback the preempted process up to the previous safe state before it acquired that resource.</a:t>
            </a:r>
          </a:p>
          <a:p>
            <a:pPr lvl="0" algn="just"/>
            <a:endParaRPr lang="en-US" dirty="0">
              <a:latin typeface="+mn-lt"/>
            </a:endParaRPr>
          </a:p>
          <a:p>
            <a:pPr lvl="0" algn="just"/>
            <a:endParaRPr lang="en-US" dirty="0">
              <a:latin typeface="+mn-lt"/>
            </a:endParaRPr>
          </a:p>
          <a:p>
            <a:pPr lvl="0" algn="just"/>
            <a:endParaRPr lang="en-US" dirty="0">
              <a:latin typeface="+mn-lt"/>
            </a:endParaRPr>
          </a:p>
        </p:txBody>
      </p:sp>
    </p:spTree>
    <p:extLst>
      <p:ext uri="{BB962C8B-B14F-4D97-AF65-F5344CB8AC3E}">
        <p14:creationId xmlns:p14="http://schemas.microsoft.com/office/powerpoint/2010/main" val="287074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2200" y="1143000"/>
            <a:ext cx="4648200" cy="4648200"/>
          </a:xfrm>
          <a:prstGeom prst="rect">
            <a:avLst/>
          </a:prstGeom>
        </p:spPr>
      </p:pic>
    </p:spTree>
    <p:extLst>
      <p:ext uri="{BB962C8B-B14F-4D97-AF65-F5344CB8AC3E}">
        <p14:creationId xmlns:p14="http://schemas.microsoft.com/office/powerpoint/2010/main" val="3260796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mj-lt"/>
              </a:rPr>
              <a:t>Definition of Deadlock</a:t>
            </a:r>
            <a:endParaRPr lang="en-US" dirty="0">
              <a:latin typeface="+mj-lt"/>
            </a:endParaRPr>
          </a:p>
        </p:txBody>
      </p:sp>
      <p:sp>
        <p:nvSpPr>
          <p:cNvPr id="3" name="Content Placeholder 2"/>
          <p:cNvSpPr>
            <a:spLocks noGrp="1"/>
          </p:cNvSpPr>
          <p:nvPr>
            <p:ph idx="1"/>
          </p:nvPr>
        </p:nvSpPr>
        <p:spPr/>
        <p:txBody>
          <a:bodyPr>
            <a:normAutofit fontScale="92500"/>
          </a:bodyPr>
          <a:lstStyle/>
          <a:p>
            <a:pPr lvl="0"/>
            <a:r>
              <a:rPr lang="en-GB" dirty="0">
                <a:latin typeface="Cambria" panose="02040503050406030204" pitchFamily="18" charset="0"/>
              </a:rPr>
              <a:t>A deadlock consists of a </a:t>
            </a:r>
            <a:r>
              <a:rPr lang="en-GB" b="1" dirty="0">
                <a:latin typeface="Cambria" panose="02040503050406030204" pitchFamily="18" charset="0"/>
              </a:rPr>
              <a:t>set</a:t>
            </a:r>
            <a:r>
              <a:rPr lang="en-GB" dirty="0">
                <a:latin typeface="Cambria" panose="02040503050406030204" pitchFamily="18" charset="0"/>
              </a:rPr>
              <a:t> of blocked processes, each </a:t>
            </a:r>
            <a:r>
              <a:rPr lang="en-GB" b="1" dirty="0">
                <a:latin typeface="Cambria" panose="02040503050406030204" pitchFamily="18" charset="0"/>
              </a:rPr>
              <a:t>holding</a:t>
            </a:r>
            <a:r>
              <a:rPr lang="en-GB" dirty="0">
                <a:latin typeface="Cambria" panose="02040503050406030204" pitchFamily="18" charset="0"/>
              </a:rPr>
              <a:t> a resource and </a:t>
            </a:r>
            <a:r>
              <a:rPr lang="en-GB" b="1" dirty="0">
                <a:latin typeface="Cambria" panose="02040503050406030204" pitchFamily="18" charset="0"/>
              </a:rPr>
              <a:t>waiting </a:t>
            </a:r>
            <a:r>
              <a:rPr lang="en-GB" dirty="0">
                <a:latin typeface="Cambria" panose="02040503050406030204" pitchFamily="18" charset="0"/>
              </a:rPr>
              <a:t>to acquire a resource held by another process in the set.</a:t>
            </a:r>
            <a:endParaRPr lang="en-US" dirty="0">
              <a:latin typeface="Cambria" panose="02040503050406030204" pitchFamily="18" charset="0"/>
            </a:endParaRPr>
          </a:p>
          <a:p>
            <a:pPr lvl="0">
              <a:buNone/>
            </a:pPr>
            <a:r>
              <a:rPr lang="en-US" b="1" dirty="0">
                <a:latin typeface="Cambria" panose="02040503050406030204" pitchFamily="18" charset="0"/>
              </a:rPr>
              <a:t>For Example: </a:t>
            </a:r>
          </a:p>
          <a:p>
            <a:pPr lvl="0"/>
            <a:r>
              <a:rPr lang="en-US" dirty="0">
                <a:latin typeface="Cambria" panose="02040503050406030204" pitchFamily="18" charset="0"/>
              </a:rPr>
              <a:t>two processes each want to record a scanned document on a CD.</a:t>
            </a:r>
          </a:p>
          <a:p>
            <a:pPr lvl="0"/>
            <a:r>
              <a:rPr lang="en-US" dirty="0">
                <a:latin typeface="Cambria" panose="02040503050406030204" pitchFamily="18" charset="0"/>
              </a:rPr>
              <a:t>process 1 requests for scanner &amp; gets it</a:t>
            </a:r>
          </a:p>
          <a:p>
            <a:pPr lvl="0"/>
            <a:r>
              <a:rPr lang="en-US" dirty="0">
                <a:latin typeface="Cambria" panose="02040503050406030204" pitchFamily="18" charset="0"/>
              </a:rPr>
              <a:t>process 2 requests for CD writer &amp; gets it</a:t>
            </a:r>
          </a:p>
          <a:p>
            <a:pPr lvl="0"/>
            <a:r>
              <a:rPr lang="en-US" dirty="0">
                <a:latin typeface="Cambria" panose="02040503050406030204" pitchFamily="18" charset="0"/>
              </a:rPr>
              <a:t>process 1 requests CD writer but is blocked</a:t>
            </a:r>
          </a:p>
          <a:p>
            <a:pPr lvl="0"/>
            <a:r>
              <a:rPr lang="en-US" dirty="0">
                <a:latin typeface="Cambria" panose="02040503050406030204" pitchFamily="18" charset="0"/>
              </a:rPr>
              <a:t>process 2 requests scanner but is blocked.</a:t>
            </a:r>
          </a:p>
          <a:p>
            <a:pPr lvl="0"/>
            <a:r>
              <a:rPr lang="en-US" dirty="0">
                <a:latin typeface="Cambria" panose="02040503050406030204" pitchFamily="18" charset="0"/>
              </a:rPr>
              <a:t>At this point both processes are blocked and will remain so forever, </a:t>
            </a:r>
          </a:p>
          <a:p>
            <a:pPr lvl="0"/>
            <a:r>
              <a:rPr lang="en-US" b="1" dirty="0">
                <a:latin typeface="Cambria" panose="02040503050406030204" pitchFamily="18" charset="0"/>
              </a:rPr>
              <a:t>This situation is called a deadlock</a:t>
            </a:r>
          </a:p>
          <a:p>
            <a:endParaRPr lang="en-US" dirty="0"/>
          </a:p>
        </p:txBody>
      </p:sp>
    </p:spTree>
    <p:extLst>
      <p:ext uri="{BB962C8B-B14F-4D97-AF65-F5344CB8AC3E}">
        <p14:creationId xmlns:p14="http://schemas.microsoft.com/office/powerpoint/2010/main" val="4005082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5E63E-91BE-44ED-A042-25D7C90EEC65}"/>
              </a:ext>
            </a:extLst>
          </p:cNvPr>
          <p:cNvSpPr>
            <a:spLocks noGrp="1"/>
          </p:cNvSpPr>
          <p:nvPr>
            <p:ph type="title"/>
          </p:nvPr>
        </p:nvSpPr>
        <p:spPr/>
        <p:txBody>
          <a:bodyPr/>
          <a:lstStyle/>
          <a:p>
            <a:r>
              <a:rPr lang="en-IN" dirty="0">
                <a:latin typeface="+mj-lt"/>
              </a:rPr>
              <a:t>Deadlock</a:t>
            </a:r>
          </a:p>
        </p:txBody>
      </p:sp>
      <p:sp>
        <p:nvSpPr>
          <p:cNvPr id="3" name="Content Placeholder 2">
            <a:extLst>
              <a:ext uri="{FF2B5EF4-FFF2-40B4-BE49-F238E27FC236}">
                <a16:creationId xmlns:a16="http://schemas.microsoft.com/office/drawing/2014/main" id="{9D4FF751-D29B-4834-85B7-4400DC0B0BE5}"/>
              </a:ext>
            </a:extLst>
          </p:cNvPr>
          <p:cNvSpPr>
            <a:spLocks noGrp="1"/>
          </p:cNvSpPr>
          <p:nvPr>
            <p:ph idx="1"/>
          </p:nvPr>
        </p:nvSpPr>
        <p:spPr/>
        <p:txBody>
          <a:bodyPr/>
          <a:lstStyle/>
          <a:p>
            <a:pPr algn="just"/>
            <a:r>
              <a:rPr lang="en-US" dirty="0">
                <a:latin typeface="+mn-lt"/>
              </a:rPr>
              <a:t>The processes are the cars.</a:t>
            </a:r>
          </a:p>
          <a:p>
            <a:pPr algn="just"/>
            <a:r>
              <a:rPr lang="en-US" dirty="0">
                <a:latin typeface="+mn-lt"/>
              </a:rPr>
              <a:t>The resources are the spaces occupied by the cars</a:t>
            </a:r>
          </a:p>
          <a:p>
            <a:pPr marL="0" indent="0">
              <a:buNone/>
            </a:pPr>
            <a:endParaRPr lang="en-IN" dirty="0">
              <a:latin typeface="+mn-lt"/>
            </a:endParaRPr>
          </a:p>
        </p:txBody>
      </p:sp>
      <p:pic>
        <p:nvPicPr>
          <p:cNvPr id="6" name="Picture 5">
            <a:extLst>
              <a:ext uri="{FF2B5EF4-FFF2-40B4-BE49-F238E27FC236}">
                <a16:creationId xmlns:a16="http://schemas.microsoft.com/office/drawing/2014/main" id="{3EBB3708-FD69-4246-A692-A4492A64DEFB}"/>
              </a:ext>
            </a:extLst>
          </p:cNvPr>
          <p:cNvPicPr>
            <a:picLocks noChangeAspect="1"/>
          </p:cNvPicPr>
          <p:nvPr/>
        </p:nvPicPr>
        <p:blipFill>
          <a:blip r:embed="rId2"/>
          <a:stretch>
            <a:fillRect/>
          </a:stretch>
        </p:blipFill>
        <p:spPr>
          <a:xfrm>
            <a:off x="609600" y="2058642"/>
            <a:ext cx="3790950" cy="3514725"/>
          </a:xfrm>
          <a:prstGeom prst="rect">
            <a:avLst/>
          </a:prstGeom>
        </p:spPr>
      </p:pic>
      <p:pic>
        <p:nvPicPr>
          <p:cNvPr id="7" name="Picture 6">
            <a:extLst>
              <a:ext uri="{FF2B5EF4-FFF2-40B4-BE49-F238E27FC236}">
                <a16:creationId xmlns:a16="http://schemas.microsoft.com/office/drawing/2014/main" id="{DD8E64A5-FDC2-490D-B802-D182BB80A634}"/>
              </a:ext>
            </a:extLst>
          </p:cNvPr>
          <p:cNvPicPr>
            <a:picLocks noChangeAspect="1"/>
          </p:cNvPicPr>
          <p:nvPr/>
        </p:nvPicPr>
        <p:blipFill>
          <a:blip r:embed="rId3"/>
          <a:stretch>
            <a:fillRect/>
          </a:stretch>
        </p:blipFill>
        <p:spPr>
          <a:xfrm>
            <a:off x="4805362" y="2058642"/>
            <a:ext cx="3743325" cy="3476625"/>
          </a:xfrm>
          <a:prstGeom prst="rect">
            <a:avLst/>
          </a:prstGeom>
        </p:spPr>
      </p:pic>
      <p:sp>
        <p:nvSpPr>
          <p:cNvPr id="8" name="TextBox 7">
            <a:extLst>
              <a:ext uri="{FF2B5EF4-FFF2-40B4-BE49-F238E27FC236}">
                <a16:creationId xmlns:a16="http://schemas.microsoft.com/office/drawing/2014/main" id="{AE1BFD0D-0BD6-4704-9BD0-510C6C6CA182}"/>
              </a:ext>
            </a:extLst>
          </p:cNvPr>
          <p:cNvSpPr txBox="1"/>
          <p:nvPr/>
        </p:nvSpPr>
        <p:spPr>
          <a:xfrm>
            <a:off x="1359698" y="5605669"/>
            <a:ext cx="2428870" cy="461665"/>
          </a:xfrm>
          <a:prstGeom prst="rect">
            <a:avLst/>
          </a:prstGeom>
          <a:noFill/>
        </p:spPr>
        <p:txBody>
          <a:bodyPr wrap="none" rtlCol="0">
            <a:spAutoFit/>
          </a:bodyPr>
          <a:lstStyle/>
          <a:p>
            <a:r>
              <a:rPr lang="en-IN" sz="2400" dirty="0"/>
              <a:t>Deadlock possible</a:t>
            </a:r>
          </a:p>
        </p:txBody>
      </p:sp>
      <p:sp>
        <p:nvSpPr>
          <p:cNvPr id="9" name="TextBox 8">
            <a:extLst>
              <a:ext uri="{FF2B5EF4-FFF2-40B4-BE49-F238E27FC236}">
                <a16:creationId xmlns:a16="http://schemas.microsoft.com/office/drawing/2014/main" id="{61542D1C-887F-4B07-A0F5-B4D4062D3F4D}"/>
              </a:ext>
            </a:extLst>
          </p:cNvPr>
          <p:cNvSpPr txBox="1"/>
          <p:nvPr/>
        </p:nvSpPr>
        <p:spPr>
          <a:xfrm>
            <a:off x="5355433" y="5605669"/>
            <a:ext cx="2517805" cy="461665"/>
          </a:xfrm>
          <a:prstGeom prst="rect">
            <a:avLst/>
          </a:prstGeom>
          <a:noFill/>
        </p:spPr>
        <p:txBody>
          <a:bodyPr wrap="none" rtlCol="0">
            <a:spAutoFit/>
          </a:bodyPr>
          <a:lstStyle/>
          <a:p>
            <a:r>
              <a:rPr lang="en-IN" sz="2400" dirty="0"/>
              <a:t>Deadlock occurred</a:t>
            </a:r>
          </a:p>
        </p:txBody>
      </p:sp>
    </p:spTree>
    <p:extLst>
      <p:ext uri="{BB962C8B-B14F-4D97-AF65-F5344CB8AC3E}">
        <p14:creationId xmlns:p14="http://schemas.microsoft.com/office/powerpoint/2010/main" val="236443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mj-lt"/>
              </a:rPr>
              <a:t>Sequence of events to use a Resource</a:t>
            </a:r>
          </a:p>
        </p:txBody>
      </p:sp>
      <p:pic>
        <p:nvPicPr>
          <p:cNvPr id="1026" name="Picture 2"/>
          <p:cNvPicPr>
            <a:picLocks noGrp="1" noChangeAspect="1" noChangeArrowheads="1"/>
          </p:cNvPicPr>
          <p:nvPr>
            <p:ph idx="1"/>
          </p:nvPr>
        </p:nvPicPr>
        <p:blipFill>
          <a:blip r:embed="rId2"/>
          <a:srcRect/>
          <a:stretch>
            <a:fillRect/>
          </a:stretch>
        </p:blipFill>
        <p:spPr bwMode="auto">
          <a:xfrm>
            <a:off x="304800" y="1295400"/>
            <a:ext cx="8610600" cy="4572000"/>
          </a:xfrm>
          <a:prstGeom prst="rect">
            <a:avLst/>
          </a:prstGeom>
          <a:noFill/>
          <a:ln w="9525">
            <a:noFill/>
            <a:miter lim="800000"/>
            <a:headEnd/>
            <a:tailEnd/>
          </a:ln>
          <a:effectLst/>
        </p:spPr>
      </p:pic>
    </p:spTree>
    <p:extLst>
      <p:ext uri="{BB962C8B-B14F-4D97-AF65-F5344CB8AC3E}">
        <p14:creationId xmlns:p14="http://schemas.microsoft.com/office/powerpoint/2010/main" val="1721522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AD26-4034-465A-9B85-F88DB6FDC9D5}"/>
              </a:ext>
            </a:extLst>
          </p:cNvPr>
          <p:cNvSpPr>
            <a:spLocks noGrp="1"/>
          </p:cNvSpPr>
          <p:nvPr>
            <p:ph type="title"/>
          </p:nvPr>
        </p:nvSpPr>
        <p:spPr/>
        <p:txBody>
          <a:bodyPr>
            <a:normAutofit/>
          </a:bodyPr>
          <a:lstStyle/>
          <a:p>
            <a:r>
              <a:rPr lang="en-US" sz="4000" dirty="0">
                <a:latin typeface="+mj-lt"/>
              </a:rPr>
              <a:t>Necessary Conditions for Deadlock</a:t>
            </a:r>
            <a:endParaRPr lang="en-IN" sz="4000" dirty="0">
              <a:latin typeface="+mj-lt"/>
            </a:endParaRPr>
          </a:p>
        </p:txBody>
      </p:sp>
      <p:sp>
        <p:nvSpPr>
          <p:cNvPr id="3" name="Content Placeholder 2">
            <a:extLst>
              <a:ext uri="{FF2B5EF4-FFF2-40B4-BE49-F238E27FC236}">
                <a16:creationId xmlns:a16="http://schemas.microsoft.com/office/drawing/2014/main" id="{522319A4-11E5-40C9-B870-588CE1A1AA52}"/>
              </a:ext>
            </a:extLst>
          </p:cNvPr>
          <p:cNvSpPr>
            <a:spLocks noGrp="1"/>
          </p:cNvSpPr>
          <p:nvPr>
            <p:ph idx="1"/>
          </p:nvPr>
        </p:nvSpPr>
        <p:spPr>
          <a:xfrm>
            <a:off x="190500" y="914400"/>
            <a:ext cx="8763000" cy="5334000"/>
          </a:xfrm>
        </p:spPr>
        <p:txBody>
          <a:bodyPr>
            <a:noAutofit/>
          </a:bodyPr>
          <a:lstStyle/>
          <a:p>
            <a:pPr marL="457200" indent="-410400" algn="just">
              <a:buClr>
                <a:schemeClr val="tx1"/>
              </a:buClr>
              <a:buFont typeface="+mj-lt"/>
              <a:buAutoNum type="arabicPeriod"/>
            </a:pPr>
            <a:r>
              <a:rPr lang="en-IN" b="1" dirty="0">
                <a:solidFill>
                  <a:schemeClr val="tx2"/>
                </a:solidFill>
                <a:latin typeface="+mn-lt"/>
              </a:rPr>
              <a:t>Mutual exclusion:</a:t>
            </a:r>
          </a:p>
          <a:p>
            <a:pPr marL="857250" lvl="1" indent="-410400" algn="just"/>
            <a:r>
              <a:rPr lang="en-US" sz="2400" b="1" dirty="0">
                <a:latin typeface="+mn-lt"/>
              </a:rPr>
              <a:t>At least one resource type </a:t>
            </a:r>
            <a:r>
              <a:rPr lang="en-US" sz="2400" dirty="0">
                <a:latin typeface="+mn-lt"/>
              </a:rPr>
              <a:t>in the system which can be used in </a:t>
            </a:r>
            <a:r>
              <a:rPr lang="en-US" sz="2400" b="1" dirty="0">
                <a:latin typeface="+mn-lt"/>
              </a:rPr>
              <a:t>non-shareable mode </a:t>
            </a:r>
            <a:r>
              <a:rPr lang="en-US" sz="2400" dirty="0">
                <a:latin typeface="+mn-lt"/>
              </a:rPr>
              <a:t>(i.e. one at a time) for example printer.</a:t>
            </a:r>
          </a:p>
          <a:p>
            <a:pPr marL="857250" lvl="1" indent="-410400" algn="just"/>
            <a:r>
              <a:rPr lang="en-US" sz="2400" dirty="0">
                <a:latin typeface="+mn-lt"/>
              </a:rPr>
              <a:t>Because many resource can be shared by more than one process at a time (e.g., </a:t>
            </a:r>
            <a:r>
              <a:rPr lang="en-IN" sz="2400" dirty="0">
                <a:latin typeface="+mn-lt"/>
              </a:rPr>
              <a:t>Memory location).</a:t>
            </a:r>
          </a:p>
          <a:p>
            <a:pPr marL="457200" indent="-410400" algn="just">
              <a:buClr>
                <a:schemeClr val="tx1"/>
              </a:buClr>
              <a:buFont typeface="+mj-lt"/>
              <a:buAutoNum type="arabicPeriod"/>
            </a:pPr>
            <a:r>
              <a:rPr lang="en-IN" b="1" dirty="0">
                <a:solidFill>
                  <a:schemeClr val="tx2"/>
                </a:solidFill>
                <a:latin typeface="+mn-lt"/>
              </a:rPr>
              <a:t>Hold and Wait: </a:t>
            </a:r>
          </a:p>
          <a:p>
            <a:pPr marL="857250" lvl="1" indent="-410400" algn="just"/>
            <a:r>
              <a:rPr lang="en-IN" sz="2400" dirty="0">
                <a:latin typeface="+mn-lt"/>
              </a:rPr>
              <a:t>Processes are allowed to request for new resources without releasing the resources they are currently holding.</a:t>
            </a:r>
          </a:p>
          <a:p>
            <a:pPr marL="457200" indent="-410400" algn="just">
              <a:buClr>
                <a:schemeClr val="tx1"/>
              </a:buClr>
              <a:buFont typeface="+mj-lt"/>
              <a:buAutoNum type="arabicPeriod"/>
            </a:pPr>
            <a:r>
              <a:rPr lang="en-IN" b="1" dirty="0">
                <a:solidFill>
                  <a:schemeClr val="tx2"/>
                </a:solidFill>
                <a:latin typeface="+mn-lt"/>
              </a:rPr>
              <a:t>No pre-emption:</a:t>
            </a:r>
          </a:p>
          <a:p>
            <a:pPr marL="857250" lvl="1" indent="-410400" algn="just"/>
            <a:r>
              <a:rPr lang="en-US" sz="2400" dirty="0">
                <a:latin typeface="+mn-lt"/>
              </a:rPr>
              <a:t>A resource can be released only voluntarily by the process holding it after that process has completed its task. </a:t>
            </a:r>
          </a:p>
          <a:p>
            <a:pPr marL="400050" lvl="1" indent="0" algn="just">
              <a:buNone/>
            </a:pPr>
            <a:endParaRPr lang="en-IN" sz="2400" dirty="0">
              <a:latin typeface="+mn-lt"/>
            </a:endParaRPr>
          </a:p>
        </p:txBody>
      </p:sp>
    </p:spTree>
    <p:extLst>
      <p:ext uri="{BB962C8B-B14F-4D97-AF65-F5344CB8AC3E}">
        <p14:creationId xmlns:p14="http://schemas.microsoft.com/office/powerpoint/2010/main" val="96882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8A749-388E-4CB4-8648-39482BADA8F2}"/>
              </a:ext>
            </a:extLst>
          </p:cNvPr>
          <p:cNvSpPr>
            <a:spLocks noGrp="1"/>
          </p:cNvSpPr>
          <p:nvPr>
            <p:ph type="title"/>
          </p:nvPr>
        </p:nvSpPr>
        <p:spPr/>
        <p:txBody>
          <a:bodyPr>
            <a:normAutofit/>
          </a:bodyPr>
          <a:lstStyle/>
          <a:p>
            <a:r>
              <a:rPr lang="en-US" sz="4000" dirty="0">
                <a:latin typeface="+mj-lt"/>
              </a:rPr>
              <a:t>Necessary Conditions for Deadlock</a:t>
            </a:r>
            <a:endParaRPr lang="en-IN" sz="4000" dirty="0">
              <a:latin typeface="+mj-lt"/>
            </a:endParaRPr>
          </a:p>
        </p:txBody>
      </p:sp>
      <p:sp>
        <p:nvSpPr>
          <p:cNvPr id="3" name="Content Placeholder 2">
            <a:extLst>
              <a:ext uri="{FF2B5EF4-FFF2-40B4-BE49-F238E27FC236}">
                <a16:creationId xmlns:a16="http://schemas.microsoft.com/office/drawing/2014/main" id="{61227AE5-ADA2-4453-BDB5-77665C847C4F}"/>
              </a:ext>
            </a:extLst>
          </p:cNvPr>
          <p:cNvSpPr>
            <a:spLocks noGrp="1"/>
          </p:cNvSpPr>
          <p:nvPr>
            <p:ph idx="1"/>
          </p:nvPr>
        </p:nvSpPr>
        <p:spPr/>
        <p:txBody>
          <a:bodyPr>
            <a:normAutofit/>
          </a:bodyPr>
          <a:lstStyle/>
          <a:p>
            <a:pPr marL="514350" indent="-514350" algn="just">
              <a:buClr>
                <a:schemeClr val="tx1"/>
              </a:buClr>
              <a:buFont typeface="+mj-lt"/>
              <a:buAutoNum type="arabicPeriod" startAt="4"/>
            </a:pPr>
            <a:r>
              <a:rPr lang="en-IN" b="1" dirty="0">
                <a:solidFill>
                  <a:schemeClr val="tx2"/>
                </a:solidFill>
                <a:latin typeface="+mn-lt"/>
              </a:rPr>
              <a:t>Circular wait: </a:t>
            </a:r>
          </a:p>
          <a:p>
            <a:pPr marL="914400" lvl="1" indent="-514350" algn="just"/>
            <a:r>
              <a:rPr lang="en-US" sz="2400" dirty="0">
                <a:latin typeface="+mn-lt"/>
              </a:rPr>
              <a:t>Two or more processes must form a circular chain in which each process is waiting for a resource that is held by the next member of the chain.</a:t>
            </a:r>
          </a:p>
          <a:p>
            <a:pPr algn="just">
              <a:buClr>
                <a:schemeClr val="tx1"/>
              </a:buClr>
            </a:pPr>
            <a:r>
              <a:rPr lang="en-US" b="1" dirty="0">
                <a:latin typeface="+mn-lt"/>
              </a:rPr>
              <a:t>All four of these conditions must hold simultaneously in a system for a deadlock to occur.</a:t>
            </a:r>
            <a:endParaRPr lang="en-US" dirty="0">
              <a:latin typeface="+mn-lt"/>
            </a:endParaRPr>
          </a:p>
          <a:p>
            <a:pPr marL="0" indent="0">
              <a:buNone/>
            </a:pPr>
            <a:endParaRPr lang="en-IN" dirty="0">
              <a:latin typeface="+mn-lt"/>
            </a:endParaRPr>
          </a:p>
        </p:txBody>
      </p:sp>
    </p:spTree>
    <p:extLst>
      <p:ext uri="{BB962C8B-B14F-4D97-AF65-F5344CB8AC3E}">
        <p14:creationId xmlns:p14="http://schemas.microsoft.com/office/powerpoint/2010/main" val="629514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21500</TotalTime>
  <Words>2949</Words>
  <Application>Microsoft Office PowerPoint</Application>
  <PresentationFormat>On-screen Show (4:3)</PresentationFormat>
  <Paragraphs>260</Paragraphs>
  <Slides>47</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Cambria</vt:lpstr>
      <vt:lpstr>Open Sans Extrabold</vt:lpstr>
      <vt:lpstr>Wingdings</vt:lpstr>
      <vt:lpstr>Office Theme</vt:lpstr>
      <vt:lpstr>PowerPoint Presentation</vt:lpstr>
      <vt:lpstr>Disclaimer</vt:lpstr>
      <vt:lpstr>Topics to be covered</vt:lpstr>
      <vt:lpstr>What is Deadlock?</vt:lpstr>
      <vt:lpstr>Definition of Deadlock</vt:lpstr>
      <vt:lpstr>Deadlock</vt:lpstr>
      <vt:lpstr>Sequence of events to use a Resource</vt:lpstr>
      <vt:lpstr>Necessary Conditions for Deadlock</vt:lpstr>
      <vt:lpstr>Necessary Conditions for Deadlock</vt:lpstr>
      <vt:lpstr>Deadlock Modeling </vt:lpstr>
      <vt:lpstr>Construction of Resource Allocation Graph</vt:lpstr>
      <vt:lpstr>Resource Allocation Graph</vt:lpstr>
      <vt:lpstr>Resource Allocation Graph</vt:lpstr>
      <vt:lpstr>Resource Allocation Graph</vt:lpstr>
      <vt:lpstr>Handling Deadlocks In DOS</vt:lpstr>
      <vt:lpstr>Deadlock Prevention</vt:lpstr>
      <vt:lpstr>Violation of Mutual Exclusion Condition</vt:lpstr>
      <vt:lpstr>Violation of Hold and Wait Condition</vt:lpstr>
      <vt:lpstr>Violation of Hold and Wait Condition</vt:lpstr>
      <vt:lpstr>Violation of No Preemption Condition</vt:lpstr>
      <vt:lpstr>Violation of Circular Wait Condition</vt:lpstr>
      <vt:lpstr>Deadlock Avoidance</vt:lpstr>
      <vt:lpstr>Safe State</vt:lpstr>
      <vt:lpstr>Unsafe State</vt:lpstr>
      <vt:lpstr>The Banker’s Algorithm for a Single Resource</vt:lpstr>
      <vt:lpstr>The Banker’s Algorithm for a Single Resource</vt:lpstr>
      <vt:lpstr>The Banker’s Algorithm for Multiple Resources</vt:lpstr>
      <vt:lpstr>The Banker’s Algorithm for Multiple Resources</vt:lpstr>
      <vt:lpstr>The Banker’s Algorithm for Multiple Resources</vt:lpstr>
      <vt:lpstr>Numerical - The Banker’s Algorithm</vt:lpstr>
      <vt:lpstr>PowerPoint Presentation</vt:lpstr>
      <vt:lpstr>Numerical - The Banker’s Algorithm</vt:lpstr>
      <vt:lpstr>Numerical - The Banker’s Algorithm</vt:lpstr>
      <vt:lpstr>Deadlock Detection</vt:lpstr>
      <vt:lpstr>Deadlock Detection: one Resource of each type</vt:lpstr>
      <vt:lpstr>Deadlock Detection: one Resource of each type</vt:lpstr>
      <vt:lpstr>Deadlock Detection: one Resource of each type</vt:lpstr>
      <vt:lpstr>PowerPoint Presentation</vt:lpstr>
      <vt:lpstr>Deadlock Detection: one Resource of each type</vt:lpstr>
      <vt:lpstr>Deadlock Detection: Multiple Resources of Each Type </vt:lpstr>
      <vt:lpstr>Deadlock Detection: Multiple Resources of Each Type </vt:lpstr>
      <vt:lpstr>Deadlock Detection: Multiple Resources of Each Type </vt:lpstr>
      <vt:lpstr>Deadlock Recovery</vt:lpstr>
      <vt:lpstr>Deadlock Recovery</vt:lpstr>
      <vt:lpstr>Deadlock Recovery</vt:lpstr>
      <vt:lpstr>Deadlock Recovery</vt:lpstr>
      <vt:lpstr>PowerPoint Presentation</vt:lpstr>
    </vt:vector>
  </TitlesOfParts>
  <Company>Marwadi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OS</dc:title>
  <dc:creator>Aanchal Phutela</dc:creator>
  <cp:lastModifiedBy>Aanchal Phutela</cp:lastModifiedBy>
  <cp:revision>2702</cp:revision>
  <dcterms:created xsi:type="dcterms:W3CDTF">2013-05-17T03:00:03Z</dcterms:created>
  <dcterms:modified xsi:type="dcterms:W3CDTF">2022-03-23T08:22:44Z</dcterms:modified>
</cp:coreProperties>
</file>