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5" r:id="rId3"/>
    <p:sldId id="276" r:id="rId4"/>
    <p:sldId id="277"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7" r:id="rId19"/>
    <p:sldId id="298" r:id="rId20"/>
    <p:sldId id="292" r:id="rId21"/>
    <p:sldId id="293"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275"/>
            <p14:sldId id="276"/>
            <p14:sldId id="277"/>
            <p14:sldId id="278"/>
            <p14:sldId id="280"/>
            <p14:sldId id="281"/>
            <p14:sldId id="282"/>
            <p14:sldId id="283"/>
            <p14:sldId id="284"/>
            <p14:sldId id="285"/>
            <p14:sldId id="286"/>
            <p14:sldId id="287"/>
            <p14:sldId id="288"/>
            <p14:sldId id="289"/>
            <p14:sldId id="290"/>
            <p14:sldId id="291"/>
            <p14:sldId id="297"/>
            <p14:sldId id="298"/>
            <p14:sldId id="292"/>
            <p14:sldId id="293"/>
            <p14:sldId id="2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23E32B-F7F9-444F-9C03-CF2933474E88}"/>
              </a:ext>
            </a:extLst>
          </p:cNvPr>
          <p:cNvSpPr>
            <a:spLocks noGrp="1" noChangeArrowheads="1"/>
          </p:cNvSpPr>
          <p:nvPr>
            <p:ph type="sldNum" sz="quarter" idx="5"/>
          </p:nvPr>
        </p:nvSpPr>
        <p:spPr>
          <a:ln/>
        </p:spPr>
        <p:txBody>
          <a:bodyPr/>
          <a:lstStyle/>
          <a:p>
            <a:fld id="{3E01A129-D5D9-4B6E-A6F7-C85969F2DAD9}" type="slidenum">
              <a:rPr lang="en-AU" altLang="en-US"/>
              <a:pPr/>
              <a:t>2</a:t>
            </a:fld>
            <a:endParaRPr lang="en-AU" altLang="en-US"/>
          </a:p>
        </p:txBody>
      </p:sp>
      <p:sp>
        <p:nvSpPr>
          <p:cNvPr id="47106" name="Rectangle 2">
            <a:extLst>
              <a:ext uri="{FF2B5EF4-FFF2-40B4-BE49-F238E27FC236}">
                <a16:creationId xmlns:a16="http://schemas.microsoft.com/office/drawing/2014/main" id="{D9657AF9-0B26-40EB-85E5-251708B76D7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CC5E358A-9F2E-4AC5-BFB5-069471B7021B}"/>
              </a:ext>
            </a:extLst>
          </p:cNvPr>
          <p:cNvSpPr>
            <a:spLocks noGrp="1" noChangeArrowheads="1"/>
          </p:cNvSpPr>
          <p:nvPr>
            <p:ph type="body" idx="1"/>
          </p:nvPr>
        </p:nvSpPr>
        <p:spPr/>
        <p:txBody>
          <a:bodyPr/>
          <a:lstStyle/>
          <a:p>
            <a:r>
              <a:rPr lang="en-AU" altLang="en-US"/>
              <a:t>So far all the cryptosystems discussed, from earliest history to modern times, have been private/secret/single key (symmetric) systems. </a:t>
            </a:r>
          </a:p>
          <a:p>
            <a:r>
              <a:rPr lang="en-AU" altLang="en-US"/>
              <a:t>All classical, and modern block and stream ciphers are of this form, and still rely on the fundamental building blocks of substitution and permutation (transposition).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AB85D0-EA60-4A8B-BDFD-B0AAE0C3562F}"/>
              </a:ext>
            </a:extLst>
          </p:cNvPr>
          <p:cNvSpPr>
            <a:spLocks noGrp="1" noChangeArrowheads="1"/>
          </p:cNvSpPr>
          <p:nvPr>
            <p:ph type="sldNum" sz="quarter" idx="5"/>
          </p:nvPr>
        </p:nvSpPr>
        <p:spPr>
          <a:ln/>
        </p:spPr>
        <p:txBody>
          <a:bodyPr/>
          <a:lstStyle/>
          <a:p>
            <a:fld id="{57A50D8F-B482-4AF2-8D48-2DB45BBDBCF9}" type="slidenum">
              <a:rPr lang="en-AU" altLang="en-US"/>
              <a:pPr/>
              <a:t>11</a:t>
            </a:fld>
            <a:endParaRPr lang="en-AU" altLang="en-US"/>
          </a:p>
        </p:txBody>
      </p:sp>
      <p:sp>
        <p:nvSpPr>
          <p:cNvPr id="65538" name="Rectangle 2">
            <a:extLst>
              <a:ext uri="{FF2B5EF4-FFF2-40B4-BE49-F238E27FC236}">
                <a16:creationId xmlns:a16="http://schemas.microsoft.com/office/drawing/2014/main" id="{2112DD41-0DD8-48CC-BD3B-57D0877C9078}"/>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9C8738A2-CF6F-4459-B2D3-F415C704A537}"/>
              </a:ext>
            </a:extLst>
          </p:cNvPr>
          <p:cNvSpPr>
            <a:spLocks noGrp="1" noChangeArrowheads="1"/>
          </p:cNvSpPr>
          <p:nvPr>
            <p:ph type="body" idx="1"/>
          </p:nvPr>
        </p:nvSpPr>
        <p:spPr/>
        <p:txBody>
          <a:bodyPr/>
          <a:lstStyle/>
          <a:p>
            <a:r>
              <a:rPr lang="en-AU" altLang="en-US"/>
              <a:t>RSA key setup is done once (rarely) when a user establishes (or replaces) their public key, using the steps as shown. The exponent e is usually fairly small, just must be relatively prime to ø(n). Need to compute its inverse mod ø(n) to find d. It is critically important that the factors p &amp; q of the modulus n are kept secret, since if they become known, the system can be broken. Note that different users will have different moduli 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488982-1B0E-42F5-850D-6ED5232DBBA9}"/>
              </a:ext>
            </a:extLst>
          </p:cNvPr>
          <p:cNvSpPr>
            <a:spLocks noGrp="1" noChangeArrowheads="1"/>
          </p:cNvSpPr>
          <p:nvPr>
            <p:ph type="sldNum" sz="quarter" idx="5"/>
          </p:nvPr>
        </p:nvSpPr>
        <p:spPr>
          <a:ln/>
        </p:spPr>
        <p:txBody>
          <a:bodyPr/>
          <a:lstStyle/>
          <a:p>
            <a:fld id="{2B505BF9-79EC-43D9-AB6D-0D55C7C46A3E}" type="slidenum">
              <a:rPr lang="en-AU" altLang="en-US"/>
              <a:pPr/>
              <a:t>12</a:t>
            </a:fld>
            <a:endParaRPr lang="en-AU" altLang="en-US"/>
          </a:p>
        </p:txBody>
      </p:sp>
      <p:sp>
        <p:nvSpPr>
          <p:cNvPr id="90114" name="Rectangle 2">
            <a:extLst>
              <a:ext uri="{FF2B5EF4-FFF2-40B4-BE49-F238E27FC236}">
                <a16:creationId xmlns:a16="http://schemas.microsoft.com/office/drawing/2014/main" id="{95B7DDD1-D1CB-4359-9EA6-143F6F5F473A}"/>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CD4332CA-CF2E-4351-8749-3000EC094BA4}"/>
              </a:ext>
            </a:extLst>
          </p:cNvPr>
          <p:cNvSpPr>
            <a:spLocks noGrp="1" noChangeArrowheads="1"/>
          </p:cNvSpPr>
          <p:nvPr>
            <p:ph type="body" idx="1"/>
          </p:nvPr>
        </p:nvSpPr>
        <p:spPr/>
        <p:txBody>
          <a:bodyPr/>
          <a:lstStyle/>
          <a:p>
            <a:r>
              <a:rPr lang="en-US" altLang="en-US"/>
              <a:t>The actual RSA encryption and decryption computations are each simply a single exponentiation mod (n). Note that the message must be smaller than the modulus. The “magic” is in the choice of the exponents which makes the system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51AC4D-BE28-40A9-9644-BFA871819F33}"/>
              </a:ext>
            </a:extLst>
          </p:cNvPr>
          <p:cNvSpPr>
            <a:spLocks noGrp="1" noChangeArrowheads="1"/>
          </p:cNvSpPr>
          <p:nvPr>
            <p:ph type="sldNum" sz="quarter" idx="5"/>
          </p:nvPr>
        </p:nvSpPr>
        <p:spPr>
          <a:ln/>
        </p:spPr>
        <p:txBody>
          <a:bodyPr/>
          <a:lstStyle/>
          <a:p>
            <a:fld id="{B9D7AFF6-70EC-481A-A272-7957CFA9E41F}" type="slidenum">
              <a:rPr lang="en-AU" altLang="en-US"/>
              <a:pPr/>
              <a:t>13</a:t>
            </a:fld>
            <a:endParaRPr lang="en-AU" altLang="en-US"/>
          </a:p>
        </p:txBody>
      </p:sp>
      <p:sp>
        <p:nvSpPr>
          <p:cNvPr id="68610" name="Rectangle 2">
            <a:extLst>
              <a:ext uri="{FF2B5EF4-FFF2-40B4-BE49-F238E27FC236}">
                <a16:creationId xmlns:a16="http://schemas.microsoft.com/office/drawing/2014/main" id="{0A93799A-E2F7-4902-9FB9-0DACC4E84F3F}"/>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41B07212-E8ED-4BDF-9AA0-7DBF1F3A4571}"/>
              </a:ext>
            </a:extLst>
          </p:cNvPr>
          <p:cNvSpPr>
            <a:spLocks noGrp="1" noChangeArrowheads="1"/>
          </p:cNvSpPr>
          <p:nvPr>
            <p:ph type="body" idx="1"/>
          </p:nvPr>
        </p:nvSpPr>
        <p:spPr/>
        <p:txBody>
          <a:bodyPr/>
          <a:lstStyle/>
          <a:p>
            <a:r>
              <a:rPr lang="en-US" altLang="en-US"/>
              <a:t>Can show that RSA works as a direct consequence of Euler’s Theorem, so that raising a number to power e then d (or vica versa) results in the original number!</a:t>
            </a:r>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0677149-F326-49E2-8D6B-A880F108A03F}"/>
              </a:ext>
            </a:extLst>
          </p:cNvPr>
          <p:cNvSpPr>
            <a:spLocks noGrp="1" noChangeArrowheads="1"/>
          </p:cNvSpPr>
          <p:nvPr>
            <p:ph type="sldNum" sz="quarter" idx="5"/>
          </p:nvPr>
        </p:nvSpPr>
        <p:spPr>
          <a:ln/>
        </p:spPr>
        <p:txBody>
          <a:bodyPr/>
          <a:lstStyle/>
          <a:p>
            <a:fld id="{CBB8F607-77CB-4BB5-8269-9AD4C9830BD9}" type="slidenum">
              <a:rPr lang="en-AU" altLang="en-US"/>
              <a:pPr/>
              <a:t>14</a:t>
            </a:fld>
            <a:endParaRPr lang="en-AU" altLang="en-US"/>
          </a:p>
        </p:txBody>
      </p:sp>
      <p:sp>
        <p:nvSpPr>
          <p:cNvPr id="70658" name="Rectangle 2">
            <a:extLst>
              <a:ext uri="{FF2B5EF4-FFF2-40B4-BE49-F238E27FC236}">
                <a16:creationId xmlns:a16="http://schemas.microsoft.com/office/drawing/2014/main" id="{3B53E150-E4F1-446F-9622-BAD0751AAAA1}"/>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E155C30-28AC-4549-A222-7E65FB944D46}"/>
              </a:ext>
            </a:extLst>
          </p:cNvPr>
          <p:cNvSpPr>
            <a:spLocks noGrp="1" noChangeArrowheads="1"/>
          </p:cNvSpPr>
          <p:nvPr>
            <p:ph type="body" idx="1"/>
          </p:nvPr>
        </p:nvSpPr>
        <p:spPr/>
        <p:txBody>
          <a:bodyPr/>
          <a:lstStyle/>
          <a:p>
            <a:r>
              <a:rPr lang="en-US" altLang="en-US"/>
              <a:t>Here walk through example RSA key generation using “trivial” sized numbers.</a:t>
            </a:r>
          </a:p>
          <a:p>
            <a:r>
              <a:rPr lang="en-US" altLang="en-US"/>
              <a:t>Selecting primes requires the use of a primality test.</a:t>
            </a:r>
          </a:p>
          <a:p>
            <a:r>
              <a:rPr lang="en-US" altLang="en-US"/>
              <a:t>Finding d as inverse of e mod </a:t>
            </a:r>
            <a:r>
              <a:rPr lang="en-AU" altLang="en-US">
                <a:latin typeface="Courier New" panose="02070309020205020404" pitchFamily="49" charset="0"/>
              </a:rPr>
              <a:t>ø(</a:t>
            </a:r>
            <a:r>
              <a:rPr lang="en-AU" altLang="en-US" i="1">
                <a:latin typeface="Courier New" panose="02070309020205020404" pitchFamily="49" charset="0"/>
              </a:rPr>
              <a:t>n</a:t>
            </a:r>
            <a:r>
              <a:rPr lang="en-AU" altLang="en-US">
                <a:latin typeface="Courier New" panose="02070309020205020404" pitchFamily="49" charset="0"/>
              </a:rPr>
              <a:t>) requires use of Euclid’s Inverse algorithm (see Ch4)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D0EC58-5B59-424B-B33F-A3BADCCD2DB9}"/>
              </a:ext>
            </a:extLst>
          </p:cNvPr>
          <p:cNvSpPr>
            <a:spLocks noGrp="1" noChangeArrowheads="1"/>
          </p:cNvSpPr>
          <p:nvPr>
            <p:ph type="sldNum" sz="quarter" idx="5"/>
          </p:nvPr>
        </p:nvSpPr>
        <p:spPr>
          <a:ln/>
        </p:spPr>
        <p:txBody>
          <a:bodyPr/>
          <a:lstStyle/>
          <a:p>
            <a:fld id="{37647C30-63F7-4D73-A4FE-2ECCA5FF0730}" type="slidenum">
              <a:rPr lang="en-AU" altLang="en-US"/>
              <a:pPr/>
              <a:t>15</a:t>
            </a:fld>
            <a:endParaRPr lang="en-AU" altLang="en-US"/>
          </a:p>
        </p:txBody>
      </p:sp>
      <p:sp>
        <p:nvSpPr>
          <p:cNvPr id="72706" name="Rectangle 2">
            <a:extLst>
              <a:ext uri="{FF2B5EF4-FFF2-40B4-BE49-F238E27FC236}">
                <a16:creationId xmlns:a16="http://schemas.microsoft.com/office/drawing/2014/main" id="{0964966B-D21E-4070-A1A3-5EC263356CA4}"/>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7F3D9FBA-05D3-4AC1-9B3C-182E0D45098B}"/>
              </a:ext>
            </a:extLst>
          </p:cNvPr>
          <p:cNvSpPr>
            <a:spLocks noGrp="1" noChangeArrowheads="1"/>
          </p:cNvSpPr>
          <p:nvPr>
            <p:ph type="body" idx="1"/>
          </p:nvPr>
        </p:nvSpPr>
        <p:spPr/>
        <p:txBody>
          <a:bodyPr/>
          <a:lstStyle/>
          <a:p>
            <a:r>
              <a:rPr lang="en-AU" altLang="en-US"/>
              <a:t>Then show that the encryption and decryption operations are simple exponentiations mod 187.</a:t>
            </a:r>
          </a:p>
          <a:p>
            <a:r>
              <a:rPr lang="en-AU" altLang="en-US"/>
              <a:t>Rather than having to laborious repeatedly multiply, can use the "square and multiply" algorithm with modulo reductions to implement all exponentiations quickly and efficiently (see next).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E21ADB-52D7-4B4D-944C-5779BC8A8E65}"/>
              </a:ext>
            </a:extLst>
          </p:cNvPr>
          <p:cNvSpPr>
            <a:spLocks noGrp="1" noChangeArrowheads="1"/>
          </p:cNvSpPr>
          <p:nvPr>
            <p:ph type="sldNum" sz="quarter" idx="5"/>
          </p:nvPr>
        </p:nvSpPr>
        <p:spPr>
          <a:ln/>
        </p:spPr>
        <p:txBody>
          <a:bodyPr/>
          <a:lstStyle/>
          <a:p>
            <a:fld id="{82831D53-E9C3-4E5E-94E6-41BE646620BA}" type="slidenum">
              <a:rPr lang="en-AU" altLang="en-US"/>
              <a:pPr/>
              <a:t>16</a:t>
            </a:fld>
            <a:endParaRPr lang="en-AU" altLang="en-US"/>
          </a:p>
        </p:txBody>
      </p:sp>
      <p:sp>
        <p:nvSpPr>
          <p:cNvPr id="91138" name="Rectangle 2">
            <a:extLst>
              <a:ext uri="{FF2B5EF4-FFF2-40B4-BE49-F238E27FC236}">
                <a16:creationId xmlns:a16="http://schemas.microsoft.com/office/drawing/2014/main" id="{5D8B3DC6-F60E-4ED6-9C83-6C851F1945FE}"/>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3230473A-74E0-4563-9B4F-229D6814D027}"/>
              </a:ext>
            </a:extLst>
          </p:cNvPr>
          <p:cNvSpPr>
            <a:spLocks noGrp="1" noChangeArrowheads="1"/>
          </p:cNvSpPr>
          <p:nvPr>
            <p:ph type="body" idx="1"/>
          </p:nvPr>
        </p:nvSpPr>
        <p:spPr/>
        <p:txBody>
          <a:bodyPr/>
          <a:lstStyle/>
          <a:p>
            <a:r>
              <a:rPr lang="en-US" altLang="en-US">
                <a:solidFill>
                  <a:srgbClr val="810081"/>
                </a:solidFill>
                <a:latin typeface="Times-Roman" charset="0"/>
              </a:rPr>
              <a:t>To perform the modular exponentiations, you can use the “Square and Multiply Algorithm”, a fast, efficient algorithm for doing exponentiation.</a:t>
            </a:r>
          </a:p>
          <a:p>
            <a:r>
              <a:rPr lang="en-US" altLang="en-US">
                <a:solidFill>
                  <a:srgbClr val="810081"/>
                </a:solidFill>
                <a:latin typeface="Times-Roman" charset="0"/>
              </a:rPr>
              <a:t>The idea is to repeatedly square the base, and multiply in the ones that are needed to compute the result, as found by examining the binary representation of the exponent.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D924EE-0B48-418F-8AD2-224AE0148C6D}"/>
              </a:ext>
            </a:extLst>
          </p:cNvPr>
          <p:cNvSpPr>
            <a:spLocks noGrp="1" noChangeArrowheads="1"/>
          </p:cNvSpPr>
          <p:nvPr>
            <p:ph type="sldNum" sz="quarter" idx="5"/>
          </p:nvPr>
        </p:nvSpPr>
        <p:spPr>
          <a:ln/>
        </p:spPr>
        <p:txBody>
          <a:bodyPr/>
          <a:lstStyle/>
          <a:p>
            <a:fld id="{C01FCEE6-8F94-4AA7-90B6-066D6D55837E}" type="slidenum">
              <a:rPr lang="en-AU" altLang="en-US"/>
              <a:pPr/>
              <a:t>17</a:t>
            </a:fld>
            <a:endParaRPr lang="en-AU" altLang="en-US"/>
          </a:p>
        </p:txBody>
      </p:sp>
      <p:sp>
        <p:nvSpPr>
          <p:cNvPr id="92162" name="Rectangle 2">
            <a:extLst>
              <a:ext uri="{FF2B5EF4-FFF2-40B4-BE49-F238E27FC236}">
                <a16:creationId xmlns:a16="http://schemas.microsoft.com/office/drawing/2014/main" id="{CC779BC8-D662-4F07-9AC9-42E606084A44}"/>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B9CF1E1D-5106-4A3B-B18B-974A25971C58}"/>
              </a:ext>
            </a:extLst>
          </p:cNvPr>
          <p:cNvSpPr>
            <a:spLocks noGrp="1" noChangeArrowheads="1"/>
          </p:cNvSpPr>
          <p:nvPr>
            <p:ph type="body" idx="1"/>
          </p:nvPr>
        </p:nvSpPr>
        <p:spPr/>
        <p:txBody>
          <a:bodyPr/>
          <a:lstStyle/>
          <a:p>
            <a:r>
              <a:rPr lang="en-US" altLang="en-US"/>
              <a:t>State here one version of the </a:t>
            </a:r>
            <a:r>
              <a:rPr lang="en-US" altLang="en-US">
                <a:solidFill>
                  <a:srgbClr val="810081"/>
                </a:solidFill>
                <a:latin typeface="Times-Roman" charset="0"/>
              </a:rPr>
              <a:t>“Square and Multiply Algorithm”, from Stallings Figure 9.7.</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25FB22-4B3F-4000-94D7-ACD92D1CFF40}"/>
              </a:ext>
            </a:extLst>
          </p:cNvPr>
          <p:cNvSpPr>
            <a:spLocks noGrp="1" noChangeArrowheads="1"/>
          </p:cNvSpPr>
          <p:nvPr>
            <p:ph type="sldNum" sz="quarter" idx="5"/>
          </p:nvPr>
        </p:nvSpPr>
        <p:spPr>
          <a:ln/>
        </p:spPr>
        <p:txBody>
          <a:bodyPr/>
          <a:lstStyle/>
          <a:p>
            <a:fld id="{68CD98BF-30F7-4C95-9F81-C36BD14F4284}" type="slidenum">
              <a:rPr lang="en-AU" altLang="en-US"/>
              <a:pPr/>
              <a:t>18</a:t>
            </a:fld>
            <a:endParaRPr lang="en-AU" altLang="en-US"/>
          </a:p>
        </p:txBody>
      </p:sp>
      <p:sp>
        <p:nvSpPr>
          <p:cNvPr id="94210" name="Rectangle 2">
            <a:extLst>
              <a:ext uri="{FF2B5EF4-FFF2-40B4-BE49-F238E27FC236}">
                <a16:creationId xmlns:a16="http://schemas.microsoft.com/office/drawing/2014/main" id="{BFC72BEC-B334-4772-9813-1C8637C27D41}"/>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Rectangle 3">
            <a:extLst>
              <a:ext uri="{FF2B5EF4-FFF2-40B4-BE49-F238E27FC236}">
                <a16:creationId xmlns:a16="http://schemas.microsoft.com/office/drawing/2014/main" id="{09D929A0-3756-43BA-8244-B25A949AD822}"/>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latin typeface="Times-Roman" charset="0"/>
              </a:rPr>
              <a:t>To speed up the operation of the RSA algorithm using the public key, can choose to use a small value of e (but not too small, since its then vulnerable to attack).</a:t>
            </a:r>
          </a:p>
          <a:p>
            <a:r>
              <a:rPr lang="en-US" altLang="en-US">
                <a:latin typeface="Times-Roman" charset="0"/>
              </a:rPr>
              <a:t>Must then ensure any p or q chosen are relatively prime to the fixed e (and reject and find another if not), for system to work.</a:t>
            </a:r>
            <a:endParaRPr lang="en-AU" altLang="en-US">
              <a:latin typeface="Times-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A255F5-0296-4335-B1D8-9DA44C434112}"/>
              </a:ext>
            </a:extLst>
          </p:cNvPr>
          <p:cNvSpPr>
            <a:spLocks noGrp="1" noChangeArrowheads="1"/>
          </p:cNvSpPr>
          <p:nvPr>
            <p:ph type="sldNum" sz="quarter" idx="5"/>
          </p:nvPr>
        </p:nvSpPr>
        <p:spPr>
          <a:ln/>
        </p:spPr>
        <p:txBody>
          <a:bodyPr/>
          <a:lstStyle/>
          <a:p>
            <a:fld id="{655C548F-3611-4FCB-A03A-1FDDB1656675}" type="slidenum">
              <a:rPr lang="en-AU" altLang="en-US"/>
              <a:pPr/>
              <a:t>19</a:t>
            </a:fld>
            <a:endParaRPr lang="en-AU" altLang="en-US"/>
          </a:p>
        </p:txBody>
      </p:sp>
      <p:sp>
        <p:nvSpPr>
          <p:cNvPr id="96258" name="Rectangle 2">
            <a:extLst>
              <a:ext uri="{FF2B5EF4-FFF2-40B4-BE49-F238E27FC236}">
                <a16:creationId xmlns:a16="http://schemas.microsoft.com/office/drawing/2014/main" id="{4D0953FF-6F5C-48E8-A2A6-39B7458A0BCC}"/>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3">
            <a:extLst>
              <a:ext uri="{FF2B5EF4-FFF2-40B4-BE49-F238E27FC236}">
                <a16:creationId xmlns:a16="http://schemas.microsoft.com/office/drawing/2014/main" id="{C6D9FA00-650C-42B5-80D9-F688B2DB5B85}"/>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latin typeface="Times-Roman" charset="0"/>
              </a:rPr>
              <a:t>To speed up the operation of the RSA algorithm using the private key, can use </a:t>
            </a:r>
            <a:r>
              <a:rPr lang="en-US" altLang="en-US"/>
              <a:t>the Chinese Remainder Theorem (CRT) to compute mod p &amp; q separately, and then combine results to get the desired answer. This is approx 4 times faster than calculating “C^d mod n” directly. Note that only the owner of the private key details (who knows the values of p &amp; q) can do this, but of course that’s exactly where help is needed, since if e is small then d will be likely be large!</a:t>
            </a:r>
          </a:p>
          <a:p>
            <a:pPr>
              <a:lnSpc>
                <a:spcPct val="90000"/>
              </a:lnSpc>
            </a:pPr>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9C05F2-6D26-42FE-9CAB-E8D134147CA7}"/>
              </a:ext>
            </a:extLst>
          </p:cNvPr>
          <p:cNvSpPr>
            <a:spLocks noGrp="1" noChangeArrowheads="1"/>
          </p:cNvSpPr>
          <p:nvPr>
            <p:ph type="sldNum" sz="quarter" idx="5"/>
          </p:nvPr>
        </p:nvSpPr>
        <p:spPr>
          <a:ln/>
        </p:spPr>
        <p:txBody>
          <a:bodyPr/>
          <a:lstStyle/>
          <a:p>
            <a:fld id="{EBF16FA7-1400-4BF7-B065-F680420F534B}" type="slidenum">
              <a:rPr lang="en-AU" altLang="en-US"/>
              <a:pPr/>
              <a:t>20</a:t>
            </a:fld>
            <a:endParaRPr lang="en-AU" altLang="en-US"/>
          </a:p>
        </p:txBody>
      </p:sp>
      <p:sp>
        <p:nvSpPr>
          <p:cNvPr id="76802" name="Rectangle 2">
            <a:extLst>
              <a:ext uri="{FF2B5EF4-FFF2-40B4-BE49-F238E27FC236}">
                <a16:creationId xmlns:a16="http://schemas.microsoft.com/office/drawing/2014/main" id="{2B739942-0F1F-4EF8-ADB1-5BD1771F1AAC}"/>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E9B154F3-48FA-41F6-AD3A-A8CB0E6C112B}"/>
              </a:ext>
            </a:extLst>
          </p:cNvPr>
          <p:cNvSpPr>
            <a:spLocks noGrp="1" noChangeArrowheads="1"/>
          </p:cNvSpPr>
          <p:nvPr>
            <p:ph type="body" idx="1"/>
          </p:nvPr>
        </p:nvSpPr>
        <p:spPr/>
        <p:txBody>
          <a:bodyPr/>
          <a:lstStyle/>
          <a:p>
            <a:r>
              <a:rPr lang="en-US" altLang="en-US">
                <a:latin typeface="Times-Roman" charset="0"/>
              </a:rPr>
              <a:t>Before the application of the public-key cryptosystem, each participant must generate a pair of keys, which requires finding primes and computing inverses.</a:t>
            </a:r>
            <a:r>
              <a:rPr lang="en-US" altLang="en-US"/>
              <a:t> Both the prime generation and the derivation of a suitable pair of inverse exponents may involve trying a number of alternatives. Typically make random guesses for a possible p or q, and check using a probabalistic primality test whether the guessed number is indeed prime. If not, try again. Note that the prime number theorem shows that the average number of guesses needed is not too large. Then compute decryption exponent d using Euclid’s Inverse Algorithm, which is quite efficient.</a:t>
            </a:r>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260123-709C-4070-AA1B-B9EE92E87C24}"/>
              </a:ext>
            </a:extLst>
          </p:cNvPr>
          <p:cNvSpPr>
            <a:spLocks noGrp="1" noChangeArrowheads="1"/>
          </p:cNvSpPr>
          <p:nvPr>
            <p:ph type="sldNum" sz="quarter" idx="5"/>
          </p:nvPr>
        </p:nvSpPr>
        <p:spPr>
          <a:ln/>
        </p:spPr>
        <p:txBody>
          <a:bodyPr/>
          <a:lstStyle/>
          <a:p>
            <a:fld id="{73F57624-CA65-4B6A-AFEF-12D5D7CD78AD}" type="slidenum">
              <a:rPr lang="en-AU" altLang="en-US"/>
              <a:pPr/>
              <a:t>3</a:t>
            </a:fld>
            <a:endParaRPr lang="en-AU" altLang="en-US"/>
          </a:p>
        </p:txBody>
      </p:sp>
      <p:sp>
        <p:nvSpPr>
          <p:cNvPr id="51202" name="Rectangle 2">
            <a:extLst>
              <a:ext uri="{FF2B5EF4-FFF2-40B4-BE49-F238E27FC236}">
                <a16:creationId xmlns:a16="http://schemas.microsoft.com/office/drawing/2014/main" id="{509C6598-09F5-4F05-9B71-762EAEBA7EDB}"/>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695036A7-E38D-4282-ACF9-872D4A3F9269}"/>
              </a:ext>
            </a:extLst>
          </p:cNvPr>
          <p:cNvSpPr>
            <a:spLocks noGrp="1" noChangeArrowheads="1"/>
          </p:cNvSpPr>
          <p:nvPr>
            <p:ph type="body" idx="1"/>
          </p:nvPr>
        </p:nvSpPr>
        <p:spPr/>
        <p:txBody>
          <a:bodyPr/>
          <a:lstStyle/>
          <a:p>
            <a:r>
              <a:rPr lang="en-AU" altLang="en-US"/>
              <a:t>Will now discuss the radically different </a:t>
            </a:r>
            <a:r>
              <a:rPr lang="en-AU" altLang="en-US" b="1"/>
              <a:t>public key</a:t>
            </a:r>
            <a:r>
              <a:rPr lang="en-AU" altLang="en-US"/>
              <a:t> systems, in which </a:t>
            </a:r>
            <a:r>
              <a:rPr lang="en-AU" altLang="en-US" b="1"/>
              <a:t>two keys</a:t>
            </a:r>
            <a:r>
              <a:rPr lang="en-AU" altLang="en-US"/>
              <a:t> are used. </a:t>
            </a:r>
            <a:r>
              <a:rPr lang="en-US" altLang="en-US">
                <a:latin typeface="Times-Roman" charset="0"/>
              </a:rPr>
              <a:t>The development of public-key cryptography is the greatest and perhaps the only true revolution in the entire history of cryptography. It is asymmetric, involving the use of two separate keys, in contrast to symmetric encryption,which uses only one key. </a:t>
            </a:r>
            <a:r>
              <a:rPr lang="en-AU" altLang="en-US"/>
              <a:t>Anyone knowing the public key can encrypt messages or verify signatures, but </a:t>
            </a:r>
            <a:r>
              <a:rPr lang="en-AU" altLang="en-US" b="1"/>
              <a:t>cannot</a:t>
            </a:r>
            <a:r>
              <a:rPr lang="en-AU" altLang="en-US"/>
              <a:t> decrypt messages or create signatures, counter-intuitive though this may seem. 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A8D91C-E067-4E46-8B14-7C3B1C9E4079}"/>
              </a:ext>
            </a:extLst>
          </p:cNvPr>
          <p:cNvSpPr>
            <a:spLocks noGrp="1" noChangeArrowheads="1"/>
          </p:cNvSpPr>
          <p:nvPr>
            <p:ph type="sldNum" sz="quarter" idx="5"/>
          </p:nvPr>
        </p:nvSpPr>
        <p:spPr>
          <a:ln/>
        </p:spPr>
        <p:txBody>
          <a:bodyPr/>
          <a:lstStyle/>
          <a:p>
            <a:fld id="{62BBB72F-C52D-4927-B97B-36921B65D7FD}" type="slidenum">
              <a:rPr lang="en-AU" altLang="en-US"/>
              <a:pPr/>
              <a:t>21</a:t>
            </a:fld>
            <a:endParaRPr lang="en-AU" altLang="en-US"/>
          </a:p>
        </p:txBody>
      </p:sp>
      <p:sp>
        <p:nvSpPr>
          <p:cNvPr id="98306" name="Rectangle 2">
            <a:extLst>
              <a:ext uri="{FF2B5EF4-FFF2-40B4-BE49-F238E27FC236}">
                <a16:creationId xmlns:a16="http://schemas.microsoft.com/office/drawing/2014/main" id="{15C35841-379A-4A62-8F48-8BB08CF31CDC}"/>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F61D72BC-DAD5-4A02-9588-F74CAC84FDA6}"/>
              </a:ext>
            </a:extLst>
          </p:cNvPr>
          <p:cNvSpPr>
            <a:spLocks noGrp="1" noChangeArrowheads="1"/>
          </p:cNvSpPr>
          <p:nvPr>
            <p:ph type="body" idx="1"/>
          </p:nvPr>
        </p:nvSpPr>
        <p:spPr/>
        <p:txBody>
          <a:bodyPr/>
          <a:lstStyle/>
          <a:p>
            <a:r>
              <a:rPr lang="en-US" altLang="en-US"/>
              <a:t>Note some possible </a:t>
            </a:r>
            <a:r>
              <a:rPr lang="en-US" altLang="en-US">
                <a:latin typeface="Times-Roman" charset="0"/>
              </a:rPr>
              <a:t>possible approaches to attacking the RSA algorithm, as shown.</a:t>
            </a:r>
          </a:p>
          <a:p>
            <a:r>
              <a:rPr lang="en-US" altLang="en-US">
                <a:latin typeface="Times-Roman"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p>
          <a:p>
            <a:r>
              <a:rPr lang="en-US" altLang="en-US">
                <a:latin typeface="Times-Roman" charset="0"/>
              </a:rPr>
              <a:t>Will now review the other possible types of attacks.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8A681B-474E-482F-BC7B-8D21A7D6AF44}"/>
              </a:ext>
            </a:extLst>
          </p:cNvPr>
          <p:cNvSpPr>
            <a:spLocks noGrp="1" noChangeArrowheads="1"/>
          </p:cNvSpPr>
          <p:nvPr>
            <p:ph type="sldNum" sz="quarter" idx="5"/>
          </p:nvPr>
        </p:nvSpPr>
        <p:spPr>
          <a:ln/>
        </p:spPr>
        <p:txBody>
          <a:bodyPr/>
          <a:lstStyle/>
          <a:p>
            <a:fld id="{5994DA3B-E2A0-4D47-8E53-2805B2206EF6}" type="slidenum">
              <a:rPr lang="en-AU" altLang="en-US"/>
              <a:pPr/>
              <a:t>22</a:t>
            </a:fld>
            <a:endParaRPr lang="en-AU" altLang="en-US"/>
          </a:p>
        </p:txBody>
      </p:sp>
      <p:sp>
        <p:nvSpPr>
          <p:cNvPr id="79874" name="Rectangle 2">
            <a:extLst>
              <a:ext uri="{FF2B5EF4-FFF2-40B4-BE49-F238E27FC236}">
                <a16:creationId xmlns:a16="http://schemas.microsoft.com/office/drawing/2014/main" id="{93F635BE-50DD-4D1F-BBAA-B6D3E2C052F0}"/>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50D860D5-2F66-4B0B-8DEF-12F66B2801B3}"/>
              </a:ext>
            </a:extLst>
          </p:cNvPr>
          <p:cNvSpPr>
            <a:spLocks noGrp="1" noChangeArrowheads="1"/>
          </p:cNvSpPr>
          <p:nvPr>
            <p:ph type="body" idx="1"/>
          </p:nvPr>
        </p:nvSpPr>
        <p:spPr/>
        <p:txBody>
          <a:bodyPr/>
          <a:lstStyle/>
          <a:p>
            <a:r>
              <a:rPr lang="en-US" altLang="en-US">
                <a:latin typeface="Times-Roman" charset="0"/>
              </a:rPr>
              <a:t>We can identify three approaches to attacking RSA mathematically, as shown. Mathematicians </a:t>
            </a:r>
            <a:r>
              <a:rPr lang="en-US" altLang="en-US"/>
              <a:t>currently believe all equivalent to factoring.</a:t>
            </a:r>
          </a:p>
          <a:p>
            <a:r>
              <a:rPr lang="en-US" altLang="en-US"/>
              <a:t>See Stallings Table 9.4 for progress in factoring, where see </a:t>
            </a:r>
            <a:r>
              <a:rPr lang="en-AU" altLang="en-US"/>
              <a:t>slow improvements over the years, with the biggest improvements coming from improved algorithms.</a:t>
            </a:r>
            <a:endParaRPr lang="en-US" altLang="en-US"/>
          </a:p>
          <a:p>
            <a:r>
              <a:rPr lang="en-US" altLang="en-US"/>
              <a:t>The best current algorithm is the “Lattice Sieve” (LS), which replaced the “Generalized Number Field Sieve” (GNFS), which replaced the “Quadratic Sieve”(QS). </a:t>
            </a:r>
          </a:p>
          <a:p>
            <a:r>
              <a:rPr lang="en-US" altLang="en-US"/>
              <a:t>Have to assume computers will continue to get faster, and that better factoring algorithms may yet be found.</a:t>
            </a:r>
          </a:p>
          <a:p>
            <a:r>
              <a:rPr lang="en-US" altLang="en-US"/>
              <a:t>Numbers of size 1024-2048 bits look reasonable at present, provided the factors meet other constraints.</a:t>
            </a:r>
          </a:p>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F65C0E-EE9D-469D-9456-312C264A601B}"/>
              </a:ext>
            </a:extLst>
          </p:cNvPr>
          <p:cNvSpPr>
            <a:spLocks noGrp="1" noChangeArrowheads="1"/>
          </p:cNvSpPr>
          <p:nvPr>
            <p:ph type="sldNum" sz="quarter" idx="5"/>
          </p:nvPr>
        </p:nvSpPr>
        <p:spPr>
          <a:ln/>
        </p:spPr>
        <p:txBody>
          <a:bodyPr/>
          <a:lstStyle/>
          <a:p>
            <a:fld id="{35225642-5B48-4D62-9A38-850D19532438}" type="slidenum">
              <a:rPr lang="en-AU" altLang="en-US"/>
              <a:pPr/>
              <a:t>4</a:t>
            </a:fld>
            <a:endParaRPr lang="en-AU" altLang="en-US"/>
          </a:p>
        </p:txBody>
      </p:sp>
      <p:sp>
        <p:nvSpPr>
          <p:cNvPr id="88066" name="Rectangle 2">
            <a:extLst>
              <a:ext uri="{FF2B5EF4-FFF2-40B4-BE49-F238E27FC236}">
                <a16:creationId xmlns:a16="http://schemas.microsoft.com/office/drawing/2014/main" id="{63C5E1A8-9938-437A-B906-43FD261CA48A}"/>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DC95C79F-8F95-4180-81C9-8DDBA4609800}"/>
              </a:ext>
            </a:extLst>
          </p:cNvPr>
          <p:cNvSpPr>
            <a:spLocks noGrp="1" noChangeArrowheads="1"/>
          </p:cNvSpPr>
          <p:nvPr>
            <p:ph type="body" idx="1"/>
          </p:nvPr>
        </p:nvSpPr>
        <p:spPr/>
        <p:txBody>
          <a:bodyPr/>
          <a:lstStyle/>
          <a:p>
            <a:r>
              <a:rPr lang="en-US" altLang="en-US"/>
              <a:t>Emphasize here the radical difference with </a:t>
            </a:r>
            <a:r>
              <a:rPr lang="en-AU" altLang="en-US"/>
              <a:t>Public-Key Cryptography is the use of two related keys but with very different roles and abilities. Anyone knowing the public key can encrypt messages or verify signatures, but </a:t>
            </a:r>
            <a:r>
              <a:rPr lang="en-AU" altLang="en-US" b="1"/>
              <a:t>cannot</a:t>
            </a:r>
            <a:r>
              <a:rPr lang="en-AU" altLang="en-US"/>
              <a:t> decrypt messages or create signatures, all thanks to some clever use of number theory.</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07EE22-BD3D-4E8B-8097-D68AB915A432}"/>
              </a:ext>
            </a:extLst>
          </p:cNvPr>
          <p:cNvSpPr>
            <a:spLocks noGrp="1" noChangeArrowheads="1"/>
          </p:cNvSpPr>
          <p:nvPr>
            <p:ph type="sldNum" sz="quarter" idx="5"/>
          </p:nvPr>
        </p:nvSpPr>
        <p:spPr>
          <a:ln/>
        </p:spPr>
        <p:txBody>
          <a:bodyPr/>
          <a:lstStyle/>
          <a:p>
            <a:fld id="{51B9F129-C362-4DF3-8248-99912D298C60}" type="slidenum">
              <a:rPr lang="en-AU" altLang="en-US"/>
              <a:pPr/>
              <a:t>5</a:t>
            </a:fld>
            <a:endParaRPr lang="en-AU" altLang="en-US"/>
          </a:p>
        </p:txBody>
      </p:sp>
      <p:sp>
        <p:nvSpPr>
          <p:cNvPr id="52226" name="Rectangle 2">
            <a:extLst>
              <a:ext uri="{FF2B5EF4-FFF2-40B4-BE49-F238E27FC236}">
                <a16:creationId xmlns:a16="http://schemas.microsoft.com/office/drawing/2014/main" id="{80260B49-242E-47AF-8518-77AFB92D8D1F}"/>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92FE7E07-835F-4D86-88B7-050BDA79C5A6}"/>
              </a:ext>
            </a:extLst>
          </p:cNvPr>
          <p:cNvSpPr>
            <a:spLocks noGrp="1" noChangeArrowheads="1"/>
          </p:cNvSpPr>
          <p:nvPr>
            <p:ph type="body" idx="1"/>
          </p:nvPr>
        </p:nvSpPr>
        <p:spPr/>
        <p:txBody>
          <a:bodyPr/>
          <a:lstStyle/>
          <a:p>
            <a:r>
              <a:rPr lang="en-US" altLang="en-US"/>
              <a:t>Stallings Figure 9.1a “</a:t>
            </a:r>
            <a:r>
              <a:rPr lang="en-AU" altLang="en-US"/>
              <a:t>Public-Key Cryptography”, shows tha</a:t>
            </a:r>
            <a:r>
              <a:rPr lang="en-US" altLang="en-US"/>
              <a:t>t a</a:t>
            </a:r>
            <a:r>
              <a:rPr lang="en-US" altLang="en-US">
                <a:latin typeface="Times-Roman" charset="0"/>
              </a:rPr>
              <a:t> public-key encryption scheme has six ingredients: plaintext, encryption algorithm, public &amp; private keys, ciphertext &amp; decryption algorithm.</a:t>
            </a:r>
            <a:endParaRPr lang="en-US" altLang="en-US"/>
          </a:p>
          <a:p>
            <a:r>
              <a:rPr lang="en-AU" altLang="en-US"/>
              <a:t>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altLang="en-US" b="1"/>
              <a:t>unlocked box</a:t>
            </a:r>
            <a:r>
              <a:rPr lang="en-AU" altLang="en-US"/>
              <a:t> (their public key) to the sender, who puts the message in the box and locks it (easy - and having locked it cannot get at the message), and sends the locked box to the receiver who can unlock it (also easy), having the (private) key. An attacker would have to pick the lock on the box (hard).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55CCCC-0552-4221-859D-012EFBBEF384}"/>
              </a:ext>
            </a:extLst>
          </p:cNvPr>
          <p:cNvSpPr>
            <a:spLocks noGrp="1" noChangeArrowheads="1"/>
          </p:cNvSpPr>
          <p:nvPr>
            <p:ph type="sldNum" sz="quarter" idx="5"/>
          </p:nvPr>
        </p:nvSpPr>
        <p:spPr>
          <a:ln/>
        </p:spPr>
        <p:txBody>
          <a:bodyPr/>
          <a:lstStyle/>
          <a:p>
            <a:fld id="{51BE63D2-B441-41EF-9005-80AE1A8E195A}" type="slidenum">
              <a:rPr lang="en-AU" altLang="en-US"/>
              <a:pPr/>
              <a:t>6</a:t>
            </a:fld>
            <a:endParaRPr lang="en-AU" altLang="en-US"/>
          </a:p>
        </p:txBody>
      </p:sp>
      <p:sp>
        <p:nvSpPr>
          <p:cNvPr id="59394" name="Rectangle 2">
            <a:extLst>
              <a:ext uri="{FF2B5EF4-FFF2-40B4-BE49-F238E27FC236}">
                <a16:creationId xmlns:a16="http://schemas.microsoft.com/office/drawing/2014/main" id="{B2EC1103-E828-44CC-9C20-61FCD4068AFD}"/>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1328D981-4CD0-44A4-8E2D-E66837BDBD3C}"/>
              </a:ext>
            </a:extLst>
          </p:cNvPr>
          <p:cNvSpPr>
            <a:spLocks noGrp="1" noChangeArrowheads="1"/>
          </p:cNvSpPr>
          <p:nvPr>
            <p:ph type="body" idx="1"/>
          </p:nvPr>
        </p:nvSpPr>
        <p:spPr/>
        <p:txBody>
          <a:bodyPr/>
          <a:lstStyle/>
          <a:p>
            <a:r>
              <a:rPr lang="en-US" altLang="en-US">
                <a:latin typeface="Times-Roman" charset="0"/>
              </a:rPr>
              <a:t>Asymmetric algorithms rely on one key for encryption and a different but related key for decryption. These algorithms have the following important characteristic:  that it is computationally infeasible to determine the decryption key given only knowledge of the cryptographic algorithm and the encryption key. That is</a:t>
            </a:r>
            <a:r>
              <a:rPr lang="en-AU" altLang="en-US"/>
              <a:t> public key schemes utilise problems that are easy (P type) one way but hard (NP type) the other way, eg exponentiation vs logs, multiplication vs factoring.  </a:t>
            </a:r>
            <a:r>
              <a:rPr lang="en-US" altLang="en-US">
                <a:latin typeface="Times-Roman" charset="0"/>
              </a:rPr>
              <a:t>In addition, some algorithms, such as RSA, are </a:t>
            </a:r>
            <a:r>
              <a:rPr lang="en-AU" altLang="en-US"/>
              <a:t>also able to use either key as public &amp; other private.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47218F-05AA-4AF8-A466-D74CA933FD08}"/>
              </a:ext>
            </a:extLst>
          </p:cNvPr>
          <p:cNvSpPr>
            <a:spLocks noGrp="1" noChangeArrowheads="1"/>
          </p:cNvSpPr>
          <p:nvPr>
            <p:ph type="sldNum" sz="quarter" idx="5"/>
          </p:nvPr>
        </p:nvSpPr>
        <p:spPr>
          <a:ln/>
        </p:spPr>
        <p:txBody>
          <a:bodyPr/>
          <a:lstStyle/>
          <a:p>
            <a:fld id="{0861C319-9635-4C7B-8D11-6E50C039042C}" type="slidenum">
              <a:rPr lang="en-AU" altLang="en-US"/>
              <a:pPr/>
              <a:t>7</a:t>
            </a:fld>
            <a:endParaRPr lang="en-AU" altLang="en-US"/>
          </a:p>
        </p:txBody>
      </p:sp>
      <p:sp>
        <p:nvSpPr>
          <p:cNvPr id="57346" name="Rectangle 2">
            <a:extLst>
              <a:ext uri="{FF2B5EF4-FFF2-40B4-BE49-F238E27FC236}">
                <a16:creationId xmlns:a16="http://schemas.microsoft.com/office/drawing/2014/main" id="{8D3340C6-8C9E-4FF8-8EBC-4F0AE2182F83}"/>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633BCF64-0836-4C8B-A962-3177AE0A4B40}"/>
              </a:ext>
            </a:extLst>
          </p:cNvPr>
          <p:cNvSpPr>
            <a:spLocks noGrp="1" noChangeArrowheads="1"/>
          </p:cNvSpPr>
          <p:nvPr>
            <p:ph type="body" idx="1"/>
          </p:nvPr>
        </p:nvSpPr>
        <p:spPr/>
        <p:txBody>
          <a:bodyPr/>
          <a:lstStyle/>
          <a:p>
            <a:r>
              <a:rPr lang="en-US" altLang="en-US"/>
              <a:t>Stallings Figure 9.4 “</a:t>
            </a:r>
            <a:r>
              <a:rPr lang="en-AU" altLang="en-US"/>
              <a:t>Public-Key Cryptosystems: Secrecy and Authentication” illustrates </a:t>
            </a:r>
            <a:r>
              <a:rPr lang="en-US" altLang="en-US">
                <a:latin typeface="Times-Roman" charset="0"/>
              </a:rPr>
              <a:t>the essential elements of a public-key encryption scheme.</a:t>
            </a:r>
            <a:endParaRPr lang="en-US" altLang="en-US"/>
          </a:p>
          <a:p>
            <a:r>
              <a:rPr lang="en-US" altLang="en-US"/>
              <a:t>Note that public-key schemes can be used for either secrecy or authentication, or both (as shown here).</a:t>
            </a:r>
          </a:p>
          <a:p>
            <a:r>
              <a:rPr lang="en-US" altLang="en-US"/>
              <a:t>In this case, separate key pairs are used for each of these purposes. The receiver owns and creates secrecy keys, sender owns and creates authentication keys.</a:t>
            </a:r>
          </a:p>
          <a:p>
            <a:r>
              <a:rPr lang="en-US" altLang="en-US"/>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7CF424F-E91A-41AD-9A31-E3019C9D3B5F}"/>
              </a:ext>
            </a:extLst>
          </p:cNvPr>
          <p:cNvSpPr>
            <a:spLocks noGrp="1" noChangeArrowheads="1"/>
          </p:cNvSpPr>
          <p:nvPr>
            <p:ph type="sldNum" sz="quarter" idx="5"/>
          </p:nvPr>
        </p:nvSpPr>
        <p:spPr>
          <a:ln/>
        </p:spPr>
        <p:txBody>
          <a:bodyPr/>
          <a:lstStyle/>
          <a:p>
            <a:fld id="{FA50A046-0881-443E-B2CD-7F7A00C1B7CD}" type="slidenum">
              <a:rPr lang="en-AU" altLang="en-US"/>
              <a:pPr/>
              <a:t>8</a:t>
            </a:fld>
            <a:endParaRPr lang="en-AU" altLang="en-US"/>
          </a:p>
        </p:txBody>
      </p:sp>
      <p:sp>
        <p:nvSpPr>
          <p:cNvPr id="89090" name="Rectangle 2">
            <a:extLst>
              <a:ext uri="{FF2B5EF4-FFF2-40B4-BE49-F238E27FC236}">
                <a16:creationId xmlns:a16="http://schemas.microsoft.com/office/drawing/2014/main" id="{FD4A6BD9-785B-469D-8A71-F58EAB7555DF}"/>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1231A1A9-0A87-4386-A81C-2F4C13172C80}"/>
              </a:ext>
            </a:extLst>
          </p:cNvPr>
          <p:cNvSpPr>
            <a:spLocks noGrp="1" noChangeArrowheads="1"/>
          </p:cNvSpPr>
          <p:nvPr>
            <p:ph type="body" idx="1"/>
          </p:nvPr>
        </p:nvSpPr>
        <p:spPr/>
        <p:txBody>
          <a:bodyPr/>
          <a:lstStyle/>
          <a:p>
            <a:r>
              <a:rPr lang="en-US" altLang="en-US">
                <a:latin typeface="Times-Roman" charset="0"/>
              </a:rPr>
              <a:t>Public-key systems are characterized by the use of a cryptographic type of algorithm with two keys. Depending on the application, the sender uses either the sender’s private key or the receiver’s public key, or both, to perform some type of cryptographic function. In broad terms, we can classify the use of public-key cryptosystems into the three categories:</a:t>
            </a:r>
          </a:p>
          <a:p>
            <a:r>
              <a:rPr lang="en-US" altLang="en-US">
                <a:latin typeface="Times-Roman" charset="0"/>
              </a:rPr>
              <a:t>•</a:t>
            </a:r>
            <a:r>
              <a:rPr lang="en-US" altLang="en-US">
                <a:latin typeface="Helvetica" panose="020B0604020202020204" pitchFamily="34" charset="0"/>
              </a:rPr>
              <a:t> </a:t>
            </a:r>
            <a:r>
              <a:rPr lang="en-US" altLang="en-US">
                <a:latin typeface="Times-Roman" charset="0"/>
              </a:rPr>
              <a:t>Encryption/decryption:</a:t>
            </a:r>
            <a:r>
              <a:rPr lang="en-US" altLang="en-US">
                <a:latin typeface="Helvetica" panose="020B0604020202020204" pitchFamily="34" charset="0"/>
              </a:rPr>
              <a:t> </a:t>
            </a:r>
            <a:r>
              <a:rPr lang="en-US" altLang="en-US">
                <a:latin typeface="Times-Roman" charset="0"/>
              </a:rPr>
              <a:t>The sender encrypts a message with the recipient’s public key. </a:t>
            </a:r>
          </a:p>
          <a:p>
            <a:r>
              <a:rPr lang="en-US" altLang="en-US">
                <a:latin typeface="Times-Roman" charset="0"/>
              </a:rPr>
              <a:t>•</a:t>
            </a:r>
            <a:r>
              <a:rPr lang="en-US" altLang="en-US">
                <a:latin typeface="Helvetica" panose="020B0604020202020204" pitchFamily="34" charset="0"/>
              </a:rPr>
              <a:t> </a:t>
            </a:r>
            <a:r>
              <a:rPr lang="en-US" altLang="en-US">
                <a:latin typeface="Times-Roman" charset="0"/>
              </a:rPr>
              <a:t>Digital signature:</a:t>
            </a:r>
            <a:r>
              <a:rPr lang="en-US" altLang="en-US">
                <a:latin typeface="Helvetica" panose="020B0604020202020204" pitchFamily="34" charset="0"/>
              </a:rPr>
              <a:t> </a:t>
            </a:r>
            <a:r>
              <a:rPr lang="en-US" altLang="en-US">
                <a:latin typeface="Times-Roman" charset="0"/>
              </a:rPr>
              <a:t>The sender “signs”a message with its private key, either to the whole message or to a small block of data that is a function of the message. </a:t>
            </a:r>
          </a:p>
          <a:p>
            <a:r>
              <a:rPr lang="en-US" altLang="en-US">
                <a:latin typeface="Times-Roman" charset="0"/>
              </a:rPr>
              <a:t>•</a:t>
            </a:r>
            <a:r>
              <a:rPr lang="en-US" altLang="en-US">
                <a:latin typeface="Helvetica" panose="020B0604020202020204" pitchFamily="34" charset="0"/>
              </a:rPr>
              <a:t> </a:t>
            </a:r>
            <a:r>
              <a:rPr lang="en-US" altLang="en-US">
                <a:latin typeface="Times-Roman" charset="0"/>
              </a:rPr>
              <a:t>Key exchange: Two sides cooperate to exchange a session key. Several different approaches are possible, involving the private key(s) of one or both parties.</a:t>
            </a:r>
          </a:p>
          <a:p>
            <a:r>
              <a:rPr lang="en-US" altLang="en-US">
                <a:latin typeface="Times-Roman" charset="0"/>
              </a:rPr>
              <a:t>Some algorithms are suitable for all three applications, whereas others can be used only for one or two of these applications.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2FE47C-7DAE-44E6-A61F-533247CFCAF6}"/>
              </a:ext>
            </a:extLst>
          </p:cNvPr>
          <p:cNvSpPr>
            <a:spLocks noGrp="1" noChangeArrowheads="1"/>
          </p:cNvSpPr>
          <p:nvPr>
            <p:ph type="sldNum" sz="quarter" idx="5"/>
          </p:nvPr>
        </p:nvSpPr>
        <p:spPr>
          <a:ln/>
        </p:spPr>
        <p:txBody>
          <a:bodyPr/>
          <a:lstStyle/>
          <a:p>
            <a:fld id="{EBA13559-9C8E-4D11-A6C9-F29E6B33B632}" type="slidenum">
              <a:rPr lang="en-AU" altLang="en-US"/>
              <a:pPr/>
              <a:t>9</a:t>
            </a:fld>
            <a:endParaRPr lang="en-AU" altLang="en-US"/>
          </a:p>
        </p:txBody>
      </p:sp>
      <p:sp>
        <p:nvSpPr>
          <p:cNvPr id="62466" name="Rectangle 2">
            <a:extLst>
              <a:ext uri="{FF2B5EF4-FFF2-40B4-BE49-F238E27FC236}">
                <a16:creationId xmlns:a16="http://schemas.microsoft.com/office/drawing/2014/main" id="{21E80604-89F6-4280-B8B5-7AF6C5743259}"/>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4941CF1B-B92E-4F60-962F-AD191FBD9440}"/>
              </a:ext>
            </a:extLst>
          </p:cNvPr>
          <p:cNvSpPr>
            <a:spLocks noGrp="1" noChangeArrowheads="1"/>
          </p:cNvSpPr>
          <p:nvPr>
            <p:ph type="body" idx="1"/>
          </p:nvPr>
        </p:nvSpPr>
        <p:spPr/>
        <p:txBody>
          <a:bodyPr/>
          <a:lstStyle/>
          <a:p>
            <a:r>
              <a:rPr lang="en-AU" altLang="en-US"/>
              <a:t>Public key schemes are no more or less secure than private key schemes - in both cases the size of the key determines the security. 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0BAC97-175B-4B19-AC43-3A1ADDF3D78B}"/>
              </a:ext>
            </a:extLst>
          </p:cNvPr>
          <p:cNvSpPr>
            <a:spLocks noGrp="1" noChangeArrowheads="1"/>
          </p:cNvSpPr>
          <p:nvPr>
            <p:ph type="sldNum" sz="quarter" idx="5"/>
          </p:nvPr>
        </p:nvSpPr>
        <p:spPr>
          <a:ln/>
        </p:spPr>
        <p:txBody>
          <a:bodyPr/>
          <a:lstStyle/>
          <a:p>
            <a:fld id="{842B0FDA-15DE-4DBC-8A70-B4D016684D06}" type="slidenum">
              <a:rPr lang="en-AU" altLang="en-US"/>
              <a:pPr/>
              <a:t>10</a:t>
            </a:fld>
            <a:endParaRPr lang="en-AU" altLang="en-US"/>
          </a:p>
        </p:txBody>
      </p:sp>
      <p:sp>
        <p:nvSpPr>
          <p:cNvPr id="64514" name="Rectangle 2">
            <a:extLst>
              <a:ext uri="{FF2B5EF4-FFF2-40B4-BE49-F238E27FC236}">
                <a16:creationId xmlns:a16="http://schemas.microsoft.com/office/drawing/2014/main" id="{DDD21A30-2AA6-411E-AD60-1C29705F8D9A}"/>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3B9FA868-168D-4780-82C8-B07DF3EE181A}"/>
              </a:ext>
            </a:extLst>
          </p:cNvPr>
          <p:cNvSpPr>
            <a:spLocks noGrp="1" noChangeArrowheads="1"/>
          </p:cNvSpPr>
          <p:nvPr>
            <p:ph type="body" idx="1"/>
          </p:nvPr>
        </p:nvSpPr>
        <p:spPr/>
        <p:txBody>
          <a:bodyPr/>
          <a:lstStyle/>
          <a:p>
            <a:r>
              <a:rPr lang="en-AU" altLang="en-US"/>
              <a:t>RSA is the best known, and by far the most widely used general public key encryption algorithm, and was first published by Rivest, Shamir &amp; Adleman of MIT in 1978 [RIVE78]. </a:t>
            </a:r>
            <a:r>
              <a:rPr lang="en-US" altLang="en-US">
                <a:latin typeface="Times-Roman" charset="0"/>
              </a:rPr>
              <a:t>Since that time RSA has reigned supreme as the most widely accepted and implemented general-purpose approach to public-key encryption. It is </a:t>
            </a:r>
            <a:r>
              <a:rPr lang="en-AU" altLang="en-US"/>
              <a:t>based on exponentiation in a finite (Galois) field over integers modulo a prime, using </a:t>
            </a:r>
            <a:r>
              <a:rPr lang="en-US" altLang="en-US"/>
              <a:t>large integers (eg. 1024 bits)</a:t>
            </a:r>
            <a:r>
              <a:rPr lang="en-AU" altLang="en-US"/>
              <a:t>. Its security is due to the cost of factoring large numbers.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9/13/2022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9/13/2022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9/13/2022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9/13/2022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9/13/2022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9/13/2022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9/13/2022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9/13/2022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9/13/2022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9/13/2022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9/13/2022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9/13/2022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131093" cy="1938992"/>
          </a:xfrm>
          <a:prstGeom prst="rect">
            <a:avLst/>
          </a:prstGeom>
        </p:spPr>
        <p:txBody>
          <a:bodyPr wrap="square">
            <a:spAutoFit/>
          </a:bodyPr>
          <a:lstStyle/>
          <a:p>
            <a:pPr algn="ctr"/>
            <a:r>
              <a:rPr lang="en-US" altLang="en-US" sz="4000" i="0" dirty="0">
                <a:latin typeface="Arial" panose="020B0604020202020204" pitchFamily="34" charset="0"/>
              </a:rPr>
              <a:t>Public Key Cryptography </a:t>
            </a:r>
            <a:r>
              <a:rPr lang="en-US" altLang="en-US" sz="4000" dirty="0">
                <a:latin typeface="Arial" panose="020B0604020202020204" pitchFamily="34" charset="0"/>
              </a:rPr>
              <a:t>&amp;</a:t>
            </a:r>
            <a:r>
              <a:rPr lang="en-US" altLang="en-US" sz="4000" i="0" dirty="0">
                <a:latin typeface="Arial" panose="020B0604020202020204" pitchFamily="34" charset="0"/>
              </a:rPr>
              <a:t> RSA</a:t>
            </a:r>
            <a:br>
              <a:rPr lang="en-US" altLang="en-US" sz="4000" i="0" dirty="0">
                <a:latin typeface="Arial" panose="020B0604020202020204" pitchFamily="34" charset="0"/>
              </a:rPr>
            </a:br>
            <a:endParaRPr lang="en-US" altLang="en-US" sz="4000" i="0" dirty="0">
              <a:latin typeface="Arial" panose="020B0604020202020204" pitchFamily="34" charset="0"/>
            </a:endParaRP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53AE7C1-D3BE-46B8-AA7C-687F3E2A7E76}"/>
              </a:ext>
            </a:extLst>
          </p:cNvPr>
          <p:cNvSpPr>
            <a:spLocks noGrp="1" noChangeArrowheads="1"/>
          </p:cNvSpPr>
          <p:nvPr>
            <p:ph type="title"/>
          </p:nvPr>
        </p:nvSpPr>
        <p:spPr>
          <a:xfrm>
            <a:off x="1663823" y="178695"/>
            <a:ext cx="1709691" cy="726828"/>
          </a:xfrm>
        </p:spPr>
        <p:txBody>
          <a:bodyPr/>
          <a:lstStyle/>
          <a:p>
            <a:r>
              <a:rPr lang="en-US" altLang="en-US" dirty="0">
                <a:solidFill>
                  <a:schemeClr val="bg1"/>
                </a:solidFill>
              </a:rPr>
              <a:t>RSA</a:t>
            </a:r>
            <a:endParaRPr lang="en-AU" altLang="en-US" dirty="0">
              <a:solidFill>
                <a:schemeClr val="bg1"/>
              </a:solidFill>
            </a:endParaRPr>
          </a:p>
        </p:txBody>
      </p:sp>
      <p:sp>
        <p:nvSpPr>
          <p:cNvPr id="61443" name="Rectangle 3">
            <a:extLst>
              <a:ext uri="{FF2B5EF4-FFF2-40B4-BE49-F238E27FC236}">
                <a16:creationId xmlns:a16="http://schemas.microsoft.com/office/drawing/2014/main" id="{15937DE8-7BC6-4868-BBCA-3D2B74DB074F}"/>
              </a:ext>
            </a:extLst>
          </p:cNvPr>
          <p:cNvSpPr>
            <a:spLocks noGrp="1" noChangeArrowheads="1"/>
          </p:cNvSpPr>
          <p:nvPr>
            <p:ph type="body" idx="1"/>
          </p:nvPr>
        </p:nvSpPr>
        <p:spPr>
          <a:xfrm>
            <a:off x="1981200" y="1676401"/>
            <a:ext cx="8458200" cy="4454525"/>
          </a:xfrm>
        </p:spPr>
        <p:txBody>
          <a:bodyPr/>
          <a:lstStyle/>
          <a:p>
            <a:r>
              <a:rPr lang="en-AU" altLang="en-US"/>
              <a:t>by Rivest, Shamir &amp; Adleman of MIT in 1977 </a:t>
            </a:r>
          </a:p>
          <a:p>
            <a:r>
              <a:rPr lang="en-AU" altLang="en-US"/>
              <a:t>best known &amp; widely used public-key scheme </a:t>
            </a:r>
          </a:p>
          <a:p>
            <a:r>
              <a:rPr lang="en-AU" altLang="en-US"/>
              <a:t>based on exponentiation in a finite (Galois) field over integers modulo a prime </a:t>
            </a:r>
          </a:p>
          <a:p>
            <a:pPr lvl="1"/>
            <a:r>
              <a:rPr lang="en-AU" altLang="en-US"/>
              <a:t>nb. exponentiation takes O((log n)</a:t>
            </a:r>
            <a:r>
              <a:rPr lang="en-AU" altLang="en-US" baseline="30000"/>
              <a:t>3</a:t>
            </a:r>
            <a:r>
              <a:rPr lang="en-AU" altLang="en-US"/>
              <a:t>) operations (easy) </a:t>
            </a:r>
          </a:p>
          <a:p>
            <a:r>
              <a:rPr lang="en-US" altLang="en-US"/>
              <a:t>uses large integers (eg. 1024 bits)</a:t>
            </a:r>
            <a:endParaRPr lang="en-AU" altLang="en-US"/>
          </a:p>
          <a:p>
            <a:r>
              <a:rPr lang="en-AU" altLang="en-US"/>
              <a:t>security due to cost of factoring large numbers </a:t>
            </a:r>
          </a:p>
          <a:p>
            <a:pPr lvl="1"/>
            <a:r>
              <a:rPr lang="en-AU" altLang="en-US"/>
              <a:t>nb. factorization takes O(e </a:t>
            </a:r>
            <a:r>
              <a:rPr lang="en-AU" altLang="en-US" baseline="30000"/>
              <a:t>log n log log n</a:t>
            </a:r>
            <a:r>
              <a:rPr lang="en-AU" altLang="en-US"/>
              <a:t>) operations (hard)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2470B9F-FD47-489A-B0A2-D60284770BDD}"/>
              </a:ext>
            </a:extLst>
          </p:cNvPr>
          <p:cNvSpPr>
            <a:spLocks noGrp="1" noChangeArrowheads="1"/>
          </p:cNvSpPr>
          <p:nvPr>
            <p:ph type="title"/>
          </p:nvPr>
        </p:nvSpPr>
        <p:spPr>
          <a:xfrm>
            <a:off x="1601679" y="240837"/>
            <a:ext cx="5340658" cy="664685"/>
          </a:xfrm>
        </p:spPr>
        <p:txBody>
          <a:bodyPr>
            <a:normAutofit fontScale="90000"/>
          </a:bodyPr>
          <a:lstStyle/>
          <a:p>
            <a:r>
              <a:rPr lang="en-AU" altLang="en-US" dirty="0"/>
              <a:t>RSA Key Setup</a:t>
            </a:r>
          </a:p>
        </p:txBody>
      </p:sp>
      <p:sp>
        <p:nvSpPr>
          <p:cNvPr id="63491" name="Rectangle 3">
            <a:extLst>
              <a:ext uri="{FF2B5EF4-FFF2-40B4-BE49-F238E27FC236}">
                <a16:creationId xmlns:a16="http://schemas.microsoft.com/office/drawing/2014/main" id="{C426EA74-1B4D-4E71-A546-FFB6E456F315}"/>
              </a:ext>
            </a:extLst>
          </p:cNvPr>
          <p:cNvSpPr>
            <a:spLocks noGrp="1" noChangeArrowheads="1"/>
          </p:cNvSpPr>
          <p:nvPr>
            <p:ph type="body" idx="1"/>
          </p:nvPr>
        </p:nvSpPr>
        <p:spPr/>
        <p:txBody>
          <a:bodyPr>
            <a:normAutofit lnSpcReduction="10000"/>
          </a:bodyPr>
          <a:lstStyle/>
          <a:p>
            <a:pPr>
              <a:lnSpc>
                <a:spcPct val="90000"/>
              </a:lnSpc>
            </a:pPr>
            <a:r>
              <a:rPr lang="en-AU" altLang="en-US"/>
              <a:t>each user generates a public/private key pair by: </a:t>
            </a:r>
          </a:p>
          <a:p>
            <a:pPr>
              <a:lnSpc>
                <a:spcPct val="90000"/>
              </a:lnSpc>
            </a:pPr>
            <a:r>
              <a:rPr lang="en-AU" altLang="en-US"/>
              <a:t>selecting two large primes at random - </a:t>
            </a:r>
            <a:r>
              <a:rPr lang="en-AU" altLang="en-US">
                <a:latin typeface="Courier New" panose="02070309020205020404" pitchFamily="49" charset="0"/>
              </a:rPr>
              <a:t>p, q</a:t>
            </a:r>
            <a:r>
              <a:rPr lang="en-AU" altLang="en-US"/>
              <a:t> </a:t>
            </a:r>
          </a:p>
          <a:p>
            <a:pPr>
              <a:lnSpc>
                <a:spcPct val="90000"/>
              </a:lnSpc>
            </a:pPr>
            <a:r>
              <a:rPr lang="en-AU" altLang="en-US"/>
              <a:t>computing their system modulus </a:t>
            </a:r>
            <a:r>
              <a:rPr lang="en-AU" altLang="en-US">
                <a:latin typeface="Courier New" panose="02070309020205020404" pitchFamily="49" charset="0"/>
              </a:rPr>
              <a:t>n=p.q</a:t>
            </a:r>
          </a:p>
          <a:p>
            <a:pPr lvl="1">
              <a:lnSpc>
                <a:spcPct val="90000"/>
              </a:lnSpc>
            </a:pPr>
            <a:r>
              <a:rPr lang="en-AU" altLang="en-US"/>
              <a:t>note </a:t>
            </a:r>
            <a:r>
              <a:rPr lang="en-AU" altLang="en-US">
                <a:latin typeface="Courier New" panose="02070309020205020404" pitchFamily="49" charset="0"/>
              </a:rPr>
              <a:t>ø(n)=(p-1)(q-1)</a:t>
            </a:r>
            <a:r>
              <a:rPr lang="en-AU" altLang="en-US"/>
              <a:t> </a:t>
            </a:r>
            <a:endParaRPr lang="en-AU" altLang="en-US">
              <a:latin typeface="Courier New" panose="02070309020205020404" pitchFamily="49" charset="0"/>
            </a:endParaRPr>
          </a:p>
          <a:p>
            <a:pPr>
              <a:lnSpc>
                <a:spcPct val="90000"/>
              </a:lnSpc>
            </a:pPr>
            <a:r>
              <a:rPr lang="en-AU" altLang="en-US"/>
              <a:t>selecting at random the encryption key </a:t>
            </a:r>
            <a:r>
              <a:rPr lang="en-AU" altLang="en-US">
                <a:latin typeface="Courier New" panose="02070309020205020404" pitchFamily="49" charset="0"/>
              </a:rPr>
              <a:t>e</a:t>
            </a:r>
          </a:p>
          <a:p>
            <a:pPr lvl="2">
              <a:lnSpc>
                <a:spcPct val="90000"/>
              </a:lnSpc>
            </a:pPr>
            <a:r>
              <a:rPr lang="en-AU" altLang="en-US"/>
              <a:t>where 1&lt;</a:t>
            </a:r>
            <a:r>
              <a:rPr lang="en-AU" altLang="en-US">
                <a:latin typeface="Courier New" panose="02070309020205020404" pitchFamily="49" charset="0"/>
              </a:rPr>
              <a:t>e&lt;ø(n), gcd(e,ø(n))=1 </a:t>
            </a:r>
          </a:p>
          <a:p>
            <a:pPr>
              <a:lnSpc>
                <a:spcPct val="90000"/>
              </a:lnSpc>
            </a:pPr>
            <a:r>
              <a:rPr lang="en-AU" altLang="en-US"/>
              <a:t>solve following equation to find decryption key </a:t>
            </a:r>
            <a:r>
              <a:rPr lang="en-AU" altLang="en-US">
                <a:latin typeface="Courier New" panose="02070309020205020404" pitchFamily="49" charset="0"/>
              </a:rPr>
              <a:t>d</a:t>
            </a:r>
            <a:r>
              <a:rPr lang="en-AU" altLang="en-US"/>
              <a:t> </a:t>
            </a:r>
          </a:p>
          <a:p>
            <a:pPr lvl="1">
              <a:lnSpc>
                <a:spcPct val="90000"/>
              </a:lnSpc>
            </a:pPr>
            <a:r>
              <a:rPr lang="en-AU" altLang="en-US">
                <a:latin typeface="Courier New" panose="02070309020205020404" pitchFamily="49" charset="0"/>
              </a:rPr>
              <a:t>e.d=1 mod ø(n) and 0</a:t>
            </a:r>
            <a:r>
              <a:rPr lang="en-AU" altLang="en-US">
                <a:latin typeface="Courier New" panose="02070309020205020404" pitchFamily="49" charset="0"/>
                <a:cs typeface="Courier New" panose="02070309020205020404" pitchFamily="49" charset="0"/>
              </a:rPr>
              <a:t>≤</a:t>
            </a:r>
            <a:r>
              <a:rPr lang="en-AU" altLang="en-US">
                <a:latin typeface="Courier New" panose="02070309020205020404" pitchFamily="49" charset="0"/>
              </a:rPr>
              <a:t>d</a:t>
            </a:r>
            <a:r>
              <a:rPr lang="en-AU" altLang="en-US">
                <a:latin typeface="Courier New" panose="02070309020205020404" pitchFamily="49" charset="0"/>
                <a:cs typeface="Courier New" panose="02070309020205020404" pitchFamily="49" charset="0"/>
              </a:rPr>
              <a:t>≤</a:t>
            </a:r>
            <a:r>
              <a:rPr lang="en-AU" altLang="en-US">
                <a:latin typeface="Courier New" panose="02070309020205020404" pitchFamily="49" charset="0"/>
              </a:rPr>
              <a:t>n</a:t>
            </a:r>
            <a:r>
              <a:rPr lang="en-AU" altLang="en-US"/>
              <a:t> </a:t>
            </a:r>
          </a:p>
          <a:p>
            <a:pPr>
              <a:lnSpc>
                <a:spcPct val="90000"/>
              </a:lnSpc>
            </a:pPr>
            <a:r>
              <a:rPr lang="en-AU" altLang="en-US"/>
              <a:t>publish their public encryption key: PU={e,n} </a:t>
            </a:r>
          </a:p>
          <a:p>
            <a:pPr>
              <a:lnSpc>
                <a:spcPct val="90000"/>
              </a:lnSpc>
            </a:pPr>
            <a:r>
              <a:rPr lang="en-AU" altLang="en-US"/>
              <a:t>keep secret private decryption key: PR={d,n}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F286B06-BAAF-4079-876B-BA4F435AD5AA}"/>
              </a:ext>
            </a:extLst>
          </p:cNvPr>
          <p:cNvSpPr>
            <a:spLocks noGrp="1" noChangeArrowheads="1"/>
          </p:cNvSpPr>
          <p:nvPr>
            <p:ph type="title"/>
          </p:nvPr>
        </p:nvSpPr>
        <p:spPr>
          <a:xfrm>
            <a:off x="1619435" y="249717"/>
            <a:ext cx="5322903" cy="620296"/>
          </a:xfrm>
        </p:spPr>
        <p:txBody>
          <a:bodyPr>
            <a:normAutofit fontScale="90000"/>
          </a:bodyPr>
          <a:lstStyle/>
          <a:p>
            <a:r>
              <a:rPr lang="en-US" altLang="en-US" dirty="0">
                <a:solidFill>
                  <a:schemeClr val="bg1"/>
                </a:solidFill>
              </a:rPr>
              <a:t>RSA Use</a:t>
            </a:r>
            <a:endParaRPr lang="en-AU" altLang="en-US" dirty="0">
              <a:solidFill>
                <a:schemeClr val="bg1"/>
              </a:solidFill>
            </a:endParaRPr>
          </a:p>
        </p:txBody>
      </p:sp>
      <p:sp>
        <p:nvSpPr>
          <p:cNvPr id="66563" name="Rectangle 3">
            <a:extLst>
              <a:ext uri="{FF2B5EF4-FFF2-40B4-BE49-F238E27FC236}">
                <a16:creationId xmlns:a16="http://schemas.microsoft.com/office/drawing/2014/main" id="{DE9BE3FB-8738-4CF7-9C07-91A82C32B547}"/>
              </a:ext>
            </a:extLst>
          </p:cNvPr>
          <p:cNvSpPr>
            <a:spLocks noGrp="1" noChangeArrowheads="1"/>
          </p:cNvSpPr>
          <p:nvPr>
            <p:ph type="body" idx="1"/>
          </p:nvPr>
        </p:nvSpPr>
        <p:spPr/>
        <p:txBody>
          <a:bodyPr/>
          <a:lstStyle/>
          <a:p>
            <a:r>
              <a:rPr lang="en-AU" altLang="en-US"/>
              <a:t>to encrypt a message M the sender:</a:t>
            </a:r>
          </a:p>
          <a:p>
            <a:pPr lvl="1"/>
            <a:r>
              <a:rPr lang="en-AU" altLang="en-US"/>
              <a:t>obtains </a:t>
            </a:r>
            <a:r>
              <a:rPr lang="en-AU" altLang="en-US" b="1"/>
              <a:t>public key</a:t>
            </a:r>
            <a:r>
              <a:rPr lang="en-AU" altLang="en-US"/>
              <a:t> of recipient </a:t>
            </a:r>
            <a:r>
              <a:rPr lang="en-AU" altLang="en-US">
                <a:latin typeface="Courier New" panose="02070309020205020404" pitchFamily="49" charset="0"/>
              </a:rPr>
              <a:t>PU={e,n}</a:t>
            </a:r>
            <a:r>
              <a:rPr lang="en-AU" altLang="en-US"/>
              <a:t> </a:t>
            </a:r>
          </a:p>
          <a:p>
            <a:pPr lvl="1"/>
            <a:r>
              <a:rPr lang="en-AU" altLang="en-US"/>
              <a:t>computes: </a:t>
            </a:r>
            <a:r>
              <a:rPr lang="en-AU" altLang="en-US">
                <a:latin typeface="Courier New" panose="02070309020205020404" pitchFamily="49" charset="0"/>
              </a:rPr>
              <a:t>C = M</a:t>
            </a:r>
            <a:r>
              <a:rPr lang="en-AU" altLang="en-US" baseline="30000">
                <a:latin typeface="Courier New" panose="02070309020205020404" pitchFamily="49" charset="0"/>
              </a:rPr>
              <a:t>e</a:t>
            </a:r>
            <a:r>
              <a:rPr lang="en-AU" altLang="en-US">
                <a:latin typeface="Courier New" panose="02070309020205020404" pitchFamily="49" charset="0"/>
              </a:rPr>
              <a:t> mod n</a:t>
            </a:r>
            <a:r>
              <a:rPr lang="en-AU" altLang="en-US"/>
              <a:t>, where </a:t>
            </a:r>
            <a:r>
              <a:rPr lang="en-AU" altLang="en-US">
                <a:latin typeface="Courier New" panose="02070309020205020404" pitchFamily="49" charset="0"/>
              </a:rPr>
              <a:t>0</a:t>
            </a:r>
            <a:r>
              <a:rPr lang="en-AU" altLang="en-US">
                <a:latin typeface="Courier New" panose="02070309020205020404" pitchFamily="49" charset="0"/>
                <a:cs typeface="Courier New" panose="02070309020205020404" pitchFamily="49" charset="0"/>
              </a:rPr>
              <a:t>≤</a:t>
            </a:r>
            <a:r>
              <a:rPr lang="en-AU" altLang="en-US">
                <a:latin typeface="Courier New" panose="02070309020205020404" pitchFamily="49" charset="0"/>
              </a:rPr>
              <a:t>M</a:t>
            </a:r>
            <a:r>
              <a:rPr lang="en-AU" altLang="en-US">
                <a:latin typeface="Courier New" panose="02070309020205020404" pitchFamily="49" charset="0"/>
                <a:cs typeface="Courier New" panose="02070309020205020404" pitchFamily="49" charset="0"/>
              </a:rPr>
              <a:t>&lt;</a:t>
            </a:r>
            <a:r>
              <a:rPr lang="en-AU" altLang="en-US">
                <a:latin typeface="Courier New" panose="02070309020205020404" pitchFamily="49" charset="0"/>
              </a:rPr>
              <a:t>n</a:t>
            </a:r>
            <a:endParaRPr lang="en-AU" altLang="en-US"/>
          </a:p>
          <a:p>
            <a:r>
              <a:rPr lang="en-AU" altLang="en-US"/>
              <a:t>to decrypt the ciphertext C the owner:</a:t>
            </a:r>
          </a:p>
          <a:p>
            <a:pPr lvl="1"/>
            <a:r>
              <a:rPr lang="en-AU" altLang="en-US"/>
              <a:t>uses their private key </a:t>
            </a:r>
            <a:r>
              <a:rPr lang="en-AU" altLang="en-US">
                <a:latin typeface="Courier New" panose="02070309020205020404" pitchFamily="49" charset="0"/>
              </a:rPr>
              <a:t>PR={d,n}</a:t>
            </a:r>
            <a:r>
              <a:rPr lang="en-AU" altLang="en-US"/>
              <a:t> </a:t>
            </a:r>
          </a:p>
          <a:p>
            <a:pPr lvl="1"/>
            <a:r>
              <a:rPr lang="en-AU" altLang="en-US"/>
              <a:t>computes: </a:t>
            </a:r>
            <a:r>
              <a:rPr lang="en-AU" altLang="en-US">
                <a:latin typeface="Courier New" panose="02070309020205020404" pitchFamily="49" charset="0"/>
              </a:rPr>
              <a:t>M = C</a:t>
            </a:r>
            <a:r>
              <a:rPr lang="en-AU" altLang="en-US" baseline="30000">
                <a:latin typeface="Courier New" panose="02070309020205020404" pitchFamily="49" charset="0"/>
              </a:rPr>
              <a:t>d</a:t>
            </a:r>
            <a:r>
              <a:rPr lang="en-AU" altLang="en-US">
                <a:latin typeface="Courier New" panose="02070309020205020404" pitchFamily="49" charset="0"/>
              </a:rPr>
              <a:t> mod n</a:t>
            </a:r>
            <a:r>
              <a:rPr lang="en-AU" altLang="en-US"/>
              <a:t> </a:t>
            </a:r>
          </a:p>
          <a:p>
            <a:r>
              <a:rPr lang="en-US" altLang="en-US"/>
              <a:t>note that the message M must be smaller than the modulus n (block if needed)</a:t>
            </a:r>
            <a:endParaRPr lang="en-A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BF165C0-32C5-40E6-9DC4-DC135FA81871}"/>
              </a:ext>
            </a:extLst>
          </p:cNvPr>
          <p:cNvSpPr>
            <a:spLocks noGrp="1" noChangeArrowheads="1"/>
          </p:cNvSpPr>
          <p:nvPr>
            <p:ph type="title"/>
          </p:nvPr>
        </p:nvSpPr>
        <p:spPr>
          <a:xfrm>
            <a:off x="1637191" y="249716"/>
            <a:ext cx="7231602" cy="575908"/>
          </a:xfrm>
        </p:spPr>
        <p:txBody>
          <a:bodyPr>
            <a:normAutofit fontScale="90000"/>
          </a:bodyPr>
          <a:lstStyle/>
          <a:p>
            <a:r>
              <a:rPr lang="en-US" altLang="en-US" dirty="0">
                <a:solidFill>
                  <a:schemeClr val="bg1"/>
                </a:solidFill>
              </a:rPr>
              <a:t>Why RSA Works</a:t>
            </a:r>
            <a:endParaRPr lang="en-AU" altLang="en-US" dirty="0">
              <a:solidFill>
                <a:schemeClr val="bg1"/>
              </a:solidFill>
            </a:endParaRPr>
          </a:p>
        </p:txBody>
      </p:sp>
      <p:sp>
        <p:nvSpPr>
          <p:cNvPr id="67587" name="Rectangle 3">
            <a:extLst>
              <a:ext uri="{FF2B5EF4-FFF2-40B4-BE49-F238E27FC236}">
                <a16:creationId xmlns:a16="http://schemas.microsoft.com/office/drawing/2014/main" id="{BE8C3D08-2BE0-4DC7-95F6-FA20A8FB8CCA}"/>
              </a:ext>
            </a:extLst>
          </p:cNvPr>
          <p:cNvSpPr>
            <a:spLocks noGrp="1" noChangeArrowheads="1"/>
          </p:cNvSpPr>
          <p:nvPr>
            <p:ph type="body" idx="1"/>
          </p:nvPr>
        </p:nvSpPr>
        <p:spPr/>
        <p:txBody>
          <a:bodyPr/>
          <a:lstStyle/>
          <a:p>
            <a:pPr>
              <a:lnSpc>
                <a:spcPct val="80000"/>
              </a:lnSpc>
            </a:pPr>
            <a:r>
              <a:rPr lang="en-AU" altLang="en-US"/>
              <a:t>because of Euler's Theorem:</a:t>
            </a:r>
          </a:p>
          <a:p>
            <a:pPr lvl="1">
              <a:lnSpc>
                <a:spcPct val="80000"/>
              </a:lnSpc>
            </a:pPr>
            <a:r>
              <a:rPr lang="en-AU" altLang="en-US">
                <a:latin typeface="Courier New" panose="02070309020205020404" pitchFamily="49" charset="0"/>
              </a:rPr>
              <a:t>a</a:t>
            </a:r>
            <a:r>
              <a:rPr lang="en-AU" altLang="en-US" baseline="30000">
                <a:latin typeface="Courier New" panose="02070309020205020404" pitchFamily="49" charset="0"/>
              </a:rPr>
              <a:t>ø(n)</a:t>
            </a:r>
            <a:r>
              <a:rPr lang="en-AU" altLang="en-US">
                <a:latin typeface="Courier New" panose="02070309020205020404" pitchFamily="49" charset="0"/>
              </a:rPr>
              <a:t>mod n = 1 </a:t>
            </a:r>
            <a:r>
              <a:rPr lang="en-AU" altLang="en-US"/>
              <a:t>where </a:t>
            </a:r>
            <a:r>
              <a:rPr lang="en-AU" altLang="en-US">
                <a:latin typeface="Courier New" panose="02070309020205020404" pitchFamily="49" charset="0"/>
              </a:rPr>
              <a:t>gcd(a,n)=1</a:t>
            </a:r>
            <a:endParaRPr lang="en-AU" altLang="en-US"/>
          </a:p>
          <a:p>
            <a:pPr>
              <a:lnSpc>
                <a:spcPct val="80000"/>
              </a:lnSpc>
            </a:pPr>
            <a:r>
              <a:rPr lang="en-AU" altLang="en-US"/>
              <a:t>in RSA have:</a:t>
            </a:r>
          </a:p>
          <a:p>
            <a:pPr lvl="1">
              <a:lnSpc>
                <a:spcPct val="80000"/>
              </a:lnSpc>
            </a:pPr>
            <a:r>
              <a:rPr lang="en-AU" altLang="en-US">
                <a:latin typeface="Courier New" panose="02070309020205020404" pitchFamily="49" charset="0"/>
              </a:rPr>
              <a:t>n=p.q</a:t>
            </a:r>
          </a:p>
          <a:p>
            <a:pPr lvl="1">
              <a:lnSpc>
                <a:spcPct val="80000"/>
              </a:lnSpc>
            </a:pPr>
            <a:r>
              <a:rPr lang="en-AU" altLang="en-US">
                <a:latin typeface="Courier New" panose="02070309020205020404" pitchFamily="49" charset="0"/>
              </a:rPr>
              <a:t>ø(n)=(p-1)(q-1)</a:t>
            </a:r>
            <a:r>
              <a:rPr lang="en-AU" altLang="en-US"/>
              <a:t> </a:t>
            </a:r>
          </a:p>
          <a:p>
            <a:pPr lvl="1">
              <a:lnSpc>
                <a:spcPct val="80000"/>
              </a:lnSpc>
            </a:pPr>
            <a:r>
              <a:rPr lang="en-AU" altLang="en-US"/>
              <a:t>carefully chose </a:t>
            </a:r>
            <a:r>
              <a:rPr lang="en-AU" altLang="en-US">
                <a:latin typeface="Courier New" panose="02070309020205020404" pitchFamily="49" charset="0"/>
              </a:rPr>
              <a:t>e</a:t>
            </a:r>
            <a:r>
              <a:rPr lang="en-AU" altLang="en-US"/>
              <a:t> &amp; </a:t>
            </a:r>
            <a:r>
              <a:rPr lang="en-AU" altLang="en-US">
                <a:latin typeface="Courier New" panose="02070309020205020404" pitchFamily="49" charset="0"/>
              </a:rPr>
              <a:t>d</a:t>
            </a:r>
            <a:r>
              <a:rPr lang="en-AU" altLang="en-US"/>
              <a:t> to be inverses </a:t>
            </a:r>
            <a:r>
              <a:rPr lang="en-AU" altLang="en-US">
                <a:latin typeface="Courier New" panose="02070309020205020404" pitchFamily="49" charset="0"/>
              </a:rPr>
              <a:t>mod ø(n)</a:t>
            </a:r>
            <a:r>
              <a:rPr lang="en-AU" altLang="en-US"/>
              <a:t> </a:t>
            </a:r>
          </a:p>
          <a:p>
            <a:pPr lvl="1">
              <a:lnSpc>
                <a:spcPct val="80000"/>
              </a:lnSpc>
            </a:pPr>
            <a:r>
              <a:rPr lang="en-AU" altLang="en-US"/>
              <a:t>hence </a:t>
            </a:r>
            <a:r>
              <a:rPr lang="en-AU" altLang="en-US">
                <a:latin typeface="Courier New" panose="02070309020205020404" pitchFamily="49" charset="0"/>
              </a:rPr>
              <a:t>e.d=1+k.ø(n)</a:t>
            </a:r>
            <a:r>
              <a:rPr lang="en-AU" altLang="en-US"/>
              <a:t> for some </a:t>
            </a:r>
            <a:r>
              <a:rPr lang="en-AU" altLang="en-US">
                <a:latin typeface="Courier New" panose="02070309020205020404" pitchFamily="49" charset="0"/>
              </a:rPr>
              <a:t>k</a:t>
            </a:r>
            <a:endParaRPr lang="en-AU" altLang="en-US"/>
          </a:p>
          <a:p>
            <a:pPr>
              <a:lnSpc>
                <a:spcPct val="80000"/>
              </a:lnSpc>
            </a:pPr>
            <a:r>
              <a:rPr lang="en-AU" altLang="en-US"/>
              <a:t>hence :</a:t>
            </a:r>
            <a:br>
              <a:rPr lang="en-AU" altLang="en-US"/>
            </a:br>
            <a:r>
              <a:rPr lang="en-AU" altLang="en-US"/>
              <a:t>	</a:t>
            </a:r>
            <a:r>
              <a:rPr lang="en-AU" altLang="en-US">
                <a:latin typeface="Courier New" panose="02070309020205020404" pitchFamily="49" charset="0"/>
              </a:rPr>
              <a:t>C</a:t>
            </a:r>
            <a:r>
              <a:rPr lang="en-AU" altLang="en-US" baseline="30000">
                <a:latin typeface="Courier New" panose="02070309020205020404" pitchFamily="49" charset="0"/>
              </a:rPr>
              <a:t>d</a:t>
            </a:r>
            <a:r>
              <a:rPr lang="en-AU" altLang="en-US">
                <a:latin typeface="Courier New" panose="02070309020205020404" pitchFamily="49" charset="0"/>
              </a:rPr>
              <a:t> = M</a:t>
            </a:r>
            <a:r>
              <a:rPr lang="en-AU" altLang="en-US" baseline="30000">
                <a:latin typeface="Courier New" panose="02070309020205020404" pitchFamily="49" charset="0"/>
              </a:rPr>
              <a:t>e.d </a:t>
            </a:r>
            <a:r>
              <a:rPr lang="en-AU" altLang="en-US">
                <a:latin typeface="Courier New" panose="02070309020205020404" pitchFamily="49" charset="0"/>
              </a:rPr>
              <a:t>= M</a:t>
            </a:r>
            <a:r>
              <a:rPr lang="en-AU" altLang="en-US" baseline="30000">
                <a:latin typeface="Courier New" panose="02070309020205020404" pitchFamily="49" charset="0"/>
              </a:rPr>
              <a:t>1+k.ø(n)</a:t>
            </a:r>
            <a:r>
              <a:rPr lang="en-AU" altLang="en-US">
                <a:latin typeface="Courier New" panose="02070309020205020404" pitchFamily="49" charset="0"/>
              </a:rPr>
              <a:t> = M</a:t>
            </a:r>
            <a:r>
              <a:rPr lang="en-AU" altLang="en-US" baseline="30000">
                <a:latin typeface="Courier New" panose="02070309020205020404" pitchFamily="49" charset="0"/>
              </a:rPr>
              <a:t>1</a:t>
            </a:r>
            <a:r>
              <a:rPr lang="en-AU" altLang="en-US">
                <a:latin typeface="Courier New" panose="02070309020205020404" pitchFamily="49" charset="0"/>
              </a:rPr>
              <a:t>.(M</a:t>
            </a:r>
            <a:r>
              <a:rPr lang="en-AU" altLang="en-US" baseline="30000">
                <a:latin typeface="Courier New" panose="02070309020205020404" pitchFamily="49" charset="0"/>
              </a:rPr>
              <a:t>ø(n)</a:t>
            </a:r>
            <a:r>
              <a:rPr lang="en-AU" altLang="en-US">
                <a:latin typeface="Courier New" panose="02070309020205020404" pitchFamily="49" charset="0"/>
              </a:rPr>
              <a:t>)</a:t>
            </a:r>
            <a:r>
              <a:rPr lang="en-AU" altLang="en-US" baseline="30000">
                <a:latin typeface="Courier New" panose="02070309020205020404" pitchFamily="49" charset="0"/>
              </a:rPr>
              <a:t>k</a:t>
            </a:r>
            <a:r>
              <a:rPr lang="en-AU" altLang="en-US">
                <a:latin typeface="Courier New" panose="02070309020205020404" pitchFamily="49" charset="0"/>
              </a:rPr>
              <a:t> </a:t>
            </a:r>
          </a:p>
          <a:p>
            <a:pPr>
              <a:lnSpc>
                <a:spcPct val="80000"/>
              </a:lnSpc>
              <a:buFont typeface="Wingdings" panose="05000000000000000000" pitchFamily="2" charset="2"/>
              <a:buNone/>
            </a:pPr>
            <a:r>
              <a:rPr lang="en-AU" altLang="en-US">
                <a:latin typeface="Courier New" panose="02070309020205020404" pitchFamily="49" charset="0"/>
              </a:rPr>
              <a:t>		  = M</a:t>
            </a:r>
            <a:r>
              <a:rPr lang="en-AU" altLang="en-US" baseline="30000">
                <a:latin typeface="Courier New" panose="02070309020205020404" pitchFamily="49" charset="0"/>
              </a:rPr>
              <a:t>1</a:t>
            </a:r>
            <a:r>
              <a:rPr lang="en-AU" altLang="en-US">
                <a:latin typeface="Courier New" panose="02070309020205020404" pitchFamily="49" charset="0"/>
              </a:rPr>
              <a:t>.(1)</a:t>
            </a:r>
            <a:r>
              <a:rPr lang="en-AU" altLang="en-US" baseline="30000">
                <a:latin typeface="Courier New" panose="02070309020205020404" pitchFamily="49" charset="0"/>
              </a:rPr>
              <a:t>k</a:t>
            </a:r>
            <a:r>
              <a:rPr lang="en-AU" altLang="en-US">
                <a:latin typeface="Courier New" panose="02070309020205020404" pitchFamily="49" charset="0"/>
              </a:rPr>
              <a:t> = M</a:t>
            </a:r>
            <a:r>
              <a:rPr lang="en-AU" altLang="en-US" baseline="30000">
                <a:latin typeface="Courier New" panose="02070309020205020404" pitchFamily="49" charset="0"/>
              </a:rPr>
              <a:t>1</a:t>
            </a:r>
            <a:r>
              <a:rPr lang="en-AU" altLang="en-US">
                <a:latin typeface="Courier New" panose="02070309020205020404" pitchFamily="49" charset="0"/>
              </a:rPr>
              <a:t> = M mod n</a:t>
            </a:r>
            <a:r>
              <a:rPr lang="en-AU" alt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F373245-2EE7-494F-882F-6579549F39DE}"/>
              </a:ext>
            </a:extLst>
          </p:cNvPr>
          <p:cNvSpPr>
            <a:spLocks noGrp="1" noChangeArrowheads="1"/>
          </p:cNvSpPr>
          <p:nvPr>
            <p:ph type="title"/>
          </p:nvPr>
        </p:nvSpPr>
        <p:spPr>
          <a:xfrm>
            <a:off x="1628313" y="214206"/>
            <a:ext cx="7844161" cy="726828"/>
          </a:xfrm>
        </p:spPr>
        <p:txBody>
          <a:bodyPr/>
          <a:lstStyle/>
          <a:p>
            <a:r>
              <a:rPr lang="en-AU" altLang="en-US" dirty="0">
                <a:solidFill>
                  <a:schemeClr val="bg1"/>
                </a:solidFill>
              </a:rPr>
              <a:t>RSA Example - Key Setup</a:t>
            </a:r>
          </a:p>
        </p:txBody>
      </p:sp>
      <p:sp>
        <p:nvSpPr>
          <p:cNvPr id="69635" name="Rectangle 3">
            <a:extLst>
              <a:ext uri="{FF2B5EF4-FFF2-40B4-BE49-F238E27FC236}">
                <a16:creationId xmlns:a16="http://schemas.microsoft.com/office/drawing/2014/main" id="{4BC9BFA8-0966-4CFC-9121-A4C599898FB8}"/>
              </a:ext>
            </a:extLst>
          </p:cNvPr>
          <p:cNvSpPr>
            <a:spLocks noGrp="1" noChangeArrowheads="1"/>
          </p:cNvSpPr>
          <p:nvPr>
            <p:ph type="body" idx="1"/>
          </p:nvPr>
        </p:nvSpPr>
        <p:spPr/>
        <p:txBody>
          <a:bodyPr/>
          <a:lstStyle/>
          <a:p>
            <a:pPr marL="609600" indent="-609600">
              <a:buFontTx/>
              <a:buAutoNum type="arabicPeriod"/>
            </a:pPr>
            <a:r>
              <a:rPr lang="en-AU" altLang="en-US"/>
              <a:t>Select primes: </a:t>
            </a:r>
            <a:r>
              <a:rPr lang="en-AU" altLang="en-US" i="1">
                <a:latin typeface="Courier New" panose="02070309020205020404" pitchFamily="49" charset="0"/>
              </a:rPr>
              <a:t>p</a:t>
            </a:r>
            <a:r>
              <a:rPr lang="en-AU" altLang="en-US">
                <a:latin typeface="Courier New" panose="02070309020205020404" pitchFamily="49" charset="0"/>
              </a:rPr>
              <a:t>=17 &amp; </a:t>
            </a:r>
            <a:r>
              <a:rPr lang="en-AU" altLang="en-US" i="1">
                <a:latin typeface="Courier New" panose="02070309020205020404" pitchFamily="49" charset="0"/>
              </a:rPr>
              <a:t>q</a:t>
            </a:r>
            <a:r>
              <a:rPr lang="en-AU" altLang="en-US">
                <a:latin typeface="Courier New" panose="02070309020205020404" pitchFamily="49" charset="0"/>
              </a:rPr>
              <a:t>=11</a:t>
            </a:r>
            <a:endParaRPr lang="en-AU" altLang="en-US"/>
          </a:p>
          <a:p>
            <a:pPr marL="609600" indent="-609600">
              <a:buFontTx/>
              <a:buAutoNum type="arabicPeriod"/>
            </a:pPr>
            <a:r>
              <a:rPr lang="en-AU" altLang="en-US"/>
              <a:t>Compute</a:t>
            </a:r>
            <a:r>
              <a:rPr lang="en-AU" altLang="en-US">
                <a:latin typeface="Courier New" panose="02070309020205020404" pitchFamily="49" charset="0"/>
              </a:rPr>
              <a:t> </a:t>
            </a:r>
            <a:r>
              <a:rPr lang="en-AU" altLang="en-US" i="1">
                <a:latin typeface="Courier New" panose="02070309020205020404" pitchFamily="49" charset="0"/>
              </a:rPr>
              <a:t>n </a:t>
            </a:r>
            <a:r>
              <a:rPr lang="en-AU" altLang="en-US">
                <a:latin typeface="Courier New" panose="02070309020205020404" pitchFamily="49" charset="0"/>
              </a:rPr>
              <a:t>= </a:t>
            </a:r>
            <a:r>
              <a:rPr lang="en-AU" altLang="en-US" i="1">
                <a:latin typeface="Courier New" panose="02070309020205020404" pitchFamily="49" charset="0"/>
              </a:rPr>
              <a:t>pq </a:t>
            </a:r>
            <a:r>
              <a:rPr lang="en-AU" altLang="en-US">
                <a:latin typeface="Courier New" panose="02070309020205020404" pitchFamily="49" charset="0"/>
              </a:rPr>
              <a:t>=17</a:t>
            </a:r>
            <a:r>
              <a:rPr lang="en-US" altLang="en-US">
                <a:latin typeface="Courier New" panose="02070309020205020404" pitchFamily="49" charset="0"/>
                <a:cs typeface="Arial" panose="020B0604020202020204" pitchFamily="34" charset="0"/>
              </a:rPr>
              <a:t> x </a:t>
            </a:r>
            <a:r>
              <a:rPr lang="en-AU" altLang="en-US">
                <a:latin typeface="Courier New" panose="02070309020205020404" pitchFamily="49" charset="0"/>
              </a:rPr>
              <a:t>11=187</a:t>
            </a:r>
          </a:p>
          <a:p>
            <a:pPr marL="609600" indent="-609600">
              <a:buFontTx/>
              <a:buAutoNum type="arabicPeriod"/>
            </a:pPr>
            <a:r>
              <a:rPr lang="en-AU" altLang="en-US"/>
              <a:t>Compute</a:t>
            </a:r>
            <a:r>
              <a:rPr lang="en-AU" altLang="en-US">
                <a:latin typeface="Courier New" panose="02070309020205020404" pitchFamily="49" charset="0"/>
              </a:rPr>
              <a:t> ø(</a:t>
            </a:r>
            <a:r>
              <a:rPr lang="en-AU" altLang="en-US" i="1">
                <a:latin typeface="Courier New" panose="02070309020205020404" pitchFamily="49" charset="0"/>
              </a:rPr>
              <a:t>n</a:t>
            </a:r>
            <a:r>
              <a:rPr lang="en-AU" altLang="en-US">
                <a:latin typeface="Courier New" panose="02070309020205020404" pitchFamily="49" charset="0"/>
              </a:rPr>
              <a:t>)=(</a:t>
            </a:r>
            <a:r>
              <a:rPr lang="en-AU" altLang="en-US" i="1">
                <a:latin typeface="Courier New" panose="02070309020205020404" pitchFamily="49" charset="0"/>
              </a:rPr>
              <a:t>p–</a:t>
            </a:r>
            <a:r>
              <a:rPr lang="en-AU" altLang="en-US">
                <a:latin typeface="Courier New" panose="02070309020205020404" pitchFamily="49" charset="0"/>
              </a:rPr>
              <a:t>1)(</a:t>
            </a:r>
            <a:r>
              <a:rPr lang="en-AU" altLang="en-US" i="1">
                <a:latin typeface="Courier New" panose="02070309020205020404" pitchFamily="49" charset="0"/>
              </a:rPr>
              <a:t>q-</a:t>
            </a:r>
            <a:r>
              <a:rPr lang="en-AU" altLang="en-US">
                <a:latin typeface="Courier New" panose="02070309020205020404" pitchFamily="49" charset="0"/>
              </a:rPr>
              <a:t>1)=16</a:t>
            </a:r>
            <a:r>
              <a:rPr lang="en-US" altLang="en-US">
                <a:latin typeface="Courier New" panose="02070309020205020404" pitchFamily="49" charset="0"/>
                <a:cs typeface="Arial" panose="020B0604020202020204" pitchFamily="34" charset="0"/>
              </a:rPr>
              <a:t> x </a:t>
            </a:r>
            <a:r>
              <a:rPr lang="en-AU" altLang="en-US">
                <a:latin typeface="Courier New" panose="02070309020205020404" pitchFamily="49" charset="0"/>
              </a:rPr>
              <a:t>10=160</a:t>
            </a:r>
          </a:p>
          <a:p>
            <a:pPr marL="609600" indent="-609600">
              <a:buFontTx/>
              <a:buAutoNum type="arabicPeriod"/>
            </a:pPr>
            <a:r>
              <a:rPr lang="en-AU" altLang="en-US"/>
              <a:t>Select </a:t>
            </a:r>
            <a:r>
              <a:rPr lang="en-AU" altLang="en-US">
                <a:latin typeface="Courier New" panose="02070309020205020404" pitchFamily="49" charset="0"/>
              </a:rPr>
              <a:t>e</a:t>
            </a:r>
            <a:r>
              <a:rPr lang="en-AU" altLang="en-US"/>
              <a:t>:</a:t>
            </a:r>
            <a:r>
              <a:rPr lang="en-AU" altLang="en-US" i="1"/>
              <a:t> </a:t>
            </a:r>
            <a:r>
              <a:rPr lang="en-AU" altLang="en-US">
                <a:latin typeface="Courier New" panose="02070309020205020404" pitchFamily="49" charset="0"/>
              </a:rPr>
              <a:t>gcd(e,160)=1; </a:t>
            </a:r>
            <a:r>
              <a:rPr lang="en-AU" altLang="en-US"/>
              <a:t>choose </a:t>
            </a:r>
            <a:r>
              <a:rPr lang="en-AU" altLang="en-US" i="1">
                <a:latin typeface="Courier New" panose="02070309020205020404" pitchFamily="49" charset="0"/>
              </a:rPr>
              <a:t>e</a:t>
            </a:r>
            <a:r>
              <a:rPr lang="en-AU" altLang="en-US">
                <a:latin typeface="Courier New" panose="02070309020205020404" pitchFamily="49" charset="0"/>
              </a:rPr>
              <a:t>=7</a:t>
            </a:r>
            <a:endParaRPr lang="en-AU" altLang="en-US"/>
          </a:p>
          <a:p>
            <a:pPr marL="609600" indent="-609600">
              <a:buFontTx/>
              <a:buAutoNum type="arabicPeriod"/>
            </a:pPr>
            <a:r>
              <a:rPr lang="en-AU" altLang="en-US"/>
              <a:t>Determine </a:t>
            </a:r>
            <a:r>
              <a:rPr lang="en-AU" altLang="en-US">
                <a:latin typeface="Courier New" panose="02070309020205020404" pitchFamily="49" charset="0"/>
              </a:rPr>
              <a:t>d</a:t>
            </a:r>
            <a:r>
              <a:rPr lang="en-AU" altLang="en-US"/>
              <a:t>:</a:t>
            </a:r>
            <a:r>
              <a:rPr lang="en-AU" altLang="en-US" i="1"/>
              <a:t> </a:t>
            </a:r>
            <a:r>
              <a:rPr lang="en-AU" altLang="en-US" i="1">
                <a:latin typeface="Courier New" panose="02070309020205020404" pitchFamily="49" charset="0"/>
              </a:rPr>
              <a:t>de=</a:t>
            </a:r>
            <a:r>
              <a:rPr lang="en-AU" altLang="en-US">
                <a:latin typeface="Courier New" panose="02070309020205020404" pitchFamily="49" charset="0"/>
              </a:rPr>
              <a:t>1 mod 160</a:t>
            </a:r>
            <a:r>
              <a:rPr lang="en-AU" altLang="en-US"/>
              <a:t> and </a:t>
            </a:r>
            <a:r>
              <a:rPr lang="en-AU" altLang="en-US" i="1">
                <a:latin typeface="Courier New" panose="02070309020205020404" pitchFamily="49" charset="0"/>
              </a:rPr>
              <a:t>d </a:t>
            </a:r>
            <a:r>
              <a:rPr lang="en-AU" altLang="en-US">
                <a:latin typeface="Courier New" panose="02070309020205020404" pitchFamily="49" charset="0"/>
              </a:rPr>
              <a:t>&lt; 160</a:t>
            </a:r>
            <a:r>
              <a:rPr lang="en-AU" altLang="en-US"/>
              <a:t> Value is </a:t>
            </a:r>
            <a:r>
              <a:rPr lang="en-AU" altLang="en-US">
                <a:latin typeface="Courier New" panose="02070309020205020404" pitchFamily="49" charset="0"/>
              </a:rPr>
              <a:t>d=23</a:t>
            </a:r>
            <a:r>
              <a:rPr lang="en-AU" altLang="en-US"/>
              <a:t> since </a:t>
            </a:r>
            <a:r>
              <a:rPr lang="en-AU" altLang="en-US">
                <a:latin typeface="Courier New" panose="02070309020205020404" pitchFamily="49" charset="0"/>
              </a:rPr>
              <a:t>23</a:t>
            </a:r>
            <a:r>
              <a:rPr lang="en-US" altLang="en-US">
                <a:latin typeface="Courier New" panose="02070309020205020404" pitchFamily="49" charset="0"/>
                <a:cs typeface="Arial" panose="020B0604020202020204" pitchFamily="34" charset="0"/>
              </a:rPr>
              <a:t>x</a:t>
            </a:r>
            <a:r>
              <a:rPr lang="en-AU" altLang="en-US">
                <a:latin typeface="Courier New" panose="02070309020205020404" pitchFamily="49" charset="0"/>
              </a:rPr>
              <a:t>7=161= 10</a:t>
            </a:r>
            <a:r>
              <a:rPr lang="en-US" altLang="en-US">
                <a:latin typeface="Courier New" panose="02070309020205020404" pitchFamily="49" charset="0"/>
                <a:cs typeface="Arial" panose="020B0604020202020204" pitchFamily="34" charset="0"/>
              </a:rPr>
              <a:t>x</a:t>
            </a:r>
            <a:r>
              <a:rPr lang="en-AU" altLang="en-US">
                <a:latin typeface="Courier New" panose="02070309020205020404" pitchFamily="49" charset="0"/>
              </a:rPr>
              <a:t>160+1</a:t>
            </a:r>
          </a:p>
          <a:p>
            <a:pPr marL="609600" indent="-609600">
              <a:buFontTx/>
              <a:buAutoNum type="arabicPeriod"/>
            </a:pPr>
            <a:r>
              <a:rPr lang="en-US" altLang="en-US"/>
              <a:t>Publish public key </a:t>
            </a:r>
            <a:r>
              <a:rPr lang="en-US" altLang="en-US">
                <a:latin typeface="Courier New" panose="02070309020205020404" pitchFamily="49" charset="0"/>
              </a:rPr>
              <a:t>PU={7,187}</a:t>
            </a:r>
          </a:p>
          <a:p>
            <a:pPr marL="609600" indent="-609600">
              <a:buFontTx/>
              <a:buAutoNum type="arabicPeriod"/>
            </a:pPr>
            <a:r>
              <a:rPr lang="en-US" altLang="en-US"/>
              <a:t>Keep secret private key </a:t>
            </a:r>
            <a:r>
              <a:rPr lang="en-US" altLang="en-US">
                <a:latin typeface="Courier New" panose="02070309020205020404" pitchFamily="49" charset="0"/>
              </a:rPr>
              <a:t>PR={23,</a:t>
            </a:r>
            <a:r>
              <a:rPr lang="en-AU" altLang="en-US">
                <a:latin typeface="Courier New" panose="02070309020205020404" pitchFamily="49" charset="0"/>
              </a:rPr>
              <a:t>187}</a:t>
            </a:r>
          </a:p>
          <a:p>
            <a:pPr marL="609600" indent="-609600"/>
            <a:endParaRPr lang="en-A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B612A88-2C10-4AC4-8EA1-AEBFCBA767D9}"/>
              </a:ext>
            </a:extLst>
          </p:cNvPr>
          <p:cNvSpPr>
            <a:spLocks noGrp="1" noChangeArrowheads="1"/>
          </p:cNvSpPr>
          <p:nvPr>
            <p:ph type="title"/>
          </p:nvPr>
        </p:nvSpPr>
        <p:spPr>
          <a:xfrm>
            <a:off x="1637190" y="214205"/>
            <a:ext cx="7853039" cy="700195"/>
          </a:xfrm>
        </p:spPr>
        <p:txBody>
          <a:bodyPr/>
          <a:lstStyle/>
          <a:p>
            <a:r>
              <a:rPr lang="en-AU" altLang="en-US" dirty="0">
                <a:solidFill>
                  <a:schemeClr val="bg1"/>
                </a:solidFill>
              </a:rPr>
              <a:t>RSA Example - </a:t>
            </a:r>
            <a:r>
              <a:rPr lang="en-AU" altLang="en-US" dirty="0" err="1">
                <a:solidFill>
                  <a:schemeClr val="bg1"/>
                </a:solidFill>
              </a:rPr>
              <a:t>En</a:t>
            </a:r>
            <a:r>
              <a:rPr lang="en-AU" altLang="en-US" dirty="0">
                <a:solidFill>
                  <a:schemeClr val="bg1"/>
                </a:solidFill>
              </a:rPr>
              <a:t>/Decryption</a:t>
            </a:r>
          </a:p>
        </p:txBody>
      </p:sp>
      <p:sp>
        <p:nvSpPr>
          <p:cNvPr id="71683" name="Rectangle 3">
            <a:extLst>
              <a:ext uri="{FF2B5EF4-FFF2-40B4-BE49-F238E27FC236}">
                <a16:creationId xmlns:a16="http://schemas.microsoft.com/office/drawing/2014/main" id="{DAD70619-3255-478C-B973-7AE60C791F6A}"/>
              </a:ext>
            </a:extLst>
          </p:cNvPr>
          <p:cNvSpPr>
            <a:spLocks noGrp="1" noChangeArrowheads="1"/>
          </p:cNvSpPr>
          <p:nvPr>
            <p:ph type="body" idx="1"/>
          </p:nvPr>
        </p:nvSpPr>
        <p:spPr/>
        <p:txBody>
          <a:bodyPr/>
          <a:lstStyle/>
          <a:p>
            <a:r>
              <a:rPr lang="en-AU" altLang="en-US"/>
              <a:t>sample RSA encryption/decryption is: </a:t>
            </a:r>
          </a:p>
          <a:p>
            <a:r>
              <a:rPr lang="en-AU" altLang="en-US"/>
              <a:t>given message </a:t>
            </a:r>
            <a:r>
              <a:rPr lang="en-AU" altLang="en-US">
                <a:latin typeface="Courier New" panose="02070309020205020404" pitchFamily="49" charset="0"/>
              </a:rPr>
              <a:t>M = 88</a:t>
            </a:r>
            <a:r>
              <a:rPr lang="en-AU" altLang="en-US"/>
              <a:t> (nb. </a:t>
            </a:r>
            <a:r>
              <a:rPr lang="en-AU" altLang="en-US">
                <a:latin typeface="Courier New" panose="02070309020205020404" pitchFamily="49" charset="0"/>
              </a:rPr>
              <a:t>88&lt;187</a:t>
            </a:r>
            <a:r>
              <a:rPr lang="en-AU" altLang="en-US"/>
              <a:t>)</a:t>
            </a:r>
          </a:p>
          <a:p>
            <a:r>
              <a:rPr lang="en-AU" altLang="en-US"/>
              <a:t>encryption:</a:t>
            </a:r>
          </a:p>
          <a:p>
            <a:pPr lvl="1">
              <a:buFont typeface="Wingdings" panose="05000000000000000000" pitchFamily="2" charset="2"/>
              <a:buNone/>
            </a:pPr>
            <a:r>
              <a:rPr lang="en-AU" altLang="en-US">
                <a:latin typeface="Courier New" panose="02070309020205020404" pitchFamily="49" charset="0"/>
              </a:rPr>
              <a:t>C = 88</a:t>
            </a:r>
            <a:r>
              <a:rPr lang="en-AU" altLang="en-US" baseline="30000">
                <a:latin typeface="Courier New" panose="02070309020205020404" pitchFamily="49" charset="0"/>
              </a:rPr>
              <a:t>7</a:t>
            </a:r>
            <a:r>
              <a:rPr lang="en-AU" altLang="en-US">
                <a:latin typeface="Courier New" panose="02070309020205020404" pitchFamily="49" charset="0"/>
              </a:rPr>
              <a:t> mod 187 = 11</a:t>
            </a:r>
            <a:r>
              <a:rPr lang="en-AU" altLang="en-US"/>
              <a:t> </a:t>
            </a:r>
          </a:p>
          <a:p>
            <a:r>
              <a:rPr lang="en-AU" altLang="en-US"/>
              <a:t>decryption:</a:t>
            </a:r>
          </a:p>
          <a:p>
            <a:pPr lvl="1">
              <a:buFont typeface="Wingdings" panose="05000000000000000000" pitchFamily="2" charset="2"/>
              <a:buNone/>
            </a:pPr>
            <a:r>
              <a:rPr lang="en-AU" altLang="en-US">
                <a:latin typeface="Courier New" panose="02070309020205020404" pitchFamily="49" charset="0"/>
              </a:rPr>
              <a:t>M = 11</a:t>
            </a:r>
            <a:r>
              <a:rPr lang="en-AU" altLang="en-US" baseline="30000">
                <a:latin typeface="Courier New" panose="02070309020205020404" pitchFamily="49" charset="0"/>
              </a:rPr>
              <a:t>23</a:t>
            </a:r>
            <a:r>
              <a:rPr lang="en-AU" altLang="en-US">
                <a:latin typeface="Courier New" panose="02070309020205020404" pitchFamily="49" charset="0"/>
              </a:rPr>
              <a:t> mod 187 = 88</a:t>
            </a:r>
            <a:r>
              <a:rPr lang="en-AU" altLang="en-US"/>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F6DE2B6-148A-419B-9E2F-81614F3B043B}"/>
              </a:ext>
            </a:extLst>
          </p:cNvPr>
          <p:cNvSpPr>
            <a:spLocks noGrp="1" noChangeArrowheads="1"/>
          </p:cNvSpPr>
          <p:nvPr>
            <p:ph type="title"/>
          </p:nvPr>
        </p:nvSpPr>
        <p:spPr>
          <a:xfrm>
            <a:off x="1646068" y="276349"/>
            <a:ext cx="5899951" cy="611419"/>
          </a:xfrm>
        </p:spPr>
        <p:txBody>
          <a:bodyPr>
            <a:normAutofit fontScale="90000"/>
          </a:bodyPr>
          <a:lstStyle/>
          <a:p>
            <a:r>
              <a:rPr lang="en-AU" altLang="en-US" dirty="0">
                <a:solidFill>
                  <a:schemeClr val="bg1"/>
                </a:solidFill>
              </a:rPr>
              <a:t>Exponentiation</a:t>
            </a:r>
          </a:p>
        </p:txBody>
      </p:sp>
      <p:sp>
        <p:nvSpPr>
          <p:cNvPr id="73731" name="Rectangle 3">
            <a:extLst>
              <a:ext uri="{FF2B5EF4-FFF2-40B4-BE49-F238E27FC236}">
                <a16:creationId xmlns:a16="http://schemas.microsoft.com/office/drawing/2014/main" id="{82CF6AF7-E884-4484-A50E-35C1BB1FCA9F}"/>
              </a:ext>
            </a:extLst>
          </p:cNvPr>
          <p:cNvSpPr>
            <a:spLocks noGrp="1" noChangeArrowheads="1"/>
          </p:cNvSpPr>
          <p:nvPr>
            <p:ph type="body" idx="1"/>
          </p:nvPr>
        </p:nvSpPr>
        <p:spPr/>
        <p:txBody>
          <a:bodyPr/>
          <a:lstStyle/>
          <a:p>
            <a:r>
              <a:rPr lang="en-AU" altLang="en-US"/>
              <a:t>can use the Square and Multiply Algorithm</a:t>
            </a:r>
          </a:p>
          <a:p>
            <a:r>
              <a:rPr lang="en-AU" altLang="en-US"/>
              <a:t>a fast, efficient algorithm for exponentiation </a:t>
            </a:r>
          </a:p>
          <a:p>
            <a:r>
              <a:rPr lang="en-AU" altLang="en-US"/>
              <a:t>concept is based on repeatedly squaring base </a:t>
            </a:r>
          </a:p>
          <a:p>
            <a:r>
              <a:rPr lang="en-AU" altLang="en-US"/>
              <a:t>and multiplying in the ones that are needed to compute the result </a:t>
            </a:r>
          </a:p>
          <a:p>
            <a:r>
              <a:rPr lang="en-AU" altLang="en-US"/>
              <a:t>look at binary representation of exponent </a:t>
            </a:r>
          </a:p>
          <a:p>
            <a:r>
              <a:rPr lang="en-AU" altLang="en-US"/>
              <a:t>only takes O(log</a:t>
            </a:r>
            <a:r>
              <a:rPr lang="en-AU" altLang="en-US" baseline="-25000"/>
              <a:t>2</a:t>
            </a:r>
            <a:r>
              <a:rPr lang="en-AU" altLang="en-US"/>
              <a:t> n) multiples for number n </a:t>
            </a:r>
          </a:p>
          <a:p>
            <a:pPr lvl="1"/>
            <a:r>
              <a:rPr lang="en-AU" altLang="en-US"/>
              <a:t>eg. </a:t>
            </a:r>
            <a:r>
              <a:rPr lang="en-AU" altLang="en-US">
                <a:latin typeface="Courier New" panose="02070309020205020404" pitchFamily="49" charset="0"/>
              </a:rPr>
              <a:t>7</a:t>
            </a:r>
            <a:r>
              <a:rPr lang="en-AU" altLang="en-US" baseline="30000">
                <a:latin typeface="Courier New" panose="02070309020205020404" pitchFamily="49" charset="0"/>
              </a:rPr>
              <a:t>5</a:t>
            </a:r>
            <a:r>
              <a:rPr lang="en-AU" altLang="en-US">
                <a:latin typeface="Courier New" panose="02070309020205020404" pitchFamily="49" charset="0"/>
              </a:rPr>
              <a:t> = 7</a:t>
            </a:r>
            <a:r>
              <a:rPr lang="en-AU" altLang="en-US" baseline="30000">
                <a:latin typeface="Courier New" panose="02070309020205020404" pitchFamily="49" charset="0"/>
              </a:rPr>
              <a:t>4</a:t>
            </a:r>
            <a:r>
              <a:rPr lang="en-AU" altLang="en-US">
                <a:latin typeface="Courier New" panose="02070309020205020404" pitchFamily="49" charset="0"/>
              </a:rPr>
              <a:t>.7</a:t>
            </a:r>
            <a:r>
              <a:rPr lang="en-AU" altLang="en-US" baseline="30000">
                <a:latin typeface="Courier New" panose="02070309020205020404" pitchFamily="49" charset="0"/>
              </a:rPr>
              <a:t>1</a:t>
            </a:r>
            <a:r>
              <a:rPr lang="en-AU" altLang="en-US">
                <a:latin typeface="Courier New" panose="02070309020205020404" pitchFamily="49" charset="0"/>
              </a:rPr>
              <a:t> = 3.7 = 10 mod 11</a:t>
            </a:r>
          </a:p>
          <a:p>
            <a:pPr lvl="1"/>
            <a:r>
              <a:rPr lang="en-AU" altLang="en-US"/>
              <a:t>eg. </a:t>
            </a:r>
            <a:r>
              <a:rPr lang="en-AU" altLang="en-US">
                <a:latin typeface="Courier New" panose="02070309020205020404" pitchFamily="49" charset="0"/>
              </a:rPr>
              <a:t>3</a:t>
            </a:r>
            <a:r>
              <a:rPr lang="en-AU" altLang="en-US" baseline="30000">
                <a:latin typeface="Courier New" panose="02070309020205020404" pitchFamily="49" charset="0"/>
              </a:rPr>
              <a:t>129</a:t>
            </a:r>
            <a:r>
              <a:rPr lang="en-AU" altLang="en-US">
                <a:latin typeface="Courier New" panose="02070309020205020404" pitchFamily="49" charset="0"/>
              </a:rPr>
              <a:t> = 3</a:t>
            </a:r>
            <a:r>
              <a:rPr lang="en-AU" altLang="en-US" baseline="30000">
                <a:latin typeface="Courier New" panose="02070309020205020404" pitchFamily="49" charset="0"/>
              </a:rPr>
              <a:t>128</a:t>
            </a:r>
            <a:r>
              <a:rPr lang="en-AU" altLang="en-US">
                <a:latin typeface="Courier New" panose="02070309020205020404" pitchFamily="49" charset="0"/>
              </a:rPr>
              <a:t>.3</a:t>
            </a:r>
            <a:r>
              <a:rPr lang="en-AU" altLang="en-US" baseline="30000">
                <a:latin typeface="Courier New" panose="02070309020205020404" pitchFamily="49" charset="0"/>
              </a:rPr>
              <a:t>1</a:t>
            </a:r>
            <a:r>
              <a:rPr lang="en-AU" altLang="en-US">
                <a:latin typeface="Courier New" panose="02070309020205020404" pitchFamily="49" charset="0"/>
              </a:rPr>
              <a:t> = 5.3 = 4 mod 11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D16D121-AC03-4943-AABB-E16DA4E53139}"/>
              </a:ext>
            </a:extLst>
          </p:cNvPr>
          <p:cNvSpPr>
            <a:spLocks noGrp="1" noChangeArrowheads="1"/>
          </p:cNvSpPr>
          <p:nvPr>
            <p:ph type="title"/>
          </p:nvPr>
        </p:nvSpPr>
        <p:spPr>
          <a:xfrm>
            <a:off x="1663823" y="294104"/>
            <a:ext cx="8492231" cy="558153"/>
          </a:xfrm>
        </p:spPr>
        <p:txBody>
          <a:bodyPr>
            <a:normAutofit fontScale="90000"/>
          </a:bodyPr>
          <a:lstStyle/>
          <a:p>
            <a:r>
              <a:rPr lang="en-AU" altLang="en-US" dirty="0">
                <a:solidFill>
                  <a:schemeClr val="bg1"/>
                </a:solidFill>
              </a:rPr>
              <a:t>Exponentiation of a</a:t>
            </a:r>
            <a:r>
              <a:rPr lang="en-AU" altLang="en-US" baseline="30000" dirty="0">
                <a:solidFill>
                  <a:schemeClr val="bg1"/>
                </a:solidFill>
              </a:rPr>
              <a:t>b</a:t>
            </a:r>
            <a:r>
              <a:rPr lang="en-AU" altLang="en-US" dirty="0">
                <a:solidFill>
                  <a:schemeClr val="bg1"/>
                </a:solidFill>
              </a:rPr>
              <a:t> mod n</a:t>
            </a:r>
          </a:p>
        </p:txBody>
      </p:sp>
      <p:sp>
        <p:nvSpPr>
          <p:cNvPr id="74756" name="Rectangle 4">
            <a:extLst>
              <a:ext uri="{FF2B5EF4-FFF2-40B4-BE49-F238E27FC236}">
                <a16:creationId xmlns:a16="http://schemas.microsoft.com/office/drawing/2014/main" id="{842568EE-A2B3-4897-840D-59E120DACF34}"/>
              </a:ext>
            </a:extLst>
          </p:cNvPr>
          <p:cNvSpPr>
            <a:spLocks noGrp="1" noChangeArrowheads="1"/>
          </p:cNvSpPr>
          <p:nvPr>
            <p:ph type="body" idx="1"/>
          </p:nvPr>
        </p:nvSpPr>
        <p:spPr>
          <a:xfrm>
            <a:off x="838200" y="1402672"/>
            <a:ext cx="10515600" cy="4774291"/>
          </a:xfrm>
        </p:spPr>
        <p:txBody>
          <a:bodyPr>
            <a:normAutofit lnSpcReduction="10000"/>
          </a:bodyPr>
          <a:lstStyle/>
          <a:p>
            <a:pPr>
              <a:lnSpc>
                <a:spcPct val="90000"/>
              </a:lnSpc>
              <a:buFont typeface="Wingdings" panose="05000000000000000000" pitchFamily="2" charset="2"/>
              <a:buNone/>
            </a:pPr>
            <a:r>
              <a:rPr lang="en-US" sz="1800" b="1" i="1" u="none" strike="noStrike" baseline="0" dirty="0">
                <a:solidFill>
                  <a:srgbClr val="333333"/>
                </a:solidFill>
                <a:latin typeface="Times New Roman" panose="02020603050405020304" pitchFamily="18" charset="0"/>
              </a:rPr>
              <a:t>The integer b is expressed as a binary number b</a:t>
            </a:r>
            <a:r>
              <a:rPr lang="en-US" sz="1800" b="1" i="1" u="none" strike="noStrike" baseline="-25000" dirty="0">
                <a:solidFill>
                  <a:srgbClr val="333333"/>
                </a:solidFill>
                <a:latin typeface="Times New Roman" panose="02020603050405020304" pitchFamily="18" charset="0"/>
              </a:rPr>
              <a:t>k</a:t>
            </a:r>
            <a:r>
              <a:rPr lang="en-US" sz="1800" b="1" i="1" u="none" strike="noStrike" baseline="0" dirty="0">
                <a:solidFill>
                  <a:srgbClr val="333333"/>
                </a:solidFill>
                <a:latin typeface="Times New Roman" panose="02020603050405020304" pitchFamily="18" charset="0"/>
              </a:rPr>
              <a:t>b</a:t>
            </a:r>
            <a:r>
              <a:rPr lang="en-US" sz="1800" b="1" i="1" u="none" strike="noStrike" baseline="-25000" dirty="0">
                <a:solidFill>
                  <a:srgbClr val="333333"/>
                </a:solidFill>
                <a:latin typeface="Times New Roman" panose="02020603050405020304" pitchFamily="18" charset="0"/>
              </a:rPr>
              <a:t>k-1</a:t>
            </a:r>
            <a:r>
              <a:rPr lang="en-US" sz="1800" b="1" i="1" u="none" strike="noStrike" baseline="0" dirty="0">
                <a:solidFill>
                  <a:srgbClr val="333333"/>
                </a:solidFill>
                <a:latin typeface="Times New Roman" panose="02020603050405020304" pitchFamily="18" charset="0"/>
              </a:rPr>
              <a:t>. . .  B</a:t>
            </a:r>
            <a:r>
              <a:rPr lang="en-US" sz="1800" b="1" i="1" u="none" strike="noStrike" baseline="-25000" dirty="0">
                <a:solidFill>
                  <a:srgbClr val="333333"/>
                </a:solidFill>
                <a:latin typeface="Times New Roman" panose="02020603050405020304" pitchFamily="18" charset="0"/>
              </a:rPr>
              <a:t>0</a:t>
            </a:r>
          </a:p>
          <a:p>
            <a:pPr>
              <a:lnSpc>
                <a:spcPct val="90000"/>
              </a:lnSpc>
              <a:buFont typeface="Wingdings" panose="05000000000000000000" pitchFamily="2" charset="2"/>
              <a:buNone/>
            </a:pPr>
            <a:endParaRPr lang="en-US" altLang="en-US" dirty="0">
              <a:latin typeface="Courier" charset="0"/>
            </a:endParaRPr>
          </a:p>
          <a:p>
            <a:pPr>
              <a:lnSpc>
                <a:spcPct val="90000"/>
              </a:lnSpc>
              <a:buFont typeface="Wingdings" panose="05000000000000000000" pitchFamily="2" charset="2"/>
              <a:buNone/>
            </a:pPr>
            <a:r>
              <a:rPr lang="en-US" altLang="en-US" dirty="0">
                <a:latin typeface="Courier" charset="0"/>
              </a:rPr>
              <a:t>c = 0; f = 1</a:t>
            </a:r>
          </a:p>
          <a:p>
            <a:pPr>
              <a:lnSpc>
                <a:spcPct val="90000"/>
              </a:lnSpc>
              <a:buFont typeface="Wingdings" panose="05000000000000000000" pitchFamily="2" charset="2"/>
              <a:buNone/>
            </a:pPr>
            <a:r>
              <a:rPr lang="en-US" altLang="en-US" dirty="0">
                <a:latin typeface="Courier" charset="0"/>
              </a:rPr>
              <a:t>for </a:t>
            </a:r>
            <a:r>
              <a:rPr lang="en-US" altLang="en-US" dirty="0" err="1">
                <a:latin typeface="Courier" charset="0"/>
              </a:rPr>
              <a:t>i</a:t>
            </a:r>
            <a:r>
              <a:rPr lang="en-US" altLang="en-US" dirty="0">
                <a:latin typeface="Courier" charset="0"/>
              </a:rPr>
              <a:t> = k </a:t>
            </a:r>
            <a:r>
              <a:rPr lang="en-US" altLang="en-US" dirty="0" err="1">
                <a:latin typeface="Courier" charset="0"/>
              </a:rPr>
              <a:t>downto</a:t>
            </a:r>
            <a:r>
              <a:rPr lang="en-US" altLang="en-US" dirty="0">
                <a:latin typeface="Courier" charset="0"/>
              </a:rPr>
              <a:t> 0 </a:t>
            </a:r>
          </a:p>
          <a:p>
            <a:pPr>
              <a:lnSpc>
                <a:spcPct val="90000"/>
              </a:lnSpc>
              <a:buFont typeface="Wingdings" panose="05000000000000000000" pitchFamily="2" charset="2"/>
              <a:buNone/>
            </a:pPr>
            <a:r>
              <a:rPr lang="en-US" altLang="en-US" dirty="0">
                <a:latin typeface="Courier" charset="0"/>
              </a:rPr>
              <a:t>    do c = 2 x c</a:t>
            </a:r>
          </a:p>
          <a:p>
            <a:pPr>
              <a:lnSpc>
                <a:spcPct val="90000"/>
              </a:lnSpc>
              <a:buFont typeface="Wingdings" panose="05000000000000000000" pitchFamily="2" charset="2"/>
              <a:buNone/>
            </a:pPr>
            <a:r>
              <a:rPr lang="en-US" altLang="en-US" dirty="0">
                <a:latin typeface="Courier" charset="0"/>
              </a:rPr>
              <a:t>       f = (f x f) mod n</a:t>
            </a:r>
          </a:p>
          <a:p>
            <a:pPr>
              <a:lnSpc>
                <a:spcPct val="90000"/>
              </a:lnSpc>
              <a:buFont typeface="Wingdings" panose="05000000000000000000" pitchFamily="2" charset="2"/>
              <a:buNone/>
            </a:pPr>
            <a:r>
              <a:rPr lang="en-US" altLang="en-US" dirty="0">
                <a:latin typeface="Courier" charset="0"/>
              </a:rPr>
              <a:t>    if b</a:t>
            </a:r>
            <a:r>
              <a:rPr lang="en-US" altLang="en-US" baseline="-25000" dirty="0">
                <a:latin typeface="Courier" charset="0"/>
              </a:rPr>
              <a:t>i</a:t>
            </a:r>
            <a:r>
              <a:rPr lang="en-US" altLang="en-US" dirty="0">
                <a:latin typeface="Courier" charset="0"/>
              </a:rPr>
              <a:t> == 1</a:t>
            </a:r>
            <a:r>
              <a:rPr lang="en-US" altLang="en-US" dirty="0">
                <a:latin typeface="Helvetica" panose="020B0604020202020204" pitchFamily="34" charset="0"/>
              </a:rPr>
              <a:t> </a:t>
            </a:r>
            <a:r>
              <a:rPr lang="en-US" altLang="en-US" dirty="0">
                <a:latin typeface="Courier" charset="0"/>
              </a:rPr>
              <a:t>then </a:t>
            </a:r>
          </a:p>
          <a:p>
            <a:pPr>
              <a:lnSpc>
                <a:spcPct val="90000"/>
              </a:lnSpc>
              <a:buFont typeface="Wingdings" panose="05000000000000000000" pitchFamily="2" charset="2"/>
              <a:buNone/>
            </a:pPr>
            <a:r>
              <a:rPr lang="en-US" altLang="en-US" dirty="0">
                <a:latin typeface="Courier" charset="0"/>
              </a:rPr>
              <a:t>       c = c + 1</a:t>
            </a:r>
            <a:endParaRPr lang="en-US" altLang="en-US" dirty="0">
              <a:latin typeface="Helvetica" panose="020B0604020202020204" pitchFamily="34" charset="0"/>
            </a:endParaRPr>
          </a:p>
          <a:p>
            <a:pPr>
              <a:lnSpc>
                <a:spcPct val="90000"/>
              </a:lnSpc>
              <a:buFont typeface="Wingdings" panose="05000000000000000000" pitchFamily="2" charset="2"/>
              <a:buNone/>
            </a:pPr>
            <a:r>
              <a:rPr lang="en-US" altLang="en-US" dirty="0">
                <a:latin typeface="Helvetica" panose="020B0604020202020204" pitchFamily="34" charset="0"/>
              </a:rPr>
              <a:t>               </a:t>
            </a:r>
            <a:r>
              <a:rPr lang="en-US" altLang="en-US" dirty="0">
                <a:latin typeface="Courier" charset="0"/>
              </a:rPr>
              <a:t>f = (f x a) mod n </a:t>
            </a:r>
          </a:p>
          <a:p>
            <a:pPr>
              <a:lnSpc>
                <a:spcPct val="90000"/>
              </a:lnSpc>
              <a:buFont typeface="Wingdings" panose="05000000000000000000" pitchFamily="2" charset="2"/>
              <a:buNone/>
            </a:pPr>
            <a:r>
              <a:rPr lang="en-US" altLang="en-US" dirty="0">
                <a:latin typeface="Helvetica" panose="020B0604020202020204" pitchFamily="34" charset="0"/>
              </a:rPr>
              <a:t> </a:t>
            </a:r>
            <a:r>
              <a:rPr lang="en-US" altLang="en-US" dirty="0">
                <a:latin typeface="Courier" charset="0"/>
              </a:rPr>
              <a:t>return f</a:t>
            </a:r>
            <a:r>
              <a:rPr lang="en-US" altLang="en-US" dirty="0">
                <a:latin typeface="Helvetica" panose="020B0604020202020204" pitchFamily="34"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60A493E-6D70-4D7C-AFE7-84180B77D059}"/>
              </a:ext>
            </a:extLst>
          </p:cNvPr>
          <p:cNvSpPr>
            <a:spLocks noGrp="1" noChangeArrowheads="1"/>
          </p:cNvSpPr>
          <p:nvPr>
            <p:ph type="title"/>
          </p:nvPr>
        </p:nvSpPr>
        <p:spPr>
          <a:xfrm>
            <a:off x="1601679" y="294104"/>
            <a:ext cx="5899951" cy="584786"/>
          </a:xfrm>
        </p:spPr>
        <p:txBody>
          <a:bodyPr>
            <a:normAutofit fontScale="90000"/>
          </a:bodyPr>
          <a:lstStyle/>
          <a:p>
            <a:r>
              <a:rPr lang="en-US" altLang="en-US" dirty="0">
                <a:solidFill>
                  <a:schemeClr val="bg1"/>
                </a:solidFill>
              </a:rPr>
              <a:t>Efficient Encryption</a:t>
            </a:r>
            <a:endParaRPr lang="en-AU" altLang="en-US" dirty="0">
              <a:solidFill>
                <a:schemeClr val="bg1"/>
              </a:solidFill>
            </a:endParaRPr>
          </a:p>
        </p:txBody>
      </p:sp>
      <p:sp>
        <p:nvSpPr>
          <p:cNvPr id="93187" name="Rectangle 3">
            <a:extLst>
              <a:ext uri="{FF2B5EF4-FFF2-40B4-BE49-F238E27FC236}">
                <a16:creationId xmlns:a16="http://schemas.microsoft.com/office/drawing/2014/main" id="{98CCF53C-D9CA-4178-9D5F-695B06D0C80D}"/>
              </a:ext>
            </a:extLst>
          </p:cNvPr>
          <p:cNvSpPr>
            <a:spLocks noGrp="1" noChangeArrowheads="1"/>
          </p:cNvSpPr>
          <p:nvPr>
            <p:ph type="body" idx="1"/>
          </p:nvPr>
        </p:nvSpPr>
        <p:spPr/>
        <p:txBody>
          <a:bodyPr/>
          <a:lstStyle/>
          <a:p>
            <a:pPr>
              <a:lnSpc>
                <a:spcPct val="90000"/>
              </a:lnSpc>
            </a:pPr>
            <a:r>
              <a:rPr lang="en-US" altLang="en-US"/>
              <a:t>encryption uses exponentiation to power e</a:t>
            </a:r>
          </a:p>
          <a:p>
            <a:pPr>
              <a:lnSpc>
                <a:spcPct val="90000"/>
              </a:lnSpc>
            </a:pPr>
            <a:r>
              <a:rPr lang="en-US" altLang="en-US"/>
              <a:t>hence if e small, this will be faster</a:t>
            </a:r>
          </a:p>
          <a:p>
            <a:pPr lvl="1">
              <a:lnSpc>
                <a:spcPct val="90000"/>
              </a:lnSpc>
            </a:pPr>
            <a:r>
              <a:rPr lang="en-US" altLang="en-US"/>
              <a:t>often choose e=65537 (2</a:t>
            </a:r>
            <a:r>
              <a:rPr lang="en-US" altLang="en-US" baseline="30000"/>
              <a:t>16</a:t>
            </a:r>
            <a:r>
              <a:rPr lang="en-US" altLang="en-US"/>
              <a:t>-1)</a:t>
            </a:r>
          </a:p>
          <a:p>
            <a:pPr lvl="1">
              <a:lnSpc>
                <a:spcPct val="90000"/>
              </a:lnSpc>
            </a:pPr>
            <a:r>
              <a:rPr lang="en-US" altLang="en-US"/>
              <a:t>also see choices of e=3 or e=17</a:t>
            </a:r>
          </a:p>
          <a:p>
            <a:pPr>
              <a:lnSpc>
                <a:spcPct val="90000"/>
              </a:lnSpc>
            </a:pPr>
            <a:r>
              <a:rPr lang="en-US" altLang="en-US"/>
              <a:t>but if e too small (eg e=3) can attack</a:t>
            </a:r>
          </a:p>
          <a:p>
            <a:pPr lvl="1">
              <a:lnSpc>
                <a:spcPct val="90000"/>
              </a:lnSpc>
            </a:pPr>
            <a:r>
              <a:rPr lang="en-US" altLang="en-US"/>
              <a:t>using Chinese remainder theorem &amp; 3 messages with different modulii</a:t>
            </a:r>
          </a:p>
          <a:p>
            <a:pPr>
              <a:lnSpc>
                <a:spcPct val="90000"/>
              </a:lnSpc>
            </a:pPr>
            <a:r>
              <a:rPr lang="en-US" altLang="en-US"/>
              <a:t>if e fixed must ensure </a:t>
            </a:r>
            <a:r>
              <a:rPr lang="en-AU" altLang="en-US">
                <a:latin typeface="Courier New" panose="02070309020205020404" pitchFamily="49" charset="0"/>
              </a:rPr>
              <a:t>gcd(e,ø(n))=1</a:t>
            </a:r>
          </a:p>
          <a:p>
            <a:pPr lvl="1">
              <a:lnSpc>
                <a:spcPct val="90000"/>
              </a:lnSpc>
            </a:pPr>
            <a:r>
              <a:rPr lang="en-US" altLang="en-US"/>
              <a:t>ie reject any p or q not relatively prime to e</a:t>
            </a:r>
            <a:endParaRPr lang="en-US" altLang="en-US">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480496D-3D92-460F-B24D-14F1E29CC60E}"/>
              </a:ext>
            </a:extLst>
          </p:cNvPr>
          <p:cNvSpPr>
            <a:spLocks noGrp="1" noChangeArrowheads="1"/>
          </p:cNvSpPr>
          <p:nvPr>
            <p:ph type="title"/>
          </p:nvPr>
        </p:nvSpPr>
        <p:spPr>
          <a:xfrm>
            <a:off x="1637190" y="311859"/>
            <a:ext cx="6352713" cy="558153"/>
          </a:xfrm>
        </p:spPr>
        <p:txBody>
          <a:bodyPr>
            <a:normAutofit fontScale="90000"/>
          </a:bodyPr>
          <a:lstStyle/>
          <a:p>
            <a:r>
              <a:rPr lang="en-US" altLang="en-US" dirty="0">
                <a:solidFill>
                  <a:schemeClr val="bg1"/>
                </a:solidFill>
              </a:rPr>
              <a:t>Efficient Decryption</a:t>
            </a:r>
            <a:endParaRPr lang="en-AU" altLang="en-US" dirty="0">
              <a:solidFill>
                <a:schemeClr val="bg1"/>
              </a:solidFill>
            </a:endParaRPr>
          </a:p>
        </p:txBody>
      </p:sp>
      <p:sp>
        <p:nvSpPr>
          <p:cNvPr id="95235" name="Rectangle 3">
            <a:extLst>
              <a:ext uri="{FF2B5EF4-FFF2-40B4-BE49-F238E27FC236}">
                <a16:creationId xmlns:a16="http://schemas.microsoft.com/office/drawing/2014/main" id="{FC55A0EA-1A4A-41D6-8313-FEF384225BE3}"/>
              </a:ext>
            </a:extLst>
          </p:cNvPr>
          <p:cNvSpPr>
            <a:spLocks noGrp="1" noChangeArrowheads="1"/>
          </p:cNvSpPr>
          <p:nvPr>
            <p:ph type="body" idx="1"/>
          </p:nvPr>
        </p:nvSpPr>
        <p:spPr/>
        <p:txBody>
          <a:bodyPr/>
          <a:lstStyle/>
          <a:p>
            <a:pPr>
              <a:lnSpc>
                <a:spcPct val="90000"/>
              </a:lnSpc>
            </a:pPr>
            <a:r>
              <a:rPr lang="en-US" altLang="en-US"/>
              <a:t>decryption uses exponentiation to power d</a:t>
            </a:r>
          </a:p>
          <a:p>
            <a:pPr lvl="1">
              <a:lnSpc>
                <a:spcPct val="90000"/>
              </a:lnSpc>
            </a:pPr>
            <a:r>
              <a:rPr lang="en-US" altLang="en-US"/>
              <a:t>this is likely large, insecure if not</a:t>
            </a:r>
          </a:p>
          <a:p>
            <a:pPr>
              <a:lnSpc>
                <a:spcPct val="90000"/>
              </a:lnSpc>
            </a:pPr>
            <a:r>
              <a:rPr lang="en-US" altLang="en-US"/>
              <a:t>can use the Chinese Remainder Theorem (CRT) to compute mod p &amp; q separately. then combine to get desired answer</a:t>
            </a:r>
          </a:p>
          <a:p>
            <a:pPr lvl="1">
              <a:lnSpc>
                <a:spcPct val="90000"/>
              </a:lnSpc>
            </a:pPr>
            <a:r>
              <a:rPr lang="en-US" altLang="en-US"/>
              <a:t>approx 4 times faster than doing directly</a:t>
            </a:r>
          </a:p>
          <a:p>
            <a:pPr>
              <a:lnSpc>
                <a:spcPct val="90000"/>
              </a:lnSpc>
            </a:pPr>
            <a:r>
              <a:rPr lang="en-US" altLang="en-US"/>
              <a:t>only owner of private key who knows values of p &amp; q can use this technique </a:t>
            </a:r>
          </a:p>
          <a:p>
            <a:pPr>
              <a:lnSpc>
                <a:spcPct val="90000"/>
              </a:lnSpc>
            </a:pPr>
            <a:endParaRPr lang="en-US" altLang="en-US">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D8D5F08-0FD5-4B53-9BF8-523801517150}"/>
              </a:ext>
            </a:extLst>
          </p:cNvPr>
          <p:cNvSpPr>
            <a:spLocks noGrp="1" noChangeArrowheads="1"/>
          </p:cNvSpPr>
          <p:nvPr>
            <p:ph type="title"/>
          </p:nvPr>
        </p:nvSpPr>
        <p:spPr>
          <a:xfrm>
            <a:off x="1576137" y="253999"/>
            <a:ext cx="8418095" cy="854075"/>
          </a:xfrm>
        </p:spPr>
        <p:txBody>
          <a:bodyPr/>
          <a:lstStyle/>
          <a:p>
            <a:r>
              <a:rPr lang="en-AU" altLang="en-US" dirty="0">
                <a:solidFill>
                  <a:schemeClr val="bg1"/>
                </a:solidFill>
              </a:rPr>
              <a:t>Private-Key Cryptography</a:t>
            </a:r>
          </a:p>
        </p:txBody>
      </p:sp>
      <p:sp>
        <p:nvSpPr>
          <p:cNvPr id="46083" name="Rectangle 3">
            <a:extLst>
              <a:ext uri="{FF2B5EF4-FFF2-40B4-BE49-F238E27FC236}">
                <a16:creationId xmlns:a16="http://schemas.microsoft.com/office/drawing/2014/main" id="{0D76F5B8-A0A1-40E1-9FBC-1DD903241754}"/>
              </a:ext>
            </a:extLst>
          </p:cNvPr>
          <p:cNvSpPr>
            <a:spLocks noGrp="1" noChangeArrowheads="1"/>
          </p:cNvSpPr>
          <p:nvPr>
            <p:ph type="body" idx="1"/>
          </p:nvPr>
        </p:nvSpPr>
        <p:spPr/>
        <p:txBody>
          <a:bodyPr/>
          <a:lstStyle/>
          <a:p>
            <a:pPr>
              <a:lnSpc>
                <a:spcPct val="90000"/>
              </a:lnSpc>
            </a:pPr>
            <a:r>
              <a:rPr lang="en-AU" altLang="en-US"/>
              <a:t>traditional </a:t>
            </a:r>
            <a:r>
              <a:rPr lang="en-AU" altLang="en-US" b="1"/>
              <a:t>private/secret/single key</a:t>
            </a:r>
            <a:r>
              <a:rPr lang="en-AU" altLang="en-US"/>
              <a:t> cryptography uses </a:t>
            </a:r>
            <a:r>
              <a:rPr lang="en-AU" altLang="en-US" b="1"/>
              <a:t>one</a:t>
            </a:r>
            <a:r>
              <a:rPr lang="en-AU" altLang="en-US"/>
              <a:t> key </a:t>
            </a:r>
          </a:p>
          <a:p>
            <a:pPr>
              <a:lnSpc>
                <a:spcPct val="90000"/>
              </a:lnSpc>
            </a:pPr>
            <a:r>
              <a:rPr lang="en-AU" altLang="en-US"/>
              <a:t>shared by both sender and receiver </a:t>
            </a:r>
          </a:p>
          <a:p>
            <a:pPr>
              <a:lnSpc>
                <a:spcPct val="90000"/>
              </a:lnSpc>
            </a:pPr>
            <a:r>
              <a:rPr lang="en-AU" altLang="en-US"/>
              <a:t>if this key is disclosed communications are compromised </a:t>
            </a:r>
          </a:p>
          <a:p>
            <a:pPr>
              <a:lnSpc>
                <a:spcPct val="90000"/>
              </a:lnSpc>
            </a:pPr>
            <a:r>
              <a:rPr lang="en-AU" altLang="en-US"/>
              <a:t>also is </a:t>
            </a:r>
            <a:r>
              <a:rPr lang="en-AU" altLang="en-US" b="1"/>
              <a:t>symmetric</a:t>
            </a:r>
            <a:r>
              <a:rPr lang="en-AU" altLang="en-US"/>
              <a:t>, parties are equal </a:t>
            </a:r>
          </a:p>
          <a:p>
            <a:pPr>
              <a:lnSpc>
                <a:spcPct val="90000"/>
              </a:lnSpc>
            </a:pPr>
            <a:r>
              <a:rPr lang="en-AU" altLang="en-US"/>
              <a:t>hence does not protect sender from receiver forging a message &amp; claiming is sent by sender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5AA0E487-DF3F-421D-B717-C6C16116CBEB}"/>
              </a:ext>
            </a:extLst>
          </p:cNvPr>
          <p:cNvSpPr>
            <a:spLocks noGrp="1" noChangeArrowheads="1"/>
          </p:cNvSpPr>
          <p:nvPr>
            <p:ph type="title"/>
          </p:nvPr>
        </p:nvSpPr>
        <p:spPr>
          <a:xfrm>
            <a:off x="1646068" y="302982"/>
            <a:ext cx="7187214" cy="567030"/>
          </a:xfrm>
        </p:spPr>
        <p:txBody>
          <a:bodyPr>
            <a:normAutofit fontScale="90000"/>
          </a:bodyPr>
          <a:lstStyle/>
          <a:p>
            <a:r>
              <a:rPr lang="en-US" altLang="en-US" dirty="0">
                <a:solidFill>
                  <a:schemeClr val="bg1"/>
                </a:solidFill>
              </a:rPr>
              <a:t>RSA Key Generation</a:t>
            </a:r>
            <a:endParaRPr lang="en-AU" altLang="en-US" dirty="0">
              <a:solidFill>
                <a:schemeClr val="bg1"/>
              </a:solidFill>
            </a:endParaRPr>
          </a:p>
        </p:txBody>
      </p:sp>
      <p:sp>
        <p:nvSpPr>
          <p:cNvPr id="75779" name="Rectangle 3">
            <a:extLst>
              <a:ext uri="{FF2B5EF4-FFF2-40B4-BE49-F238E27FC236}">
                <a16:creationId xmlns:a16="http://schemas.microsoft.com/office/drawing/2014/main" id="{0760DB68-F019-4D08-BE64-ED9479A218D2}"/>
              </a:ext>
            </a:extLst>
          </p:cNvPr>
          <p:cNvSpPr>
            <a:spLocks noGrp="1" noChangeArrowheads="1"/>
          </p:cNvSpPr>
          <p:nvPr>
            <p:ph type="body" idx="1"/>
          </p:nvPr>
        </p:nvSpPr>
        <p:spPr/>
        <p:txBody>
          <a:bodyPr/>
          <a:lstStyle/>
          <a:p>
            <a:pPr>
              <a:lnSpc>
                <a:spcPct val="90000"/>
              </a:lnSpc>
            </a:pPr>
            <a:r>
              <a:rPr lang="en-US" altLang="en-US"/>
              <a:t>users of RSA must:</a:t>
            </a:r>
          </a:p>
          <a:p>
            <a:pPr lvl="1">
              <a:lnSpc>
                <a:spcPct val="90000"/>
              </a:lnSpc>
            </a:pPr>
            <a:r>
              <a:rPr lang="en-US" altLang="en-US"/>
              <a:t>determine two primes </a:t>
            </a:r>
            <a:r>
              <a:rPr lang="en-AU" altLang="en-US"/>
              <a:t>at random - </a:t>
            </a:r>
            <a:r>
              <a:rPr lang="en-AU" altLang="en-US">
                <a:latin typeface="Courier New" panose="02070309020205020404" pitchFamily="49" charset="0"/>
              </a:rPr>
              <a:t>p, q</a:t>
            </a:r>
            <a:r>
              <a:rPr lang="en-AU" altLang="en-US"/>
              <a:t> </a:t>
            </a:r>
          </a:p>
          <a:p>
            <a:pPr lvl="1">
              <a:lnSpc>
                <a:spcPct val="90000"/>
              </a:lnSpc>
            </a:pPr>
            <a:r>
              <a:rPr lang="en-US" altLang="en-US"/>
              <a:t>select either </a:t>
            </a:r>
            <a:r>
              <a:rPr lang="en-US" altLang="en-US">
                <a:latin typeface="Courier New" panose="02070309020205020404" pitchFamily="49" charset="0"/>
              </a:rPr>
              <a:t>e</a:t>
            </a:r>
            <a:r>
              <a:rPr lang="en-US" altLang="en-US"/>
              <a:t> or </a:t>
            </a:r>
            <a:r>
              <a:rPr lang="en-US" altLang="en-US">
                <a:latin typeface="Courier New" panose="02070309020205020404" pitchFamily="49" charset="0"/>
              </a:rPr>
              <a:t>d</a:t>
            </a:r>
            <a:r>
              <a:rPr lang="en-US" altLang="en-US"/>
              <a:t> and compute the other</a:t>
            </a:r>
          </a:p>
          <a:p>
            <a:pPr>
              <a:lnSpc>
                <a:spcPct val="90000"/>
              </a:lnSpc>
            </a:pPr>
            <a:r>
              <a:rPr lang="en-US" altLang="en-US"/>
              <a:t>primes </a:t>
            </a:r>
            <a:r>
              <a:rPr lang="en-AU" altLang="en-US">
                <a:latin typeface="Courier New" panose="02070309020205020404" pitchFamily="49" charset="0"/>
              </a:rPr>
              <a:t>p,q</a:t>
            </a:r>
            <a:r>
              <a:rPr lang="en-AU" altLang="en-US"/>
              <a:t> </a:t>
            </a:r>
            <a:r>
              <a:rPr lang="en-US" altLang="en-US"/>
              <a:t>must not be easily derived from modulus </a:t>
            </a:r>
            <a:r>
              <a:rPr lang="en-AU" altLang="en-US">
                <a:latin typeface="Courier New" panose="02070309020205020404" pitchFamily="49" charset="0"/>
              </a:rPr>
              <a:t>n=p.q</a:t>
            </a:r>
          </a:p>
          <a:p>
            <a:pPr lvl="1">
              <a:lnSpc>
                <a:spcPct val="90000"/>
              </a:lnSpc>
            </a:pPr>
            <a:r>
              <a:rPr lang="en-US" altLang="en-US"/>
              <a:t>means must be sufficiently large</a:t>
            </a:r>
          </a:p>
          <a:p>
            <a:pPr lvl="1">
              <a:lnSpc>
                <a:spcPct val="90000"/>
              </a:lnSpc>
            </a:pPr>
            <a:r>
              <a:rPr lang="en-US" altLang="en-US"/>
              <a:t>typically guess and use probabilistic test</a:t>
            </a:r>
          </a:p>
          <a:p>
            <a:pPr>
              <a:lnSpc>
                <a:spcPct val="90000"/>
              </a:lnSpc>
            </a:pPr>
            <a:r>
              <a:rPr lang="en-US" altLang="en-US"/>
              <a:t>exponents </a:t>
            </a:r>
            <a:r>
              <a:rPr lang="en-US" altLang="en-US">
                <a:latin typeface="Courier New" panose="02070309020205020404" pitchFamily="49" charset="0"/>
              </a:rPr>
              <a:t>e</a:t>
            </a:r>
            <a:r>
              <a:rPr lang="en-US" altLang="en-US"/>
              <a:t>, </a:t>
            </a:r>
            <a:r>
              <a:rPr lang="en-US" altLang="en-US">
                <a:latin typeface="Courier New" panose="02070309020205020404" pitchFamily="49" charset="0"/>
              </a:rPr>
              <a:t>d</a:t>
            </a:r>
            <a:r>
              <a:rPr lang="en-US" altLang="en-US"/>
              <a:t>  are inverses, so use Inverse algorithm to compute the other</a:t>
            </a:r>
            <a:endParaRPr lang="en-A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F0B41C6-0906-411F-833A-0A2069E3E636}"/>
              </a:ext>
            </a:extLst>
          </p:cNvPr>
          <p:cNvSpPr>
            <a:spLocks noGrp="1" noChangeArrowheads="1"/>
          </p:cNvSpPr>
          <p:nvPr>
            <p:ph type="title"/>
          </p:nvPr>
        </p:nvSpPr>
        <p:spPr>
          <a:xfrm>
            <a:off x="1672701" y="258594"/>
            <a:ext cx="7364767" cy="629174"/>
          </a:xfrm>
        </p:spPr>
        <p:txBody>
          <a:bodyPr>
            <a:normAutofit fontScale="90000"/>
          </a:bodyPr>
          <a:lstStyle/>
          <a:p>
            <a:r>
              <a:rPr lang="en-AU" altLang="en-US" dirty="0">
                <a:solidFill>
                  <a:schemeClr val="bg1"/>
                </a:solidFill>
              </a:rPr>
              <a:t>RSA Security</a:t>
            </a:r>
          </a:p>
        </p:txBody>
      </p:sp>
      <p:sp>
        <p:nvSpPr>
          <p:cNvPr id="77827" name="Rectangle 3">
            <a:extLst>
              <a:ext uri="{FF2B5EF4-FFF2-40B4-BE49-F238E27FC236}">
                <a16:creationId xmlns:a16="http://schemas.microsoft.com/office/drawing/2014/main" id="{124B3C7D-AF59-4332-BEDA-382A59983ADC}"/>
              </a:ext>
            </a:extLst>
          </p:cNvPr>
          <p:cNvSpPr>
            <a:spLocks noGrp="1" noChangeArrowheads="1"/>
          </p:cNvSpPr>
          <p:nvPr>
            <p:ph type="body" idx="1"/>
          </p:nvPr>
        </p:nvSpPr>
        <p:spPr/>
        <p:txBody>
          <a:bodyPr/>
          <a:lstStyle/>
          <a:p>
            <a:r>
              <a:rPr lang="en-US" altLang="en-US"/>
              <a:t>possible approaches to attacking RSA are:</a:t>
            </a:r>
          </a:p>
          <a:p>
            <a:pPr lvl="1"/>
            <a:r>
              <a:rPr lang="en-US" altLang="en-US"/>
              <a:t>brute force key search (infeasible given size of numbers)</a:t>
            </a:r>
            <a:endParaRPr lang="en-AU" altLang="en-US"/>
          </a:p>
          <a:p>
            <a:pPr lvl="1"/>
            <a:r>
              <a:rPr lang="en-AU" altLang="en-US"/>
              <a:t>mathematical attacks (based on difficulty of computing ø(n), by factoring modulus n)</a:t>
            </a:r>
          </a:p>
          <a:p>
            <a:pPr lvl="1"/>
            <a:r>
              <a:rPr lang="en-US" altLang="en-US"/>
              <a:t>timing attacks (on running of decryption)</a:t>
            </a:r>
          </a:p>
          <a:p>
            <a:pPr lvl="1"/>
            <a:r>
              <a:rPr lang="en-US" altLang="en-US"/>
              <a:t>chosen ciphertext attacks (given properties of RSA)</a:t>
            </a:r>
            <a:endParaRPr lang="en-AU"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106D4EF-84CD-4744-9DF8-7B07D215D1AA}"/>
              </a:ext>
            </a:extLst>
          </p:cNvPr>
          <p:cNvSpPr>
            <a:spLocks noGrp="1" noChangeArrowheads="1"/>
          </p:cNvSpPr>
          <p:nvPr>
            <p:ph type="title"/>
          </p:nvPr>
        </p:nvSpPr>
        <p:spPr>
          <a:xfrm>
            <a:off x="1637190" y="267471"/>
            <a:ext cx="6450367" cy="620296"/>
          </a:xfrm>
        </p:spPr>
        <p:txBody>
          <a:bodyPr>
            <a:normAutofit fontScale="90000"/>
          </a:bodyPr>
          <a:lstStyle/>
          <a:p>
            <a:r>
              <a:rPr lang="en-AU" altLang="en-US" dirty="0">
                <a:solidFill>
                  <a:schemeClr val="bg1"/>
                </a:solidFill>
              </a:rPr>
              <a:t>Factoring Problem</a:t>
            </a:r>
          </a:p>
        </p:txBody>
      </p:sp>
      <p:sp>
        <p:nvSpPr>
          <p:cNvPr id="78851" name="Rectangle 3">
            <a:extLst>
              <a:ext uri="{FF2B5EF4-FFF2-40B4-BE49-F238E27FC236}">
                <a16:creationId xmlns:a16="http://schemas.microsoft.com/office/drawing/2014/main" id="{D1B6F4EA-B699-42C0-A101-23F3AC210C3B}"/>
              </a:ext>
            </a:extLst>
          </p:cNvPr>
          <p:cNvSpPr>
            <a:spLocks noGrp="1" noChangeArrowheads="1"/>
          </p:cNvSpPr>
          <p:nvPr>
            <p:ph type="body" idx="1"/>
          </p:nvPr>
        </p:nvSpPr>
        <p:spPr/>
        <p:txBody>
          <a:bodyPr>
            <a:normAutofit lnSpcReduction="10000"/>
          </a:bodyPr>
          <a:lstStyle/>
          <a:p>
            <a:pPr>
              <a:lnSpc>
                <a:spcPct val="90000"/>
              </a:lnSpc>
            </a:pPr>
            <a:r>
              <a:rPr lang="en-US" altLang="en-US" dirty="0"/>
              <a:t>mathematical approach takes 3 forms:</a:t>
            </a:r>
          </a:p>
          <a:p>
            <a:pPr lvl="1">
              <a:lnSpc>
                <a:spcPct val="90000"/>
              </a:lnSpc>
            </a:pPr>
            <a:r>
              <a:rPr lang="en-US" altLang="en-US" dirty="0"/>
              <a:t>factor </a:t>
            </a:r>
            <a:r>
              <a:rPr lang="en-AU" altLang="en-US" dirty="0">
                <a:latin typeface="Courier New" panose="02070309020205020404" pitchFamily="49" charset="0"/>
              </a:rPr>
              <a:t>n=</a:t>
            </a:r>
            <a:r>
              <a:rPr lang="en-AU" altLang="en-US" dirty="0" err="1">
                <a:latin typeface="Courier New" panose="02070309020205020404" pitchFamily="49" charset="0"/>
              </a:rPr>
              <a:t>p.q</a:t>
            </a:r>
            <a:r>
              <a:rPr lang="en-AU" altLang="en-US" dirty="0"/>
              <a:t>, hence compute </a:t>
            </a:r>
            <a:r>
              <a:rPr lang="en-AU" altLang="en-US" dirty="0">
                <a:latin typeface="Courier New" panose="02070309020205020404" pitchFamily="49" charset="0"/>
              </a:rPr>
              <a:t>ø(n)</a:t>
            </a:r>
            <a:r>
              <a:rPr lang="en-AU" altLang="en-US" dirty="0"/>
              <a:t> and then d</a:t>
            </a:r>
          </a:p>
          <a:p>
            <a:pPr lvl="1">
              <a:lnSpc>
                <a:spcPct val="90000"/>
              </a:lnSpc>
            </a:pPr>
            <a:r>
              <a:rPr lang="en-US" altLang="en-US" dirty="0"/>
              <a:t>determine </a:t>
            </a:r>
            <a:r>
              <a:rPr lang="en-AU" altLang="en-US" dirty="0">
                <a:latin typeface="Courier New" panose="02070309020205020404" pitchFamily="49" charset="0"/>
              </a:rPr>
              <a:t>ø(n)</a:t>
            </a:r>
            <a:r>
              <a:rPr lang="en-US" altLang="en-US" dirty="0"/>
              <a:t> directly and </a:t>
            </a:r>
            <a:r>
              <a:rPr lang="en-AU" altLang="en-US" dirty="0"/>
              <a:t>compute </a:t>
            </a:r>
            <a:r>
              <a:rPr lang="en-US" altLang="en-US" dirty="0"/>
              <a:t>d</a:t>
            </a:r>
          </a:p>
          <a:p>
            <a:pPr lvl="1">
              <a:lnSpc>
                <a:spcPct val="90000"/>
              </a:lnSpc>
            </a:pPr>
            <a:r>
              <a:rPr lang="en-US" altLang="en-US" dirty="0"/>
              <a:t>find d directly</a:t>
            </a:r>
          </a:p>
          <a:p>
            <a:pPr>
              <a:lnSpc>
                <a:spcPct val="90000"/>
              </a:lnSpc>
            </a:pPr>
            <a:r>
              <a:rPr lang="en-US" altLang="en-US" dirty="0"/>
              <a:t>currently believe all equivalent to factoring</a:t>
            </a:r>
          </a:p>
          <a:p>
            <a:pPr lvl="1">
              <a:lnSpc>
                <a:spcPct val="90000"/>
              </a:lnSpc>
            </a:pPr>
            <a:r>
              <a:rPr lang="en-AU" altLang="en-US" dirty="0"/>
              <a:t>have seen slow improvements over the years </a:t>
            </a:r>
          </a:p>
          <a:p>
            <a:pPr lvl="2">
              <a:lnSpc>
                <a:spcPct val="90000"/>
              </a:lnSpc>
            </a:pPr>
            <a:r>
              <a:rPr lang="en-AU" altLang="en-US"/>
              <a:t>as of now best is 200 decimal digits (663) bit with LS </a:t>
            </a:r>
          </a:p>
          <a:p>
            <a:pPr lvl="1">
              <a:lnSpc>
                <a:spcPct val="90000"/>
              </a:lnSpc>
            </a:pPr>
            <a:r>
              <a:rPr lang="en-AU" altLang="en-US" dirty="0"/>
              <a:t>biggest improvement comes from improved algorithm</a:t>
            </a:r>
          </a:p>
          <a:p>
            <a:pPr lvl="2">
              <a:lnSpc>
                <a:spcPct val="90000"/>
              </a:lnSpc>
            </a:pPr>
            <a:r>
              <a:rPr lang="en-US" altLang="en-US" dirty="0" err="1"/>
              <a:t>cf</a:t>
            </a:r>
            <a:r>
              <a:rPr lang="en-US" altLang="en-US" dirty="0"/>
              <a:t> QS to GHFS to LS</a:t>
            </a:r>
            <a:endParaRPr lang="en-AU" altLang="en-US" dirty="0"/>
          </a:p>
          <a:p>
            <a:pPr lvl="1">
              <a:lnSpc>
                <a:spcPct val="90000"/>
              </a:lnSpc>
            </a:pPr>
            <a:r>
              <a:rPr lang="en-AU" altLang="en-US" dirty="0"/>
              <a:t>currently assume 1024-2048 bit RSA is secure</a:t>
            </a:r>
          </a:p>
          <a:p>
            <a:pPr lvl="2">
              <a:lnSpc>
                <a:spcPct val="90000"/>
              </a:lnSpc>
            </a:pPr>
            <a:r>
              <a:rPr lang="en-US" altLang="en-US" dirty="0"/>
              <a:t>ensure p, q of similar size and matching other constraints</a:t>
            </a:r>
            <a:endParaRPr lang="en-AU"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35D9D8E-1A7E-4533-BBFF-167EA3922E97}"/>
              </a:ext>
            </a:extLst>
          </p:cNvPr>
          <p:cNvSpPr>
            <a:spLocks noGrp="1" noChangeArrowheads="1"/>
          </p:cNvSpPr>
          <p:nvPr>
            <p:ph type="title"/>
          </p:nvPr>
        </p:nvSpPr>
        <p:spPr>
          <a:xfrm>
            <a:off x="1550068" y="204704"/>
            <a:ext cx="9200790" cy="771839"/>
          </a:xfrm>
        </p:spPr>
        <p:txBody>
          <a:bodyPr>
            <a:normAutofit/>
          </a:bodyPr>
          <a:lstStyle/>
          <a:p>
            <a:r>
              <a:rPr lang="en-AU" altLang="en-US" dirty="0">
                <a:solidFill>
                  <a:schemeClr val="bg1"/>
                </a:solidFill>
              </a:rPr>
              <a:t>Public-Key Cryptography</a:t>
            </a:r>
          </a:p>
        </p:txBody>
      </p:sp>
      <p:sp>
        <p:nvSpPr>
          <p:cNvPr id="48131" name="Rectangle 3">
            <a:extLst>
              <a:ext uri="{FF2B5EF4-FFF2-40B4-BE49-F238E27FC236}">
                <a16:creationId xmlns:a16="http://schemas.microsoft.com/office/drawing/2014/main" id="{2FE7FDDD-C6E6-46A1-B376-9DD1D94F8E63}"/>
              </a:ext>
            </a:extLst>
          </p:cNvPr>
          <p:cNvSpPr>
            <a:spLocks noGrp="1" noChangeArrowheads="1"/>
          </p:cNvSpPr>
          <p:nvPr>
            <p:ph type="body" idx="1"/>
          </p:nvPr>
        </p:nvSpPr>
        <p:spPr/>
        <p:txBody>
          <a:bodyPr/>
          <a:lstStyle/>
          <a:p>
            <a:r>
              <a:rPr lang="en-AU" altLang="en-US"/>
              <a:t>probably most significant advance in the 3000 year history of cryptography </a:t>
            </a:r>
          </a:p>
          <a:p>
            <a:r>
              <a:rPr lang="en-US" altLang="en-US"/>
              <a:t>uses </a:t>
            </a:r>
            <a:r>
              <a:rPr lang="en-US" altLang="en-US" b="1"/>
              <a:t>two</a:t>
            </a:r>
            <a:r>
              <a:rPr lang="en-US" altLang="en-US"/>
              <a:t> keys – a public &amp; a private key</a:t>
            </a:r>
            <a:endParaRPr lang="en-AU" altLang="en-US"/>
          </a:p>
          <a:p>
            <a:r>
              <a:rPr lang="en-AU" altLang="en-US" b="1"/>
              <a:t>asymmetric</a:t>
            </a:r>
            <a:r>
              <a:rPr lang="en-AU" altLang="en-US"/>
              <a:t> since parties are </a:t>
            </a:r>
            <a:r>
              <a:rPr lang="en-AU" altLang="en-US" b="1"/>
              <a:t>not</a:t>
            </a:r>
            <a:r>
              <a:rPr lang="en-AU" altLang="en-US"/>
              <a:t> equal </a:t>
            </a:r>
          </a:p>
          <a:p>
            <a:r>
              <a:rPr lang="en-AU" altLang="en-US"/>
              <a:t>uses clever application of number theoretic concepts to function</a:t>
            </a:r>
          </a:p>
          <a:p>
            <a:r>
              <a:rPr lang="en-US" altLang="en-US"/>
              <a:t>complements </a:t>
            </a:r>
            <a:r>
              <a:rPr lang="en-US" altLang="en-US" b="1"/>
              <a:t>rather than</a:t>
            </a:r>
            <a:r>
              <a:rPr lang="en-US" altLang="en-US"/>
              <a:t> replaces private key crypto</a:t>
            </a:r>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4B29009-33FF-4716-AFAC-851429DECA83}"/>
              </a:ext>
            </a:extLst>
          </p:cNvPr>
          <p:cNvSpPr>
            <a:spLocks noGrp="1" noChangeArrowheads="1"/>
          </p:cNvSpPr>
          <p:nvPr>
            <p:ph type="title"/>
          </p:nvPr>
        </p:nvSpPr>
        <p:spPr>
          <a:xfrm>
            <a:off x="1534026" y="172620"/>
            <a:ext cx="9123947" cy="773864"/>
          </a:xfrm>
        </p:spPr>
        <p:txBody>
          <a:bodyPr/>
          <a:lstStyle/>
          <a:p>
            <a:r>
              <a:rPr lang="en-AU" altLang="en-US" dirty="0">
                <a:solidFill>
                  <a:schemeClr val="bg1"/>
                </a:solidFill>
              </a:rPr>
              <a:t>Public-Key Cryptography</a:t>
            </a:r>
          </a:p>
        </p:txBody>
      </p:sp>
      <p:sp>
        <p:nvSpPr>
          <p:cNvPr id="49155" name="Rectangle 3">
            <a:extLst>
              <a:ext uri="{FF2B5EF4-FFF2-40B4-BE49-F238E27FC236}">
                <a16:creationId xmlns:a16="http://schemas.microsoft.com/office/drawing/2014/main" id="{806BA0C1-BC39-4A04-B022-8EE9573D83B0}"/>
              </a:ext>
            </a:extLst>
          </p:cNvPr>
          <p:cNvSpPr>
            <a:spLocks noGrp="1" noChangeArrowheads="1"/>
          </p:cNvSpPr>
          <p:nvPr>
            <p:ph type="body" idx="1"/>
          </p:nvPr>
        </p:nvSpPr>
        <p:spPr/>
        <p:txBody>
          <a:bodyPr/>
          <a:lstStyle/>
          <a:p>
            <a:pPr>
              <a:lnSpc>
                <a:spcPct val="90000"/>
              </a:lnSpc>
            </a:pPr>
            <a:r>
              <a:rPr lang="en-AU" altLang="en-US" b="1"/>
              <a:t>public-key/two-key/asymmetric</a:t>
            </a:r>
            <a:r>
              <a:rPr lang="en-AU" altLang="en-US"/>
              <a:t> cryptography involves the use of </a:t>
            </a:r>
            <a:r>
              <a:rPr lang="en-AU" altLang="en-US" b="1"/>
              <a:t>two</a:t>
            </a:r>
            <a:r>
              <a:rPr lang="en-AU" altLang="en-US"/>
              <a:t> keys: </a:t>
            </a:r>
          </a:p>
          <a:p>
            <a:pPr lvl="1">
              <a:lnSpc>
                <a:spcPct val="90000"/>
              </a:lnSpc>
            </a:pPr>
            <a:r>
              <a:rPr lang="en-AU" altLang="en-US"/>
              <a:t>a </a:t>
            </a:r>
            <a:r>
              <a:rPr lang="en-AU" altLang="en-US" b="1"/>
              <a:t>public-key</a:t>
            </a:r>
            <a:r>
              <a:rPr lang="en-AU" altLang="en-US"/>
              <a:t>, which may be known by anybody, and can be used to </a:t>
            </a:r>
            <a:r>
              <a:rPr lang="en-AU" altLang="en-US" b="1"/>
              <a:t>encrypt messages</a:t>
            </a:r>
            <a:r>
              <a:rPr lang="en-AU" altLang="en-US"/>
              <a:t>, and </a:t>
            </a:r>
            <a:r>
              <a:rPr lang="en-AU" altLang="en-US" b="1"/>
              <a:t>verify signatures</a:t>
            </a:r>
            <a:r>
              <a:rPr lang="en-AU" altLang="en-US"/>
              <a:t> </a:t>
            </a:r>
          </a:p>
          <a:p>
            <a:pPr lvl="1">
              <a:lnSpc>
                <a:spcPct val="90000"/>
              </a:lnSpc>
            </a:pPr>
            <a:r>
              <a:rPr lang="en-AU" altLang="en-US"/>
              <a:t>a </a:t>
            </a:r>
            <a:r>
              <a:rPr lang="en-AU" altLang="en-US" b="1"/>
              <a:t>private-key</a:t>
            </a:r>
            <a:r>
              <a:rPr lang="en-AU" altLang="en-US"/>
              <a:t>, known only to the recipient, used to </a:t>
            </a:r>
            <a:r>
              <a:rPr lang="en-AU" altLang="en-US" b="1"/>
              <a:t>decrypt messages</a:t>
            </a:r>
            <a:r>
              <a:rPr lang="en-AU" altLang="en-US"/>
              <a:t>, and </a:t>
            </a:r>
            <a:r>
              <a:rPr lang="en-AU" altLang="en-US" b="1"/>
              <a:t>sign</a:t>
            </a:r>
            <a:r>
              <a:rPr lang="en-AU" altLang="en-US"/>
              <a:t> (create)</a:t>
            </a:r>
            <a:r>
              <a:rPr lang="en-AU" altLang="en-US" b="1"/>
              <a:t> signatures</a:t>
            </a:r>
            <a:endParaRPr lang="en-AU" altLang="en-US"/>
          </a:p>
          <a:p>
            <a:pPr>
              <a:lnSpc>
                <a:spcPct val="90000"/>
              </a:lnSpc>
            </a:pPr>
            <a:r>
              <a:rPr lang="en-AU" altLang="en-US"/>
              <a:t>is </a:t>
            </a:r>
            <a:r>
              <a:rPr lang="en-AU" altLang="en-US" b="1"/>
              <a:t>asymmetric</a:t>
            </a:r>
            <a:r>
              <a:rPr lang="en-AU" altLang="en-US"/>
              <a:t> because</a:t>
            </a:r>
          </a:p>
          <a:p>
            <a:pPr lvl="1">
              <a:lnSpc>
                <a:spcPct val="90000"/>
              </a:lnSpc>
            </a:pPr>
            <a:r>
              <a:rPr lang="en-AU" altLang="en-US"/>
              <a:t>those who encrypt messages or verify signatures </a:t>
            </a:r>
            <a:r>
              <a:rPr lang="en-AU" altLang="en-US" b="1"/>
              <a:t>cannot</a:t>
            </a:r>
            <a:r>
              <a:rPr lang="en-AU" altLang="en-US"/>
              <a:t> decrypt messages or create signatures</a:t>
            </a:r>
          </a:p>
          <a:p>
            <a:pPr>
              <a:lnSpc>
                <a:spcPct val="90000"/>
              </a:lnSpc>
            </a:pPr>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464AD4F-94C3-4263-8A18-7206FDB61313}"/>
              </a:ext>
            </a:extLst>
          </p:cNvPr>
          <p:cNvSpPr>
            <a:spLocks noGrp="1" noChangeArrowheads="1"/>
          </p:cNvSpPr>
          <p:nvPr>
            <p:ph type="title"/>
          </p:nvPr>
        </p:nvSpPr>
        <p:spPr>
          <a:xfrm>
            <a:off x="1583925" y="258594"/>
            <a:ext cx="8731928" cy="567030"/>
          </a:xfrm>
        </p:spPr>
        <p:txBody>
          <a:bodyPr>
            <a:normAutofit fontScale="90000"/>
          </a:bodyPr>
          <a:lstStyle/>
          <a:p>
            <a:r>
              <a:rPr lang="en-AU" altLang="en-US" dirty="0">
                <a:solidFill>
                  <a:schemeClr val="bg1"/>
                </a:solidFill>
              </a:rPr>
              <a:t>Public-Key Cryptography</a:t>
            </a:r>
          </a:p>
        </p:txBody>
      </p:sp>
      <p:pic>
        <p:nvPicPr>
          <p:cNvPr id="50180" name="Picture 4">
            <a:extLst>
              <a:ext uri="{FF2B5EF4-FFF2-40B4-BE49-F238E27FC236}">
                <a16:creationId xmlns:a16="http://schemas.microsoft.com/office/drawing/2014/main" id="{0DE93E9A-C95C-41F3-B550-76DAD69DF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80" b="53693"/>
          <a:stretch>
            <a:fillRect/>
          </a:stretch>
        </p:blipFill>
        <p:spPr bwMode="auto">
          <a:xfrm>
            <a:off x="2286001" y="1884364"/>
            <a:ext cx="7769225" cy="429577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0D3E56D-E3EA-45EA-89CC-AF8D4425D0E4}"/>
              </a:ext>
            </a:extLst>
          </p:cNvPr>
          <p:cNvSpPr>
            <a:spLocks noGrp="1" noChangeArrowheads="1"/>
          </p:cNvSpPr>
          <p:nvPr>
            <p:ph type="title"/>
          </p:nvPr>
        </p:nvSpPr>
        <p:spPr>
          <a:xfrm>
            <a:off x="1699334" y="187572"/>
            <a:ext cx="7009660" cy="700195"/>
          </a:xfrm>
        </p:spPr>
        <p:txBody>
          <a:bodyPr/>
          <a:lstStyle/>
          <a:p>
            <a:r>
              <a:rPr lang="en-AU" altLang="en-US" dirty="0">
                <a:solidFill>
                  <a:schemeClr val="bg1"/>
                </a:solidFill>
              </a:rPr>
              <a:t>Public-Key Characteristics</a:t>
            </a:r>
          </a:p>
        </p:txBody>
      </p:sp>
      <p:sp>
        <p:nvSpPr>
          <p:cNvPr id="55299" name="Rectangle 3">
            <a:extLst>
              <a:ext uri="{FF2B5EF4-FFF2-40B4-BE49-F238E27FC236}">
                <a16:creationId xmlns:a16="http://schemas.microsoft.com/office/drawing/2014/main" id="{E09215BE-0D1D-4A0C-B6F1-F3C17ADA0DC4}"/>
              </a:ext>
            </a:extLst>
          </p:cNvPr>
          <p:cNvSpPr>
            <a:spLocks noGrp="1" noChangeArrowheads="1"/>
          </p:cNvSpPr>
          <p:nvPr>
            <p:ph type="body" idx="1"/>
          </p:nvPr>
        </p:nvSpPr>
        <p:spPr/>
        <p:txBody>
          <a:bodyPr/>
          <a:lstStyle/>
          <a:p>
            <a:r>
              <a:rPr lang="en-AU" altLang="en-US"/>
              <a:t>Public-Key algorithms rely on two keys where:</a:t>
            </a:r>
          </a:p>
          <a:p>
            <a:pPr lvl="1"/>
            <a:r>
              <a:rPr lang="en-AU" altLang="en-US"/>
              <a:t>it is computationally infeasible to find decryption key knowing only algorithm &amp; encryption key</a:t>
            </a:r>
          </a:p>
          <a:p>
            <a:pPr lvl="1"/>
            <a:r>
              <a:rPr lang="en-AU" altLang="en-US"/>
              <a:t>it is computationally easy to en/decrypt messages when the relevant (en/decrypt) key is known</a:t>
            </a:r>
          </a:p>
          <a:p>
            <a:pPr lvl="1"/>
            <a:r>
              <a:rPr lang="en-AU" altLang="en-US"/>
              <a:t>either of the two related keys can be used for encryption, with the other used for decryption (for some algorithms)</a:t>
            </a:r>
          </a:p>
          <a:p>
            <a:pPr lvl="1"/>
            <a:endParaRPr lang="en-AU" altLang="en-US"/>
          </a:p>
          <a:p>
            <a:pPr lvl="1"/>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42609C5-CC5D-4EE8-BC50-5D88FD81F670}"/>
              </a:ext>
            </a:extLst>
          </p:cNvPr>
          <p:cNvSpPr>
            <a:spLocks noGrp="1" noChangeArrowheads="1"/>
          </p:cNvSpPr>
          <p:nvPr>
            <p:ph type="title"/>
          </p:nvPr>
        </p:nvSpPr>
        <p:spPr>
          <a:xfrm>
            <a:off x="1660102" y="311860"/>
            <a:ext cx="8838460" cy="567030"/>
          </a:xfrm>
        </p:spPr>
        <p:txBody>
          <a:bodyPr>
            <a:normAutofit fontScale="90000"/>
          </a:bodyPr>
          <a:lstStyle/>
          <a:p>
            <a:r>
              <a:rPr lang="en-AU" altLang="en-US" dirty="0">
                <a:solidFill>
                  <a:schemeClr val="bg1"/>
                </a:solidFill>
              </a:rPr>
              <a:t>Public-Key Cryptosystems</a:t>
            </a:r>
          </a:p>
        </p:txBody>
      </p:sp>
      <p:pic>
        <p:nvPicPr>
          <p:cNvPr id="56324" name="Picture 4">
            <a:extLst>
              <a:ext uri="{FF2B5EF4-FFF2-40B4-BE49-F238E27FC236}">
                <a16:creationId xmlns:a16="http://schemas.microsoft.com/office/drawing/2014/main" id="{50B022B9-90F0-4818-8605-F19149A7A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898" b="18529"/>
          <a:stretch>
            <a:fillRect/>
          </a:stretch>
        </p:blipFill>
        <p:spPr bwMode="auto">
          <a:xfrm>
            <a:off x="2057401" y="1905001"/>
            <a:ext cx="8043863" cy="42021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1643A42-1C3B-4371-80AC-F35A1053B799}"/>
              </a:ext>
            </a:extLst>
          </p:cNvPr>
          <p:cNvSpPr>
            <a:spLocks noGrp="1" noChangeArrowheads="1"/>
          </p:cNvSpPr>
          <p:nvPr>
            <p:ph type="title"/>
          </p:nvPr>
        </p:nvSpPr>
        <p:spPr>
          <a:xfrm>
            <a:off x="1601679" y="258593"/>
            <a:ext cx="7906305" cy="602541"/>
          </a:xfrm>
        </p:spPr>
        <p:txBody>
          <a:bodyPr>
            <a:normAutofit fontScale="90000"/>
          </a:bodyPr>
          <a:lstStyle/>
          <a:p>
            <a:r>
              <a:rPr lang="en-AU" altLang="en-US" dirty="0">
                <a:solidFill>
                  <a:schemeClr val="bg1"/>
                </a:solidFill>
              </a:rPr>
              <a:t>Public-Key Applications</a:t>
            </a:r>
          </a:p>
        </p:txBody>
      </p:sp>
      <p:sp>
        <p:nvSpPr>
          <p:cNvPr id="58371" name="Rectangle 3">
            <a:extLst>
              <a:ext uri="{FF2B5EF4-FFF2-40B4-BE49-F238E27FC236}">
                <a16:creationId xmlns:a16="http://schemas.microsoft.com/office/drawing/2014/main" id="{137EAC45-125E-43ED-A017-83C1BCA74414}"/>
              </a:ext>
            </a:extLst>
          </p:cNvPr>
          <p:cNvSpPr>
            <a:spLocks noGrp="1" noChangeArrowheads="1"/>
          </p:cNvSpPr>
          <p:nvPr>
            <p:ph type="body" idx="1"/>
          </p:nvPr>
        </p:nvSpPr>
        <p:spPr/>
        <p:txBody>
          <a:bodyPr/>
          <a:lstStyle/>
          <a:p>
            <a:r>
              <a:rPr lang="en-US" altLang="en-US"/>
              <a:t>can classify uses into 3 categories:</a:t>
            </a:r>
          </a:p>
          <a:p>
            <a:pPr lvl="1"/>
            <a:r>
              <a:rPr lang="en-US" altLang="en-US" b="1"/>
              <a:t>encryption/decryption</a:t>
            </a:r>
            <a:r>
              <a:rPr lang="en-US" altLang="en-US"/>
              <a:t> (provide secrecy)</a:t>
            </a:r>
          </a:p>
          <a:p>
            <a:pPr lvl="1"/>
            <a:r>
              <a:rPr lang="en-US" altLang="en-US" b="1"/>
              <a:t>digital signatures</a:t>
            </a:r>
            <a:r>
              <a:rPr lang="en-US" altLang="en-US"/>
              <a:t> (provide authentication)</a:t>
            </a:r>
          </a:p>
          <a:p>
            <a:pPr lvl="1"/>
            <a:r>
              <a:rPr lang="en-US" altLang="en-US" b="1"/>
              <a:t>key exchange</a:t>
            </a:r>
            <a:r>
              <a:rPr lang="en-US" altLang="en-US"/>
              <a:t> (of session keys)</a:t>
            </a:r>
          </a:p>
          <a:p>
            <a:r>
              <a:rPr lang="en-US" altLang="en-US"/>
              <a:t>some algorithms are suitable for all uses, others are specific to one</a:t>
            </a:r>
            <a:endParaRPr lang="en-A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7612BF1-85BB-4D75-B823-105D9595C59B}"/>
              </a:ext>
            </a:extLst>
          </p:cNvPr>
          <p:cNvSpPr>
            <a:spLocks noGrp="1" noChangeArrowheads="1"/>
          </p:cNvSpPr>
          <p:nvPr>
            <p:ph type="title"/>
          </p:nvPr>
        </p:nvSpPr>
        <p:spPr>
          <a:xfrm>
            <a:off x="1676400" y="277814"/>
            <a:ext cx="8839200" cy="556687"/>
          </a:xfrm>
        </p:spPr>
        <p:txBody>
          <a:bodyPr>
            <a:normAutofit fontScale="90000"/>
          </a:bodyPr>
          <a:lstStyle/>
          <a:p>
            <a:r>
              <a:rPr lang="en-AU" altLang="en-US" dirty="0">
                <a:solidFill>
                  <a:schemeClr val="bg1"/>
                </a:solidFill>
              </a:rPr>
              <a:t>Security of Public Key Schemes</a:t>
            </a:r>
          </a:p>
        </p:txBody>
      </p:sp>
      <p:sp>
        <p:nvSpPr>
          <p:cNvPr id="60419" name="Rectangle 3">
            <a:extLst>
              <a:ext uri="{FF2B5EF4-FFF2-40B4-BE49-F238E27FC236}">
                <a16:creationId xmlns:a16="http://schemas.microsoft.com/office/drawing/2014/main" id="{763A38FB-4889-43A5-A238-F7EBA1FC4BFA}"/>
              </a:ext>
            </a:extLst>
          </p:cNvPr>
          <p:cNvSpPr>
            <a:spLocks noGrp="1" noChangeArrowheads="1"/>
          </p:cNvSpPr>
          <p:nvPr>
            <p:ph type="body" idx="1"/>
          </p:nvPr>
        </p:nvSpPr>
        <p:spPr>
          <a:xfrm>
            <a:off x="1992313" y="1412876"/>
            <a:ext cx="8229600" cy="5040313"/>
          </a:xfrm>
        </p:spPr>
        <p:txBody>
          <a:bodyPr/>
          <a:lstStyle/>
          <a:p>
            <a:pPr>
              <a:lnSpc>
                <a:spcPct val="90000"/>
              </a:lnSpc>
            </a:pPr>
            <a:r>
              <a:rPr lang="en-AU" altLang="en-US"/>
              <a:t>like private key schemes brute force </a:t>
            </a:r>
            <a:r>
              <a:rPr lang="en-AU" altLang="en-US" b="1"/>
              <a:t>exhaustive search</a:t>
            </a:r>
            <a:r>
              <a:rPr lang="en-AU" altLang="en-US"/>
              <a:t> attack is always theoretically possible </a:t>
            </a:r>
          </a:p>
          <a:p>
            <a:pPr>
              <a:lnSpc>
                <a:spcPct val="90000"/>
              </a:lnSpc>
            </a:pPr>
            <a:r>
              <a:rPr lang="en-AU" altLang="en-US"/>
              <a:t>but keys used are too large (&gt;512bits) </a:t>
            </a:r>
          </a:p>
          <a:p>
            <a:pPr>
              <a:lnSpc>
                <a:spcPct val="90000"/>
              </a:lnSpc>
            </a:pPr>
            <a:r>
              <a:rPr lang="en-AU" altLang="en-US"/>
              <a:t>security relies on a </a:t>
            </a:r>
            <a:r>
              <a:rPr lang="en-AU" altLang="en-US" b="1"/>
              <a:t>large enough</a:t>
            </a:r>
            <a:r>
              <a:rPr lang="en-AU" altLang="en-US"/>
              <a:t> difference in difficulty between </a:t>
            </a:r>
            <a:r>
              <a:rPr lang="en-AU" altLang="en-US" b="1"/>
              <a:t>easy</a:t>
            </a:r>
            <a:r>
              <a:rPr lang="en-AU" altLang="en-US"/>
              <a:t> (en/decrypt) and </a:t>
            </a:r>
            <a:r>
              <a:rPr lang="en-AU" altLang="en-US" b="1"/>
              <a:t>hard</a:t>
            </a:r>
            <a:r>
              <a:rPr lang="en-AU" altLang="en-US"/>
              <a:t> (cryptanalyse) problems</a:t>
            </a:r>
          </a:p>
          <a:p>
            <a:pPr>
              <a:lnSpc>
                <a:spcPct val="90000"/>
              </a:lnSpc>
            </a:pPr>
            <a:r>
              <a:rPr lang="en-AU" altLang="en-US"/>
              <a:t>more generally the </a:t>
            </a:r>
            <a:r>
              <a:rPr lang="en-AU" altLang="en-US" b="1"/>
              <a:t>hard</a:t>
            </a:r>
            <a:r>
              <a:rPr lang="en-AU" altLang="en-US"/>
              <a:t> problem is known, but is made hard enough to be impractical to break </a:t>
            </a:r>
          </a:p>
          <a:p>
            <a:pPr>
              <a:lnSpc>
                <a:spcPct val="90000"/>
              </a:lnSpc>
            </a:pPr>
            <a:r>
              <a:rPr lang="en-AU" altLang="en-US"/>
              <a:t>requires the use of </a:t>
            </a:r>
            <a:r>
              <a:rPr lang="en-AU" altLang="en-US" b="1"/>
              <a:t>very large numbers</a:t>
            </a:r>
          </a:p>
          <a:p>
            <a:pPr>
              <a:lnSpc>
                <a:spcPct val="90000"/>
              </a:lnSpc>
            </a:pPr>
            <a:r>
              <a:rPr lang="en-AU" altLang="en-US"/>
              <a:t>hence is </a:t>
            </a:r>
            <a:r>
              <a:rPr lang="en-AU" altLang="en-US" b="1"/>
              <a:t>slow</a:t>
            </a:r>
            <a:r>
              <a:rPr lang="en-AU" altLang="en-US"/>
              <a:t> compared to private key schemes</a:t>
            </a:r>
            <a:r>
              <a:rPr lang="en-AU" altLang="en-US" sz="240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3313</Words>
  <Application>Microsoft Office PowerPoint</Application>
  <PresentationFormat>Widescreen</PresentationFormat>
  <Paragraphs>218</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Courier</vt:lpstr>
      <vt:lpstr>Courier New</vt:lpstr>
      <vt:lpstr>Helvetica</vt:lpstr>
      <vt:lpstr>Times New Roman</vt:lpstr>
      <vt:lpstr>Times-Roman</vt:lpstr>
      <vt:lpstr>Wingdings</vt:lpstr>
      <vt:lpstr>Office Theme</vt:lpstr>
      <vt:lpstr>PowerPoint Presentation</vt:lpstr>
      <vt:lpstr>Private-Key Cryptography</vt:lpstr>
      <vt:lpstr>Public-Key Cryptography</vt:lpstr>
      <vt:lpstr>Public-Key Cryptography</vt:lpstr>
      <vt:lpstr>Public-Key Cryptography</vt:lpstr>
      <vt:lpstr>Public-Key Characteristics</vt:lpstr>
      <vt:lpstr>Public-Key Cryptosystems</vt:lpstr>
      <vt:lpstr>Public-Key Applications</vt:lpstr>
      <vt:lpstr>Security of Public Key Schemes</vt:lpstr>
      <vt:lpstr>RSA</vt:lpstr>
      <vt:lpstr>RSA Key Setup</vt:lpstr>
      <vt:lpstr>RSA Use</vt:lpstr>
      <vt:lpstr>Why RSA Works</vt:lpstr>
      <vt:lpstr>RSA Example - Key Setup</vt:lpstr>
      <vt:lpstr>RSA Example - En/Decryption</vt:lpstr>
      <vt:lpstr>Exponentiation</vt:lpstr>
      <vt:lpstr>Exponentiation of ab mod n</vt:lpstr>
      <vt:lpstr>Efficient Encryption</vt:lpstr>
      <vt:lpstr>Efficient Decryption</vt:lpstr>
      <vt:lpstr>RSA Key Generation</vt:lpstr>
      <vt:lpstr>RSA Security</vt:lpstr>
      <vt:lpstr>Factoring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71</cp:revision>
  <dcterms:created xsi:type="dcterms:W3CDTF">2020-10-17T09:21:13Z</dcterms:created>
  <dcterms:modified xsi:type="dcterms:W3CDTF">2022-09-13T04:23:58Z</dcterms:modified>
</cp:coreProperties>
</file>