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300" r:id="rId3"/>
    <p:sldId id="276" r:id="rId4"/>
    <p:sldId id="277" r:id="rId5"/>
    <p:sldId id="278" r:id="rId6"/>
    <p:sldId id="279" r:id="rId7"/>
    <p:sldId id="280" r:id="rId8"/>
    <p:sldId id="281" r:id="rId9"/>
    <p:sldId id="282" r:id="rId10"/>
    <p:sldId id="283" r:id="rId11"/>
    <p:sldId id="284" r:id="rId12"/>
    <p:sldId id="301" r:id="rId13"/>
    <p:sldId id="286" r:id="rId14"/>
    <p:sldId id="287" r:id="rId15"/>
    <p:sldId id="288" r:id="rId16"/>
    <p:sldId id="289" r:id="rId17"/>
    <p:sldId id="290" r:id="rId18"/>
    <p:sldId id="302" r:id="rId19"/>
    <p:sldId id="30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300"/>
            <p14:sldId id="276"/>
            <p14:sldId id="277"/>
            <p14:sldId id="278"/>
            <p14:sldId id="279"/>
            <p14:sldId id="280"/>
            <p14:sldId id="281"/>
            <p14:sldId id="282"/>
            <p14:sldId id="283"/>
            <p14:sldId id="284"/>
            <p14:sldId id="301"/>
            <p14:sldId id="286"/>
            <p14:sldId id="287"/>
            <p14:sldId id="288"/>
            <p14:sldId id="289"/>
            <p14:sldId id="290"/>
            <p14:sldId id="302"/>
            <p14:sldId id="30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F0B2AD-D749-4778-B5BF-2F2246A8BE48}"/>
              </a:ext>
            </a:extLst>
          </p:cNvPr>
          <p:cNvSpPr>
            <a:spLocks noGrp="1" noChangeArrowheads="1"/>
          </p:cNvSpPr>
          <p:nvPr>
            <p:ph type="sldNum" sz="quarter" idx="5"/>
          </p:nvPr>
        </p:nvSpPr>
        <p:spPr>
          <a:ln/>
        </p:spPr>
        <p:txBody>
          <a:bodyPr/>
          <a:lstStyle/>
          <a:p>
            <a:fld id="{EB991B0A-517B-4EEA-9320-2DB7F4EC91AF}" type="slidenum">
              <a:rPr lang="en-AU" altLang="en-US"/>
              <a:pPr/>
              <a:t>2</a:t>
            </a:fld>
            <a:endParaRPr lang="en-AU" altLang="en-US"/>
          </a:p>
        </p:txBody>
      </p:sp>
      <p:sp>
        <p:nvSpPr>
          <p:cNvPr id="83970" name="Rectangle 1026">
            <a:extLst>
              <a:ext uri="{FF2B5EF4-FFF2-40B4-BE49-F238E27FC236}">
                <a16:creationId xmlns:a16="http://schemas.microsoft.com/office/drawing/2014/main" id="{957E95A7-BC37-4A8F-A7C3-4D672E56E789}"/>
              </a:ext>
            </a:extLst>
          </p:cNvPr>
          <p:cNvSpPr>
            <a:spLocks noGrp="1" noRot="1" noChangeAspect="1" noChangeArrowheads="1" noTextEdit="1"/>
          </p:cNvSpPr>
          <p:nvPr>
            <p:ph type="sldImg"/>
          </p:nvPr>
        </p:nvSpPr>
        <p:spPr>
          <a:ln/>
        </p:spPr>
      </p:sp>
      <p:sp>
        <p:nvSpPr>
          <p:cNvPr id="83971" name="Rectangle 1027">
            <a:extLst>
              <a:ext uri="{FF2B5EF4-FFF2-40B4-BE49-F238E27FC236}">
                <a16:creationId xmlns:a16="http://schemas.microsoft.com/office/drawing/2014/main" id="{C7A7054D-F15A-4801-96B7-ED65514EA155}"/>
              </a:ext>
            </a:extLst>
          </p:cNvPr>
          <p:cNvSpPr>
            <a:spLocks noGrp="1" noChangeArrowheads="1"/>
          </p:cNvSpPr>
          <p:nvPr>
            <p:ph type="body" idx="1"/>
          </p:nvPr>
        </p:nvSpPr>
        <p:spPr/>
        <p:txBody>
          <a:bodyPr/>
          <a:lstStyle/>
          <a:p>
            <a:r>
              <a:rPr lang="en-US" altLang="en-US">
                <a:latin typeface="Times-Roman" charset="0"/>
              </a:rPr>
              <a:t>One of the major roles of public-key encryption has been to address the problem of key distribution, with two distinct aspects: the distribution of public keys, and the use of public-key encryption to distribute secret keys.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DD4142-7CBE-461C-A17D-12A6271C08B4}"/>
              </a:ext>
            </a:extLst>
          </p:cNvPr>
          <p:cNvSpPr>
            <a:spLocks noGrp="1" noChangeArrowheads="1"/>
          </p:cNvSpPr>
          <p:nvPr>
            <p:ph type="sldNum" sz="quarter" idx="5"/>
          </p:nvPr>
        </p:nvSpPr>
        <p:spPr>
          <a:ln/>
        </p:spPr>
        <p:txBody>
          <a:bodyPr/>
          <a:lstStyle/>
          <a:p>
            <a:fld id="{2EC70DC8-6179-4938-8622-96D5C9E2284C}" type="slidenum">
              <a:rPr lang="en-AU" altLang="en-US"/>
              <a:pPr/>
              <a:t>11</a:t>
            </a:fld>
            <a:endParaRPr lang="en-AU" altLang="en-US"/>
          </a:p>
        </p:txBody>
      </p:sp>
      <p:sp>
        <p:nvSpPr>
          <p:cNvPr id="91138" name="Rectangle 1026">
            <a:extLst>
              <a:ext uri="{FF2B5EF4-FFF2-40B4-BE49-F238E27FC236}">
                <a16:creationId xmlns:a16="http://schemas.microsoft.com/office/drawing/2014/main" id="{293FBE0C-4446-473F-8A93-2F5411D5B697}"/>
              </a:ext>
            </a:extLst>
          </p:cNvPr>
          <p:cNvSpPr>
            <a:spLocks noGrp="1" noRot="1" noChangeAspect="1" noChangeArrowheads="1" noTextEdit="1"/>
          </p:cNvSpPr>
          <p:nvPr>
            <p:ph type="sldImg"/>
          </p:nvPr>
        </p:nvSpPr>
        <p:spPr>
          <a:ln/>
        </p:spPr>
      </p:sp>
      <p:sp>
        <p:nvSpPr>
          <p:cNvPr id="91139" name="Rectangle 1027">
            <a:extLst>
              <a:ext uri="{FF2B5EF4-FFF2-40B4-BE49-F238E27FC236}">
                <a16:creationId xmlns:a16="http://schemas.microsoft.com/office/drawing/2014/main" id="{C73BD20B-0245-44F0-90A9-B92D232369B5}"/>
              </a:ext>
            </a:extLst>
          </p:cNvPr>
          <p:cNvSpPr>
            <a:spLocks noGrp="1" noChangeArrowheads="1"/>
          </p:cNvSpPr>
          <p:nvPr>
            <p:ph type="body" idx="1"/>
          </p:nvPr>
        </p:nvSpPr>
        <p:spPr/>
        <p:txBody>
          <a:bodyPr/>
          <a:lstStyle/>
          <a:p>
            <a:r>
              <a:rPr lang="en-US" altLang="en-US">
                <a:latin typeface="Times-Roman" charset="0"/>
              </a:rPr>
              <a:t>An extremely simple scheme was put forward by Merkle [MERK79]. But it is insecure against an adversary who can intercept messages and then either relay the intercepted message or substitute another message. Such an attack is known as a man-in-the-middle attack</a:t>
            </a:r>
            <a:r>
              <a:rPr lang="en-US" altLang="en-US">
                <a:latin typeface="Helvetica" panose="020B0604020202020204" pitchFamily="34" charset="0"/>
              </a:rPr>
              <a:t> </a:t>
            </a:r>
            <a:r>
              <a:rPr lang="en-US" altLang="en-US">
                <a:latin typeface="Times-Roman" charset="0"/>
              </a:rPr>
              <a:t>[RIVE84].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909172-4D6B-4B6D-A2D7-94BBCAE337A2}"/>
              </a:ext>
            </a:extLst>
          </p:cNvPr>
          <p:cNvSpPr>
            <a:spLocks noGrp="1" noChangeArrowheads="1"/>
          </p:cNvSpPr>
          <p:nvPr>
            <p:ph type="sldNum" sz="quarter" idx="5"/>
          </p:nvPr>
        </p:nvSpPr>
        <p:spPr>
          <a:ln/>
        </p:spPr>
        <p:txBody>
          <a:bodyPr/>
          <a:lstStyle/>
          <a:p>
            <a:fld id="{A6A40AE5-745C-40D3-B38A-2C2B1B2BB09C}" type="slidenum">
              <a:rPr lang="en-AU" altLang="en-US"/>
              <a:pPr/>
              <a:t>12</a:t>
            </a:fld>
            <a:endParaRPr lang="en-AU" altLang="en-US"/>
          </a:p>
        </p:txBody>
      </p:sp>
      <p:sp>
        <p:nvSpPr>
          <p:cNvPr id="93186" name="Rectangle 2">
            <a:extLst>
              <a:ext uri="{FF2B5EF4-FFF2-40B4-BE49-F238E27FC236}">
                <a16:creationId xmlns:a16="http://schemas.microsoft.com/office/drawing/2014/main" id="{54BB9408-6F31-4A74-BB60-1878744E8AAB}"/>
              </a:ext>
            </a:extLst>
          </p:cNvPr>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93187" name="Rectangle 3">
            <a:extLst>
              <a:ext uri="{FF2B5EF4-FFF2-40B4-BE49-F238E27FC236}">
                <a16:creationId xmlns:a16="http://schemas.microsoft.com/office/drawing/2014/main" id="{9B62BE49-3861-41CE-9B11-9A3293DC286B}"/>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latin typeface="Times-Roman" charset="0"/>
              </a:rPr>
              <a:t>Yet another way to use public-key encryption to distribute secret keys is a hybrid approach in use on IBM mainframes [LE93]. This scheme retains the use of a key distribution center (KDC) that shares a secret master key with each user and distributes secret session keys encrypted with the master key. A public key scheme is used to distribute the master keys. The addition of a public-key layer provides a secure, efficient means of distributing master keys. This is an advantage in a configuration in which a single KDC serves a widely distributed set of users.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B87E87-320F-4C40-A3EB-E7CF9C90F4D1}"/>
              </a:ext>
            </a:extLst>
          </p:cNvPr>
          <p:cNvSpPr>
            <a:spLocks noGrp="1" noChangeArrowheads="1"/>
          </p:cNvSpPr>
          <p:nvPr>
            <p:ph type="sldNum" sz="quarter" idx="5"/>
          </p:nvPr>
        </p:nvSpPr>
        <p:spPr>
          <a:ln/>
        </p:spPr>
        <p:txBody>
          <a:bodyPr/>
          <a:lstStyle/>
          <a:p>
            <a:fld id="{92B1FEDB-A01C-4F6E-82B8-177374549A2E}" type="slidenum">
              <a:rPr lang="en-AU" altLang="en-US"/>
              <a:pPr/>
              <a:t>13</a:t>
            </a:fld>
            <a:endParaRPr lang="en-AU" altLang="en-US"/>
          </a:p>
        </p:txBody>
      </p:sp>
      <p:sp>
        <p:nvSpPr>
          <p:cNvPr id="61442" name="Rectangle 2">
            <a:extLst>
              <a:ext uri="{FF2B5EF4-FFF2-40B4-BE49-F238E27FC236}">
                <a16:creationId xmlns:a16="http://schemas.microsoft.com/office/drawing/2014/main" id="{95FFDFBE-68B8-4631-972E-54ED2653E679}"/>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314018A0-42C7-4D51-8C23-79C6229BB74F}"/>
              </a:ext>
            </a:extLst>
          </p:cNvPr>
          <p:cNvSpPr>
            <a:spLocks noGrp="1" noChangeArrowheads="1"/>
          </p:cNvSpPr>
          <p:nvPr>
            <p:ph type="body" idx="1"/>
          </p:nvPr>
        </p:nvSpPr>
        <p:spPr/>
        <p:txBody>
          <a:bodyPr/>
          <a:lstStyle/>
          <a:p>
            <a:r>
              <a:rPr lang="en-AU" altLang="en-US"/>
              <a:t>The idea of public key schemes, and the first practical scheme, which was for key distribution only, was published in 1977 by Diffie &amp; Hellman. The concept had been previously described in a classified report in 1970 by </a:t>
            </a:r>
            <a:r>
              <a:rPr lang="en-US" altLang="en-US">
                <a:latin typeface="Times-Roman" charset="0"/>
              </a:rPr>
              <a:t>Williamson</a:t>
            </a:r>
            <a:r>
              <a:rPr lang="en-AU" altLang="en-US"/>
              <a:t> (UK CESG) - and subsequently declassified in 1987, see</a:t>
            </a:r>
            <a:r>
              <a:rPr lang="en-US" altLang="en-US">
                <a:latin typeface="Times-Roman" charset="0"/>
              </a:rPr>
              <a:t> [ELLI99]. </a:t>
            </a:r>
            <a:endParaRPr lang="en-AU" altLang="en-US">
              <a:latin typeface="Times-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7A7BE8-B97B-4D68-95CB-0EE13CE19638}"/>
              </a:ext>
            </a:extLst>
          </p:cNvPr>
          <p:cNvSpPr>
            <a:spLocks noGrp="1" noChangeArrowheads="1"/>
          </p:cNvSpPr>
          <p:nvPr>
            <p:ph type="sldNum" sz="quarter" idx="5"/>
          </p:nvPr>
        </p:nvSpPr>
        <p:spPr>
          <a:ln/>
        </p:spPr>
        <p:txBody>
          <a:bodyPr/>
          <a:lstStyle/>
          <a:p>
            <a:fld id="{D0778958-AA33-4916-82BF-93BF1786259A}" type="slidenum">
              <a:rPr lang="en-AU" altLang="en-US"/>
              <a:pPr/>
              <a:t>14</a:t>
            </a:fld>
            <a:endParaRPr lang="en-AU" altLang="en-US"/>
          </a:p>
        </p:txBody>
      </p:sp>
      <p:sp>
        <p:nvSpPr>
          <p:cNvPr id="94210" name="Rectangle 2">
            <a:extLst>
              <a:ext uri="{FF2B5EF4-FFF2-40B4-BE49-F238E27FC236}">
                <a16:creationId xmlns:a16="http://schemas.microsoft.com/office/drawing/2014/main" id="{33127CAC-AF28-49B7-9266-F9B71E877E03}"/>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A7C62C9E-E137-4D69-869C-1B9734EF386E}"/>
              </a:ext>
            </a:extLst>
          </p:cNvPr>
          <p:cNvSpPr>
            <a:spLocks noGrp="1" noChangeArrowheads="1"/>
          </p:cNvSpPr>
          <p:nvPr>
            <p:ph type="body" idx="1"/>
          </p:nvPr>
        </p:nvSpPr>
        <p:spPr/>
        <p:txBody>
          <a:bodyPr/>
          <a:lstStyle/>
          <a:p>
            <a:r>
              <a:rPr lang="en-US" altLang="en-US">
                <a:latin typeface="Times-Roman" charset="0"/>
              </a:rPr>
              <a:t>The purpose of the algorithm is to enable two users to securely exchange a key that can then be used for subsequent encryption of messages. The algorithm itself is limited to the exchange of secret values, which depends on the value of the public/private keys of the participants. The Diffie-Hellman algorithm uses </a:t>
            </a:r>
            <a:r>
              <a:rPr lang="en-AU" altLang="en-US"/>
              <a:t>exponentiation in a finite (Galois) field (modulo a prime or a polynomial), and </a:t>
            </a:r>
            <a:r>
              <a:rPr lang="en-US" altLang="en-US">
                <a:latin typeface="Times-Roman" charset="0"/>
              </a:rPr>
              <a:t>depends for its effectiveness on the difficulty of computing discrete logarithms.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453FA3-366C-40A3-9F62-A7BBB44E12DC}"/>
              </a:ext>
            </a:extLst>
          </p:cNvPr>
          <p:cNvSpPr>
            <a:spLocks noGrp="1" noChangeArrowheads="1"/>
          </p:cNvSpPr>
          <p:nvPr>
            <p:ph type="sldNum" sz="quarter" idx="5"/>
          </p:nvPr>
        </p:nvSpPr>
        <p:spPr>
          <a:ln/>
        </p:spPr>
        <p:txBody>
          <a:bodyPr/>
          <a:lstStyle/>
          <a:p>
            <a:fld id="{24E594BA-721F-456A-91DD-AB889EFBBBF1}" type="slidenum">
              <a:rPr lang="en-AU" altLang="en-US"/>
              <a:pPr/>
              <a:t>15</a:t>
            </a:fld>
            <a:endParaRPr lang="en-AU" altLang="en-US"/>
          </a:p>
        </p:txBody>
      </p:sp>
      <p:sp>
        <p:nvSpPr>
          <p:cNvPr id="64514" name="Rectangle 2">
            <a:extLst>
              <a:ext uri="{FF2B5EF4-FFF2-40B4-BE49-F238E27FC236}">
                <a16:creationId xmlns:a16="http://schemas.microsoft.com/office/drawing/2014/main" id="{2973CB41-AD38-4B51-997A-AA436717C52B}"/>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5F067DA4-BF8B-41BC-AA3F-F047C9FED54F}"/>
              </a:ext>
            </a:extLst>
          </p:cNvPr>
          <p:cNvSpPr>
            <a:spLocks noGrp="1" noChangeArrowheads="1"/>
          </p:cNvSpPr>
          <p:nvPr>
            <p:ph type="body" idx="1"/>
          </p:nvPr>
        </p:nvSpPr>
        <p:spPr/>
        <p:txBody>
          <a:bodyPr/>
          <a:lstStyle/>
          <a:p>
            <a:r>
              <a:rPr lang="en-US" altLang="en-US">
                <a:latin typeface="Times-Roman" charset="0"/>
              </a:rPr>
              <a:t>In the Diffie-Hellman key exchange algorithm, there are two publicly known numbers: a prime number q and an integer a that is a primitive root of q. </a:t>
            </a:r>
            <a:r>
              <a:rPr lang="en-AU" altLang="en-US"/>
              <a:t>The prime q and primitive root </a:t>
            </a:r>
            <a:r>
              <a:rPr lang="el-GR" altLang="en-US">
                <a:cs typeface="Arial" panose="020B0604020202020204" pitchFamily="34" charset="0"/>
              </a:rPr>
              <a:t>a</a:t>
            </a:r>
            <a:r>
              <a:rPr lang="en-AU" altLang="en-US"/>
              <a:t> can be common to all using some instance of the D-H scheme. Note that the primitive root </a:t>
            </a:r>
            <a:r>
              <a:rPr lang="el-GR" altLang="en-US">
                <a:cs typeface="Arial" panose="020B0604020202020204" pitchFamily="34" charset="0"/>
              </a:rPr>
              <a:t>a</a:t>
            </a:r>
            <a:r>
              <a:rPr lang="en-AU" altLang="en-US"/>
              <a:t> is a number whose powers successively generate all the elements mod q. Users Alice and Bob choose random secrets x's, and then "protect" them using exponentiation to create their public y's. For an attacker monitoring the exchange of the y's to recover either of the x's, they'd need to solve the discrete logarithm problem, which is hard.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33E518-5380-433C-B6E3-6473F3957E4C}"/>
              </a:ext>
            </a:extLst>
          </p:cNvPr>
          <p:cNvSpPr>
            <a:spLocks noGrp="1" noChangeArrowheads="1"/>
          </p:cNvSpPr>
          <p:nvPr>
            <p:ph type="sldNum" sz="quarter" idx="5"/>
          </p:nvPr>
        </p:nvSpPr>
        <p:spPr>
          <a:ln/>
        </p:spPr>
        <p:txBody>
          <a:bodyPr/>
          <a:lstStyle/>
          <a:p>
            <a:fld id="{554866EE-43BA-4A7D-81B8-A0E7DE769DA0}" type="slidenum">
              <a:rPr lang="en-AU" altLang="en-US"/>
              <a:pPr/>
              <a:t>16</a:t>
            </a:fld>
            <a:endParaRPr lang="en-AU" altLang="en-US"/>
          </a:p>
        </p:txBody>
      </p:sp>
      <p:sp>
        <p:nvSpPr>
          <p:cNvPr id="66562" name="Rectangle 2">
            <a:extLst>
              <a:ext uri="{FF2B5EF4-FFF2-40B4-BE49-F238E27FC236}">
                <a16:creationId xmlns:a16="http://schemas.microsoft.com/office/drawing/2014/main" id="{CA57D1A0-BC8E-4FF2-8543-E9595B3BF761}"/>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9502B956-2598-46CE-AB86-9853C7E96787}"/>
              </a:ext>
            </a:extLst>
          </p:cNvPr>
          <p:cNvSpPr>
            <a:spLocks noGrp="1" noChangeArrowheads="1"/>
          </p:cNvSpPr>
          <p:nvPr>
            <p:ph type="body" idx="1"/>
          </p:nvPr>
        </p:nvSpPr>
        <p:spPr/>
        <p:txBody>
          <a:bodyPr/>
          <a:lstStyle/>
          <a:p>
            <a:r>
              <a:rPr lang="en-AU" altLang="en-US"/>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altLang="en-US" b="1"/>
              <a:t>same</a:t>
            </a:r>
            <a:r>
              <a:rPr lang="en-AU" altLang="en-US"/>
              <a:t> key as before, unless they choose new public-keys.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F573F9-13F5-426E-99AD-0400DC981A46}"/>
              </a:ext>
            </a:extLst>
          </p:cNvPr>
          <p:cNvSpPr>
            <a:spLocks noGrp="1" noChangeArrowheads="1"/>
          </p:cNvSpPr>
          <p:nvPr>
            <p:ph type="sldNum" sz="quarter" idx="5"/>
          </p:nvPr>
        </p:nvSpPr>
        <p:spPr>
          <a:ln/>
        </p:spPr>
        <p:txBody>
          <a:bodyPr/>
          <a:lstStyle/>
          <a:p>
            <a:fld id="{E34623D6-349F-4BCE-8673-B1D24EB02FFF}" type="slidenum">
              <a:rPr lang="en-AU" altLang="en-US"/>
              <a:pPr/>
              <a:t>17</a:t>
            </a:fld>
            <a:endParaRPr lang="en-AU" altLang="en-US"/>
          </a:p>
        </p:txBody>
      </p:sp>
      <p:sp>
        <p:nvSpPr>
          <p:cNvPr id="95234" name="Rectangle 1026">
            <a:extLst>
              <a:ext uri="{FF2B5EF4-FFF2-40B4-BE49-F238E27FC236}">
                <a16:creationId xmlns:a16="http://schemas.microsoft.com/office/drawing/2014/main" id="{8FFD2860-FB88-492F-ADE1-6F5451B082C9}"/>
              </a:ext>
            </a:extLst>
          </p:cNvPr>
          <p:cNvSpPr>
            <a:spLocks noGrp="1" noRot="1" noChangeAspect="1" noChangeArrowheads="1" noTextEdit="1"/>
          </p:cNvSpPr>
          <p:nvPr>
            <p:ph type="sldImg"/>
          </p:nvPr>
        </p:nvSpPr>
        <p:spPr>
          <a:ln/>
        </p:spPr>
      </p:sp>
      <p:sp>
        <p:nvSpPr>
          <p:cNvPr id="95235" name="Rectangle 1027">
            <a:extLst>
              <a:ext uri="{FF2B5EF4-FFF2-40B4-BE49-F238E27FC236}">
                <a16:creationId xmlns:a16="http://schemas.microsoft.com/office/drawing/2014/main" id="{6D91F63F-A425-428B-A386-D9E97E52DA97}"/>
              </a:ext>
            </a:extLst>
          </p:cNvPr>
          <p:cNvSpPr>
            <a:spLocks noGrp="1" noChangeArrowheads="1"/>
          </p:cNvSpPr>
          <p:nvPr>
            <p:ph type="body" idx="1"/>
          </p:nvPr>
        </p:nvSpPr>
        <p:spPr/>
        <p:txBody>
          <a:bodyPr/>
          <a:lstStyle/>
          <a:p>
            <a:r>
              <a:rPr lang="en-US" altLang="en-US">
                <a:latin typeface="Times-Roman" charset="0"/>
              </a:rPr>
              <a:t>Here is an example of Diffie-Hellman from the text.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394DFB-37D7-4465-BD0E-AD5025B40362}"/>
              </a:ext>
            </a:extLst>
          </p:cNvPr>
          <p:cNvSpPr>
            <a:spLocks noGrp="1" noChangeArrowheads="1"/>
          </p:cNvSpPr>
          <p:nvPr>
            <p:ph type="sldNum" sz="quarter" idx="5"/>
          </p:nvPr>
        </p:nvSpPr>
        <p:spPr>
          <a:ln/>
        </p:spPr>
        <p:txBody>
          <a:bodyPr/>
          <a:lstStyle/>
          <a:p>
            <a:fld id="{66700687-ED19-433D-B8A7-69B8A7216725}" type="slidenum">
              <a:rPr lang="en-AU" altLang="en-US"/>
              <a:pPr/>
              <a:t>18</a:t>
            </a:fld>
            <a:endParaRPr lang="en-AU" altLang="en-US"/>
          </a:p>
        </p:txBody>
      </p:sp>
      <p:sp>
        <p:nvSpPr>
          <p:cNvPr id="97282" name="Rectangle 1026">
            <a:extLst>
              <a:ext uri="{FF2B5EF4-FFF2-40B4-BE49-F238E27FC236}">
                <a16:creationId xmlns:a16="http://schemas.microsoft.com/office/drawing/2014/main" id="{4A1FB969-A088-4F2E-BBA4-D40017EC3F44}"/>
              </a:ext>
            </a:extLst>
          </p:cNvPr>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97283" name="Rectangle 1027">
            <a:extLst>
              <a:ext uri="{FF2B5EF4-FFF2-40B4-BE49-F238E27FC236}">
                <a16:creationId xmlns:a16="http://schemas.microsoft.com/office/drawing/2014/main" id="{75FB8270-89AB-4E48-AF53-9E4888F0BAE1}"/>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latin typeface="Times-Roman" charset="0"/>
              </a:rPr>
              <a:t>Detail a couple of possible </a:t>
            </a:r>
            <a:r>
              <a:rPr lang="en-US" altLang="en-US"/>
              <a:t>Key Exchange Protocols based on </a:t>
            </a:r>
            <a:r>
              <a:rPr lang="en-AU" altLang="en-US"/>
              <a:t>Diffie-Hellman. Note that these are vulnerable to a meet-in-the-Middle Attack, and that authentication of the keys is needed.</a:t>
            </a: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93697C-3130-43AF-B597-E34023171338}"/>
              </a:ext>
            </a:extLst>
          </p:cNvPr>
          <p:cNvSpPr>
            <a:spLocks noGrp="1" noChangeArrowheads="1"/>
          </p:cNvSpPr>
          <p:nvPr>
            <p:ph type="sldNum" sz="quarter" idx="5"/>
          </p:nvPr>
        </p:nvSpPr>
        <p:spPr>
          <a:ln/>
        </p:spPr>
        <p:txBody>
          <a:bodyPr/>
          <a:lstStyle/>
          <a:p>
            <a:fld id="{40EA1C01-6C5C-4DFB-B985-F25A3E330D90}" type="slidenum">
              <a:rPr lang="en-AU" altLang="en-US"/>
              <a:pPr/>
              <a:t>19</a:t>
            </a:fld>
            <a:endParaRPr lang="en-AU" altLang="en-US"/>
          </a:p>
        </p:txBody>
      </p:sp>
      <p:sp>
        <p:nvSpPr>
          <p:cNvPr id="104450" name="Rectangle 2">
            <a:extLst>
              <a:ext uri="{FF2B5EF4-FFF2-40B4-BE49-F238E27FC236}">
                <a16:creationId xmlns:a16="http://schemas.microsoft.com/office/drawing/2014/main" id="{F2B4E2C0-EB5E-4DD5-9792-DDB2B61BE1CD}"/>
              </a:ext>
            </a:extLst>
          </p:cNvPr>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04451" name="Rectangle 3">
            <a:extLst>
              <a:ext uri="{FF2B5EF4-FFF2-40B4-BE49-F238E27FC236}">
                <a16:creationId xmlns:a16="http://schemas.microsoft.com/office/drawing/2014/main" id="{966E54F8-4625-43B3-BFE2-F125FAF298B2}"/>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Stallings Table </a:t>
            </a:r>
            <a:r>
              <a:rPr lang="en-US" altLang="en-US" b="1">
                <a:latin typeface="Times" panose="02020603050405020304" pitchFamily="18" charset="0"/>
              </a:rPr>
              <a:t>10.3 - “ Comparable Key Sizes in Terms of Computational Effort for Cryptanalysis” illustrates the relative key sizes needed for security.</a:t>
            </a:r>
            <a:endParaRPr lang="en-US" altLang="en-US">
              <a:latin typeface="Times-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E6FAA3-466B-4067-BD9A-FFA909F23E1A}"/>
              </a:ext>
            </a:extLst>
          </p:cNvPr>
          <p:cNvSpPr>
            <a:spLocks noGrp="1" noChangeArrowheads="1"/>
          </p:cNvSpPr>
          <p:nvPr>
            <p:ph type="sldNum" sz="quarter" idx="5"/>
          </p:nvPr>
        </p:nvSpPr>
        <p:spPr>
          <a:ln/>
        </p:spPr>
        <p:txBody>
          <a:bodyPr/>
          <a:lstStyle/>
          <a:p>
            <a:fld id="{A6361252-B3E5-45A5-9985-560332128F8F}" type="slidenum">
              <a:rPr lang="en-AU" altLang="en-US"/>
              <a:pPr/>
              <a:t>20</a:t>
            </a:fld>
            <a:endParaRPr lang="en-AU" altLang="en-US"/>
          </a:p>
        </p:txBody>
      </p:sp>
      <p:sp>
        <p:nvSpPr>
          <p:cNvPr id="105474" name="Rectangle 2">
            <a:extLst>
              <a:ext uri="{FF2B5EF4-FFF2-40B4-BE49-F238E27FC236}">
                <a16:creationId xmlns:a16="http://schemas.microsoft.com/office/drawing/2014/main" id="{8501B82B-5027-4137-A314-2926A2C25BBC}"/>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7A6561BB-A7D4-4B75-9C8F-BF0CB7190A43}"/>
              </a:ext>
            </a:extLst>
          </p:cNvPr>
          <p:cNvSpPr>
            <a:spLocks noGrp="1" noChangeArrowheads="1"/>
          </p:cNvSpPr>
          <p:nvPr>
            <p:ph type="body" idx="1"/>
          </p:nvPr>
        </p:nvSpPr>
        <p:spPr/>
        <p:txBody>
          <a:bodyPr/>
          <a:lstStyle/>
          <a:p>
            <a:r>
              <a:rPr lang="en-US" altLang="en-US"/>
              <a:t>Chapter 10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A4DEE8-7E04-4E6D-9AB4-842C48EF2D80}"/>
              </a:ext>
            </a:extLst>
          </p:cNvPr>
          <p:cNvSpPr>
            <a:spLocks noGrp="1" noChangeArrowheads="1"/>
          </p:cNvSpPr>
          <p:nvPr>
            <p:ph type="sldNum" sz="quarter" idx="5"/>
          </p:nvPr>
        </p:nvSpPr>
        <p:spPr>
          <a:ln/>
        </p:spPr>
        <p:txBody>
          <a:bodyPr/>
          <a:lstStyle/>
          <a:p>
            <a:fld id="{DE51CAF8-1EB7-4BE2-A175-41D7039438F7}" type="slidenum">
              <a:rPr lang="en-AU" altLang="en-US"/>
              <a:pPr/>
              <a:t>3</a:t>
            </a:fld>
            <a:endParaRPr lang="en-AU" altLang="en-US"/>
          </a:p>
        </p:txBody>
      </p:sp>
      <p:sp>
        <p:nvSpPr>
          <p:cNvPr id="84994" name="Rectangle 2">
            <a:extLst>
              <a:ext uri="{FF2B5EF4-FFF2-40B4-BE49-F238E27FC236}">
                <a16:creationId xmlns:a16="http://schemas.microsoft.com/office/drawing/2014/main" id="{C678E903-287A-4A79-9573-A3ED80156FDE}"/>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0F543801-1AC8-41F1-BF21-8A716F91A491}"/>
              </a:ext>
            </a:extLst>
          </p:cNvPr>
          <p:cNvSpPr>
            <a:spLocks noGrp="1" noChangeArrowheads="1"/>
          </p:cNvSpPr>
          <p:nvPr>
            <p:ph type="body" idx="1"/>
          </p:nvPr>
        </p:nvSpPr>
        <p:spPr/>
        <p:txBody>
          <a:bodyPr/>
          <a:lstStyle/>
          <a:p>
            <a:r>
              <a:rPr lang="en-US" altLang="en-US">
                <a:latin typeface="Times-Roman" charset="0"/>
              </a:rPr>
              <a:t>Several techniques have been proposed for the distribution of public keys, which can mostly be grouped into the categories shown.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623510-DA43-4637-BCBB-AF6A86254A22}"/>
              </a:ext>
            </a:extLst>
          </p:cNvPr>
          <p:cNvSpPr>
            <a:spLocks noGrp="1" noChangeArrowheads="1"/>
          </p:cNvSpPr>
          <p:nvPr>
            <p:ph type="sldNum" sz="quarter" idx="5"/>
          </p:nvPr>
        </p:nvSpPr>
        <p:spPr>
          <a:ln/>
        </p:spPr>
        <p:txBody>
          <a:bodyPr/>
          <a:lstStyle/>
          <a:p>
            <a:fld id="{E62F4431-908F-445B-B59C-ED15D92D1EF3}" type="slidenum">
              <a:rPr lang="en-AU" altLang="en-US"/>
              <a:pPr/>
              <a:t>4</a:t>
            </a:fld>
            <a:endParaRPr lang="en-AU" altLang="en-US"/>
          </a:p>
        </p:txBody>
      </p:sp>
      <p:sp>
        <p:nvSpPr>
          <p:cNvPr id="86018" name="Rectangle 1026">
            <a:extLst>
              <a:ext uri="{FF2B5EF4-FFF2-40B4-BE49-F238E27FC236}">
                <a16:creationId xmlns:a16="http://schemas.microsoft.com/office/drawing/2014/main" id="{05B35E26-3CEB-4473-BF16-3A6CDD04C32D}"/>
              </a:ext>
            </a:extLst>
          </p:cNvPr>
          <p:cNvSpPr>
            <a:spLocks noGrp="1" noRot="1" noChangeAspect="1" noChangeArrowheads="1" noTextEdit="1"/>
          </p:cNvSpPr>
          <p:nvPr>
            <p:ph type="sldImg"/>
          </p:nvPr>
        </p:nvSpPr>
        <p:spPr>
          <a:ln/>
        </p:spPr>
      </p:sp>
      <p:sp>
        <p:nvSpPr>
          <p:cNvPr id="86019" name="Rectangle 1027">
            <a:extLst>
              <a:ext uri="{FF2B5EF4-FFF2-40B4-BE49-F238E27FC236}">
                <a16:creationId xmlns:a16="http://schemas.microsoft.com/office/drawing/2014/main" id="{F6371023-CF87-4A4D-9224-926F7ADAFE00}"/>
              </a:ext>
            </a:extLst>
          </p:cNvPr>
          <p:cNvSpPr>
            <a:spLocks noGrp="1" noChangeArrowheads="1"/>
          </p:cNvSpPr>
          <p:nvPr>
            <p:ph type="body" idx="1"/>
          </p:nvPr>
        </p:nvSpPr>
        <p:spPr/>
        <p:txBody>
          <a:bodyPr/>
          <a:lstStyle/>
          <a:p>
            <a:r>
              <a:rPr lang="en-US" altLang="en-US">
                <a:latin typeface="Times-Roman" charset="0"/>
              </a:rPr>
              <a:t>The point of public-key encryption is that the public key is public, hence any participant can send his or her public key to any other participant, or broadcast the key to the community at large. Its </a:t>
            </a:r>
            <a:r>
              <a:rPr lang="en-US" altLang="en-US"/>
              <a:t>major weakness is forgery, anyone can create a key claiming to be someone else and broadcast it, and until the forgery is discovered they can masquerade as the claimed user.</a:t>
            </a:r>
            <a:endParaRPr lang="en-AU" altLang="en-US"/>
          </a:p>
          <a:p>
            <a:pPr lvl="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58AE668-91CA-4D08-8691-AE2B7BB79E3E}"/>
              </a:ext>
            </a:extLst>
          </p:cNvPr>
          <p:cNvSpPr>
            <a:spLocks noGrp="1" noChangeArrowheads="1"/>
          </p:cNvSpPr>
          <p:nvPr>
            <p:ph type="sldNum" sz="quarter" idx="5"/>
          </p:nvPr>
        </p:nvSpPr>
        <p:spPr>
          <a:ln/>
        </p:spPr>
        <p:txBody>
          <a:bodyPr/>
          <a:lstStyle/>
          <a:p>
            <a:fld id="{59F6E537-3B22-4B12-932D-729C397B9FE6}" type="slidenum">
              <a:rPr lang="en-AU" altLang="en-US"/>
              <a:pPr/>
              <a:t>5</a:t>
            </a:fld>
            <a:endParaRPr lang="en-AU" altLang="en-US"/>
          </a:p>
        </p:txBody>
      </p:sp>
      <p:sp>
        <p:nvSpPr>
          <p:cNvPr id="87042" name="Rectangle 2">
            <a:extLst>
              <a:ext uri="{FF2B5EF4-FFF2-40B4-BE49-F238E27FC236}">
                <a16:creationId xmlns:a16="http://schemas.microsoft.com/office/drawing/2014/main" id="{A888F550-C506-49D9-8D5D-D1EB0DD7A02E}"/>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7E47A328-C683-4E0B-B6ED-83F93E33C2BA}"/>
              </a:ext>
            </a:extLst>
          </p:cNvPr>
          <p:cNvSpPr>
            <a:spLocks noGrp="1" noChangeArrowheads="1"/>
          </p:cNvSpPr>
          <p:nvPr>
            <p:ph type="body" idx="1"/>
          </p:nvPr>
        </p:nvSpPr>
        <p:spPr/>
        <p:txBody>
          <a:bodyPr/>
          <a:lstStyle/>
          <a:p>
            <a:r>
              <a:rPr lang="en-US" altLang="en-US">
                <a:latin typeface="Times-Roman"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a:t>
            </a:r>
            <a:r>
              <a:rPr lang="en-US" altLang="en-US"/>
              <a:t>to tampering or forgery</a:t>
            </a:r>
            <a:r>
              <a:rPr lang="en-US" altLang="en-US">
                <a:latin typeface="Times-Roman" charset="0"/>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0A5376-8945-4459-9A13-E37AF0EE83F9}"/>
              </a:ext>
            </a:extLst>
          </p:cNvPr>
          <p:cNvSpPr>
            <a:spLocks noGrp="1" noChangeArrowheads="1"/>
          </p:cNvSpPr>
          <p:nvPr>
            <p:ph type="sldNum" sz="quarter" idx="5"/>
          </p:nvPr>
        </p:nvSpPr>
        <p:spPr>
          <a:ln/>
        </p:spPr>
        <p:txBody>
          <a:bodyPr/>
          <a:lstStyle/>
          <a:p>
            <a:fld id="{7170F8F7-0769-4C25-9193-BBBE1C837EC3}" type="slidenum">
              <a:rPr lang="en-AU" altLang="en-US"/>
              <a:pPr/>
              <a:t>6</a:t>
            </a:fld>
            <a:endParaRPr lang="en-AU" altLang="en-US"/>
          </a:p>
        </p:txBody>
      </p:sp>
      <p:sp>
        <p:nvSpPr>
          <p:cNvPr id="88066" name="Rectangle 2">
            <a:extLst>
              <a:ext uri="{FF2B5EF4-FFF2-40B4-BE49-F238E27FC236}">
                <a16:creationId xmlns:a16="http://schemas.microsoft.com/office/drawing/2014/main" id="{4DE362F0-405E-43F3-9FC8-6547A4896978}"/>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99E61205-54E3-4D4F-86CA-C950EEB89B84}"/>
              </a:ext>
            </a:extLst>
          </p:cNvPr>
          <p:cNvSpPr>
            <a:spLocks noGrp="1" noChangeArrowheads="1"/>
          </p:cNvSpPr>
          <p:nvPr>
            <p:ph type="body" idx="1"/>
          </p:nvPr>
        </p:nvSpPr>
        <p:spPr/>
        <p:txBody>
          <a:bodyPr/>
          <a:lstStyle/>
          <a:p>
            <a:r>
              <a:rPr lang="en-US" altLang="en-US">
                <a:latin typeface="Times-Roman" charset="0"/>
              </a:rPr>
              <a:t>Stronger security for public-key distribution can be achieved by providing tighter control over the distribution of public keys from the directory. It </a:t>
            </a:r>
            <a:r>
              <a:rPr lang="en-US" altLang="en-US"/>
              <a:t>requires users to know the public key for the directory, and that they interact with directory in real-time to obtain any desired public key securely. Note that </a:t>
            </a:r>
            <a:r>
              <a:rPr lang="en-US" altLang="en-US">
                <a:latin typeface="Times-Roman" charset="0"/>
              </a:rPr>
              <a:t>a total of seven messages are required, as shown next.</a:t>
            </a:r>
            <a:endParaRPr lang="en-US" altLang="en-US"/>
          </a:p>
          <a:p>
            <a:endParaRPr lang="en-US" altLang="en-US">
              <a:latin typeface="Times-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3B99CC-DD71-4CBB-8ADA-36BA70018192}"/>
              </a:ext>
            </a:extLst>
          </p:cNvPr>
          <p:cNvSpPr>
            <a:spLocks noGrp="1" noChangeArrowheads="1"/>
          </p:cNvSpPr>
          <p:nvPr>
            <p:ph type="sldNum" sz="quarter" idx="5"/>
          </p:nvPr>
        </p:nvSpPr>
        <p:spPr>
          <a:ln/>
        </p:spPr>
        <p:txBody>
          <a:bodyPr/>
          <a:lstStyle/>
          <a:p>
            <a:fld id="{37D26447-D51B-4FE0-AAC8-F6126AC0137C}" type="slidenum">
              <a:rPr lang="en-AU" altLang="en-US"/>
              <a:pPr/>
              <a:t>7</a:t>
            </a:fld>
            <a:endParaRPr lang="en-AU" altLang="en-US"/>
          </a:p>
        </p:txBody>
      </p:sp>
      <p:sp>
        <p:nvSpPr>
          <p:cNvPr id="52226" name="Rectangle 2">
            <a:extLst>
              <a:ext uri="{FF2B5EF4-FFF2-40B4-BE49-F238E27FC236}">
                <a16:creationId xmlns:a16="http://schemas.microsoft.com/office/drawing/2014/main" id="{8603909C-6FC6-4F00-9EA1-075561A8C497}"/>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66D10205-815E-47DE-A5FD-70499BB8F808}"/>
              </a:ext>
            </a:extLst>
          </p:cNvPr>
          <p:cNvSpPr>
            <a:spLocks noGrp="1" noChangeArrowheads="1"/>
          </p:cNvSpPr>
          <p:nvPr>
            <p:ph type="body" idx="1"/>
          </p:nvPr>
        </p:nvSpPr>
        <p:spPr/>
        <p:txBody>
          <a:bodyPr/>
          <a:lstStyle/>
          <a:p>
            <a:r>
              <a:rPr lang="en-US" altLang="en-US"/>
              <a:t>Stallings Figure 10.3 “</a:t>
            </a:r>
            <a:r>
              <a:rPr lang="en-AU" altLang="en-US"/>
              <a:t>Public-Key Authority” </a:t>
            </a:r>
            <a:r>
              <a:rPr lang="en-US" altLang="en-US">
                <a:latin typeface="Times-Roman" charset="0"/>
              </a:rPr>
              <a:t>illustrates a typical protocol interaction</a:t>
            </a:r>
            <a:r>
              <a:rPr lang="en-US" altLang="en-US"/>
              <a:t>. See text for details of steps in protocol.</a:t>
            </a:r>
          </a:p>
          <a:p>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7A3E6B-9558-4F77-90B2-61656E285414}"/>
              </a:ext>
            </a:extLst>
          </p:cNvPr>
          <p:cNvSpPr>
            <a:spLocks noGrp="1" noChangeArrowheads="1"/>
          </p:cNvSpPr>
          <p:nvPr>
            <p:ph type="sldNum" sz="quarter" idx="5"/>
          </p:nvPr>
        </p:nvSpPr>
        <p:spPr>
          <a:ln/>
        </p:spPr>
        <p:txBody>
          <a:bodyPr/>
          <a:lstStyle/>
          <a:p>
            <a:fld id="{0154C305-6035-4D09-86A4-05CCFA51561D}" type="slidenum">
              <a:rPr lang="en-AU" altLang="en-US"/>
              <a:pPr/>
              <a:t>8</a:t>
            </a:fld>
            <a:endParaRPr lang="en-AU" altLang="en-US"/>
          </a:p>
        </p:txBody>
      </p:sp>
      <p:sp>
        <p:nvSpPr>
          <p:cNvPr id="89090" name="Rectangle 2">
            <a:extLst>
              <a:ext uri="{FF2B5EF4-FFF2-40B4-BE49-F238E27FC236}">
                <a16:creationId xmlns:a16="http://schemas.microsoft.com/office/drawing/2014/main" id="{C5A085F8-30A2-4606-B7EA-99B4D0BAEC6C}"/>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5CC5BAC6-BC6A-475D-9CB4-3243A19B8A37}"/>
              </a:ext>
            </a:extLst>
          </p:cNvPr>
          <p:cNvSpPr>
            <a:spLocks noGrp="1" noChangeArrowheads="1"/>
          </p:cNvSpPr>
          <p:nvPr>
            <p:ph type="body" idx="1"/>
          </p:nvPr>
        </p:nvSpPr>
        <p:spPr/>
        <p:txBody>
          <a:bodyPr/>
          <a:lstStyle/>
          <a:p>
            <a:r>
              <a:rPr lang="en-US" altLang="en-US">
                <a:latin typeface="Times-Roman" charset="0"/>
              </a:rPr>
              <a:t>An further improvement is to use</a:t>
            </a:r>
            <a:r>
              <a:rPr lang="en-US" altLang="en-US">
                <a:latin typeface="Helvetica" panose="020B0604020202020204" pitchFamily="34" charset="0"/>
              </a:rPr>
              <a:t> </a:t>
            </a:r>
            <a:r>
              <a:rPr lang="en-US" altLang="en-US">
                <a:latin typeface="Times-Roman" charset="0"/>
              </a:rPr>
              <a:t>certificates, which can be used to exchange keys without contacting a public-key authority, in a way that is as reliable as if the keys were obtained directly from a public-key authority. A </a:t>
            </a:r>
            <a:r>
              <a:rPr lang="en-US" altLang="en-US"/>
              <a:t>certificate </a:t>
            </a:r>
            <a:r>
              <a:rPr lang="en-AU" altLang="en-US"/>
              <a:t>binds an </a:t>
            </a:r>
            <a:r>
              <a:rPr lang="en-AU" altLang="en-US" b="1"/>
              <a:t>identity</a:t>
            </a:r>
            <a:r>
              <a:rPr lang="en-AU" altLang="en-US"/>
              <a:t> to </a:t>
            </a:r>
            <a:r>
              <a:rPr lang="en-AU" altLang="en-US" b="1"/>
              <a:t>public key</a:t>
            </a:r>
            <a:r>
              <a:rPr lang="en-AU" altLang="en-US"/>
              <a:t>, with all contents </a:t>
            </a:r>
            <a:r>
              <a:rPr lang="en-AU" altLang="en-US" b="1"/>
              <a:t>signed</a:t>
            </a:r>
            <a:r>
              <a:rPr lang="en-AU" altLang="en-US"/>
              <a:t> by a trusted Public-Key or Certificate Authority (CA). This can be verified by anyone who knows the public-key authorities public-key.</a:t>
            </a:r>
            <a:endParaRPr lang="en-US" altLang="en-US"/>
          </a:p>
          <a:p>
            <a:r>
              <a:rPr lang="en-US" altLang="en-US">
                <a:latin typeface="Times-Roman"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E36368-B14F-4B40-AF79-C01F70197778}"/>
              </a:ext>
            </a:extLst>
          </p:cNvPr>
          <p:cNvSpPr>
            <a:spLocks noGrp="1" noChangeArrowheads="1"/>
          </p:cNvSpPr>
          <p:nvPr>
            <p:ph type="sldNum" sz="quarter" idx="5"/>
          </p:nvPr>
        </p:nvSpPr>
        <p:spPr>
          <a:ln/>
        </p:spPr>
        <p:txBody>
          <a:bodyPr/>
          <a:lstStyle/>
          <a:p>
            <a:fld id="{E476E2B9-80E5-4454-8ECC-F99054C8E1EC}" type="slidenum">
              <a:rPr lang="en-AU" altLang="en-US"/>
              <a:pPr/>
              <a:t>9</a:t>
            </a:fld>
            <a:endParaRPr lang="en-AU" altLang="en-US"/>
          </a:p>
        </p:txBody>
      </p:sp>
      <p:sp>
        <p:nvSpPr>
          <p:cNvPr id="55298" name="Rectangle 2">
            <a:extLst>
              <a:ext uri="{FF2B5EF4-FFF2-40B4-BE49-F238E27FC236}">
                <a16:creationId xmlns:a16="http://schemas.microsoft.com/office/drawing/2014/main" id="{2EAFFCEC-93D6-49C4-9897-F6FCAB6D16B2}"/>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DB139E93-2D39-4B54-B279-EE3C116362B3}"/>
              </a:ext>
            </a:extLst>
          </p:cNvPr>
          <p:cNvSpPr>
            <a:spLocks noGrp="1" noChangeArrowheads="1"/>
          </p:cNvSpPr>
          <p:nvPr>
            <p:ph type="body" idx="1"/>
          </p:nvPr>
        </p:nvSpPr>
        <p:spPr/>
        <p:txBody>
          <a:bodyPr/>
          <a:lstStyle/>
          <a:p>
            <a:r>
              <a:rPr lang="en-US" altLang="en-US"/>
              <a:t>Stallings Figure 10.4 “</a:t>
            </a:r>
            <a:r>
              <a:rPr lang="en-AU" altLang="en-US"/>
              <a:t>Public-Key Certificates” illustrates such a scheme</a:t>
            </a:r>
            <a:r>
              <a:rPr lang="en-US" altLang="en-US"/>
              <a:t>. See text for details of steps in protocol.</a:t>
            </a:r>
          </a:p>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6FA7B0-D7B8-4F35-AE50-B6911C93AFD0}"/>
              </a:ext>
            </a:extLst>
          </p:cNvPr>
          <p:cNvSpPr>
            <a:spLocks noGrp="1" noChangeArrowheads="1"/>
          </p:cNvSpPr>
          <p:nvPr>
            <p:ph type="sldNum" sz="quarter" idx="5"/>
          </p:nvPr>
        </p:nvSpPr>
        <p:spPr>
          <a:ln/>
        </p:spPr>
        <p:txBody>
          <a:bodyPr/>
          <a:lstStyle/>
          <a:p>
            <a:fld id="{58E961B3-6BE0-4EBC-B9B2-A287BCEDA568}" type="slidenum">
              <a:rPr lang="en-AU" altLang="en-US"/>
              <a:pPr/>
              <a:t>10</a:t>
            </a:fld>
            <a:endParaRPr lang="en-AU" altLang="en-US"/>
          </a:p>
        </p:txBody>
      </p:sp>
      <p:sp>
        <p:nvSpPr>
          <p:cNvPr id="90114" name="Rectangle 2">
            <a:extLst>
              <a:ext uri="{FF2B5EF4-FFF2-40B4-BE49-F238E27FC236}">
                <a16:creationId xmlns:a16="http://schemas.microsoft.com/office/drawing/2014/main" id="{6CFDCB4D-1073-42D2-BED6-004895CFB121}"/>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12E50186-D7CC-43CF-9B47-96B952167933}"/>
              </a:ext>
            </a:extLst>
          </p:cNvPr>
          <p:cNvSpPr>
            <a:spLocks noGrp="1" noChangeArrowheads="1"/>
          </p:cNvSpPr>
          <p:nvPr>
            <p:ph type="body" idx="1"/>
          </p:nvPr>
        </p:nvSpPr>
        <p:spPr/>
        <p:txBody>
          <a:bodyPr/>
          <a:lstStyle/>
          <a:p>
            <a:r>
              <a:rPr lang="en-US" altLang="en-US">
                <a:latin typeface="Times-Roman" charset="0"/>
              </a:rPr>
              <a:t>Once public keys have been distributed or have become accessible, secure communication that thwarts eavesdropping, tampering, or both, is possible. However, few users will wish to make exclusive use of public-key encryption for communication because of the relatively slow data rates that can be achieved. Accordingly, public-key encryption provides for the distribution of secret keys to be used for conventional encryption.</a:t>
            </a:r>
            <a:r>
              <a:rPr lang="en-US" altLang="en-US">
                <a:latin typeface="Helvetica" panose="020B0604020202020204" pitchFamily="34"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9/13/2022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9/13/2022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9/13/2022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9/13/2022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9/13/2022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9/13/2022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9/13/2022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9/13/2022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9/13/2022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9/13/2022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9/13/2022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9/13/2022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131093" cy="1323439"/>
          </a:xfrm>
          <a:prstGeom prst="rect">
            <a:avLst/>
          </a:prstGeom>
        </p:spPr>
        <p:txBody>
          <a:bodyPr wrap="square">
            <a:spAutoFit/>
          </a:bodyPr>
          <a:lstStyle/>
          <a:p>
            <a:pPr algn="ctr"/>
            <a:r>
              <a:rPr lang="en-US" altLang="en-US" sz="4000" i="0" dirty="0">
                <a:latin typeface="Arial" panose="020B0604020202020204" pitchFamily="34" charset="0"/>
              </a:rPr>
              <a:t>Key Management</a:t>
            </a:r>
            <a:br>
              <a:rPr lang="en-US" altLang="en-US" sz="4000" i="0" dirty="0">
                <a:latin typeface="Arial" panose="020B0604020202020204" pitchFamily="34" charset="0"/>
              </a:rPr>
            </a:br>
            <a:endParaRPr lang="en-US" altLang="en-US" sz="4000" i="0" dirty="0">
              <a:latin typeface="Arial" panose="020B0604020202020204" pitchFamily="34" charset="0"/>
            </a:endParaRP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D51C346-0074-4255-86FB-139DD388D61D}"/>
              </a:ext>
            </a:extLst>
          </p:cNvPr>
          <p:cNvSpPr>
            <a:spLocks noGrp="1" noChangeArrowheads="1"/>
          </p:cNvSpPr>
          <p:nvPr>
            <p:ph type="title"/>
          </p:nvPr>
        </p:nvSpPr>
        <p:spPr>
          <a:xfrm>
            <a:off x="1592802" y="223084"/>
            <a:ext cx="8385699" cy="638052"/>
          </a:xfrm>
        </p:spPr>
        <p:txBody>
          <a:bodyPr>
            <a:normAutofit fontScale="90000"/>
          </a:bodyPr>
          <a:lstStyle/>
          <a:p>
            <a:r>
              <a:rPr lang="en-US" altLang="en-US" sz="4000" dirty="0"/>
              <a:t>Public-Key D</a:t>
            </a:r>
            <a:r>
              <a:rPr lang="en-AU" altLang="en-US" sz="4000" dirty="0" err="1"/>
              <a:t>istribution</a:t>
            </a:r>
            <a:r>
              <a:rPr lang="en-AU" altLang="en-US" sz="4000" dirty="0"/>
              <a:t> of Secret Keys</a:t>
            </a:r>
          </a:p>
        </p:txBody>
      </p:sp>
      <p:sp>
        <p:nvSpPr>
          <p:cNvPr id="56323" name="Rectangle 3">
            <a:extLst>
              <a:ext uri="{FF2B5EF4-FFF2-40B4-BE49-F238E27FC236}">
                <a16:creationId xmlns:a16="http://schemas.microsoft.com/office/drawing/2014/main" id="{C914921D-EF12-4F33-B9E6-EBBE9B6826E0}"/>
              </a:ext>
            </a:extLst>
          </p:cNvPr>
          <p:cNvSpPr>
            <a:spLocks noGrp="1" noChangeArrowheads="1"/>
          </p:cNvSpPr>
          <p:nvPr>
            <p:ph type="body" idx="1"/>
          </p:nvPr>
        </p:nvSpPr>
        <p:spPr/>
        <p:txBody>
          <a:bodyPr/>
          <a:lstStyle/>
          <a:p>
            <a:pPr>
              <a:lnSpc>
                <a:spcPct val="90000"/>
              </a:lnSpc>
            </a:pPr>
            <a:r>
              <a:rPr lang="en-US" altLang="en-US"/>
              <a:t>use previous methods to obtain public-key</a:t>
            </a:r>
          </a:p>
          <a:p>
            <a:pPr>
              <a:lnSpc>
                <a:spcPct val="90000"/>
              </a:lnSpc>
            </a:pPr>
            <a:r>
              <a:rPr lang="en-US" altLang="en-US"/>
              <a:t>can use for secrecy or authentication</a:t>
            </a:r>
          </a:p>
          <a:p>
            <a:pPr>
              <a:lnSpc>
                <a:spcPct val="90000"/>
              </a:lnSpc>
            </a:pPr>
            <a:r>
              <a:rPr lang="en-US" altLang="en-US"/>
              <a:t>but public-key algorithms are slow</a:t>
            </a:r>
          </a:p>
          <a:p>
            <a:pPr>
              <a:lnSpc>
                <a:spcPct val="90000"/>
              </a:lnSpc>
            </a:pPr>
            <a:r>
              <a:rPr lang="en-US" altLang="en-US"/>
              <a:t>so usually want to use private-key encryption to protect message contents</a:t>
            </a:r>
          </a:p>
          <a:p>
            <a:pPr>
              <a:lnSpc>
                <a:spcPct val="90000"/>
              </a:lnSpc>
            </a:pPr>
            <a:r>
              <a:rPr lang="en-US" altLang="en-US"/>
              <a:t>hence need a session key</a:t>
            </a:r>
          </a:p>
          <a:p>
            <a:pPr>
              <a:lnSpc>
                <a:spcPct val="90000"/>
              </a:lnSpc>
            </a:pPr>
            <a:r>
              <a:rPr lang="en-US" altLang="en-US"/>
              <a:t>have several alternatives for negotiating a suitable session</a:t>
            </a:r>
            <a:endParaRPr lang="en-AU"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2C9A8D5-6E99-44A3-B93A-8C742039C1B0}"/>
              </a:ext>
            </a:extLst>
          </p:cNvPr>
          <p:cNvSpPr>
            <a:spLocks noGrp="1" noChangeArrowheads="1"/>
          </p:cNvSpPr>
          <p:nvPr>
            <p:ph type="title"/>
          </p:nvPr>
        </p:nvSpPr>
        <p:spPr>
          <a:xfrm>
            <a:off x="1601680" y="223083"/>
            <a:ext cx="7959571" cy="629174"/>
          </a:xfrm>
        </p:spPr>
        <p:txBody>
          <a:bodyPr>
            <a:normAutofit fontScale="90000"/>
          </a:bodyPr>
          <a:lstStyle/>
          <a:p>
            <a:r>
              <a:rPr lang="en-US" altLang="en-US" dirty="0"/>
              <a:t>Simple Secret Key Distribution</a:t>
            </a:r>
            <a:endParaRPr lang="en-AU" altLang="en-US" dirty="0"/>
          </a:p>
        </p:txBody>
      </p:sp>
      <p:sp>
        <p:nvSpPr>
          <p:cNvPr id="57347" name="Rectangle 3">
            <a:extLst>
              <a:ext uri="{FF2B5EF4-FFF2-40B4-BE49-F238E27FC236}">
                <a16:creationId xmlns:a16="http://schemas.microsoft.com/office/drawing/2014/main" id="{6172A793-3F93-4C5F-AC8F-83F80226B158}"/>
              </a:ext>
            </a:extLst>
          </p:cNvPr>
          <p:cNvSpPr>
            <a:spLocks noGrp="1" noChangeArrowheads="1"/>
          </p:cNvSpPr>
          <p:nvPr>
            <p:ph type="body" idx="1"/>
          </p:nvPr>
        </p:nvSpPr>
        <p:spPr/>
        <p:txBody>
          <a:bodyPr/>
          <a:lstStyle/>
          <a:p>
            <a:r>
              <a:rPr lang="en-US" altLang="en-US"/>
              <a:t>proposed by Merkle in 1979</a:t>
            </a:r>
          </a:p>
          <a:p>
            <a:pPr lvl="1"/>
            <a:r>
              <a:rPr lang="en-US" altLang="en-US"/>
              <a:t>A generates a new temporary public key pair</a:t>
            </a:r>
          </a:p>
          <a:p>
            <a:pPr lvl="1"/>
            <a:r>
              <a:rPr lang="en-US" altLang="en-US"/>
              <a:t>A sends B the public key and their identity</a:t>
            </a:r>
          </a:p>
          <a:p>
            <a:pPr lvl="1"/>
            <a:r>
              <a:rPr lang="en-US" altLang="en-US"/>
              <a:t>B generates a session key K sends it to A encrypted using the supplied public key</a:t>
            </a:r>
          </a:p>
          <a:p>
            <a:pPr lvl="1"/>
            <a:r>
              <a:rPr lang="en-US" altLang="en-US"/>
              <a:t>A decrypts the session key and both use</a:t>
            </a:r>
          </a:p>
          <a:p>
            <a:r>
              <a:rPr lang="en-US" altLang="en-US"/>
              <a:t>problem is that an opponent can intercept and impersonate both halves of protocol</a:t>
            </a:r>
            <a:endParaRPr lang="en-AU"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D798FF5-F160-4E16-B3E9-86EAB5B6B8C5}"/>
              </a:ext>
            </a:extLst>
          </p:cNvPr>
          <p:cNvSpPr>
            <a:spLocks noGrp="1" noChangeArrowheads="1"/>
          </p:cNvSpPr>
          <p:nvPr>
            <p:ph type="title"/>
          </p:nvPr>
        </p:nvSpPr>
        <p:spPr>
          <a:xfrm>
            <a:off x="1654946" y="267471"/>
            <a:ext cx="7577831" cy="540397"/>
          </a:xfrm>
        </p:spPr>
        <p:txBody>
          <a:bodyPr>
            <a:normAutofit fontScale="90000"/>
          </a:bodyPr>
          <a:lstStyle/>
          <a:p>
            <a:r>
              <a:rPr lang="en-US" altLang="en-US" dirty="0"/>
              <a:t>Hybrid Key Distribution</a:t>
            </a:r>
            <a:endParaRPr lang="en-AU" altLang="en-US" dirty="0"/>
          </a:p>
        </p:txBody>
      </p:sp>
      <p:sp>
        <p:nvSpPr>
          <p:cNvPr id="92163" name="Rectangle 3">
            <a:extLst>
              <a:ext uri="{FF2B5EF4-FFF2-40B4-BE49-F238E27FC236}">
                <a16:creationId xmlns:a16="http://schemas.microsoft.com/office/drawing/2014/main" id="{424E4740-4E2E-4C2A-82E1-13433B3C3431}"/>
              </a:ext>
            </a:extLst>
          </p:cNvPr>
          <p:cNvSpPr>
            <a:spLocks noGrp="1" noChangeArrowheads="1"/>
          </p:cNvSpPr>
          <p:nvPr>
            <p:ph type="body" idx="1"/>
          </p:nvPr>
        </p:nvSpPr>
        <p:spPr/>
        <p:txBody>
          <a:bodyPr/>
          <a:lstStyle/>
          <a:p>
            <a:r>
              <a:rPr lang="en-AU" altLang="en-US"/>
              <a:t>retain use of private-key KDC</a:t>
            </a:r>
          </a:p>
          <a:p>
            <a:r>
              <a:rPr lang="en-AU" altLang="en-US"/>
              <a:t>shares secret master key with each user</a:t>
            </a:r>
          </a:p>
          <a:p>
            <a:r>
              <a:rPr lang="en-AU" altLang="en-US"/>
              <a:t>distributes session key using master key</a:t>
            </a:r>
          </a:p>
          <a:p>
            <a:r>
              <a:rPr lang="en-AU" altLang="en-US"/>
              <a:t>public-key used to distribute master keys</a:t>
            </a:r>
          </a:p>
          <a:p>
            <a:pPr lvl="1"/>
            <a:r>
              <a:rPr lang="en-AU" altLang="en-US"/>
              <a:t>especially useful with widely distributed users</a:t>
            </a:r>
          </a:p>
          <a:p>
            <a:r>
              <a:rPr lang="en-AU" altLang="en-US"/>
              <a:t>rationale</a:t>
            </a:r>
          </a:p>
          <a:p>
            <a:pPr lvl="1"/>
            <a:r>
              <a:rPr lang="en-AU" altLang="en-US"/>
              <a:t>performance</a:t>
            </a:r>
          </a:p>
          <a:p>
            <a:pPr lvl="1"/>
            <a:r>
              <a:rPr lang="en-AU" altLang="en-US"/>
              <a:t>backward compatibility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D521053-A5B7-4A5F-86AA-1970FC586321}"/>
              </a:ext>
            </a:extLst>
          </p:cNvPr>
          <p:cNvSpPr>
            <a:spLocks noGrp="1" noChangeArrowheads="1"/>
          </p:cNvSpPr>
          <p:nvPr>
            <p:ph type="title"/>
          </p:nvPr>
        </p:nvSpPr>
        <p:spPr>
          <a:xfrm>
            <a:off x="1654946" y="267471"/>
            <a:ext cx="7098437" cy="549275"/>
          </a:xfrm>
        </p:spPr>
        <p:txBody>
          <a:bodyPr>
            <a:normAutofit fontScale="90000"/>
          </a:bodyPr>
          <a:lstStyle/>
          <a:p>
            <a:r>
              <a:rPr lang="en-AU" altLang="en-US" dirty="0"/>
              <a:t>Diffie-Hellman Key Exchange</a:t>
            </a:r>
          </a:p>
        </p:txBody>
      </p:sp>
      <p:sp>
        <p:nvSpPr>
          <p:cNvPr id="60419" name="Rectangle 3">
            <a:extLst>
              <a:ext uri="{FF2B5EF4-FFF2-40B4-BE49-F238E27FC236}">
                <a16:creationId xmlns:a16="http://schemas.microsoft.com/office/drawing/2014/main" id="{92BA45BE-C1B2-4CD0-8CF4-D6F9118E40A5}"/>
              </a:ext>
            </a:extLst>
          </p:cNvPr>
          <p:cNvSpPr>
            <a:spLocks noGrp="1" noChangeArrowheads="1"/>
          </p:cNvSpPr>
          <p:nvPr>
            <p:ph type="body" idx="1"/>
          </p:nvPr>
        </p:nvSpPr>
        <p:spPr/>
        <p:txBody>
          <a:bodyPr/>
          <a:lstStyle/>
          <a:p>
            <a:r>
              <a:rPr lang="en-AU" altLang="en-US"/>
              <a:t>first public-key type scheme proposed </a:t>
            </a:r>
          </a:p>
          <a:p>
            <a:r>
              <a:rPr lang="en-AU" altLang="en-US"/>
              <a:t>by Diffie &amp; Hellman in 1976 along with the exposition of public key concepts</a:t>
            </a:r>
          </a:p>
          <a:p>
            <a:pPr lvl="1"/>
            <a:r>
              <a:rPr lang="en-AU" altLang="en-US"/>
              <a:t>note: now know that </a:t>
            </a:r>
            <a:r>
              <a:rPr lang="en-US" altLang="en-US">
                <a:latin typeface="Times-Roman" charset="0"/>
              </a:rPr>
              <a:t>Williamson</a:t>
            </a:r>
            <a:r>
              <a:rPr lang="en-AU" altLang="en-US"/>
              <a:t> (UK CESG) secretly proposed the concept in 1970 </a:t>
            </a:r>
          </a:p>
          <a:p>
            <a:r>
              <a:rPr lang="en-AU" altLang="en-US"/>
              <a:t>is a practical method for public exchange of a secret key</a:t>
            </a:r>
          </a:p>
          <a:p>
            <a:r>
              <a:rPr lang="en-US" altLang="en-US"/>
              <a:t>used in a number of commercial products</a:t>
            </a:r>
            <a:endParaRPr lang="en-A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95FCEC1-70AD-474D-8ADD-86FAA88AB960}"/>
              </a:ext>
            </a:extLst>
          </p:cNvPr>
          <p:cNvSpPr>
            <a:spLocks noGrp="1" noChangeArrowheads="1"/>
          </p:cNvSpPr>
          <p:nvPr>
            <p:ph type="title"/>
          </p:nvPr>
        </p:nvSpPr>
        <p:spPr>
          <a:xfrm>
            <a:off x="1610558" y="196449"/>
            <a:ext cx="7471299" cy="664685"/>
          </a:xfrm>
        </p:spPr>
        <p:txBody>
          <a:bodyPr>
            <a:normAutofit fontScale="90000"/>
          </a:bodyPr>
          <a:lstStyle/>
          <a:p>
            <a:r>
              <a:rPr lang="en-AU" altLang="en-US" dirty="0"/>
              <a:t>Diffie-Hellman Key Exchange</a:t>
            </a:r>
          </a:p>
        </p:txBody>
      </p:sp>
      <p:sp>
        <p:nvSpPr>
          <p:cNvPr id="62467" name="Rectangle 3">
            <a:extLst>
              <a:ext uri="{FF2B5EF4-FFF2-40B4-BE49-F238E27FC236}">
                <a16:creationId xmlns:a16="http://schemas.microsoft.com/office/drawing/2014/main" id="{E0CEB8F2-E0CD-4E84-AA82-F63379519A13}"/>
              </a:ext>
            </a:extLst>
          </p:cNvPr>
          <p:cNvSpPr>
            <a:spLocks noGrp="1" noChangeArrowheads="1"/>
          </p:cNvSpPr>
          <p:nvPr>
            <p:ph type="body" idx="1"/>
          </p:nvPr>
        </p:nvSpPr>
        <p:spPr/>
        <p:txBody>
          <a:bodyPr/>
          <a:lstStyle/>
          <a:p>
            <a:pPr>
              <a:lnSpc>
                <a:spcPct val="90000"/>
              </a:lnSpc>
            </a:pPr>
            <a:r>
              <a:rPr lang="en-AU" altLang="en-US"/>
              <a:t>a public-key distribution scheme </a:t>
            </a:r>
          </a:p>
          <a:p>
            <a:pPr lvl="1">
              <a:lnSpc>
                <a:spcPct val="90000"/>
              </a:lnSpc>
            </a:pPr>
            <a:r>
              <a:rPr lang="en-AU" altLang="en-US"/>
              <a:t>cannot be used to exchange an arbitrary message </a:t>
            </a:r>
          </a:p>
          <a:p>
            <a:pPr lvl="1">
              <a:lnSpc>
                <a:spcPct val="90000"/>
              </a:lnSpc>
            </a:pPr>
            <a:r>
              <a:rPr lang="en-AU" altLang="en-US"/>
              <a:t>rather it can establish a common key </a:t>
            </a:r>
          </a:p>
          <a:p>
            <a:pPr lvl="1">
              <a:lnSpc>
                <a:spcPct val="90000"/>
              </a:lnSpc>
            </a:pPr>
            <a:r>
              <a:rPr lang="en-AU" altLang="en-US"/>
              <a:t>known only to the two participants </a:t>
            </a:r>
          </a:p>
          <a:p>
            <a:pPr>
              <a:lnSpc>
                <a:spcPct val="90000"/>
              </a:lnSpc>
            </a:pPr>
            <a:r>
              <a:rPr lang="en-AU" altLang="en-US"/>
              <a:t>value of key depends on the participants (and their private and public key information) </a:t>
            </a:r>
          </a:p>
          <a:p>
            <a:pPr>
              <a:lnSpc>
                <a:spcPct val="90000"/>
              </a:lnSpc>
            </a:pPr>
            <a:r>
              <a:rPr lang="en-AU" altLang="en-US"/>
              <a:t>based on exponentiation in a finite (Galois) field (modulo a prime or a polynomial) - easy</a:t>
            </a:r>
          </a:p>
          <a:p>
            <a:pPr>
              <a:lnSpc>
                <a:spcPct val="90000"/>
              </a:lnSpc>
            </a:pPr>
            <a:r>
              <a:rPr lang="en-AU" altLang="en-US"/>
              <a:t>security relies on the difficulty of computing discrete logarithms (similar to factoring) – hard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6C14EF8-A7CF-4770-8D9A-904D5A5FBE8E}"/>
              </a:ext>
            </a:extLst>
          </p:cNvPr>
          <p:cNvSpPr>
            <a:spLocks noGrp="1" noChangeArrowheads="1"/>
          </p:cNvSpPr>
          <p:nvPr>
            <p:ph type="title"/>
          </p:nvPr>
        </p:nvSpPr>
        <p:spPr>
          <a:xfrm>
            <a:off x="1619435" y="249715"/>
            <a:ext cx="5678010" cy="593663"/>
          </a:xfrm>
        </p:spPr>
        <p:txBody>
          <a:bodyPr>
            <a:normAutofit fontScale="90000"/>
          </a:bodyPr>
          <a:lstStyle/>
          <a:p>
            <a:r>
              <a:rPr lang="en-AU" altLang="en-US" dirty="0"/>
              <a:t>Diffie-Hellman Setup</a:t>
            </a:r>
          </a:p>
        </p:txBody>
      </p:sp>
      <p:sp>
        <p:nvSpPr>
          <p:cNvPr id="63491" name="Rectangle 3">
            <a:extLst>
              <a:ext uri="{FF2B5EF4-FFF2-40B4-BE49-F238E27FC236}">
                <a16:creationId xmlns:a16="http://schemas.microsoft.com/office/drawing/2014/main" id="{5FB18096-3F4B-416C-A035-D957A9D5B2DE}"/>
              </a:ext>
            </a:extLst>
          </p:cNvPr>
          <p:cNvSpPr>
            <a:spLocks noGrp="1" noChangeArrowheads="1"/>
          </p:cNvSpPr>
          <p:nvPr>
            <p:ph type="body" idx="1"/>
          </p:nvPr>
        </p:nvSpPr>
        <p:spPr/>
        <p:txBody>
          <a:bodyPr/>
          <a:lstStyle/>
          <a:p>
            <a:r>
              <a:rPr lang="en-US" altLang="en-US"/>
              <a:t>all users agree on global parameters:</a:t>
            </a:r>
          </a:p>
          <a:p>
            <a:pPr lvl="1"/>
            <a:r>
              <a:rPr lang="en-AU" altLang="en-US"/>
              <a:t>large prime integer or polynomial </a:t>
            </a:r>
            <a:r>
              <a:rPr lang="en-AU" altLang="en-US">
                <a:latin typeface="Courier New" panose="02070309020205020404" pitchFamily="49" charset="0"/>
              </a:rPr>
              <a:t>q</a:t>
            </a:r>
          </a:p>
          <a:p>
            <a:pPr lvl="1"/>
            <a:r>
              <a:rPr lang="en-AU" altLang="en-US">
                <a:latin typeface="Courier New" panose="02070309020205020404" pitchFamily="49" charset="0"/>
              </a:rPr>
              <a:t>a</a:t>
            </a:r>
            <a:r>
              <a:rPr lang="en-AU" altLang="en-US"/>
              <a:t> being a primitive root mod </a:t>
            </a:r>
            <a:r>
              <a:rPr lang="en-AU" altLang="en-US">
                <a:latin typeface="Courier New" panose="02070309020205020404" pitchFamily="49" charset="0"/>
              </a:rPr>
              <a:t>q</a:t>
            </a:r>
            <a:endParaRPr lang="en-AU" altLang="en-US"/>
          </a:p>
          <a:p>
            <a:r>
              <a:rPr lang="en-US" altLang="en-US"/>
              <a:t>each user (eg. A) generates their key</a:t>
            </a:r>
          </a:p>
          <a:p>
            <a:pPr lvl="1"/>
            <a:r>
              <a:rPr lang="en-AU" altLang="en-US"/>
              <a:t>chooses a secret key (number): </a:t>
            </a:r>
            <a:r>
              <a:rPr lang="en-AU" altLang="en-US">
                <a:latin typeface="Courier New" panose="02070309020205020404" pitchFamily="49" charset="0"/>
              </a:rPr>
              <a:t>x</a:t>
            </a:r>
            <a:r>
              <a:rPr lang="en-AU" altLang="en-US" baseline="-25000">
                <a:latin typeface="Courier New" panose="02070309020205020404" pitchFamily="49" charset="0"/>
              </a:rPr>
              <a:t>A</a:t>
            </a:r>
            <a:r>
              <a:rPr lang="en-AU" altLang="en-US">
                <a:latin typeface="Courier New" panose="02070309020205020404" pitchFamily="49" charset="0"/>
              </a:rPr>
              <a:t> &lt; q</a:t>
            </a:r>
            <a:r>
              <a:rPr lang="en-AU" altLang="en-US"/>
              <a:t> </a:t>
            </a:r>
          </a:p>
          <a:p>
            <a:pPr lvl="1"/>
            <a:r>
              <a:rPr lang="en-AU" altLang="en-US"/>
              <a:t>compute their </a:t>
            </a:r>
            <a:r>
              <a:rPr lang="en-AU" altLang="en-US" b="1"/>
              <a:t>public key</a:t>
            </a:r>
            <a:r>
              <a:rPr lang="en-AU" altLang="en-US"/>
              <a:t>: </a:t>
            </a:r>
            <a:r>
              <a:rPr lang="en-AU" altLang="en-US">
                <a:latin typeface="Courier New" panose="02070309020205020404" pitchFamily="49" charset="0"/>
              </a:rPr>
              <a:t>y</a:t>
            </a:r>
            <a:r>
              <a:rPr lang="en-AU" altLang="en-US" baseline="-25000">
                <a:latin typeface="Courier New" panose="02070309020205020404" pitchFamily="49" charset="0"/>
              </a:rPr>
              <a:t>A</a:t>
            </a:r>
            <a:r>
              <a:rPr lang="en-AU" altLang="en-US">
                <a:latin typeface="Courier New" panose="02070309020205020404" pitchFamily="49" charset="0"/>
              </a:rPr>
              <a:t> = </a:t>
            </a:r>
            <a:r>
              <a:rPr lang="el-GR" altLang="en-US">
                <a:latin typeface="Courier New" panose="02070309020205020404" pitchFamily="49" charset="0"/>
                <a:cs typeface="Arial" panose="020B0604020202020204" pitchFamily="34" charset="0"/>
              </a:rPr>
              <a:t>a</a:t>
            </a:r>
            <a:r>
              <a:rPr lang="en-AU" altLang="en-US" baseline="60000">
                <a:latin typeface="Courier New" panose="02070309020205020404" pitchFamily="49" charset="0"/>
              </a:rPr>
              <a:t>x</a:t>
            </a:r>
            <a:r>
              <a:rPr lang="en-AU" altLang="en-US" baseline="40000">
                <a:latin typeface="Courier New" panose="02070309020205020404" pitchFamily="49" charset="0"/>
              </a:rPr>
              <a:t>A</a:t>
            </a:r>
            <a:r>
              <a:rPr lang="en-AU" altLang="en-US">
                <a:latin typeface="Courier New" panose="02070309020205020404" pitchFamily="49" charset="0"/>
              </a:rPr>
              <a:t> mod q</a:t>
            </a:r>
          </a:p>
          <a:p>
            <a:r>
              <a:rPr lang="en-AU" altLang="en-US"/>
              <a:t> each user makes public that key </a:t>
            </a:r>
            <a:r>
              <a:rPr lang="en-AU" altLang="en-US">
                <a:latin typeface="Courier New" panose="02070309020205020404" pitchFamily="49" charset="0"/>
              </a:rPr>
              <a:t>y</a:t>
            </a:r>
            <a:r>
              <a:rPr lang="en-AU" altLang="en-US" baseline="-25000">
                <a:latin typeface="Courier New" panose="02070309020205020404" pitchFamily="49" charset="0"/>
              </a:rPr>
              <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5681EEC-1BD8-4C58-B907-F1CC50EF670C}"/>
              </a:ext>
            </a:extLst>
          </p:cNvPr>
          <p:cNvSpPr>
            <a:spLocks noGrp="1" noChangeArrowheads="1"/>
          </p:cNvSpPr>
          <p:nvPr>
            <p:ph type="title"/>
          </p:nvPr>
        </p:nvSpPr>
        <p:spPr>
          <a:xfrm>
            <a:off x="1681578" y="231960"/>
            <a:ext cx="6388223" cy="611419"/>
          </a:xfrm>
        </p:spPr>
        <p:txBody>
          <a:bodyPr>
            <a:normAutofit fontScale="90000"/>
          </a:bodyPr>
          <a:lstStyle/>
          <a:p>
            <a:r>
              <a:rPr lang="en-AU" altLang="en-US" dirty="0"/>
              <a:t>Diffie-Hellman Key Exchange</a:t>
            </a:r>
          </a:p>
        </p:txBody>
      </p:sp>
      <p:sp>
        <p:nvSpPr>
          <p:cNvPr id="65539" name="Rectangle 3">
            <a:extLst>
              <a:ext uri="{FF2B5EF4-FFF2-40B4-BE49-F238E27FC236}">
                <a16:creationId xmlns:a16="http://schemas.microsoft.com/office/drawing/2014/main" id="{7890DE79-C483-4F2F-924B-8A2129AAD490}"/>
              </a:ext>
            </a:extLst>
          </p:cNvPr>
          <p:cNvSpPr>
            <a:spLocks noGrp="1" noChangeArrowheads="1"/>
          </p:cNvSpPr>
          <p:nvPr>
            <p:ph type="body" idx="1"/>
          </p:nvPr>
        </p:nvSpPr>
        <p:spPr/>
        <p:txBody>
          <a:bodyPr/>
          <a:lstStyle/>
          <a:p>
            <a:pPr>
              <a:lnSpc>
                <a:spcPct val="90000"/>
              </a:lnSpc>
            </a:pPr>
            <a:r>
              <a:rPr lang="en-AU" altLang="en-US"/>
              <a:t>shared session key for users A &amp; B is K</a:t>
            </a:r>
            <a:r>
              <a:rPr lang="en-AU" altLang="en-US" baseline="-25000"/>
              <a:t>AB</a:t>
            </a:r>
            <a:r>
              <a:rPr lang="en-AU" altLang="en-US"/>
              <a:t>: </a:t>
            </a:r>
          </a:p>
          <a:p>
            <a:pPr lvl="1">
              <a:lnSpc>
                <a:spcPct val="90000"/>
              </a:lnSpc>
              <a:buFont typeface="Wingdings" panose="05000000000000000000" pitchFamily="2" charset="2"/>
              <a:buNone/>
            </a:pPr>
            <a:r>
              <a:rPr lang="en-AU" altLang="en-US">
                <a:latin typeface="Courier New" panose="02070309020205020404" pitchFamily="49" charset="0"/>
              </a:rPr>
              <a:t>K</a:t>
            </a:r>
            <a:r>
              <a:rPr lang="en-AU" altLang="en-US" baseline="-25000">
                <a:latin typeface="Courier New" panose="02070309020205020404" pitchFamily="49" charset="0"/>
              </a:rPr>
              <a:t>AB</a:t>
            </a:r>
            <a:r>
              <a:rPr lang="en-AU" altLang="en-US">
                <a:latin typeface="Courier New" panose="02070309020205020404" pitchFamily="49" charset="0"/>
              </a:rPr>
              <a:t> = </a:t>
            </a:r>
            <a:r>
              <a:rPr lang="el-GR" altLang="en-US">
                <a:latin typeface="Courier New" panose="02070309020205020404" pitchFamily="49" charset="0"/>
                <a:cs typeface="Arial" panose="020B0604020202020204" pitchFamily="34" charset="0"/>
              </a:rPr>
              <a:t>a</a:t>
            </a:r>
            <a:r>
              <a:rPr lang="en-AU" altLang="en-US" baseline="60000">
                <a:latin typeface="Courier New" panose="02070309020205020404" pitchFamily="49" charset="0"/>
              </a:rPr>
              <a:t>x</a:t>
            </a:r>
            <a:r>
              <a:rPr lang="en-AU" altLang="en-US" baseline="40000">
                <a:latin typeface="Courier New" panose="02070309020205020404" pitchFamily="49" charset="0"/>
              </a:rPr>
              <a:t>A.</a:t>
            </a:r>
            <a:r>
              <a:rPr lang="en-AU" altLang="en-US" baseline="60000">
                <a:latin typeface="Courier New" panose="02070309020205020404" pitchFamily="49" charset="0"/>
              </a:rPr>
              <a:t>x</a:t>
            </a:r>
            <a:r>
              <a:rPr lang="en-AU" altLang="en-US" baseline="40000">
                <a:latin typeface="Courier New" panose="02070309020205020404" pitchFamily="49" charset="0"/>
              </a:rPr>
              <a:t>B</a:t>
            </a:r>
            <a:r>
              <a:rPr lang="en-AU" altLang="en-US">
                <a:latin typeface="Courier New" panose="02070309020205020404" pitchFamily="49" charset="0"/>
              </a:rPr>
              <a:t> mod q</a:t>
            </a:r>
          </a:p>
          <a:p>
            <a:pPr lvl="1">
              <a:lnSpc>
                <a:spcPct val="90000"/>
              </a:lnSpc>
              <a:buFont typeface="Wingdings" panose="05000000000000000000" pitchFamily="2" charset="2"/>
              <a:buNone/>
            </a:pPr>
            <a:r>
              <a:rPr lang="en-AU" altLang="en-US">
                <a:latin typeface="Courier New" panose="02070309020205020404" pitchFamily="49" charset="0"/>
              </a:rPr>
              <a:t>= y</a:t>
            </a:r>
            <a:r>
              <a:rPr lang="en-AU" altLang="en-US" baseline="-25000">
                <a:latin typeface="Courier New" panose="02070309020205020404" pitchFamily="49" charset="0"/>
              </a:rPr>
              <a:t>A</a:t>
            </a:r>
            <a:r>
              <a:rPr lang="en-AU" altLang="en-US" baseline="60000">
                <a:latin typeface="Courier New" panose="02070309020205020404" pitchFamily="49" charset="0"/>
              </a:rPr>
              <a:t>x</a:t>
            </a:r>
            <a:r>
              <a:rPr lang="en-AU" altLang="en-US" baseline="40000">
                <a:latin typeface="Courier New" panose="02070309020205020404" pitchFamily="49" charset="0"/>
              </a:rPr>
              <a:t>B</a:t>
            </a:r>
            <a:r>
              <a:rPr lang="en-AU" altLang="en-US">
                <a:latin typeface="Courier New" panose="02070309020205020404" pitchFamily="49" charset="0"/>
              </a:rPr>
              <a:t> mod q  (which </a:t>
            </a:r>
            <a:r>
              <a:rPr lang="en-AU" altLang="en-US" b="1">
                <a:latin typeface="Courier New" panose="02070309020205020404" pitchFamily="49" charset="0"/>
              </a:rPr>
              <a:t>B</a:t>
            </a:r>
            <a:r>
              <a:rPr lang="en-AU" altLang="en-US">
                <a:latin typeface="Courier New" panose="02070309020205020404" pitchFamily="49" charset="0"/>
              </a:rPr>
              <a:t> can compute) </a:t>
            </a:r>
          </a:p>
          <a:p>
            <a:pPr lvl="1">
              <a:lnSpc>
                <a:spcPct val="90000"/>
              </a:lnSpc>
              <a:buFont typeface="Wingdings" panose="05000000000000000000" pitchFamily="2" charset="2"/>
              <a:buNone/>
            </a:pPr>
            <a:r>
              <a:rPr lang="en-AU" altLang="en-US">
                <a:latin typeface="Courier New" panose="02070309020205020404" pitchFamily="49" charset="0"/>
              </a:rPr>
              <a:t>= y</a:t>
            </a:r>
            <a:r>
              <a:rPr lang="en-AU" altLang="en-US" baseline="-25000">
                <a:latin typeface="Courier New" panose="02070309020205020404" pitchFamily="49" charset="0"/>
              </a:rPr>
              <a:t>B</a:t>
            </a:r>
            <a:r>
              <a:rPr lang="en-AU" altLang="en-US" baseline="60000">
                <a:latin typeface="Courier New" panose="02070309020205020404" pitchFamily="49" charset="0"/>
              </a:rPr>
              <a:t>x</a:t>
            </a:r>
            <a:r>
              <a:rPr lang="en-AU" altLang="en-US" baseline="40000">
                <a:latin typeface="Courier New" panose="02070309020205020404" pitchFamily="49" charset="0"/>
              </a:rPr>
              <a:t>A</a:t>
            </a:r>
            <a:r>
              <a:rPr lang="en-AU" altLang="en-US">
                <a:latin typeface="Courier New" panose="02070309020205020404" pitchFamily="49" charset="0"/>
              </a:rPr>
              <a:t> mod q  (which </a:t>
            </a:r>
            <a:r>
              <a:rPr lang="en-AU" altLang="en-US" b="1">
                <a:latin typeface="Courier New" panose="02070309020205020404" pitchFamily="49" charset="0"/>
              </a:rPr>
              <a:t>A</a:t>
            </a:r>
            <a:r>
              <a:rPr lang="en-AU" altLang="en-US">
                <a:latin typeface="Courier New" panose="02070309020205020404" pitchFamily="49" charset="0"/>
              </a:rPr>
              <a:t> can compute) </a:t>
            </a:r>
          </a:p>
          <a:p>
            <a:pPr>
              <a:lnSpc>
                <a:spcPct val="90000"/>
              </a:lnSpc>
            </a:pPr>
            <a:r>
              <a:rPr lang="en-AU" altLang="en-US"/>
              <a:t>K</a:t>
            </a:r>
            <a:r>
              <a:rPr lang="en-AU" altLang="en-US" baseline="-25000"/>
              <a:t>AB</a:t>
            </a:r>
            <a:r>
              <a:rPr lang="en-AU" altLang="en-US"/>
              <a:t> is used as session key in private-key encryption scheme between Alice and Bob</a:t>
            </a:r>
          </a:p>
          <a:p>
            <a:pPr>
              <a:lnSpc>
                <a:spcPct val="90000"/>
              </a:lnSpc>
            </a:pPr>
            <a:r>
              <a:rPr lang="en-AU" altLang="en-US"/>
              <a:t>if Alice and Bob subsequently communicate, they will have the </a:t>
            </a:r>
            <a:r>
              <a:rPr lang="en-AU" altLang="en-US" b="1"/>
              <a:t>same</a:t>
            </a:r>
            <a:r>
              <a:rPr lang="en-AU" altLang="en-US"/>
              <a:t> key as before, unless they choose new public-keys </a:t>
            </a:r>
          </a:p>
          <a:p>
            <a:pPr>
              <a:lnSpc>
                <a:spcPct val="90000"/>
              </a:lnSpc>
            </a:pPr>
            <a:r>
              <a:rPr lang="en-US" altLang="en-US"/>
              <a:t>attacker needs an x, must solve discrete log</a:t>
            </a:r>
            <a:endParaRPr lang="en-AU"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029B466-7AC8-47A7-8639-A4DF993157D8}"/>
              </a:ext>
            </a:extLst>
          </p:cNvPr>
          <p:cNvSpPr>
            <a:spLocks noGrp="1" noChangeArrowheads="1"/>
          </p:cNvSpPr>
          <p:nvPr>
            <p:ph type="title"/>
          </p:nvPr>
        </p:nvSpPr>
        <p:spPr>
          <a:xfrm>
            <a:off x="1646068" y="231960"/>
            <a:ext cx="7577831" cy="602541"/>
          </a:xfrm>
        </p:spPr>
        <p:txBody>
          <a:bodyPr>
            <a:normAutofit fontScale="90000"/>
          </a:bodyPr>
          <a:lstStyle/>
          <a:p>
            <a:r>
              <a:rPr lang="en-AU" altLang="en-US" dirty="0"/>
              <a:t>Diffie-Hellman Example </a:t>
            </a:r>
          </a:p>
        </p:txBody>
      </p:sp>
      <p:sp>
        <p:nvSpPr>
          <p:cNvPr id="67587" name="Rectangle 3">
            <a:extLst>
              <a:ext uri="{FF2B5EF4-FFF2-40B4-BE49-F238E27FC236}">
                <a16:creationId xmlns:a16="http://schemas.microsoft.com/office/drawing/2014/main" id="{68D011F2-F906-49D1-816A-4D8364306E70}"/>
              </a:ext>
            </a:extLst>
          </p:cNvPr>
          <p:cNvSpPr>
            <a:spLocks noGrp="1" noChangeArrowheads="1"/>
          </p:cNvSpPr>
          <p:nvPr>
            <p:ph type="body" idx="1"/>
          </p:nvPr>
        </p:nvSpPr>
        <p:spPr/>
        <p:txBody>
          <a:bodyPr>
            <a:normAutofit lnSpcReduction="10000"/>
          </a:bodyPr>
          <a:lstStyle/>
          <a:p>
            <a:pPr>
              <a:lnSpc>
                <a:spcPct val="90000"/>
              </a:lnSpc>
            </a:pPr>
            <a:r>
              <a:rPr lang="en-US" altLang="en-US"/>
              <a:t>users Alice &amp; Bob who wish to swap keys:</a:t>
            </a:r>
          </a:p>
          <a:p>
            <a:pPr>
              <a:lnSpc>
                <a:spcPct val="90000"/>
              </a:lnSpc>
            </a:pPr>
            <a:r>
              <a:rPr lang="en-US" altLang="en-US"/>
              <a:t>agree on prime </a:t>
            </a:r>
            <a:r>
              <a:rPr lang="en-US" altLang="en-US">
                <a:latin typeface="Courier New" panose="02070309020205020404" pitchFamily="49" charset="0"/>
              </a:rPr>
              <a:t>q=353</a:t>
            </a:r>
            <a:r>
              <a:rPr lang="en-US" altLang="en-US"/>
              <a:t> and </a:t>
            </a:r>
            <a:r>
              <a:rPr lang="el-GR" altLang="en-US">
                <a:latin typeface="Courier New" panose="02070309020205020404" pitchFamily="49" charset="0"/>
                <a:cs typeface="Arial" panose="020B0604020202020204" pitchFamily="34" charset="0"/>
              </a:rPr>
              <a:t>a</a:t>
            </a:r>
            <a:r>
              <a:rPr lang="en-US" altLang="en-US">
                <a:latin typeface="Courier New" panose="02070309020205020404" pitchFamily="49" charset="0"/>
                <a:cs typeface="Arial" panose="020B0604020202020204" pitchFamily="34" charset="0"/>
              </a:rPr>
              <a:t>=3</a:t>
            </a:r>
            <a:endParaRPr lang="en-US" altLang="en-US">
              <a:latin typeface="Courier New" panose="02070309020205020404" pitchFamily="49" charset="0"/>
            </a:endParaRPr>
          </a:p>
          <a:p>
            <a:pPr>
              <a:lnSpc>
                <a:spcPct val="90000"/>
              </a:lnSpc>
            </a:pPr>
            <a:r>
              <a:rPr lang="en-US" altLang="en-US"/>
              <a:t>select random secret keys:</a:t>
            </a:r>
          </a:p>
          <a:p>
            <a:pPr lvl="1">
              <a:lnSpc>
                <a:spcPct val="90000"/>
              </a:lnSpc>
            </a:pPr>
            <a:r>
              <a:rPr lang="en-AU" altLang="en-US"/>
              <a:t>A chooses </a:t>
            </a:r>
            <a:r>
              <a:rPr lang="en-AU" altLang="en-US">
                <a:latin typeface="Courier New" panose="02070309020205020404" pitchFamily="49" charset="0"/>
              </a:rPr>
              <a:t>x</a:t>
            </a:r>
            <a:r>
              <a:rPr lang="en-AU" altLang="en-US" baseline="-25000">
                <a:latin typeface="Courier New" panose="02070309020205020404" pitchFamily="49" charset="0"/>
              </a:rPr>
              <a:t>A</a:t>
            </a:r>
            <a:r>
              <a:rPr lang="en-AU" altLang="en-US">
                <a:latin typeface="Courier New" panose="02070309020205020404" pitchFamily="49" charset="0"/>
              </a:rPr>
              <a:t>=97, </a:t>
            </a:r>
            <a:r>
              <a:rPr lang="en-AU" altLang="en-US"/>
              <a:t>B chooses </a:t>
            </a:r>
            <a:r>
              <a:rPr lang="en-AU" altLang="en-US">
                <a:latin typeface="Courier New" panose="02070309020205020404" pitchFamily="49" charset="0"/>
              </a:rPr>
              <a:t>x</a:t>
            </a:r>
            <a:r>
              <a:rPr lang="en-AU" altLang="en-US" baseline="-25000">
                <a:latin typeface="Courier New" panose="02070309020205020404" pitchFamily="49" charset="0"/>
              </a:rPr>
              <a:t>B</a:t>
            </a:r>
            <a:r>
              <a:rPr lang="en-AU" altLang="en-US">
                <a:latin typeface="Courier New" panose="02070309020205020404" pitchFamily="49" charset="0"/>
              </a:rPr>
              <a:t>=233</a:t>
            </a:r>
          </a:p>
          <a:p>
            <a:pPr>
              <a:lnSpc>
                <a:spcPct val="90000"/>
              </a:lnSpc>
            </a:pPr>
            <a:r>
              <a:rPr lang="en-US" altLang="en-US"/>
              <a:t>compute respective public keys:</a:t>
            </a:r>
          </a:p>
          <a:p>
            <a:pPr lvl="1">
              <a:lnSpc>
                <a:spcPct val="90000"/>
              </a:lnSpc>
            </a:pPr>
            <a:r>
              <a:rPr lang="en-AU" altLang="en-US">
                <a:latin typeface="Courier New" panose="02070309020205020404" pitchFamily="49" charset="0"/>
              </a:rPr>
              <a:t>y</a:t>
            </a:r>
            <a:r>
              <a:rPr lang="en-AU" altLang="en-US" baseline="-25000">
                <a:latin typeface="Courier New" panose="02070309020205020404" pitchFamily="49" charset="0"/>
              </a:rPr>
              <a:t>A</a:t>
            </a:r>
            <a:r>
              <a:rPr lang="en-AU" altLang="en-US">
                <a:latin typeface="Courier New" panose="02070309020205020404" pitchFamily="49" charset="0"/>
              </a:rPr>
              <a:t>=</a:t>
            </a:r>
            <a:r>
              <a:rPr lang="en-US" altLang="en-US">
                <a:cs typeface="Arial" panose="020B0604020202020204" pitchFamily="34" charset="0"/>
              </a:rPr>
              <a:t>3</a:t>
            </a:r>
            <a:r>
              <a:rPr lang="en-AU" altLang="en-US" baseline="60000">
                <a:latin typeface="Courier New" panose="02070309020205020404" pitchFamily="49" charset="0"/>
              </a:rPr>
              <a:t>97 </a:t>
            </a:r>
            <a:r>
              <a:rPr lang="en-AU" altLang="en-US">
                <a:latin typeface="Courier New" panose="02070309020205020404" pitchFamily="49" charset="0"/>
              </a:rPr>
              <a:t> mod 353 = 40	</a:t>
            </a:r>
            <a:r>
              <a:rPr lang="en-AU" altLang="en-US"/>
              <a:t>(Alice)</a:t>
            </a:r>
          </a:p>
          <a:p>
            <a:pPr lvl="1">
              <a:lnSpc>
                <a:spcPct val="90000"/>
              </a:lnSpc>
            </a:pPr>
            <a:r>
              <a:rPr lang="en-AU" altLang="en-US">
                <a:latin typeface="Courier New" panose="02070309020205020404" pitchFamily="49" charset="0"/>
              </a:rPr>
              <a:t>y</a:t>
            </a:r>
            <a:r>
              <a:rPr lang="en-AU" altLang="en-US" baseline="-25000">
                <a:latin typeface="Courier New" panose="02070309020205020404" pitchFamily="49" charset="0"/>
              </a:rPr>
              <a:t>B</a:t>
            </a:r>
            <a:r>
              <a:rPr lang="en-AU" altLang="en-US">
                <a:latin typeface="Courier New" panose="02070309020205020404" pitchFamily="49" charset="0"/>
              </a:rPr>
              <a:t>=</a:t>
            </a:r>
            <a:r>
              <a:rPr lang="en-US" altLang="en-US">
                <a:cs typeface="Arial" panose="020B0604020202020204" pitchFamily="34" charset="0"/>
              </a:rPr>
              <a:t>3</a:t>
            </a:r>
            <a:r>
              <a:rPr lang="en-AU" altLang="en-US" baseline="60000">
                <a:latin typeface="Courier New" panose="02070309020205020404" pitchFamily="49" charset="0"/>
              </a:rPr>
              <a:t>233</a:t>
            </a:r>
            <a:r>
              <a:rPr lang="en-AU" altLang="en-US">
                <a:latin typeface="Courier New" panose="02070309020205020404" pitchFamily="49" charset="0"/>
              </a:rPr>
              <a:t> mod 353 = 248	</a:t>
            </a:r>
            <a:r>
              <a:rPr lang="en-AU" altLang="en-US"/>
              <a:t>(Bob)</a:t>
            </a:r>
          </a:p>
          <a:p>
            <a:pPr>
              <a:lnSpc>
                <a:spcPct val="90000"/>
              </a:lnSpc>
            </a:pPr>
            <a:r>
              <a:rPr lang="en-US" altLang="en-US"/>
              <a:t>compute shared session key as:</a:t>
            </a:r>
          </a:p>
          <a:p>
            <a:pPr lvl="1">
              <a:lnSpc>
                <a:spcPct val="90000"/>
              </a:lnSpc>
            </a:pPr>
            <a:r>
              <a:rPr lang="en-AU" altLang="en-US">
                <a:latin typeface="Courier New" panose="02070309020205020404" pitchFamily="49" charset="0"/>
              </a:rPr>
              <a:t>K</a:t>
            </a:r>
            <a:r>
              <a:rPr lang="en-AU" altLang="en-US" baseline="-25000">
                <a:latin typeface="Courier New" panose="02070309020205020404" pitchFamily="49" charset="0"/>
              </a:rPr>
              <a:t>AB</a:t>
            </a:r>
            <a:r>
              <a:rPr lang="en-AU" altLang="en-US">
                <a:latin typeface="Courier New" panose="02070309020205020404" pitchFamily="49" charset="0"/>
              </a:rPr>
              <a:t>= y</a:t>
            </a:r>
            <a:r>
              <a:rPr lang="en-AU" altLang="en-US" baseline="-25000">
                <a:latin typeface="Courier New" panose="02070309020205020404" pitchFamily="49" charset="0"/>
              </a:rPr>
              <a:t>B</a:t>
            </a:r>
            <a:r>
              <a:rPr lang="en-AU" altLang="en-US" baseline="60000">
                <a:latin typeface="Courier New" panose="02070309020205020404" pitchFamily="49" charset="0"/>
              </a:rPr>
              <a:t>x</a:t>
            </a:r>
            <a:r>
              <a:rPr lang="en-AU" altLang="en-US" baseline="40000">
                <a:latin typeface="Courier New" panose="02070309020205020404" pitchFamily="49" charset="0"/>
              </a:rPr>
              <a:t>A</a:t>
            </a:r>
            <a:r>
              <a:rPr lang="en-AU" altLang="en-US">
                <a:latin typeface="Courier New" panose="02070309020205020404" pitchFamily="49" charset="0"/>
              </a:rPr>
              <a:t> mod 353 = </a:t>
            </a:r>
            <a:r>
              <a:rPr lang="en-US" altLang="en-US">
                <a:cs typeface="Arial" panose="020B0604020202020204" pitchFamily="34" charset="0"/>
              </a:rPr>
              <a:t>248</a:t>
            </a:r>
            <a:r>
              <a:rPr lang="en-AU" altLang="en-US" baseline="60000">
                <a:latin typeface="Courier New" panose="02070309020205020404" pitchFamily="49" charset="0"/>
              </a:rPr>
              <a:t>97</a:t>
            </a:r>
            <a:r>
              <a:rPr lang="en-AU" altLang="en-US">
                <a:latin typeface="Courier New" panose="02070309020205020404" pitchFamily="49" charset="0"/>
              </a:rPr>
              <a:t> = 160	</a:t>
            </a:r>
            <a:r>
              <a:rPr lang="en-AU" altLang="en-US"/>
              <a:t>(Alice)</a:t>
            </a:r>
          </a:p>
          <a:p>
            <a:pPr lvl="1">
              <a:lnSpc>
                <a:spcPct val="90000"/>
              </a:lnSpc>
            </a:pPr>
            <a:r>
              <a:rPr lang="en-AU" altLang="en-US">
                <a:latin typeface="Courier New" panose="02070309020205020404" pitchFamily="49" charset="0"/>
              </a:rPr>
              <a:t>K</a:t>
            </a:r>
            <a:r>
              <a:rPr lang="en-AU" altLang="en-US" baseline="-25000">
                <a:latin typeface="Courier New" panose="02070309020205020404" pitchFamily="49" charset="0"/>
              </a:rPr>
              <a:t>AB</a:t>
            </a:r>
            <a:r>
              <a:rPr lang="en-AU" altLang="en-US">
                <a:latin typeface="Courier New" panose="02070309020205020404" pitchFamily="49" charset="0"/>
              </a:rPr>
              <a:t>= y</a:t>
            </a:r>
            <a:r>
              <a:rPr lang="en-AU" altLang="en-US" baseline="-25000">
                <a:latin typeface="Courier New" panose="02070309020205020404" pitchFamily="49" charset="0"/>
              </a:rPr>
              <a:t>A</a:t>
            </a:r>
            <a:r>
              <a:rPr lang="en-AU" altLang="en-US" baseline="60000">
                <a:latin typeface="Courier New" panose="02070309020205020404" pitchFamily="49" charset="0"/>
              </a:rPr>
              <a:t>x</a:t>
            </a:r>
            <a:r>
              <a:rPr lang="en-AU" altLang="en-US" baseline="40000">
                <a:latin typeface="Courier New" panose="02070309020205020404" pitchFamily="49" charset="0"/>
              </a:rPr>
              <a:t>B</a:t>
            </a:r>
            <a:r>
              <a:rPr lang="en-AU" altLang="en-US">
                <a:latin typeface="Courier New" panose="02070309020205020404" pitchFamily="49" charset="0"/>
              </a:rPr>
              <a:t> mod 353 = </a:t>
            </a:r>
            <a:r>
              <a:rPr lang="en-US" altLang="en-US">
                <a:cs typeface="Arial" panose="020B0604020202020204" pitchFamily="34" charset="0"/>
              </a:rPr>
              <a:t>40</a:t>
            </a:r>
            <a:r>
              <a:rPr lang="en-AU" altLang="en-US" baseline="60000">
                <a:latin typeface="Courier New" panose="02070309020205020404" pitchFamily="49" charset="0"/>
              </a:rPr>
              <a:t>233</a:t>
            </a:r>
            <a:r>
              <a:rPr lang="en-AU" altLang="en-US">
                <a:latin typeface="Courier New" panose="02070309020205020404" pitchFamily="49" charset="0"/>
              </a:rPr>
              <a:t> = 160	</a:t>
            </a:r>
            <a:r>
              <a:rPr lang="en-AU" altLang="en-US"/>
              <a:t>(Bob)</a:t>
            </a:r>
          </a:p>
          <a:p>
            <a:pPr lvl="1">
              <a:lnSpc>
                <a:spcPct val="90000"/>
              </a:lnSpc>
            </a:pPr>
            <a:endParaRPr lang="en-AU"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a:extLst>
              <a:ext uri="{FF2B5EF4-FFF2-40B4-BE49-F238E27FC236}">
                <a16:creationId xmlns:a16="http://schemas.microsoft.com/office/drawing/2014/main" id="{6E628FE4-5373-4FD1-A48D-2DAFCE501000}"/>
              </a:ext>
            </a:extLst>
          </p:cNvPr>
          <p:cNvSpPr>
            <a:spLocks noGrp="1" noChangeArrowheads="1"/>
          </p:cNvSpPr>
          <p:nvPr>
            <p:ph type="title"/>
          </p:nvPr>
        </p:nvSpPr>
        <p:spPr>
          <a:xfrm>
            <a:off x="1610558" y="223082"/>
            <a:ext cx="6725575" cy="655807"/>
          </a:xfrm>
        </p:spPr>
        <p:txBody>
          <a:bodyPr>
            <a:normAutofit fontScale="90000"/>
          </a:bodyPr>
          <a:lstStyle/>
          <a:p>
            <a:r>
              <a:rPr lang="en-US" altLang="en-US" dirty="0"/>
              <a:t>Key Exchange Protocols</a:t>
            </a:r>
            <a:endParaRPr lang="en-AU" altLang="en-US" dirty="0"/>
          </a:p>
        </p:txBody>
      </p:sp>
      <p:sp>
        <p:nvSpPr>
          <p:cNvPr id="96259" name="Rectangle 1027">
            <a:extLst>
              <a:ext uri="{FF2B5EF4-FFF2-40B4-BE49-F238E27FC236}">
                <a16:creationId xmlns:a16="http://schemas.microsoft.com/office/drawing/2014/main" id="{3E3B00F9-B492-4D77-8A0B-DF9F394E858A}"/>
              </a:ext>
            </a:extLst>
          </p:cNvPr>
          <p:cNvSpPr>
            <a:spLocks noGrp="1" noChangeArrowheads="1"/>
          </p:cNvSpPr>
          <p:nvPr>
            <p:ph type="body" idx="1"/>
          </p:nvPr>
        </p:nvSpPr>
        <p:spPr>
          <a:xfrm>
            <a:off x="1981200" y="1524000"/>
            <a:ext cx="8229600" cy="4953000"/>
          </a:xfrm>
        </p:spPr>
        <p:txBody>
          <a:bodyPr/>
          <a:lstStyle/>
          <a:p>
            <a:pPr>
              <a:lnSpc>
                <a:spcPct val="90000"/>
              </a:lnSpc>
            </a:pPr>
            <a:r>
              <a:rPr lang="en-AU" altLang="en-US"/>
              <a:t>users could create random private/public D-H keys each time they communicate</a:t>
            </a:r>
          </a:p>
          <a:p>
            <a:pPr>
              <a:lnSpc>
                <a:spcPct val="90000"/>
              </a:lnSpc>
            </a:pPr>
            <a:r>
              <a:rPr lang="en-AU" altLang="en-US"/>
              <a:t>users could create a known private/public D-H key and publish in a directory, then consulted and used to securely communicate with them</a:t>
            </a:r>
          </a:p>
          <a:p>
            <a:pPr>
              <a:lnSpc>
                <a:spcPct val="90000"/>
              </a:lnSpc>
            </a:pPr>
            <a:r>
              <a:rPr lang="en-AU" altLang="en-US"/>
              <a:t>both of these are vulnerable to a meet-in-the-Middle Attack</a:t>
            </a:r>
          </a:p>
          <a:p>
            <a:pPr>
              <a:lnSpc>
                <a:spcPct val="90000"/>
              </a:lnSpc>
            </a:pPr>
            <a:r>
              <a:rPr lang="en-AU" altLang="en-US"/>
              <a:t>authentication of the keys is needed</a:t>
            </a:r>
          </a:p>
          <a:p>
            <a:pPr>
              <a:lnSpc>
                <a:spcPct val="90000"/>
              </a:lnSpc>
            </a:pPr>
            <a:endParaRPr lang="en-AU"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BD97257-C7D4-44CB-AD7C-3B0EC622C1D4}"/>
              </a:ext>
            </a:extLst>
          </p:cNvPr>
          <p:cNvSpPr>
            <a:spLocks noGrp="1" noChangeArrowheads="1"/>
          </p:cNvSpPr>
          <p:nvPr>
            <p:ph type="title"/>
          </p:nvPr>
        </p:nvSpPr>
        <p:spPr>
          <a:xfrm>
            <a:off x="1583925" y="205327"/>
            <a:ext cx="9548674" cy="655807"/>
          </a:xfrm>
        </p:spPr>
        <p:txBody>
          <a:bodyPr>
            <a:normAutofit fontScale="90000"/>
          </a:bodyPr>
          <a:lstStyle/>
          <a:p>
            <a:r>
              <a:rPr lang="en-US" altLang="en-US" dirty="0"/>
              <a:t>Comparable Key Sizes for Equivalent Security</a:t>
            </a:r>
            <a:endParaRPr lang="en-AU" altLang="en-US" dirty="0"/>
          </a:p>
        </p:txBody>
      </p:sp>
      <p:graphicFrame>
        <p:nvGraphicFramePr>
          <p:cNvPr id="103465" name="Group 41">
            <a:extLst>
              <a:ext uri="{FF2B5EF4-FFF2-40B4-BE49-F238E27FC236}">
                <a16:creationId xmlns:a16="http://schemas.microsoft.com/office/drawing/2014/main" id="{504150BE-BEB8-48E0-AD88-7C9A241F93E1}"/>
              </a:ext>
            </a:extLst>
          </p:cNvPr>
          <p:cNvGraphicFramePr>
            <a:graphicFrameLocks noGrp="1"/>
          </p:cNvGraphicFramePr>
          <p:nvPr/>
        </p:nvGraphicFramePr>
        <p:xfrm>
          <a:off x="1981200" y="1600200"/>
          <a:ext cx="8077200" cy="4908550"/>
        </p:xfrm>
        <a:graphic>
          <a:graphicData uri="http://schemas.openxmlformats.org/drawingml/2006/table">
            <a:tbl>
              <a:tblPr/>
              <a:tblGrid>
                <a:gridCol w="2692400">
                  <a:extLst>
                    <a:ext uri="{9D8B030D-6E8A-4147-A177-3AD203B41FA5}">
                      <a16:colId xmlns:a16="http://schemas.microsoft.com/office/drawing/2014/main" val="3341381609"/>
                    </a:ext>
                  </a:extLst>
                </a:gridCol>
                <a:gridCol w="2692400">
                  <a:extLst>
                    <a:ext uri="{9D8B030D-6E8A-4147-A177-3AD203B41FA5}">
                      <a16:colId xmlns:a16="http://schemas.microsoft.com/office/drawing/2014/main" val="2181760155"/>
                    </a:ext>
                  </a:extLst>
                </a:gridCol>
                <a:gridCol w="2692400">
                  <a:extLst>
                    <a:ext uri="{9D8B030D-6E8A-4147-A177-3AD203B41FA5}">
                      <a16:colId xmlns:a16="http://schemas.microsoft.com/office/drawing/2014/main" val="3428905973"/>
                    </a:ext>
                  </a:extLst>
                </a:gridCol>
              </a:tblGrid>
              <a:tr h="1574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Symmetric scheme</a:t>
                      </a:r>
                    </a:p>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(key size in 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ECC-based scheme</a:t>
                      </a:r>
                    </a:p>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(size of </a:t>
                      </a:r>
                      <a:r>
                        <a:rPr kumimoji="0" lang="en-US" altLang="en-US" sz="2800" b="1" i="1" u="none" strike="noStrike" cap="none" normalizeH="0" baseline="0">
                          <a:ln>
                            <a:noFill/>
                          </a:ln>
                          <a:solidFill>
                            <a:schemeClr val="tx1"/>
                          </a:solidFill>
                          <a:effectLst/>
                          <a:latin typeface="Times" panose="02020603050405020304" pitchFamily="18" charset="0"/>
                        </a:rPr>
                        <a:t>n</a:t>
                      </a:r>
                      <a:r>
                        <a:rPr kumimoji="0" lang="en-US" altLang="en-US" sz="2800" b="1" i="0" u="none" strike="noStrike" cap="none" normalizeH="0" baseline="0">
                          <a:ln>
                            <a:noFill/>
                          </a:ln>
                          <a:solidFill>
                            <a:schemeClr val="tx1"/>
                          </a:solidFill>
                          <a:effectLst/>
                          <a:latin typeface="Times" panose="02020603050405020304" pitchFamily="18" charset="0"/>
                        </a:rPr>
                        <a:t> in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outerShdw blurRad="38100" dist="38100" dir="2700000" algn="tl">
                              <a:srgbClr val="000000"/>
                            </a:outerShdw>
                          </a:effectLst>
                          <a:latin typeface="Times" panose="02020603050405020304" pitchFamily="18" charset="0"/>
                        </a:rPr>
                        <a:t>RSA/DSA</a:t>
                      </a:r>
                    </a:p>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1" i="0" u="none" strike="noStrike" cap="none" normalizeH="0" baseline="0">
                          <a:ln>
                            <a:noFill/>
                          </a:ln>
                          <a:solidFill>
                            <a:schemeClr val="tx1"/>
                          </a:solidFill>
                          <a:effectLst/>
                          <a:latin typeface="Times" panose="02020603050405020304" pitchFamily="18" charset="0"/>
                        </a:rPr>
                        <a:t>(modulus size in bits)</a:t>
                      </a:r>
                      <a:endParaRPr kumimoji="0" lang="en-US" altLang="en-US" sz="2800" b="1" i="0" u="none" strike="noStrike" cap="none" normalizeH="0" baseline="0">
                        <a:ln>
                          <a:noFill/>
                        </a:ln>
                        <a:solidFill>
                          <a:schemeClr val="tx1"/>
                        </a:solidFill>
                        <a:effectLst>
                          <a:outerShdw blurRad="38100" dist="38100" dir="2700000" algn="tl">
                            <a:srgbClr val="000000"/>
                          </a:outerShdw>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8888251"/>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Times" panose="02020603050405020304" pitchFamily="18" charset="0"/>
                        </a:rPr>
                        <a:t>56</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112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512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4449596"/>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80</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160</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1024</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9265575"/>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112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224</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2048</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2815965"/>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128</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256</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3072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2372690"/>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192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384</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7680</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5200403"/>
                  </a:ext>
                </a:extLst>
              </a:tr>
              <a:tr h="55562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256</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512</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latin typeface="Times" panose="02020603050405020304" pitchFamily="18" charset="0"/>
                        </a:rPr>
                        <a:t>15360</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5203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21CC833-9985-4A35-BB1E-E5941AA87357}"/>
              </a:ext>
            </a:extLst>
          </p:cNvPr>
          <p:cNvSpPr>
            <a:spLocks noGrp="1" noChangeArrowheads="1"/>
          </p:cNvSpPr>
          <p:nvPr>
            <p:ph type="title"/>
          </p:nvPr>
        </p:nvSpPr>
        <p:spPr>
          <a:xfrm>
            <a:off x="1583925" y="196449"/>
            <a:ext cx="6468122" cy="771217"/>
          </a:xfrm>
        </p:spPr>
        <p:txBody>
          <a:bodyPr/>
          <a:lstStyle/>
          <a:p>
            <a:r>
              <a:rPr lang="en-AU" altLang="en-US" dirty="0"/>
              <a:t>Key Management</a:t>
            </a:r>
          </a:p>
        </p:txBody>
      </p:sp>
      <p:sp>
        <p:nvSpPr>
          <p:cNvPr id="46083" name="Rectangle 3">
            <a:extLst>
              <a:ext uri="{FF2B5EF4-FFF2-40B4-BE49-F238E27FC236}">
                <a16:creationId xmlns:a16="http://schemas.microsoft.com/office/drawing/2014/main" id="{9E03BF24-399C-4149-8219-3F1E1617567B}"/>
              </a:ext>
            </a:extLst>
          </p:cNvPr>
          <p:cNvSpPr>
            <a:spLocks noGrp="1" noChangeArrowheads="1"/>
          </p:cNvSpPr>
          <p:nvPr>
            <p:ph type="body" idx="1"/>
          </p:nvPr>
        </p:nvSpPr>
        <p:spPr/>
        <p:txBody>
          <a:bodyPr/>
          <a:lstStyle/>
          <a:p>
            <a:r>
              <a:rPr lang="en-US" altLang="en-US"/>
              <a:t>public-key encryption helps address </a:t>
            </a:r>
            <a:r>
              <a:rPr lang="en-AU" altLang="en-US"/>
              <a:t>key distribution problems</a:t>
            </a:r>
          </a:p>
          <a:p>
            <a:r>
              <a:rPr lang="en-AU" altLang="en-US"/>
              <a:t>have two aspects of this:</a:t>
            </a:r>
          </a:p>
          <a:p>
            <a:pPr lvl="1"/>
            <a:r>
              <a:rPr lang="en-US" altLang="en-US"/>
              <a:t>distribution of public keys</a:t>
            </a:r>
          </a:p>
          <a:p>
            <a:pPr lvl="1"/>
            <a:r>
              <a:rPr lang="en-US" altLang="en-US"/>
              <a:t>use of public-key encryption to </a:t>
            </a:r>
            <a:r>
              <a:rPr lang="en-AU" altLang="en-US"/>
              <a:t>distribute secret keys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D189501-2261-48C9-BE8A-B844C07E3D78}"/>
              </a:ext>
            </a:extLst>
          </p:cNvPr>
          <p:cNvSpPr>
            <a:spLocks noGrp="1" noChangeArrowheads="1"/>
          </p:cNvSpPr>
          <p:nvPr>
            <p:ph type="title"/>
          </p:nvPr>
        </p:nvSpPr>
        <p:spPr>
          <a:xfrm>
            <a:off x="1690456" y="249715"/>
            <a:ext cx="8394577" cy="646929"/>
          </a:xfrm>
        </p:spPr>
        <p:txBody>
          <a:bodyPr>
            <a:normAutofit fontScale="90000"/>
          </a:bodyPr>
          <a:lstStyle/>
          <a:p>
            <a:r>
              <a:rPr lang="en-US" altLang="en-US" dirty="0"/>
              <a:t>Summary</a:t>
            </a:r>
            <a:endParaRPr lang="en-AU" altLang="en-US" dirty="0"/>
          </a:p>
        </p:txBody>
      </p:sp>
      <p:sp>
        <p:nvSpPr>
          <p:cNvPr id="45059" name="Rectangle 3">
            <a:extLst>
              <a:ext uri="{FF2B5EF4-FFF2-40B4-BE49-F238E27FC236}">
                <a16:creationId xmlns:a16="http://schemas.microsoft.com/office/drawing/2014/main" id="{32D5982E-A5B5-4DDB-80AF-E4CC0BFAB46E}"/>
              </a:ext>
            </a:extLst>
          </p:cNvPr>
          <p:cNvSpPr>
            <a:spLocks noGrp="1" noChangeArrowheads="1"/>
          </p:cNvSpPr>
          <p:nvPr>
            <p:ph type="body" idx="1"/>
          </p:nvPr>
        </p:nvSpPr>
        <p:spPr/>
        <p:txBody>
          <a:bodyPr/>
          <a:lstStyle/>
          <a:p>
            <a:r>
              <a:rPr lang="en-US" altLang="en-US"/>
              <a:t>have considered:</a:t>
            </a:r>
          </a:p>
          <a:p>
            <a:pPr lvl="1"/>
            <a:r>
              <a:rPr lang="en-US" altLang="en-US"/>
              <a:t>distribution of public keys</a:t>
            </a:r>
          </a:p>
          <a:p>
            <a:pPr lvl="1"/>
            <a:r>
              <a:rPr lang="en-US" altLang="en-US"/>
              <a:t>public-key distribution of secret keys</a:t>
            </a:r>
          </a:p>
          <a:p>
            <a:pPr lvl="1"/>
            <a:r>
              <a:rPr lang="en-US" altLang="en-US"/>
              <a:t>Diffie-Hellman key exchange</a:t>
            </a:r>
          </a:p>
          <a:p>
            <a:pPr lvl="1"/>
            <a:r>
              <a:rPr lang="en-US" altLang="en-US"/>
              <a:t>Elliptic Curve cryptography</a:t>
            </a:r>
          </a:p>
          <a:p>
            <a:pPr lvl="1"/>
            <a:endParaRPr lang="en-US" altLang="en-US"/>
          </a:p>
          <a:p>
            <a:pPr lvl="1"/>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5DAB4C4-2D2E-4BA3-8C44-B7E9DF2F14AF}"/>
              </a:ext>
            </a:extLst>
          </p:cNvPr>
          <p:cNvSpPr>
            <a:spLocks noGrp="1" noChangeArrowheads="1"/>
          </p:cNvSpPr>
          <p:nvPr>
            <p:ph type="title"/>
          </p:nvPr>
        </p:nvSpPr>
        <p:spPr>
          <a:xfrm>
            <a:off x="1619435" y="223084"/>
            <a:ext cx="7844161" cy="638052"/>
          </a:xfrm>
        </p:spPr>
        <p:txBody>
          <a:bodyPr>
            <a:normAutofit fontScale="90000"/>
          </a:bodyPr>
          <a:lstStyle/>
          <a:p>
            <a:r>
              <a:rPr lang="en-US" altLang="en-US" dirty="0"/>
              <a:t>Distribution of Public Keys</a:t>
            </a:r>
            <a:endParaRPr lang="en-AU" altLang="en-US" dirty="0"/>
          </a:p>
        </p:txBody>
      </p:sp>
      <p:sp>
        <p:nvSpPr>
          <p:cNvPr id="47107" name="Rectangle 3">
            <a:extLst>
              <a:ext uri="{FF2B5EF4-FFF2-40B4-BE49-F238E27FC236}">
                <a16:creationId xmlns:a16="http://schemas.microsoft.com/office/drawing/2014/main" id="{30A17A07-571E-4CFE-B975-D2DD82D74B22}"/>
              </a:ext>
            </a:extLst>
          </p:cNvPr>
          <p:cNvSpPr>
            <a:spLocks noGrp="1" noChangeArrowheads="1"/>
          </p:cNvSpPr>
          <p:nvPr>
            <p:ph type="body" idx="1"/>
          </p:nvPr>
        </p:nvSpPr>
        <p:spPr/>
        <p:txBody>
          <a:bodyPr/>
          <a:lstStyle/>
          <a:p>
            <a:r>
              <a:rPr lang="en-US" altLang="en-US"/>
              <a:t>can be considered as using one of:</a:t>
            </a:r>
          </a:p>
          <a:p>
            <a:pPr lvl="1"/>
            <a:r>
              <a:rPr lang="en-AU" altLang="en-US"/>
              <a:t>public announcement</a:t>
            </a:r>
          </a:p>
          <a:p>
            <a:pPr lvl="1"/>
            <a:r>
              <a:rPr lang="en-AU" altLang="en-US"/>
              <a:t>publicly available directory</a:t>
            </a:r>
          </a:p>
          <a:p>
            <a:pPr lvl="1"/>
            <a:r>
              <a:rPr lang="en-AU" altLang="en-US"/>
              <a:t>public-key authority</a:t>
            </a:r>
          </a:p>
          <a:p>
            <a:pPr lvl="1"/>
            <a:r>
              <a:rPr lang="en-AU" altLang="en-US"/>
              <a:t>public-key certificates</a:t>
            </a:r>
          </a:p>
          <a:p>
            <a:pPr>
              <a:buFont typeface="Wingdings" panose="05000000000000000000" pitchFamily="2" charset="2"/>
              <a:buNone/>
            </a:pPr>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6E32336-E04B-455A-8FBF-1324B739913B}"/>
              </a:ext>
            </a:extLst>
          </p:cNvPr>
          <p:cNvSpPr>
            <a:spLocks noGrp="1" noChangeArrowheads="1"/>
          </p:cNvSpPr>
          <p:nvPr>
            <p:ph type="title"/>
          </p:nvPr>
        </p:nvSpPr>
        <p:spPr>
          <a:xfrm>
            <a:off x="1557290" y="214205"/>
            <a:ext cx="8092736" cy="602541"/>
          </a:xfrm>
        </p:spPr>
        <p:txBody>
          <a:bodyPr>
            <a:normAutofit fontScale="90000"/>
          </a:bodyPr>
          <a:lstStyle/>
          <a:p>
            <a:r>
              <a:rPr lang="en-AU" altLang="en-US" dirty="0"/>
              <a:t>Public Announcement</a:t>
            </a:r>
          </a:p>
        </p:txBody>
      </p:sp>
      <p:sp>
        <p:nvSpPr>
          <p:cNvPr id="48131" name="Rectangle 3">
            <a:extLst>
              <a:ext uri="{FF2B5EF4-FFF2-40B4-BE49-F238E27FC236}">
                <a16:creationId xmlns:a16="http://schemas.microsoft.com/office/drawing/2014/main" id="{C95ECF02-872B-4DA0-A1EF-3E3071937C57}"/>
              </a:ext>
            </a:extLst>
          </p:cNvPr>
          <p:cNvSpPr>
            <a:spLocks noGrp="1" noChangeArrowheads="1"/>
          </p:cNvSpPr>
          <p:nvPr>
            <p:ph type="body" idx="1"/>
          </p:nvPr>
        </p:nvSpPr>
        <p:spPr/>
        <p:txBody>
          <a:bodyPr/>
          <a:lstStyle/>
          <a:p>
            <a:pPr>
              <a:lnSpc>
                <a:spcPct val="90000"/>
              </a:lnSpc>
            </a:pPr>
            <a:r>
              <a:rPr lang="en-US" altLang="en-US"/>
              <a:t>users distribute public keys to recipients or broadcast to community at large</a:t>
            </a:r>
          </a:p>
          <a:p>
            <a:pPr lvl="1">
              <a:lnSpc>
                <a:spcPct val="90000"/>
              </a:lnSpc>
            </a:pPr>
            <a:r>
              <a:rPr lang="en-US" altLang="en-US"/>
              <a:t>eg. append PGP keys to email messages or post to news groups or email list</a:t>
            </a:r>
          </a:p>
          <a:p>
            <a:pPr>
              <a:lnSpc>
                <a:spcPct val="90000"/>
              </a:lnSpc>
            </a:pPr>
            <a:r>
              <a:rPr lang="en-US" altLang="en-US"/>
              <a:t>major weakness is forgery</a:t>
            </a:r>
          </a:p>
          <a:p>
            <a:pPr lvl="1">
              <a:lnSpc>
                <a:spcPct val="90000"/>
              </a:lnSpc>
            </a:pPr>
            <a:r>
              <a:rPr lang="en-US" altLang="en-US"/>
              <a:t>anyone can create a key claiming to be someone else and broadcast it</a:t>
            </a:r>
          </a:p>
          <a:p>
            <a:pPr lvl="1">
              <a:lnSpc>
                <a:spcPct val="90000"/>
              </a:lnSpc>
            </a:pPr>
            <a:r>
              <a:rPr lang="en-US" altLang="en-US"/>
              <a:t>until forgery is discovered can masquerade as claimed user</a:t>
            </a:r>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2570D65-E782-42F5-8BF7-F47E679BD901}"/>
              </a:ext>
            </a:extLst>
          </p:cNvPr>
          <p:cNvSpPr>
            <a:spLocks noGrp="1" noChangeArrowheads="1"/>
          </p:cNvSpPr>
          <p:nvPr>
            <p:ph type="title"/>
          </p:nvPr>
        </p:nvSpPr>
        <p:spPr>
          <a:xfrm>
            <a:off x="1583924" y="223083"/>
            <a:ext cx="7524565" cy="638052"/>
          </a:xfrm>
        </p:spPr>
        <p:txBody>
          <a:bodyPr>
            <a:normAutofit fontScale="90000"/>
          </a:bodyPr>
          <a:lstStyle/>
          <a:p>
            <a:r>
              <a:rPr lang="en-AU" altLang="en-US" dirty="0"/>
              <a:t>Publicly Available Directory</a:t>
            </a:r>
          </a:p>
        </p:txBody>
      </p:sp>
      <p:sp>
        <p:nvSpPr>
          <p:cNvPr id="49155" name="Rectangle 3">
            <a:extLst>
              <a:ext uri="{FF2B5EF4-FFF2-40B4-BE49-F238E27FC236}">
                <a16:creationId xmlns:a16="http://schemas.microsoft.com/office/drawing/2014/main" id="{2C7107FA-9A2C-4EE3-A357-89D9A42B2B86}"/>
              </a:ext>
            </a:extLst>
          </p:cNvPr>
          <p:cNvSpPr>
            <a:spLocks noGrp="1" noChangeArrowheads="1"/>
          </p:cNvSpPr>
          <p:nvPr>
            <p:ph type="body" idx="1"/>
          </p:nvPr>
        </p:nvSpPr>
        <p:spPr/>
        <p:txBody>
          <a:bodyPr/>
          <a:lstStyle/>
          <a:p>
            <a:pPr>
              <a:lnSpc>
                <a:spcPct val="90000"/>
              </a:lnSpc>
            </a:pPr>
            <a:r>
              <a:rPr lang="en-US" altLang="en-US"/>
              <a:t>can obtain greater security by registering keys with a public directory</a:t>
            </a:r>
          </a:p>
          <a:p>
            <a:pPr>
              <a:lnSpc>
                <a:spcPct val="90000"/>
              </a:lnSpc>
            </a:pPr>
            <a:r>
              <a:rPr lang="en-US" altLang="en-US"/>
              <a:t>directory must be trusted with properties:</a:t>
            </a:r>
          </a:p>
          <a:p>
            <a:pPr lvl="1">
              <a:lnSpc>
                <a:spcPct val="90000"/>
              </a:lnSpc>
            </a:pPr>
            <a:r>
              <a:rPr lang="en-US" altLang="en-US"/>
              <a:t>contains {name,public-key} entries</a:t>
            </a:r>
          </a:p>
          <a:p>
            <a:pPr lvl="1">
              <a:lnSpc>
                <a:spcPct val="90000"/>
              </a:lnSpc>
            </a:pPr>
            <a:r>
              <a:rPr lang="en-US" altLang="en-US"/>
              <a:t>participants register securely with directory</a:t>
            </a:r>
          </a:p>
          <a:p>
            <a:pPr lvl="1">
              <a:lnSpc>
                <a:spcPct val="90000"/>
              </a:lnSpc>
            </a:pPr>
            <a:r>
              <a:rPr lang="en-US" altLang="en-US"/>
              <a:t>participants can replace key at any time</a:t>
            </a:r>
          </a:p>
          <a:p>
            <a:pPr lvl="1">
              <a:lnSpc>
                <a:spcPct val="90000"/>
              </a:lnSpc>
            </a:pPr>
            <a:r>
              <a:rPr lang="en-US" altLang="en-US"/>
              <a:t>directory is periodically published</a:t>
            </a:r>
          </a:p>
          <a:p>
            <a:pPr lvl="1">
              <a:lnSpc>
                <a:spcPct val="90000"/>
              </a:lnSpc>
            </a:pPr>
            <a:r>
              <a:rPr lang="en-US" altLang="en-US"/>
              <a:t>directory can be accessed electronically</a:t>
            </a:r>
          </a:p>
          <a:p>
            <a:pPr>
              <a:lnSpc>
                <a:spcPct val="90000"/>
              </a:lnSpc>
            </a:pPr>
            <a:r>
              <a:rPr lang="en-US" altLang="en-US"/>
              <a:t>still vulnerable to tampering or forgery</a:t>
            </a:r>
            <a:endParaRPr lang="en-A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5DD14E1-DBDB-43EA-936A-94FB7CA85895}"/>
              </a:ext>
            </a:extLst>
          </p:cNvPr>
          <p:cNvSpPr>
            <a:spLocks noGrp="1" noChangeArrowheads="1"/>
          </p:cNvSpPr>
          <p:nvPr>
            <p:ph type="title"/>
          </p:nvPr>
        </p:nvSpPr>
        <p:spPr>
          <a:xfrm>
            <a:off x="1628313" y="187573"/>
            <a:ext cx="6246181" cy="673562"/>
          </a:xfrm>
        </p:spPr>
        <p:txBody>
          <a:bodyPr>
            <a:normAutofit fontScale="90000"/>
          </a:bodyPr>
          <a:lstStyle/>
          <a:p>
            <a:r>
              <a:rPr lang="en-AU" altLang="en-US" dirty="0"/>
              <a:t>Public-Key Authority</a:t>
            </a:r>
          </a:p>
        </p:txBody>
      </p:sp>
      <p:sp>
        <p:nvSpPr>
          <p:cNvPr id="50179" name="Rectangle 3">
            <a:extLst>
              <a:ext uri="{FF2B5EF4-FFF2-40B4-BE49-F238E27FC236}">
                <a16:creationId xmlns:a16="http://schemas.microsoft.com/office/drawing/2014/main" id="{836C725E-F7B6-4B61-B1B1-458C012E58B8}"/>
              </a:ext>
            </a:extLst>
          </p:cNvPr>
          <p:cNvSpPr>
            <a:spLocks noGrp="1" noChangeArrowheads="1"/>
          </p:cNvSpPr>
          <p:nvPr>
            <p:ph type="body" idx="1"/>
          </p:nvPr>
        </p:nvSpPr>
        <p:spPr/>
        <p:txBody>
          <a:bodyPr/>
          <a:lstStyle/>
          <a:p>
            <a:pPr>
              <a:lnSpc>
                <a:spcPct val="90000"/>
              </a:lnSpc>
            </a:pPr>
            <a:r>
              <a:rPr lang="en-US" altLang="en-US"/>
              <a:t>improve security by tightening control over distribution of keys from directory</a:t>
            </a:r>
          </a:p>
          <a:p>
            <a:pPr>
              <a:lnSpc>
                <a:spcPct val="90000"/>
              </a:lnSpc>
            </a:pPr>
            <a:r>
              <a:rPr lang="en-US" altLang="en-US"/>
              <a:t>has properties of directory</a:t>
            </a:r>
          </a:p>
          <a:p>
            <a:pPr>
              <a:lnSpc>
                <a:spcPct val="90000"/>
              </a:lnSpc>
            </a:pPr>
            <a:r>
              <a:rPr lang="en-US" altLang="en-US"/>
              <a:t>and requires users to know public key for the directory</a:t>
            </a:r>
          </a:p>
          <a:p>
            <a:pPr>
              <a:lnSpc>
                <a:spcPct val="90000"/>
              </a:lnSpc>
            </a:pPr>
            <a:r>
              <a:rPr lang="en-US" altLang="en-US"/>
              <a:t>then users interact with directory to obtain any desired public key securely</a:t>
            </a:r>
          </a:p>
          <a:p>
            <a:pPr lvl="1">
              <a:lnSpc>
                <a:spcPct val="90000"/>
              </a:lnSpc>
            </a:pPr>
            <a:r>
              <a:rPr lang="en-US" altLang="en-US"/>
              <a:t>does require real-time access to directory when keys are needed</a:t>
            </a:r>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F2B3A98-E87C-40F9-9001-797A6D89F27E}"/>
              </a:ext>
            </a:extLst>
          </p:cNvPr>
          <p:cNvSpPr>
            <a:spLocks noGrp="1" noChangeArrowheads="1"/>
          </p:cNvSpPr>
          <p:nvPr>
            <p:ph type="title"/>
          </p:nvPr>
        </p:nvSpPr>
        <p:spPr>
          <a:xfrm>
            <a:off x="1663823" y="298572"/>
            <a:ext cx="7302623" cy="638052"/>
          </a:xfrm>
        </p:spPr>
        <p:txBody>
          <a:bodyPr>
            <a:normAutofit fontScale="90000"/>
          </a:bodyPr>
          <a:lstStyle/>
          <a:p>
            <a:r>
              <a:rPr lang="en-AU" altLang="en-US" dirty="0"/>
              <a:t>Public-Key Authority</a:t>
            </a:r>
          </a:p>
        </p:txBody>
      </p:sp>
      <p:pic>
        <p:nvPicPr>
          <p:cNvPr id="51204" name="Picture 4">
            <a:extLst>
              <a:ext uri="{FF2B5EF4-FFF2-40B4-BE49-F238E27FC236}">
                <a16:creationId xmlns:a16="http://schemas.microsoft.com/office/drawing/2014/main" id="{1F983F67-9D1A-42DC-B936-CE9E1B433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2819400" y="1981201"/>
            <a:ext cx="6635750" cy="394017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3E1BC45-87AE-449F-B653-E612B589FFA2}"/>
              </a:ext>
            </a:extLst>
          </p:cNvPr>
          <p:cNvSpPr>
            <a:spLocks noGrp="1" noChangeArrowheads="1"/>
          </p:cNvSpPr>
          <p:nvPr>
            <p:ph type="title"/>
          </p:nvPr>
        </p:nvSpPr>
        <p:spPr>
          <a:xfrm>
            <a:off x="1646068" y="258594"/>
            <a:ext cx="7782017" cy="584786"/>
          </a:xfrm>
        </p:spPr>
        <p:txBody>
          <a:bodyPr>
            <a:normAutofit fontScale="90000"/>
          </a:bodyPr>
          <a:lstStyle/>
          <a:p>
            <a:r>
              <a:rPr lang="en-AU" altLang="en-US" dirty="0"/>
              <a:t>Public-Key Certificates</a:t>
            </a:r>
          </a:p>
        </p:txBody>
      </p:sp>
      <p:sp>
        <p:nvSpPr>
          <p:cNvPr id="53251" name="Rectangle 3">
            <a:extLst>
              <a:ext uri="{FF2B5EF4-FFF2-40B4-BE49-F238E27FC236}">
                <a16:creationId xmlns:a16="http://schemas.microsoft.com/office/drawing/2014/main" id="{71C128A8-1AF3-48C4-8780-45EC97B0EA82}"/>
              </a:ext>
            </a:extLst>
          </p:cNvPr>
          <p:cNvSpPr>
            <a:spLocks noGrp="1" noChangeArrowheads="1"/>
          </p:cNvSpPr>
          <p:nvPr>
            <p:ph type="body" idx="1"/>
          </p:nvPr>
        </p:nvSpPr>
        <p:spPr/>
        <p:txBody>
          <a:bodyPr/>
          <a:lstStyle/>
          <a:p>
            <a:pPr>
              <a:lnSpc>
                <a:spcPct val="90000"/>
              </a:lnSpc>
            </a:pPr>
            <a:r>
              <a:rPr lang="en-US" altLang="en-US"/>
              <a:t>certificates allow key exchange without real-time access to </a:t>
            </a:r>
            <a:r>
              <a:rPr lang="en-AU" altLang="en-US"/>
              <a:t>public-key authority</a:t>
            </a:r>
          </a:p>
          <a:p>
            <a:pPr>
              <a:lnSpc>
                <a:spcPct val="90000"/>
              </a:lnSpc>
            </a:pPr>
            <a:r>
              <a:rPr lang="en-US" altLang="en-US"/>
              <a:t>a certificate </a:t>
            </a:r>
            <a:r>
              <a:rPr lang="en-AU" altLang="en-US"/>
              <a:t>binds </a:t>
            </a:r>
            <a:r>
              <a:rPr lang="en-AU" altLang="en-US" b="1"/>
              <a:t>identity</a:t>
            </a:r>
            <a:r>
              <a:rPr lang="en-AU" altLang="en-US"/>
              <a:t> to </a:t>
            </a:r>
            <a:r>
              <a:rPr lang="en-AU" altLang="en-US" b="1"/>
              <a:t>public key</a:t>
            </a:r>
            <a:r>
              <a:rPr lang="en-AU" altLang="en-US"/>
              <a:t> </a:t>
            </a:r>
          </a:p>
          <a:p>
            <a:pPr lvl="1">
              <a:lnSpc>
                <a:spcPct val="90000"/>
              </a:lnSpc>
            </a:pPr>
            <a:r>
              <a:rPr lang="en-AU" altLang="en-US"/>
              <a:t>usually with other info such as period of validity, rights of use etc</a:t>
            </a:r>
          </a:p>
          <a:p>
            <a:pPr>
              <a:lnSpc>
                <a:spcPct val="90000"/>
              </a:lnSpc>
            </a:pPr>
            <a:r>
              <a:rPr lang="en-AU" altLang="en-US"/>
              <a:t>with all contents </a:t>
            </a:r>
            <a:r>
              <a:rPr lang="en-AU" altLang="en-US" b="1"/>
              <a:t>signed</a:t>
            </a:r>
            <a:r>
              <a:rPr lang="en-AU" altLang="en-US"/>
              <a:t> by a trusted Public-Key or Certificate Authority (CA)</a:t>
            </a:r>
          </a:p>
          <a:p>
            <a:pPr>
              <a:lnSpc>
                <a:spcPct val="90000"/>
              </a:lnSpc>
            </a:pPr>
            <a:r>
              <a:rPr lang="en-AU" altLang="en-US"/>
              <a:t>can be verified by anyone who knows the public-key authorities public-key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273DE67-4E3D-4269-9058-F21478C74107}"/>
              </a:ext>
            </a:extLst>
          </p:cNvPr>
          <p:cNvSpPr>
            <a:spLocks noGrp="1" noChangeArrowheads="1"/>
          </p:cNvSpPr>
          <p:nvPr>
            <p:ph type="title"/>
          </p:nvPr>
        </p:nvSpPr>
        <p:spPr>
          <a:xfrm>
            <a:off x="1628313" y="205327"/>
            <a:ext cx="8057225" cy="647699"/>
          </a:xfrm>
        </p:spPr>
        <p:txBody>
          <a:bodyPr>
            <a:normAutofit fontScale="90000"/>
          </a:bodyPr>
          <a:lstStyle/>
          <a:p>
            <a:r>
              <a:rPr lang="en-AU" altLang="en-US" dirty="0"/>
              <a:t>Public-Key Certificates</a:t>
            </a:r>
          </a:p>
        </p:txBody>
      </p:sp>
      <p:pic>
        <p:nvPicPr>
          <p:cNvPr id="54276" name="Picture 4">
            <a:extLst>
              <a:ext uri="{FF2B5EF4-FFF2-40B4-BE49-F238E27FC236}">
                <a16:creationId xmlns:a16="http://schemas.microsoft.com/office/drawing/2014/main" id="{FD5EF7E6-C355-46D3-8868-F141479AB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2743200" y="1905001"/>
            <a:ext cx="6635750" cy="394017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2079</Words>
  <Application>Microsoft Office PowerPoint</Application>
  <PresentationFormat>Widescreen</PresentationFormat>
  <Paragraphs>184</Paragraphs>
  <Slides>20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Courier New</vt:lpstr>
      <vt:lpstr>Helvetica</vt:lpstr>
      <vt:lpstr>Times</vt:lpstr>
      <vt:lpstr>Times New Roman</vt:lpstr>
      <vt:lpstr>Times-Roman</vt:lpstr>
      <vt:lpstr>Wingdings</vt:lpstr>
      <vt:lpstr>Office Theme</vt:lpstr>
      <vt:lpstr>PowerPoint Presentation</vt:lpstr>
      <vt:lpstr>Key Management</vt:lpstr>
      <vt:lpstr>Distribution of Public Keys</vt:lpstr>
      <vt:lpstr>Public Announcement</vt:lpstr>
      <vt:lpstr>Publicly Available Directory</vt:lpstr>
      <vt:lpstr>Public-Key Authority</vt:lpstr>
      <vt:lpstr>Public-Key Authority</vt:lpstr>
      <vt:lpstr>Public-Key Certificates</vt:lpstr>
      <vt:lpstr>Public-Key Certificates</vt:lpstr>
      <vt:lpstr>Public-Key Distribution of Secret Keys</vt:lpstr>
      <vt:lpstr>Simple Secret Key Distribution</vt:lpstr>
      <vt:lpstr>Hybrid Key Distribution</vt:lpstr>
      <vt:lpstr>Diffie-Hellman Key Exchange</vt:lpstr>
      <vt:lpstr>Diffie-Hellman Key Exchange</vt:lpstr>
      <vt:lpstr>Diffie-Hellman Setup</vt:lpstr>
      <vt:lpstr>Diffie-Hellman Key Exchange</vt:lpstr>
      <vt:lpstr>Diffie-Hellman Example </vt:lpstr>
      <vt:lpstr>Key Exchange Protocols</vt:lpstr>
      <vt:lpstr>Comparable Key Sizes for Equivalent Security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72</cp:revision>
  <dcterms:created xsi:type="dcterms:W3CDTF">2020-10-17T09:21:13Z</dcterms:created>
  <dcterms:modified xsi:type="dcterms:W3CDTF">2022-09-13T04:24:17Z</dcterms:modified>
</cp:coreProperties>
</file>