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73" r:id="rId3"/>
    <p:sldId id="342" r:id="rId4"/>
    <p:sldId id="280" r:id="rId5"/>
    <p:sldId id="282" r:id="rId6"/>
    <p:sldId id="269"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9" r:id="rId23"/>
    <p:sldId id="305" r:id="rId24"/>
    <p:sldId id="306" r:id="rId25"/>
    <p:sldId id="307" r:id="rId26"/>
    <p:sldId id="308" r:id="rId27"/>
    <p:sldId id="339" r:id="rId28"/>
    <p:sldId id="340" r:id="rId29"/>
    <p:sldId id="341" r:id="rId30"/>
    <p:sldId id="343" r:id="rId31"/>
    <p:sldId id="259" r:id="rId32"/>
    <p:sldId id="258" r:id="rId33"/>
    <p:sldId id="42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56DD23-A3ED-4675-808D-0B50DC15A338}"/>
              </a:ext>
            </a:extLst>
          </p:cNvPr>
          <p:cNvSpPr>
            <a:spLocks noGrp="1" noChangeArrowheads="1"/>
          </p:cNvSpPr>
          <p:nvPr>
            <p:ph type="sldNum" sz="quarter" idx="5"/>
          </p:nvPr>
        </p:nvSpPr>
        <p:spPr>
          <a:ln/>
        </p:spPr>
        <p:txBody>
          <a:bodyPr/>
          <a:lstStyle/>
          <a:p>
            <a:fld id="{E5A3F31A-A2C2-40F3-AF7B-F51145BD152A}" type="slidenum">
              <a:rPr lang="en-AU" altLang="en-US"/>
              <a:pPr/>
              <a:t>7</a:t>
            </a:fld>
            <a:endParaRPr lang="en-AU" altLang="en-US"/>
          </a:p>
        </p:txBody>
      </p:sp>
      <p:sp>
        <p:nvSpPr>
          <p:cNvPr id="63490" name="Rectangle 2">
            <a:extLst>
              <a:ext uri="{FF2B5EF4-FFF2-40B4-BE49-F238E27FC236}">
                <a16:creationId xmlns:a16="http://schemas.microsoft.com/office/drawing/2014/main" id="{53D3D75E-73B0-4E94-A8F5-56492F543881}"/>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DC6A7382-20AA-4B1C-855C-1956A038C82F}"/>
              </a:ext>
            </a:extLst>
          </p:cNvPr>
          <p:cNvSpPr>
            <a:spLocks noGrp="1" noChangeArrowheads="1"/>
          </p:cNvSpPr>
          <p:nvPr>
            <p:ph type="body" idx="1"/>
          </p:nvPr>
        </p:nvSpPr>
        <p:spPr/>
        <p:txBody>
          <a:bodyPr/>
          <a:lstStyle/>
          <a:p>
            <a:r>
              <a:rPr lang="en-AU" altLang="en-US"/>
              <a:t>In this section and the next, we examine a sampling of what might be called classical encryption</a:t>
            </a:r>
          </a:p>
          <a:p>
            <a:r>
              <a:rPr lang="en-AU" altLang="en-US"/>
              <a:t>techniques. A study of these techniques enables us to illustrate the basic approaches to</a:t>
            </a:r>
          </a:p>
          <a:p>
            <a:r>
              <a:rPr lang="en-AU" altLang="en-US"/>
              <a:t>symmetric encryption used today and the types of cryptanalytic attacks that must be anticipated.</a:t>
            </a:r>
          </a:p>
          <a:p>
            <a:r>
              <a:rPr lang="en-AU" altLang="en-US"/>
              <a:t>The two basic building blocks of all encryption techniques: substitution and transposition.</a:t>
            </a:r>
          </a:p>
          <a:p>
            <a:r>
              <a:rPr lang="en-AU" altLang="en-US"/>
              <a:t>We examine these in the next two sections. Finally, we discuss a system that combine both</a:t>
            </a:r>
          </a:p>
          <a:p>
            <a:r>
              <a:rPr lang="en-AU" altLang="en-US"/>
              <a:t>substitution and transposition.</a:t>
            </a:r>
          </a:p>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F7192E-7E84-41DE-B10B-6886BAEBD493}"/>
              </a:ext>
            </a:extLst>
          </p:cNvPr>
          <p:cNvSpPr>
            <a:spLocks noGrp="1" noChangeArrowheads="1"/>
          </p:cNvSpPr>
          <p:nvPr>
            <p:ph type="sldNum" sz="quarter" idx="5"/>
          </p:nvPr>
        </p:nvSpPr>
        <p:spPr>
          <a:ln/>
        </p:spPr>
        <p:txBody>
          <a:bodyPr/>
          <a:lstStyle/>
          <a:p>
            <a:fld id="{56C86A95-66C5-48F5-99D8-07EE75582859}" type="slidenum">
              <a:rPr lang="en-AU" altLang="en-US"/>
              <a:pPr/>
              <a:t>19</a:t>
            </a:fld>
            <a:endParaRPr lang="en-AU" altLang="en-US"/>
          </a:p>
        </p:txBody>
      </p:sp>
      <p:sp>
        <p:nvSpPr>
          <p:cNvPr id="84994" name="Rectangle 2">
            <a:extLst>
              <a:ext uri="{FF2B5EF4-FFF2-40B4-BE49-F238E27FC236}">
                <a16:creationId xmlns:a16="http://schemas.microsoft.com/office/drawing/2014/main" id="{F4108157-9626-4589-8363-F5E46B68E52F}"/>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8FBDC673-27AE-45A2-B45B-8083046A7110}"/>
              </a:ext>
            </a:extLst>
          </p:cNvPr>
          <p:cNvSpPr>
            <a:spLocks noGrp="1" noChangeArrowheads="1"/>
          </p:cNvSpPr>
          <p:nvPr>
            <p:ph type="body" idx="1"/>
          </p:nvPr>
        </p:nvSpPr>
        <p:spPr/>
        <p:txBody>
          <a:bodyPr/>
          <a:lstStyle/>
          <a:p>
            <a:r>
              <a:rPr lang="en-AU" altLang="en-US"/>
              <a:t>Note the various rules, and how you wrap from right side back to left, or from bottom back to top. Decrypting of course works exactly in reverse. Can see this by working the example pairs shown, backwards.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AA62CA-486F-4703-8D60-DC9776A79BB1}"/>
              </a:ext>
            </a:extLst>
          </p:cNvPr>
          <p:cNvSpPr>
            <a:spLocks noGrp="1" noChangeArrowheads="1"/>
          </p:cNvSpPr>
          <p:nvPr>
            <p:ph type="sldNum" sz="quarter" idx="5"/>
          </p:nvPr>
        </p:nvSpPr>
        <p:spPr>
          <a:ln/>
        </p:spPr>
        <p:txBody>
          <a:bodyPr/>
          <a:lstStyle/>
          <a:p>
            <a:fld id="{8D4911FF-ABD2-47E4-AA23-047F1DDCA8DC}" type="slidenum">
              <a:rPr lang="en-AU" altLang="en-US"/>
              <a:pPr/>
              <a:t>21</a:t>
            </a:fld>
            <a:endParaRPr lang="en-AU" altLang="en-US"/>
          </a:p>
        </p:txBody>
      </p:sp>
      <p:sp>
        <p:nvSpPr>
          <p:cNvPr id="88066" name="Rectangle 2">
            <a:extLst>
              <a:ext uri="{FF2B5EF4-FFF2-40B4-BE49-F238E27FC236}">
                <a16:creationId xmlns:a16="http://schemas.microsoft.com/office/drawing/2014/main" id="{8624A960-A2B7-49DF-83EE-D1FDAC654A5B}"/>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BE092921-D97F-4ADB-8AE8-A23376FD148B}"/>
              </a:ext>
            </a:extLst>
          </p:cNvPr>
          <p:cNvSpPr>
            <a:spLocks noGrp="1" noChangeArrowheads="1"/>
          </p:cNvSpPr>
          <p:nvPr>
            <p:ph type="body" idx="1"/>
          </p:nvPr>
        </p:nvSpPr>
        <p:spPr/>
        <p:txBody>
          <a:bodyPr/>
          <a:lstStyle/>
          <a:p>
            <a:r>
              <a:rPr lang="en-AU" altLang="en-US"/>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F86A75-9690-4F44-9543-03BEA58AD50C}"/>
              </a:ext>
            </a:extLst>
          </p:cNvPr>
          <p:cNvSpPr>
            <a:spLocks noGrp="1" noChangeArrowheads="1"/>
          </p:cNvSpPr>
          <p:nvPr>
            <p:ph type="sldNum" sz="quarter" idx="5"/>
          </p:nvPr>
        </p:nvSpPr>
        <p:spPr>
          <a:ln/>
        </p:spPr>
        <p:txBody>
          <a:bodyPr/>
          <a:lstStyle/>
          <a:p>
            <a:fld id="{611B7F88-A20E-4C5F-9704-15CDEF27D9A1}" type="slidenum">
              <a:rPr lang="en-AU" altLang="en-US"/>
              <a:pPr/>
              <a:t>23</a:t>
            </a:fld>
            <a:endParaRPr lang="en-AU" altLang="en-US"/>
          </a:p>
        </p:txBody>
      </p:sp>
      <p:sp>
        <p:nvSpPr>
          <p:cNvPr id="101378" name="Rectangle 2">
            <a:extLst>
              <a:ext uri="{FF2B5EF4-FFF2-40B4-BE49-F238E27FC236}">
                <a16:creationId xmlns:a16="http://schemas.microsoft.com/office/drawing/2014/main" id="{C5CFCF9D-8631-4D11-9D0E-B432DFB63430}"/>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79A997EF-20E8-4A86-8CA4-F757DC97A95E}"/>
              </a:ext>
            </a:extLst>
          </p:cNvPr>
          <p:cNvSpPr>
            <a:spLocks noGrp="1" noChangeArrowheads="1"/>
          </p:cNvSpPr>
          <p:nvPr>
            <p:ph type="body" idx="1"/>
          </p:nvPr>
        </p:nvSpPr>
        <p:spPr/>
        <p:txBody>
          <a:bodyPr/>
          <a:lstStyle/>
          <a:p>
            <a:r>
              <a:rPr lang="en-AU" altLang="en-US"/>
              <a:t>Transposition Ciphers form the second basic building block of ciphers. The core idea is to rearrange the order of basic units (letters/bytes/bits) without altering their actual values.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E4AFF1-C517-46B9-8D5F-D526481C0D5C}"/>
              </a:ext>
            </a:extLst>
          </p:cNvPr>
          <p:cNvSpPr>
            <a:spLocks noGrp="1" noChangeArrowheads="1"/>
          </p:cNvSpPr>
          <p:nvPr>
            <p:ph type="sldNum" sz="quarter" idx="5"/>
          </p:nvPr>
        </p:nvSpPr>
        <p:spPr>
          <a:ln/>
        </p:spPr>
        <p:txBody>
          <a:bodyPr/>
          <a:lstStyle/>
          <a:p>
            <a:fld id="{8D60D352-5A80-42E9-A12D-BAAAA0DADE10}" type="slidenum">
              <a:rPr lang="en-AU" altLang="en-US"/>
              <a:pPr/>
              <a:t>24</a:t>
            </a:fld>
            <a:endParaRPr lang="en-AU" altLang="en-US"/>
          </a:p>
        </p:txBody>
      </p:sp>
      <p:sp>
        <p:nvSpPr>
          <p:cNvPr id="103426" name="Rectangle 2">
            <a:extLst>
              <a:ext uri="{FF2B5EF4-FFF2-40B4-BE49-F238E27FC236}">
                <a16:creationId xmlns:a16="http://schemas.microsoft.com/office/drawing/2014/main" id="{65D76397-0CF4-4540-9388-2067746EEC23}"/>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60561E1B-0BB0-4165-8B74-74C890083D16}"/>
              </a:ext>
            </a:extLst>
          </p:cNvPr>
          <p:cNvSpPr>
            <a:spLocks noGrp="1" noChangeArrowheads="1"/>
          </p:cNvSpPr>
          <p:nvPr>
            <p:ph type="body" idx="1"/>
          </p:nvPr>
        </p:nvSpPr>
        <p:spPr/>
        <p:txBody>
          <a:bodyPr/>
          <a:lstStyle/>
          <a:p>
            <a:r>
              <a:rPr lang="en-US" altLang="en-US"/>
              <a:t>Example message is: </a:t>
            </a:r>
            <a:r>
              <a:rPr lang="en-AU" altLang="en-US"/>
              <a:t>"meet me after the toga party" with a rail fence of depth 2.</a:t>
            </a:r>
          </a:p>
          <a:p>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A22EAC4D-888D-472F-87CA-1FB6324B9D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7187B60A-2D30-42F2-9D2F-8AF75CCDB683}" type="slidenum">
              <a:rPr lang="en-US" altLang="en-US" sz="1200"/>
              <a:pPr eaLnBrk="1" hangingPunct="1"/>
              <a:t>33</a:t>
            </a:fld>
            <a:endParaRPr lang="en-US" altLang="en-US" sz="1200"/>
          </a:p>
        </p:txBody>
      </p:sp>
      <p:sp>
        <p:nvSpPr>
          <p:cNvPr id="24579" name="Rectangle 2">
            <a:extLst>
              <a:ext uri="{FF2B5EF4-FFF2-40B4-BE49-F238E27FC236}">
                <a16:creationId xmlns:a16="http://schemas.microsoft.com/office/drawing/2014/main" id="{CE149547-EA48-421B-B429-4FCC5F7059E9}"/>
              </a:ext>
            </a:extLst>
          </p:cNvPr>
          <p:cNvSpPr>
            <a:spLocks noGrp="1" noRot="1" noChangeAspect="1" noChangeArrowheads="1" noTextEdit="1"/>
          </p:cNvSpPr>
          <p:nvPr>
            <p:ph type="sldImg"/>
          </p:nvPr>
        </p:nvSpPr>
        <p:spPr>
          <a:solidFill>
            <a:srgbClr val="FFFFFF"/>
          </a:solidFill>
          <a:ln/>
        </p:spPr>
      </p:sp>
      <p:sp>
        <p:nvSpPr>
          <p:cNvPr id="24580" name="Rectangle 3">
            <a:extLst>
              <a:ext uri="{FF2B5EF4-FFF2-40B4-BE49-F238E27FC236}">
                <a16:creationId xmlns:a16="http://schemas.microsoft.com/office/drawing/2014/main" id="{A1F64439-98F1-4D97-BFD2-5141401B1D7C}"/>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8E0C83-EEB2-46E6-BF4F-FADDBD912DB9}"/>
              </a:ext>
            </a:extLst>
          </p:cNvPr>
          <p:cNvSpPr>
            <a:spLocks noGrp="1" noChangeArrowheads="1"/>
          </p:cNvSpPr>
          <p:nvPr>
            <p:ph type="sldNum" sz="quarter" idx="5"/>
          </p:nvPr>
        </p:nvSpPr>
        <p:spPr>
          <a:ln/>
        </p:spPr>
        <p:txBody>
          <a:bodyPr/>
          <a:lstStyle/>
          <a:p>
            <a:fld id="{BE25E50B-56DF-4A98-8571-BE41EC2BECF1}" type="slidenum">
              <a:rPr lang="en-AU" altLang="en-US"/>
              <a:pPr/>
              <a:t>8</a:t>
            </a:fld>
            <a:endParaRPr lang="en-AU" altLang="en-US"/>
          </a:p>
        </p:txBody>
      </p:sp>
      <p:sp>
        <p:nvSpPr>
          <p:cNvPr id="65538" name="Rectangle 2">
            <a:extLst>
              <a:ext uri="{FF2B5EF4-FFF2-40B4-BE49-F238E27FC236}">
                <a16:creationId xmlns:a16="http://schemas.microsoft.com/office/drawing/2014/main" id="{8986F2AB-F588-49DD-AF8F-50CE012F7D35}"/>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63AF532F-BE98-41B3-89A6-C73C94E0047F}"/>
              </a:ext>
            </a:extLst>
          </p:cNvPr>
          <p:cNvSpPr>
            <a:spLocks noGrp="1" noChangeArrowheads="1"/>
          </p:cNvSpPr>
          <p:nvPr>
            <p:ph type="body" idx="1"/>
          </p:nvPr>
        </p:nvSpPr>
        <p:spPr/>
        <p:txBody>
          <a:bodyPr/>
          <a:lstStyle/>
          <a:p>
            <a:r>
              <a:rPr lang="en-AU" altLang="en-US"/>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a:t>Gallic Wars</a:t>
            </a:r>
            <a:r>
              <a:rPr lang="en-AU" altLang="en-US"/>
              <a:t> (cf. Kahn pp83-84). Still call any cipher using a simple letter shift a </a:t>
            </a:r>
            <a:r>
              <a:rPr lang="en-AU" altLang="en-US" b="1"/>
              <a:t>caesar cipher</a:t>
            </a:r>
            <a:r>
              <a:rPr lang="en-AU" altLang="en-US"/>
              <a:t>, not just those with shift 3. </a:t>
            </a:r>
          </a:p>
          <a:p>
            <a:endParaRPr lang="en-US" altLang="en-US"/>
          </a:p>
          <a:p>
            <a:r>
              <a:rPr lang="en-US" altLang="en-US"/>
              <a:t>Note: </a:t>
            </a:r>
            <a:r>
              <a:rPr lang="en-AU" altLang="en-US"/>
              <a:t>when letters are involved, the following conventions are used in this course: Plaintext is always in lowercase; ciphertext is in uppercase; key values are in italicized lowercase.</a:t>
            </a:r>
          </a:p>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DB0402-DD9C-4668-B685-F603582CD35B}"/>
              </a:ext>
            </a:extLst>
          </p:cNvPr>
          <p:cNvSpPr>
            <a:spLocks noGrp="1" noChangeArrowheads="1"/>
          </p:cNvSpPr>
          <p:nvPr>
            <p:ph type="sldNum" sz="quarter" idx="5"/>
          </p:nvPr>
        </p:nvSpPr>
        <p:spPr>
          <a:ln/>
        </p:spPr>
        <p:txBody>
          <a:bodyPr/>
          <a:lstStyle/>
          <a:p>
            <a:fld id="{CF941A4A-549A-4771-84C9-EC61312AE56C}" type="slidenum">
              <a:rPr lang="en-AU" altLang="en-US"/>
              <a:pPr/>
              <a:t>9</a:t>
            </a:fld>
            <a:endParaRPr lang="en-AU" altLang="en-US"/>
          </a:p>
        </p:txBody>
      </p:sp>
      <p:sp>
        <p:nvSpPr>
          <p:cNvPr id="67586" name="Rectangle 2">
            <a:extLst>
              <a:ext uri="{FF2B5EF4-FFF2-40B4-BE49-F238E27FC236}">
                <a16:creationId xmlns:a16="http://schemas.microsoft.com/office/drawing/2014/main" id="{5F2FDD3A-8F2E-444C-85A9-97CAD582D588}"/>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9D1215E9-154B-4716-B57D-2512180DC8F0}"/>
              </a:ext>
            </a:extLst>
          </p:cNvPr>
          <p:cNvSpPr>
            <a:spLocks noGrp="1" noChangeArrowheads="1"/>
          </p:cNvSpPr>
          <p:nvPr>
            <p:ph type="body" idx="1"/>
          </p:nvPr>
        </p:nvSpPr>
        <p:spPr/>
        <p:txBody>
          <a:bodyPr/>
          <a:lstStyle/>
          <a:p>
            <a:r>
              <a:rPr lang="en-AU" altLang="en-US"/>
              <a:t>This mathematical description uses </a:t>
            </a:r>
            <a:r>
              <a:rPr lang="en-AU" altLang="en-US" b="1"/>
              <a:t>modulo arithmetic</a:t>
            </a:r>
            <a:r>
              <a:rPr lang="en-AU" altLang="en-US"/>
              <a:t> (ie clock arithmetic). Here, when you reach Z you go back to A and start again. Mod 26 implies that when you reach 26, you use 0 instead (ie the letter after Z, or 25 + 1 goes to A or 0). </a:t>
            </a:r>
          </a:p>
          <a:p>
            <a:endParaRPr lang="en-AU" altLang="en-US"/>
          </a:p>
          <a:p>
            <a:r>
              <a:rPr lang="en-AU" altLang="en-US"/>
              <a:t>Example: howdy (7,14,22,3,24) encrypted using key </a:t>
            </a:r>
            <a:r>
              <a:rPr lang="en-AU" altLang="en-US" i="1"/>
              <a:t>f</a:t>
            </a:r>
            <a:r>
              <a:rPr lang="en-AU" altLang="en-US"/>
              <a:t> (5) is MTBID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5840F2F-FC1C-483C-870B-898000223E4E}"/>
              </a:ext>
            </a:extLst>
          </p:cNvPr>
          <p:cNvSpPr>
            <a:spLocks noGrp="1" noChangeArrowheads="1"/>
          </p:cNvSpPr>
          <p:nvPr>
            <p:ph type="sldNum" sz="quarter" idx="5"/>
          </p:nvPr>
        </p:nvSpPr>
        <p:spPr>
          <a:ln/>
        </p:spPr>
        <p:txBody>
          <a:bodyPr/>
          <a:lstStyle/>
          <a:p>
            <a:fld id="{0FF6A2F8-9DB9-4A9E-95ED-E5A178A71D61}" type="slidenum">
              <a:rPr lang="en-AU" altLang="en-US"/>
              <a:pPr/>
              <a:t>10</a:t>
            </a:fld>
            <a:endParaRPr lang="en-AU" altLang="en-US"/>
          </a:p>
        </p:txBody>
      </p:sp>
      <p:sp>
        <p:nvSpPr>
          <p:cNvPr id="69634" name="Rectangle 2">
            <a:extLst>
              <a:ext uri="{FF2B5EF4-FFF2-40B4-BE49-F238E27FC236}">
                <a16:creationId xmlns:a16="http://schemas.microsoft.com/office/drawing/2014/main" id="{2A8894A9-82CF-4664-AD38-78AAB46B46B8}"/>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0A4F1205-CC2F-496E-8A5B-F40DD6AECF3E}"/>
              </a:ext>
            </a:extLst>
          </p:cNvPr>
          <p:cNvSpPr>
            <a:spLocks noGrp="1" noChangeArrowheads="1"/>
          </p:cNvSpPr>
          <p:nvPr>
            <p:ph type="body" idx="1"/>
          </p:nvPr>
        </p:nvSpPr>
        <p:spPr/>
        <p:txBody>
          <a:bodyPr/>
          <a:lstStyle/>
          <a:p>
            <a:r>
              <a:rPr lang="en-AU" altLang="en-US"/>
              <a:t>With a caesar cipher, there are only 26 possible keys, of which only 25 are of any use, since mapping A to A etc doesn't really obscure the message! cf. basic rule of cryptanalysis "check to ensure the cipher operator hasn't goofed and sent a plaintext message by mistake"! </a:t>
            </a:r>
          </a:p>
          <a:p>
            <a:endParaRPr lang="en-AU" altLang="en-US"/>
          </a:p>
          <a:p>
            <a:r>
              <a:rPr lang="en-AU" altLang="en-US"/>
              <a:t>Can try each of the keys (shifts) in turn, until can recognise the original message. </a:t>
            </a:r>
            <a:r>
              <a:rPr lang="en-US" altLang="en-US"/>
              <a:t>See Stallings Fig 2.3 for example of search.</a:t>
            </a:r>
            <a:endParaRPr lang="en-AU" altLang="en-US"/>
          </a:p>
          <a:p>
            <a:endParaRPr lang="en-AU" altLang="en-US"/>
          </a:p>
          <a:p>
            <a:r>
              <a:rPr lang="en-AU" altLang="en-US"/>
              <a:t>Note: as mentioned before, do need to be able to </a:t>
            </a:r>
            <a:r>
              <a:rPr lang="en-AU" altLang="en-US" b="1"/>
              <a:t>recognise</a:t>
            </a:r>
            <a:r>
              <a:rPr lang="en-AU" altLang="en-US"/>
              <a:t> when have an original message (ie is it English or whatever). Usually easy for humans, hard for computers. Though if using say compressed data could be much harder.</a:t>
            </a:r>
          </a:p>
          <a:p>
            <a:endParaRPr lang="en-AU" altLang="en-US"/>
          </a:p>
          <a:p>
            <a:r>
              <a:rPr lang="en-AU" altLang="en-US"/>
              <a:t>Example "GCUA VQ DTGCM" when broken gives "easy to break", with a shift of 2 (key C).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1D38B98-3152-4EA1-888F-C2CD9A77E7D9}"/>
              </a:ext>
            </a:extLst>
          </p:cNvPr>
          <p:cNvSpPr>
            <a:spLocks noGrp="1" noChangeArrowheads="1"/>
          </p:cNvSpPr>
          <p:nvPr>
            <p:ph type="sldNum" sz="quarter" idx="5"/>
          </p:nvPr>
        </p:nvSpPr>
        <p:spPr>
          <a:ln/>
        </p:spPr>
        <p:txBody>
          <a:bodyPr/>
          <a:lstStyle/>
          <a:p>
            <a:fld id="{8159EF6F-8C57-436E-B7E5-B80F4E49E6BC}" type="slidenum">
              <a:rPr lang="en-AU" altLang="en-US"/>
              <a:pPr/>
              <a:t>13</a:t>
            </a:fld>
            <a:endParaRPr lang="en-AU" altLang="en-US"/>
          </a:p>
        </p:txBody>
      </p:sp>
      <p:sp>
        <p:nvSpPr>
          <p:cNvPr id="73730" name="Rectangle 2">
            <a:extLst>
              <a:ext uri="{FF2B5EF4-FFF2-40B4-BE49-F238E27FC236}">
                <a16:creationId xmlns:a16="http://schemas.microsoft.com/office/drawing/2014/main" id="{739C93A7-35D8-4C0C-B42E-FF0348F5EFE4}"/>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02D35B85-E59A-4773-8588-047130B14ED1}"/>
              </a:ext>
            </a:extLst>
          </p:cNvPr>
          <p:cNvSpPr>
            <a:spLocks noGrp="1" noChangeArrowheads="1"/>
          </p:cNvSpPr>
          <p:nvPr>
            <p:ph type="body" idx="1"/>
          </p:nvPr>
        </p:nvSpPr>
        <p:spPr/>
        <p:txBody>
          <a:bodyPr/>
          <a:lstStyle/>
          <a:p>
            <a:r>
              <a:rPr lang="en-AU" altLang="en-US"/>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FA7843-2B90-4C14-A534-35F5061BC1AB}"/>
              </a:ext>
            </a:extLst>
          </p:cNvPr>
          <p:cNvSpPr>
            <a:spLocks noGrp="1" noChangeArrowheads="1"/>
          </p:cNvSpPr>
          <p:nvPr>
            <p:ph type="sldNum" sz="quarter" idx="5"/>
          </p:nvPr>
        </p:nvSpPr>
        <p:spPr>
          <a:ln/>
        </p:spPr>
        <p:txBody>
          <a:bodyPr/>
          <a:lstStyle/>
          <a:p>
            <a:fld id="{B57DFDF1-97FD-4706-B297-D1A598CC98EB}" type="slidenum">
              <a:rPr lang="en-AU" altLang="en-US"/>
              <a:pPr/>
              <a:t>14</a:t>
            </a:fld>
            <a:endParaRPr lang="en-AU" altLang="en-US"/>
          </a:p>
        </p:txBody>
      </p:sp>
      <p:sp>
        <p:nvSpPr>
          <p:cNvPr id="75778" name="Rectangle 2">
            <a:extLst>
              <a:ext uri="{FF2B5EF4-FFF2-40B4-BE49-F238E27FC236}">
                <a16:creationId xmlns:a16="http://schemas.microsoft.com/office/drawing/2014/main" id="{ACF17B66-9671-4579-A5CF-78C77AEAECA8}"/>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9B6B15AC-77A2-4FEB-B55F-875745B6C95E}"/>
              </a:ext>
            </a:extLst>
          </p:cNvPr>
          <p:cNvSpPr>
            <a:spLocks noGrp="1" noChangeArrowheads="1"/>
          </p:cNvSpPr>
          <p:nvPr>
            <p:ph type="body" idx="1"/>
          </p:nvPr>
        </p:nvSpPr>
        <p:spPr/>
        <p:txBody>
          <a:bodyPr/>
          <a:lstStyle/>
          <a:p>
            <a:r>
              <a:rPr lang="en-AU" altLang="en-US"/>
              <a:t>This graph is based on counts done at ADFA in the late 1980's, and used to develop the tables published in Seberry &amp; Pieprzyk [SEBE89].</a:t>
            </a:r>
          </a:p>
          <a:p>
            <a:endParaRPr lang="en-US" altLang="en-US"/>
          </a:p>
          <a:p>
            <a:r>
              <a:rPr lang="en-US" altLang="en-US"/>
              <a:t>Note that all human languages have varying letter frequencies, though the number of letters and their frequencies varies.</a:t>
            </a:r>
          </a:p>
          <a:p>
            <a:r>
              <a:rPr lang="en-AU" altLang="en-US"/>
              <a:t>Seberry &amp; Pieprzyk [SEBE89] Appendix A has graphs for 20 languages (most European &amp; Japanese &amp; Malay).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A9767A9-8C29-4728-96C8-4DC707844B79}"/>
              </a:ext>
            </a:extLst>
          </p:cNvPr>
          <p:cNvSpPr>
            <a:spLocks noGrp="1" noChangeArrowheads="1"/>
          </p:cNvSpPr>
          <p:nvPr>
            <p:ph type="sldNum" sz="quarter" idx="5"/>
          </p:nvPr>
        </p:nvSpPr>
        <p:spPr>
          <a:ln/>
        </p:spPr>
        <p:txBody>
          <a:bodyPr/>
          <a:lstStyle/>
          <a:p>
            <a:fld id="{61A188DC-632E-44C1-BBFD-D413426A5906}" type="slidenum">
              <a:rPr lang="en-AU" altLang="en-US"/>
              <a:pPr/>
              <a:t>15</a:t>
            </a:fld>
            <a:endParaRPr lang="en-AU" altLang="en-US"/>
          </a:p>
        </p:txBody>
      </p:sp>
      <p:sp>
        <p:nvSpPr>
          <p:cNvPr id="77826" name="Rectangle 2">
            <a:extLst>
              <a:ext uri="{FF2B5EF4-FFF2-40B4-BE49-F238E27FC236}">
                <a16:creationId xmlns:a16="http://schemas.microsoft.com/office/drawing/2014/main" id="{617B2EA0-51C6-49F5-8916-024BDA87AE5A}"/>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E6485118-055D-4A9C-B301-CBEF531C6B79}"/>
              </a:ext>
            </a:extLst>
          </p:cNvPr>
          <p:cNvSpPr>
            <a:spLocks noGrp="1" noChangeArrowheads="1"/>
          </p:cNvSpPr>
          <p:nvPr>
            <p:ph type="body" idx="1"/>
          </p:nvPr>
        </p:nvSpPr>
        <p:spPr/>
        <p:txBody>
          <a:bodyPr/>
          <a:lstStyle/>
          <a:p>
            <a:r>
              <a:rPr lang="en-AU" altLang="en-US"/>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a:t>
            </a:r>
          </a:p>
          <a:p>
            <a:endParaRPr lang="en-AU" altLang="en-US"/>
          </a:p>
          <a:p>
            <a:r>
              <a:rPr lang="en-AU"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209EE8-CEC9-4BF3-AB8D-7ED597FF6442}"/>
              </a:ext>
            </a:extLst>
          </p:cNvPr>
          <p:cNvSpPr>
            <a:spLocks noGrp="1" noChangeArrowheads="1"/>
          </p:cNvSpPr>
          <p:nvPr>
            <p:ph type="sldNum" sz="quarter" idx="5"/>
          </p:nvPr>
        </p:nvSpPr>
        <p:spPr>
          <a:ln/>
        </p:spPr>
        <p:txBody>
          <a:bodyPr/>
          <a:lstStyle/>
          <a:p>
            <a:fld id="{28287202-24B1-4A51-A250-2AF758E6F843}" type="slidenum">
              <a:rPr lang="en-AU" altLang="en-US"/>
              <a:pPr/>
              <a:t>17</a:t>
            </a:fld>
            <a:endParaRPr lang="en-AU" altLang="en-US"/>
          </a:p>
        </p:txBody>
      </p:sp>
      <p:sp>
        <p:nvSpPr>
          <p:cNvPr id="81922" name="Rectangle 2">
            <a:extLst>
              <a:ext uri="{FF2B5EF4-FFF2-40B4-BE49-F238E27FC236}">
                <a16:creationId xmlns:a16="http://schemas.microsoft.com/office/drawing/2014/main" id="{0F33752A-3F37-4314-827F-CD919FF23E7B}"/>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4E76DC8-EDD5-4554-B9C1-C0C1D92AAEB8}"/>
              </a:ext>
            </a:extLst>
          </p:cNvPr>
          <p:cNvSpPr>
            <a:spLocks noGrp="1" noChangeArrowheads="1"/>
          </p:cNvSpPr>
          <p:nvPr>
            <p:ph type="body" idx="1"/>
          </p:nvPr>
        </p:nvSpPr>
        <p:spPr/>
        <p:txBody>
          <a:bodyPr/>
          <a:lstStyle/>
          <a:p>
            <a:r>
              <a:rPr lang="en-AU" altLang="en-US"/>
              <a:t>Consider ways to reduce the "spikyness" of natural language text, since if just map one letter always to another, the frequency distribution is just shuffled. One approach is to encrypt more than one letter at once. Playfair cipher is an example of doing this.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A9A8EF-CAA1-4305-A6AD-CDA5833A6CE8}"/>
              </a:ext>
            </a:extLst>
          </p:cNvPr>
          <p:cNvSpPr>
            <a:spLocks noGrp="1" noChangeArrowheads="1"/>
          </p:cNvSpPr>
          <p:nvPr>
            <p:ph type="sldNum" sz="quarter" idx="5"/>
          </p:nvPr>
        </p:nvSpPr>
        <p:spPr>
          <a:ln/>
        </p:spPr>
        <p:txBody>
          <a:bodyPr/>
          <a:lstStyle/>
          <a:p>
            <a:fld id="{817DEF8B-B2D4-435A-AC7A-FE7CC909B719}" type="slidenum">
              <a:rPr lang="en-AU" altLang="en-US"/>
              <a:pPr/>
              <a:t>18</a:t>
            </a:fld>
            <a:endParaRPr lang="en-AU" altLang="en-US"/>
          </a:p>
        </p:txBody>
      </p:sp>
      <p:sp>
        <p:nvSpPr>
          <p:cNvPr id="82946" name="Rectangle 2">
            <a:extLst>
              <a:ext uri="{FF2B5EF4-FFF2-40B4-BE49-F238E27FC236}">
                <a16:creationId xmlns:a16="http://schemas.microsoft.com/office/drawing/2014/main" id="{34776820-554C-4EF9-9037-044F9A666BC6}"/>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A584726C-05F0-450E-8240-D2E217D353D8}"/>
              </a:ext>
            </a:extLst>
          </p:cNvPr>
          <p:cNvSpPr>
            <a:spLocks noGrp="1" noChangeArrowheads="1"/>
          </p:cNvSpPr>
          <p:nvPr>
            <p:ph type="body" idx="1"/>
          </p:nvPr>
        </p:nvSpPr>
        <p:spPr/>
        <p:txBody>
          <a:bodyPr/>
          <a:lstStyle/>
          <a:p>
            <a:r>
              <a:rPr lang="en-AU" altLang="en-US"/>
              <a:t>Have here the rules for filling in the 5x5 matrix, L to R, top to bottom, first with keyword after duplicate letters have been removed, and then with the remain letters, with I/J used as a single letter. This example comes from Dorothy Sayer's book "Have His Carcase", in which Lord Peter Wimsey solves this, and describes the use of a probably word attack.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9/13/2022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9/13/2022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9/13/2022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EFB-73D8-4BFC-AA11-6453E2D29D3A}"/>
              </a:ext>
            </a:extLst>
          </p:cNvPr>
          <p:cNvSpPr>
            <a:spLocks noGrp="1"/>
          </p:cNvSpPr>
          <p:nvPr>
            <p:ph type="title"/>
          </p:nvPr>
        </p:nvSpPr>
        <p:spPr>
          <a:xfrm>
            <a:off x="1534585" y="617538"/>
            <a:ext cx="10390716" cy="1143000"/>
          </a:xfrm>
        </p:spPr>
        <p:txBody>
          <a:bodyPr/>
          <a:lstStyle/>
          <a:p>
            <a:r>
              <a:rPr lang="en-US"/>
              <a:t>Click to edit Master title style</a:t>
            </a:r>
            <a:endParaRPr lang="en-IN"/>
          </a:p>
        </p:txBody>
      </p:sp>
      <p:sp>
        <p:nvSpPr>
          <p:cNvPr id="3" name="Table Placeholder 2">
            <a:extLst>
              <a:ext uri="{FF2B5EF4-FFF2-40B4-BE49-F238E27FC236}">
                <a16:creationId xmlns:a16="http://schemas.microsoft.com/office/drawing/2014/main" id="{B9F6E3AD-3019-4C6C-AC8E-5D121A4011A3}"/>
              </a:ext>
            </a:extLst>
          </p:cNvPr>
          <p:cNvSpPr>
            <a:spLocks noGrp="1"/>
          </p:cNvSpPr>
          <p:nvPr>
            <p:ph type="tbl" idx="1"/>
          </p:nvPr>
        </p:nvSpPr>
        <p:spPr>
          <a:xfrm>
            <a:off x="1576917" y="2017713"/>
            <a:ext cx="10363200" cy="4114800"/>
          </a:xfrm>
        </p:spPr>
        <p:txBody>
          <a:bodyPr/>
          <a:lstStyle/>
          <a:p>
            <a:endParaRPr lang="en-IN"/>
          </a:p>
        </p:txBody>
      </p:sp>
      <p:sp>
        <p:nvSpPr>
          <p:cNvPr id="4" name="Date Placeholder 3">
            <a:extLst>
              <a:ext uri="{FF2B5EF4-FFF2-40B4-BE49-F238E27FC236}">
                <a16:creationId xmlns:a16="http://schemas.microsoft.com/office/drawing/2014/main" id="{A7643E2F-7AAC-4C39-B951-7C49B7CB5885}"/>
              </a:ext>
            </a:extLst>
          </p:cNvPr>
          <p:cNvSpPr>
            <a:spLocks noGrp="1"/>
          </p:cNvSpPr>
          <p:nvPr>
            <p:ph type="dt" sz="half" idx="10"/>
          </p:nvPr>
        </p:nvSpPr>
        <p:spPr>
          <a:xfrm>
            <a:off x="1219200" y="6324600"/>
            <a:ext cx="2540000" cy="457200"/>
          </a:xfrm>
        </p:spPr>
        <p:txBody>
          <a:bodyPr/>
          <a:lstStyle>
            <a:lvl1pPr>
              <a:defRPr/>
            </a:lvl1pPr>
          </a:lstStyle>
          <a:p>
            <a:r>
              <a:rPr lang="en-US" altLang="en-US"/>
              <a:t>April 30th, 2004</a:t>
            </a:r>
          </a:p>
        </p:txBody>
      </p:sp>
      <p:sp>
        <p:nvSpPr>
          <p:cNvPr id="5" name="Footer Placeholder 4">
            <a:extLst>
              <a:ext uri="{FF2B5EF4-FFF2-40B4-BE49-F238E27FC236}">
                <a16:creationId xmlns:a16="http://schemas.microsoft.com/office/drawing/2014/main" id="{AF94E406-3BB5-4DF9-A151-E80345F5BCE6}"/>
              </a:ext>
            </a:extLst>
          </p:cNvPr>
          <p:cNvSpPr>
            <a:spLocks noGrp="1"/>
          </p:cNvSpPr>
          <p:nvPr>
            <p:ph type="ftr" sz="quarter" idx="11"/>
          </p:nvPr>
        </p:nvSpPr>
        <p:spPr>
          <a:xfrm>
            <a:off x="4470400" y="6324600"/>
            <a:ext cx="3860800" cy="457200"/>
          </a:xfrm>
        </p:spPr>
        <p:txBody>
          <a:bodyPr/>
          <a:lstStyle>
            <a:lvl1pPr>
              <a:defRPr/>
            </a:lvl1pPr>
          </a:lstStyle>
          <a:p>
            <a:r>
              <a:rPr lang="en-US" altLang="en-US"/>
              <a:t>IS 551</a:t>
            </a:r>
          </a:p>
        </p:txBody>
      </p:sp>
      <p:sp>
        <p:nvSpPr>
          <p:cNvPr id="6" name="Slide Number Placeholder 5">
            <a:extLst>
              <a:ext uri="{FF2B5EF4-FFF2-40B4-BE49-F238E27FC236}">
                <a16:creationId xmlns:a16="http://schemas.microsoft.com/office/drawing/2014/main" id="{9FB111AE-B09D-40B0-B97D-FAE8B197B7B0}"/>
              </a:ext>
            </a:extLst>
          </p:cNvPr>
          <p:cNvSpPr>
            <a:spLocks noGrp="1"/>
          </p:cNvSpPr>
          <p:nvPr>
            <p:ph type="sldNum" sz="quarter" idx="12"/>
          </p:nvPr>
        </p:nvSpPr>
        <p:spPr>
          <a:xfrm>
            <a:off x="9042400" y="6324600"/>
            <a:ext cx="2540000" cy="457200"/>
          </a:xfrm>
        </p:spPr>
        <p:txBody>
          <a:bodyPr/>
          <a:lstStyle>
            <a:lvl1pPr>
              <a:defRPr/>
            </a:lvl1pPr>
          </a:lstStyle>
          <a:p>
            <a:fld id="{C1FB1BE3-32CC-4302-94A5-A7B9C69C9E05}" type="slidenum">
              <a:rPr lang="en-US" altLang="en-US"/>
              <a:pPr/>
              <a:t>‹#›</a:t>
            </a:fld>
            <a:endParaRPr lang="en-US" altLang="en-US"/>
          </a:p>
        </p:txBody>
      </p:sp>
    </p:spTree>
    <p:extLst>
      <p:ext uri="{BB962C8B-B14F-4D97-AF65-F5344CB8AC3E}">
        <p14:creationId xmlns:p14="http://schemas.microsoft.com/office/powerpoint/2010/main" val="4687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9/13/2022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9/13/2022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9/13/2022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9/13/2022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9/13/2022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9/13/2022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9/13/2022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9/13/2022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9/13/2022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50" y="1782395"/>
            <a:ext cx="7079758" cy="1938992"/>
          </a:xfrm>
          <a:prstGeom prst="rect">
            <a:avLst/>
          </a:prstGeom>
        </p:spPr>
        <p:txBody>
          <a:bodyPr wrap="square">
            <a:spAutoFit/>
          </a:bodyPr>
          <a:lstStyle/>
          <a:p>
            <a:endParaRPr lang="en-US" altLang="en-US" sz="4000" noProof="1"/>
          </a:p>
          <a:p>
            <a:r>
              <a:rPr lang="en-US" altLang="en-US" sz="4000" noProof="1"/>
              <a:t>Substitution &amp; Transposition Ciphers</a:t>
            </a:r>
            <a:endParaRPr lang="en-US" altLang="en-US" sz="4000" dirty="0"/>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B.Tech</a:t>
            </a:r>
            <a:r>
              <a:rPr lang="en-US" sz="240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0E593C6-3914-47C3-9B0F-E0D5D6F9B87D}"/>
              </a:ext>
            </a:extLst>
          </p:cNvPr>
          <p:cNvSpPr>
            <a:spLocks noGrp="1" noChangeArrowheads="1"/>
          </p:cNvSpPr>
          <p:nvPr>
            <p:ph type="title"/>
          </p:nvPr>
        </p:nvSpPr>
        <p:spPr>
          <a:xfrm>
            <a:off x="1600940" y="107674"/>
            <a:ext cx="9752860" cy="726828"/>
          </a:xfrm>
        </p:spPr>
        <p:txBody>
          <a:bodyPr/>
          <a:lstStyle/>
          <a:p>
            <a:r>
              <a:rPr lang="en-AU" altLang="en-US" dirty="0">
                <a:solidFill>
                  <a:schemeClr val="bg1"/>
                </a:solidFill>
              </a:rPr>
              <a:t>Cryptanalysis of Caesar Cipher </a:t>
            </a:r>
          </a:p>
        </p:txBody>
      </p:sp>
      <p:sp>
        <p:nvSpPr>
          <p:cNvPr id="68611" name="Rectangle 3">
            <a:extLst>
              <a:ext uri="{FF2B5EF4-FFF2-40B4-BE49-F238E27FC236}">
                <a16:creationId xmlns:a16="http://schemas.microsoft.com/office/drawing/2014/main" id="{D7759056-43FD-421A-8895-464EAB93CB3B}"/>
              </a:ext>
            </a:extLst>
          </p:cNvPr>
          <p:cNvSpPr>
            <a:spLocks noGrp="1" noChangeArrowheads="1"/>
          </p:cNvSpPr>
          <p:nvPr>
            <p:ph type="body" idx="1"/>
          </p:nvPr>
        </p:nvSpPr>
        <p:spPr/>
        <p:txBody>
          <a:bodyPr/>
          <a:lstStyle/>
          <a:p>
            <a:pPr>
              <a:lnSpc>
                <a:spcPct val="90000"/>
              </a:lnSpc>
            </a:pPr>
            <a:r>
              <a:rPr lang="en-AU" altLang="en-US"/>
              <a:t>only have 26 possible keys</a:t>
            </a:r>
          </a:p>
          <a:p>
            <a:pPr lvl="1">
              <a:lnSpc>
                <a:spcPct val="90000"/>
              </a:lnSpc>
            </a:pPr>
            <a:r>
              <a:rPr lang="en-AU" altLang="en-US"/>
              <a:t>Could shift </a:t>
            </a:r>
            <a:r>
              <a:rPr lang="en-AU" altLang="en-US">
                <a:solidFill>
                  <a:srgbClr val="FF0000"/>
                </a:solidFill>
              </a:rPr>
              <a:t>K = 0, 1, 2, …, 25</a:t>
            </a:r>
            <a:r>
              <a:rPr lang="en-AU" altLang="en-US"/>
              <a:t> slots </a:t>
            </a:r>
          </a:p>
          <a:p>
            <a:pPr>
              <a:lnSpc>
                <a:spcPct val="90000"/>
              </a:lnSpc>
            </a:pPr>
            <a:r>
              <a:rPr lang="en-AU" altLang="en-US"/>
              <a:t>could simply try each in turn </a:t>
            </a:r>
          </a:p>
          <a:p>
            <a:pPr>
              <a:lnSpc>
                <a:spcPct val="90000"/>
              </a:lnSpc>
            </a:pPr>
            <a:r>
              <a:rPr lang="en-AU" altLang="en-US"/>
              <a:t>a </a:t>
            </a:r>
            <a:r>
              <a:rPr lang="en-AU" altLang="en-US" b="1"/>
              <a:t>brute force search</a:t>
            </a:r>
            <a:r>
              <a:rPr lang="en-AU" altLang="en-US"/>
              <a:t> </a:t>
            </a:r>
          </a:p>
          <a:p>
            <a:pPr>
              <a:lnSpc>
                <a:spcPct val="90000"/>
              </a:lnSpc>
            </a:pPr>
            <a:r>
              <a:rPr lang="en-AU" altLang="en-US"/>
              <a:t>given ciphertext, just try all shifts of letters</a:t>
            </a:r>
          </a:p>
          <a:p>
            <a:pPr>
              <a:lnSpc>
                <a:spcPct val="90000"/>
              </a:lnSpc>
            </a:pPr>
            <a:r>
              <a:rPr lang="en-US" altLang="en-US"/>
              <a:t>do need to recognize when have plaintext</a:t>
            </a:r>
            <a:endParaRPr lang="en-AU" altLang="en-US"/>
          </a:p>
          <a:p>
            <a:pPr>
              <a:lnSpc>
                <a:spcPct val="90000"/>
              </a:lnSpc>
            </a:pPr>
            <a:r>
              <a:rPr lang="en-AU" altLang="en-US"/>
              <a:t>Test:break ciphertext </a:t>
            </a:r>
          </a:p>
          <a:p>
            <a:pPr>
              <a:lnSpc>
                <a:spcPct val="90000"/>
              </a:lnSpc>
              <a:buFontTx/>
              <a:buNone/>
            </a:pPr>
            <a:r>
              <a:rPr lang="en-AU" altLang="en-US"/>
              <a:t>		GCUA VQ DTGCM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6A9FA61-F04A-4A83-8471-0179FD3602FC}"/>
              </a:ext>
            </a:extLst>
          </p:cNvPr>
          <p:cNvSpPr>
            <a:spLocks noGrp="1" noChangeArrowheads="1"/>
          </p:cNvSpPr>
          <p:nvPr>
            <p:ph type="title"/>
          </p:nvPr>
        </p:nvSpPr>
        <p:spPr>
          <a:xfrm>
            <a:off x="1557291" y="231961"/>
            <a:ext cx="8927237" cy="673562"/>
          </a:xfrm>
        </p:spPr>
        <p:txBody>
          <a:bodyPr>
            <a:normAutofit fontScale="90000"/>
          </a:bodyPr>
          <a:lstStyle/>
          <a:p>
            <a:r>
              <a:rPr lang="en-AU" altLang="en-US" dirty="0">
                <a:solidFill>
                  <a:schemeClr val="bg1"/>
                </a:solidFill>
              </a:rPr>
              <a:t>Monoalphabetic Cipher</a:t>
            </a:r>
          </a:p>
        </p:txBody>
      </p:sp>
      <p:sp>
        <p:nvSpPr>
          <p:cNvPr id="70659" name="Rectangle 3">
            <a:extLst>
              <a:ext uri="{FF2B5EF4-FFF2-40B4-BE49-F238E27FC236}">
                <a16:creationId xmlns:a16="http://schemas.microsoft.com/office/drawing/2014/main" id="{B455265F-089B-498F-B9D4-4E9F521ABF70}"/>
              </a:ext>
            </a:extLst>
          </p:cNvPr>
          <p:cNvSpPr>
            <a:spLocks noGrp="1" noChangeArrowheads="1"/>
          </p:cNvSpPr>
          <p:nvPr>
            <p:ph type="body" idx="1"/>
          </p:nvPr>
        </p:nvSpPr>
        <p:spPr/>
        <p:txBody>
          <a:bodyPr/>
          <a:lstStyle/>
          <a:p>
            <a:pPr>
              <a:lnSpc>
                <a:spcPct val="90000"/>
              </a:lnSpc>
            </a:pPr>
            <a:r>
              <a:rPr lang="en-AU" altLang="en-US"/>
              <a:t>rather than just shifting the alphabet </a:t>
            </a:r>
          </a:p>
          <a:p>
            <a:pPr>
              <a:lnSpc>
                <a:spcPct val="90000"/>
              </a:lnSpc>
            </a:pPr>
            <a:r>
              <a:rPr lang="en-AU" altLang="en-US"/>
              <a:t>could shuffle the letters arbitrarily </a:t>
            </a:r>
          </a:p>
          <a:p>
            <a:pPr>
              <a:lnSpc>
                <a:spcPct val="90000"/>
              </a:lnSpc>
            </a:pPr>
            <a:r>
              <a:rPr lang="en-AU" altLang="en-US"/>
              <a:t>each plaintext letter maps to a different random ciphertext letter </a:t>
            </a:r>
          </a:p>
          <a:p>
            <a:pPr>
              <a:lnSpc>
                <a:spcPct val="90000"/>
              </a:lnSpc>
            </a:pPr>
            <a:r>
              <a:rPr lang="en-AU" altLang="en-US"/>
              <a:t>hence key is 26 letters long </a:t>
            </a:r>
          </a:p>
          <a:p>
            <a:pPr lvl="1">
              <a:lnSpc>
                <a:spcPct val="90000"/>
              </a:lnSpc>
              <a:buFontTx/>
              <a:buNone/>
            </a:pPr>
            <a:endParaRPr lang="en-AU" altLang="en-US">
              <a:latin typeface="Courier New" panose="02070309020205020404" pitchFamily="49" charset="0"/>
            </a:endParaRPr>
          </a:p>
          <a:p>
            <a:pPr lvl="1">
              <a:lnSpc>
                <a:spcPct val="90000"/>
              </a:lnSpc>
              <a:buFontTx/>
              <a:buNone/>
            </a:pPr>
            <a:r>
              <a:rPr lang="en-AU" altLang="en-US">
                <a:latin typeface="Courier New" panose="02070309020205020404" pitchFamily="49" charset="0"/>
              </a:rPr>
              <a:t>Plain:  abcdefghijklmnopqrstuvwxyz </a:t>
            </a:r>
          </a:p>
          <a:p>
            <a:pPr lvl="1">
              <a:lnSpc>
                <a:spcPct val="90000"/>
              </a:lnSpc>
              <a:buFontTx/>
              <a:buNone/>
            </a:pPr>
            <a:r>
              <a:rPr lang="en-AU" altLang="en-US">
                <a:latin typeface="Courier New" panose="02070309020205020404" pitchFamily="49" charset="0"/>
              </a:rPr>
              <a:t>Cipher: DKVQFIBJWPESCXHTMYAUOLRGZN</a:t>
            </a:r>
          </a:p>
          <a:p>
            <a:pPr lvl="1">
              <a:lnSpc>
                <a:spcPct val="90000"/>
              </a:lnSpc>
              <a:buFontTx/>
              <a:buNone/>
            </a:pPr>
            <a:r>
              <a:rPr lang="en-AU" altLang="en-US">
                <a:latin typeface="Courier New" panose="02070309020205020404" pitchFamily="49" charset="0"/>
              </a:rPr>
              <a:t>Plaintext:  ifwewishtoreplaceletters</a:t>
            </a:r>
          </a:p>
          <a:p>
            <a:pPr lvl="1">
              <a:lnSpc>
                <a:spcPct val="90000"/>
              </a:lnSpc>
              <a:buFontTx/>
              <a:buNone/>
            </a:pPr>
            <a:r>
              <a:rPr lang="en-AU" altLang="en-US">
                <a:latin typeface="Courier New" panose="02070309020205020404" pitchFamily="49" charset="0"/>
              </a:rPr>
              <a:t>Ciphertext: WIRFRWAJUHYFTSDVFSFUUFYA</a:t>
            </a:r>
            <a:r>
              <a:rPr lang="en-AU" altLang="en-US"/>
              <a:t> </a:t>
            </a:r>
          </a:p>
          <a:p>
            <a:pPr>
              <a:lnSpc>
                <a:spcPct val="90000"/>
              </a:lnSpc>
            </a:pPr>
            <a:endParaRPr lang="en-AU"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9291B58-BC67-48A1-85E5-35F726BAD7C4}"/>
              </a:ext>
            </a:extLst>
          </p:cNvPr>
          <p:cNvSpPr>
            <a:spLocks noGrp="1" noChangeArrowheads="1"/>
          </p:cNvSpPr>
          <p:nvPr>
            <p:ph type="title"/>
          </p:nvPr>
        </p:nvSpPr>
        <p:spPr>
          <a:xfrm>
            <a:off x="1583924" y="258594"/>
            <a:ext cx="8581008" cy="584786"/>
          </a:xfrm>
        </p:spPr>
        <p:txBody>
          <a:bodyPr>
            <a:normAutofit fontScale="90000"/>
          </a:bodyPr>
          <a:lstStyle/>
          <a:p>
            <a:r>
              <a:rPr lang="en-AU" altLang="en-US" dirty="0">
                <a:solidFill>
                  <a:schemeClr val="bg1"/>
                </a:solidFill>
              </a:rPr>
              <a:t>Monoalphabetic Cipher Security</a:t>
            </a:r>
          </a:p>
        </p:txBody>
      </p:sp>
      <p:sp>
        <p:nvSpPr>
          <p:cNvPr id="71683" name="Rectangle 3">
            <a:extLst>
              <a:ext uri="{FF2B5EF4-FFF2-40B4-BE49-F238E27FC236}">
                <a16:creationId xmlns:a16="http://schemas.microsoft.com/office/drawing/2014/main" id="{D896E5C3-2231-4944-8A0F-783515734DB4}"/>
              </a:ext>
            </a:extLst>
          </p:cNvPr>
          <p:cNvSpPr>
            <a:spLocks noGrp="1" noChangeArrowheads="1"/>
          </p:cNvSpPr>
          <p:nvPr>
            <p:ph type="body" idx="1"/>
          </p:nvPr>
        </p:nvSpPr>
        <p:spPr/>
        <p:txBody>
          <a:bodyPr/>
          <a:lstStyle/>
          <a:p>
            <a:r>
              <a:rPr lang="en-AU" altLang="en-US"/>
              <a:t>now have a total of 26! = 4 x 10^26 keys </a:t>
            </a:r>
          </a:p>
          <a:p>
            <a:r>
              <a:rPr lang="en-AU" altLang="en-US"/>
              <a:t>with so many keys, might think is secure</a:t>
            </a:r>
          </a:p>
          <a:p>
            <a:pPr lvl="1"/>
            <a:r>
              <a:rPr lang="en-AU" altLang="en-US"/>
              <a:t>The simplicity and strength of the monoalphabetic substitution cipher dominated for the first millenium AD.</a:t>
            </a:r>
          </a:p>
          <a:p>
            <a:r>
              <a:rPr lang="en-AU" altLang="en-US"/>
              <a:t>but would be </a:t>
            </a:r>
            <a:r>
              <a:rPr lang="en-AU" altLang="en-US" b="1"/>
              <a:t>!!!WRONG!!!</a:t>
            </a:r>
            <a:r>
              <a:rPr lang="en-AU" altLang="en-US"/>
              <a:t> </a:t>
            </a:r>
          </a:p>
          <a:p>
            <a:pPr lvl="1"/>
            <a:r>
              <a:rPr lang="en-AU" altLang="en-US"/>
              <a:t>First broken by Arabic scientists in 9</a:t>
            </a:r>
            <a:r>
              <a:rPr lang="en-AU" altLang="en-US" baseline="30000"/>
              <a:t>th</a:t>
            </a:r>
            <a:r>
              <a:rPr lang="en-AU" altLang="en-US"/>
              <a:t> century</a:t>
            </a:r>
            <a:endParaRPr lang="en-AU" alt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32EA2B8-2551-4416-828A-374C3F72FFCB}"/>
              </a:ext>
            </a:extLst>
          </p:cNvPr>
          <p:cNvSpPr>
            <a:spLocks noGrp="1" noChangeArrowheads="1"/>
          </p:cNvSpPr>
          <p:nvPr>
            <p:ph type="title"/>
          </p:nvPr>
        </p:nvSpPr>
        <p:spPr>
          <a:xfrm>
            <a:off x="1579115" y="294104"/>
            <a:ext cx="9033769" cy="558153"/>
          </a:xfrm>
        </p:spPr>
        <p:txBody>
          <a:bodyPr>
            <a:normAutofit fontScale="90000"/>
          </a:bodyPr>
          <a:lstStyle/>
          <a:p>
            <a:r>
              <a:rPr lang="en-AU" altLang="en-US" sz="4000" dirty="0">
                <a:solidFill>
                  <a:schemeClr val="bg1"/>
                </a:solidFill>
              </a:rPr>
              <a:t>Frequency Analysis</a:t>
            </a:r>
          </a:p>
        </p:txBody>
      </p:sp>
      <p:sp>
        <p:nvSpPr>
          <p:cNvPr id="72707" name="Rectangle 3">
            <a:extLst>
              <a:ext uri="{FF2B5EF4-FFF2-40B4-BE49-F238E27FC236}">
                <a16:creationId xmlns:a16="http://schemas.microsoft.com/office/drawing/2014/main" id="{C619FAFB-4BDD-497C-B440-5D1B0D9BB10F}"/>
              </a:ext>
            </a:extLst>
          </p:cNvPr>
          <p:cNvSpPr>
            <a:spLocks noGrp="1" noChangeArrowheads="1"/>
          </p:cNvSpPr>
          <p:nvPr>
            <p:ph type="body" idx="1"/>
          </p:nvPr>
        </p:nvSpPr>
        <p:spPr>
          <a:xfrm>
            <a:off x="1992313" y="1152171"/>
            <a:ext cx="8229600" cy="4525962"/>
          </a:xfrm>
        </p:spPr>
        <p:txBody>
          <a:bodyPr/>
          <a:lstStyle/>
          <a:p>
            <a:pPr>
              <a:buFontTx/>
              <a:buNone/>
            </a:pPr>
            <a:endParaRPr lang="en-AU" altLang="en-US"/>
          </a:p>
          <a:p>
            <a:r>
              <a:rPr lang="en-AU" altLang="en-US"/>
              <a:t>letters are not equally commonly used </a:t>
            </a:r>
          </a:p>
          <a:p>
            <a:r>
              <a:rPr lang="en-AU" altLang="en-US"/>
              <a:t>in English </a:t>
            </a:r>
            <a:r>
              <a:rPr lang="en-AU" altLang="en-US" b="1"/>
              <a:t>e</a:t>
            </a:r>
            <a:r>
              <a:rPr lang="en-AU" altLang="en-US"/>
              <a:t> is by far the most common letter </a:t>
            </a:r>
          </a:p>
          <a:p>
            <a:r>
              <a:rPr lang="en-AU" altLang="en-US"/>
              <a:t>then T,R,N,I,O,A,S </a:t>
            </a:r>
          </a:p>
          <a:p>
            <a:r>
              <a:rPr lang="en-AU" altLang="en-US"/>
              <a:t>other letters are fairly rare </a:t>
            </a:r>
          </a:p>
          <a:p>
            <a:r>
              <a:rPr lang="en-AU" altLang="en-US"/>
              <a:t>cf. Z,J,K,Q,X </a:t>
            </a:r>
          </a:p>
          <a:p>
            <a:r>
              <a:rPr lang="en-AU" altLang="en-US"/>
              <a:t>have tables of single, double &amp; triple letter frequencies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A9AE279-654F-432D-9B1B-CEA280C6E956}"/>
              </a:ext>
            </a:extLst>
          </p:cNvPr>
          <p:cNvSpPr>
            <a:spLocks noGrp="1" noChangeArrowheads="1"/>
          </p:cNvSpPr>
          <p:nvPr>
            <p:ph type="title"/>
          </p:nvPr>
        </p:nvSpPr>
        <p:spPr>
          <a:xfrm>
            <a:off x="1566169" y="267468"/>
            <a:ext cx="8581008" cy="629174"/>
          </a:xfrm>
        </p:spPr>
        <p:txBody>
          <a:bodyPr>
            <a:normAutofit fontScale="90000"/>
          </a:bodyPr>
          <a:lstStyle/>
          <a:p>
            <a:r>
              <a:rPr lang="en-AU" altLang="en-US" dirty="0">
                <a:solidFill>
                  <a:schemeClr val="bg1"/>
                </a:solidFill>
              </a:rPr>
              <a:t>English Letter Frequencies</a:t>
            </a:r>
          </a:p>
        </p:txBody>
      </p:sp>
      <p:pic>
        <p:nvPicPr>
          <p:cNvPr id="74755" name="Picture 3">
            <a:extLst>
              <a:ext uri="{FF2B5EF4-FFF2-40B4-BE49-F238E27FC236}">
                <a16:creationId xmlns:a16="http://schemas.microsoft.com/office/drawing/2014/main" id="{81F89E5A-D7D8-4A39-AF56-7F19AA11A892}"/>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775811C-84EA-4291-BF4F-38332F0ACA35}"/>
              </a:ext>
            </a:extLst>
          </p:cNvPr>
          <p:cNvSpPr>
            <a:spLocks noGrp="1" noChangeArrowheads="1"/>
          </p:cNvSpPr>
          <p:nvPr>
            <p:ph type="title"/>
          </p:nvPr>
        </p:nvSpPr>
        <p:spPr>
          <a:xfrm>
            <a:off x="1734841" y="338491"/>
            <a:ext cx="9007136" cy="593663"/>
          </a:xfrm>
        </p:spPr>
        <p:txBody>
          <a:bodyPr>
            <a:normAutofit fontScale="90000"/>
          </a:bodyPr>
          <a:lstStyle/>
          <a:p>
            <a:r>
              <a:rPr lang="en-AU" altLang="en-US" dirty="0">
                <a:solidFill>
                  <a:schemeClr val="bg1"/>
                </a:solidFill>
              </a:rPr>
              <a:t>Use in Cryptanalysis</a:t>
            </a:r>
          </a:p>
        </p:txBody>
      </p:sp>
      <p:sp>
        <p:nvSpPr>
          <p:cNvPr id="76803" name="Rectangle 3">
            <a:extLst>
              <a:ext uri="{FF2B5EF4-FFF2-40B4-BE49-F238E27FC236}">
                <a16:creationId xmlns:a16="http://schemas.microsoft.com/office/drawing/2014/main" id="{BBFE7EEB-D061-48BC-988B-9374062497D7}"/>
              </a:ext>
            </a:extLst>
          </p:cNvPr>
          <p:cNvSpPr>
            <a:spLocks noGrp="1" noChangeArrowheads="1"/>
          </p:cNvSpPr>
          <p:nvPr>
            <p:ph type="body" idx="1"/>
          </p:nvPr>
        </p:nvSpPr>
        <p:spPr>
          <a:xfrm>
            <a:off x="1981200" y="1341438"/>
            <a:ext cx="8229600" cy="5040312"/>
          </a:xfrm>
        </p:spPr>
        <p:txBody>
          <a:bodyPr/>
          <a:lstStyle/>
          <a:p>
            <a:r>
              <a:rPr lang="en-AU" altLang="en-US"/>
              <a:t>key concept - monoalphabetic substitution ciphers do not change relative letter frequencies </a:t>
            </a:r>
          </a:p>
          <a:p>
            <a:r>
              <a:rPr lang="en-AU" altLang="en-US"/>
              <a:t>discovered by Arabian scientists in 9</a:t>
            </a:r>
            <a:r>
              <a:rPr lang="en-AU" altLang="en-US" baseline="30000"/>
              <a:t>th</a:t>
            </a:r>
            <a:r>
              <a:rPr lang="en-AU" altLang="en-US"/>
              <a:t> century</a:t>
            </a:r>
          </a:p>
          <a:p>
            <a:r>
              <a:rPr lang="en-AU" altLang="en-US"/>
              <a:t>calculate letter frequencies for ciphertext</a:t>
            </a:r>
          </a:p>
          <a:p>
            <a:r>
              <a:rPr lang="en-AU" altLang="en-US"/>
              <a:t>compare counts/plots against known values </a:t>
            </a:r>
          </a:p>
          <a:p>
            <a:r>
              <a:rPr lang="en-US" altLang="en-US"/>
              <a:t>for </a:t>
            </a:r>
            <a:r>
              <a:rPr lang="en-AU" altLang="en-US"/>
              <a:t>monoalphabetic must identify each letter</a:t>
            </a:r>
          </a:p>
          <a:p>
            <a:pPr lvl="1"/>
            <a:r>
              <a:rPr lang="en-US" altLang="en-US"/>
              <a:t>tables of common double/triple letters help</a:t>
            </a:r>
            <a:endParaRPr lang="en-A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596DCF0E-6134-41AD-961A-A7E4667BF6DC}"/>
              </a:ext>
            </a:extLst>
          </p:cNvPr>
          <p:cNvSpPr>
            <a:spLocks noGrp="1" noChangeArrowheads="1"/>
          </p:cNvSpPr>
          <p:nvPr>
            <p:ph type="title"/>
          </p:nvPr>
        </p:nvSpPr>
        <p:spPr>
          <a:xfrm>
            <a:off x="1592803" y="320735"/>
            <a:ext cx="8447843" cy="549275"/>
          </a:xfrm>
        </p:spPr>
        <p:txBody>
          <a:bodyPr>
            <a:normAutofit fontScale="90000"/>
          </a:bodyPr>
          <a:lstStyle/>
          <a:p>
            <a:r>
              <a:rPr lang="en-US" altLang="en-US" dirty="0">
                <a:solidFill>
                  <a:schemeClr val="bg1"/>
                </a:solidFill>
              </a:rPr>
              <a:t>Example Cryptanalysis</a:t>
            </a:r>
            <a:endParaRPr lang="en-AU" altLang="en-US" dirty="0">
              <a:solidFill>
                <a:schemeClr val="bg1"/>
              </a:solidFill>
            </a:endParaRPr>
          </a:p>
        </p:txBody>
      </p:sp>
      <p:sp>
        <p:nvSpPr>
          <p:cNvPr id="78851" name="Rectangle 3">
            <a:extLst>
              <a:ext uri="{FF2B5EF4-FFF2-40B4-BE49-F238E27FC236}">
                <a16:creationId xmlns:a16="http://schemas.microsoft.com/office/drawing/2014/main" id="{8F75AB45-C6E4-4EDC-A2CE-B15E8BF515CD}"/>
              </a:ext>
            </a:extLst>
          </p:cNvPr>
          <p:cNvSpPr>
            <a:spLocks noGrp="1" noChangeArrowheads="1"/>
          </p:cNvSpPr>
          <p:nvPr>
            <p:ph type="body" idx="1"/>
          </p:nvPr>
        </p:nvSpPr>
        <p:spPr/>
        <p:txBody>
          <a:bodyPr>
            <a:normAutofit lnSpcReduction="10000"/>
          </a:bodyPr>
          <a:lstStyle/>
          <a:p>
            <a:pPr>
              <a:lnSpc>
                <a:spcPct val="90000"/>
              </a:lnSpc>
            </a:pPr>
            <a:r>
              <a:rPr lang="en-US" altLang="en-US"/>
              <a:t>given ciphertext:</a:t>
            </a:r>
          </a:p>
          <a:p>
            <a:pPr lvl="1">
              <a:lnSpc>
                <a:spcPct val="90000"/>
              </a:lnSpc>
              <a:buFontTx/>
              <a:buNone/>
            </a:pPr>
            <a:r>
              <a:rPr lang="en-AU" altLang="en-US" sz="1800">
                <a:latin typeface="Courier New" panose="02070309020205020404" pitchFamily="49" charset="0"/>
              </a:rPr>
              <a:t>UZQSOVUOHXMOPVGPOZPEVSGZWSZOPFPESXUDBMETSXAIZ</a:t>
            </a:r>
          </a:p>
          <a:p>
            <a:pPr lvl="1">
              <a:lnSpc>
                <a:spcPct val="90000"/>
              </a:lnSpc>
              <a:buFontTx/>
              <a:buNone/>
            </a:pPr>
            <a:r>
              <a:rPr lang="en-AU" altLang="en-US" sz="1800">
                <a:latin typeface="Courier New" panose="02070309020205020404" pitchFamily="49" charset="0"/>
              </a:rPr>
              <a:t>VUEPHZHMDZSHZOWSFPAPPDTSVPQUZWYMXUZUHSX</a:t>
            </a:r>
          </a:p>
          <a:p>
            <a:pPr lvl="1">
              <a:lnSpc>
                <a:spcPct val="90000"/>
              </a:lnSpc>
              <a:buFontTx/>
              <a:buNone/>
            </a:pPr>
            <a:r>
              <a:rPr lang="en-AU" altLang="en-US" sz="1800">
                <a:latin typeface="Courier New" panose="02070309020205020404" pitchFamily="49" charset="0"/>
              </a:rPr>
              <a:t>EPYEPOPDZSZUFPOMBZWPFUPZHMDJUDTMOHMQ</a:t>
            </a:r>
            <a:endParaRPr lang="en-US" altLang="en-US"/>
          </a:p>
          <a:p>
            <a:pPr>
              <a:lnSpc>
                <a:spcPct val="90000"/>
              </a:lnSpc>
            </a:pPr>
            <a:r>
              <a:rPr lang="en-US" altLang="en-US"/>
              <a:t>count relative letter frequencies (see text)</a:t>
            </a:r>
          </a:p>
          <a:p>
            <a:pPr>
              <a:lnSpc>
                <a:spcPct val="90000"/>
              </a:lnSpc>
            </a:pPr>
            <a:r>
              <a:rPr lang="en-US" altLang="en-US"/>
              <a:t>guess P &amp; Z are e and t</a:t>
            </a:r>
          </a:p>
          <a:p>
            <a:pPr>
              <a:lnSpc>
                <a:spcPct val="90000"/>
              </a:lnSpc>
            </a:pPr>
            <a:r>
              <a:rPr lang="en-US" altLang="en-US"/>
              <a:t>guess ZW is th and hence ZWP is the</a:t>
            </a:r>
          </a:p>
          <a:p>
            <a:pPr>
              <a:lnSpc>
                <a:spcPct val="90000"/>
              </a:lnSpc>
            </a:pPr>
            <a:r>
              <a:rPr lang="en-US" altLang="en-US"/>
              <a:t>proceeding with trial and error finally get:</a:t>
            </a:r>
          </a:p>
          <a:p>
            <a:pPr lvl="1">
              <a:lnSpc>
                <a:spcPct val="90000"/>
              </a:lnSpc>
              <a:buFontTx/>
              <a:buNone/>
            </a:pPr>
            <a:r>
              <a:rPr lang="en-AU" altLang="en-US" sz="1800">
                <a:latin typeface="Courier New" panose="02070309020205020404" pitchFamily="49" charset="0"/>
              </a:rPr>
              <a:t>it was disclosed yesterday that several informal but</a:t>
            </a:r>
          </a:p>
          <a:p>
            <a:pPr lvl="1">
              <a:lnSpc>
                <a:spcPct val="90000"/>
              </a:lnSpc>
              <a:buFontTx/>
              <a:buNone/>
            </a:pPr>
            <a:r>
              <a:rPr lang="en-AU" altLang="en-US" sz="1800">
                <a:latin typeface="Courier New" panose="02070309020205020404" pitchFamily="49" charset="0"/>
              </a:rPr>
              <a:t>direct contacts have been made with political</a:t>
            </a:r>
          </a:p>
          <a:p>
            <a:pPr lvl="1">
              <a:lnSpc>
                <a:spcPct val="90000"/>
              </a:lnSpc>
              <a:buFontTx/>
              <a:buNone/>
            </a:pPr>
            <a:r>
              <a:rPr lang="en-AU" altLang="en-US" sz="1800">
                <a:latin typeface="Courier New" panose="02070309020205020404" pitchFamily="49" charset="0"/>
              </a:rPr>
              <a:t>representatives of the viet cong in moscow</a:t>
            </a:r>
          </a:p>
          <a:p>
            <a:pPr lvl="1">
              <a:lnSpc>
                <a:spcPct val="90000"/>
              </a:lnSpc>
              <a:buFontTx/>
              <a:buNone/>
            </a:pPr>
            <a:endParaRPr lang="en-AU" altLang="en-US" sz="1800">
              <a:latin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485218E-FFB4-4858-8830-1CD8D5B46724}"/>
              </a:ext>
            </a:extLst>
          </p:cNvPr>
          <p:cNvSpPr>
            <a:spLocks noGrp="1" noChangeArrowheads="1"/>
          </p:cNvSpPr>
          <p:nvPr>
            <p:ph type="title"/>
          </p:nvPr>
        </p:nvSpPr>
        <p:spPr>
          <a:xfrm>
            <a:off x="1575046" y="223082"/>
            <a:ext cx="8811827" cy="602541"/>
          </a:xfrm>
        </p:spPr>
        <p:txBody>
          <a:bodyPr>
            <a:normAutofit fontScale="90000"/>
          </a:bodyPr>
          <a:lstStyle/>
          <a:p>
            <a:r>
              <a:rPr lang="en-AU" altLang="en-US" dirty="0">
                <a:solidFill>
                  <a:schemeClr val="bg1"/>
                </a:solidFill>
              </a:rPr>
              <a:t>Playfair Cipher</a:t>
            </a:r>
          </a:p>
        </p:txBody>
      </p:sp>
      <p:sp>
        <p:nvSpPr>
          <p:cNvPr id="79875" name="Rectangle 3">
            <a:extLst>
              <a:ext uri="{FF2B5EF4-FFF2-40B4-BE49-F238E27FC236}">
                <a16:creationId xmlns:a16="http://schemas.microsoft.com/office/drawing/2014/main" id="{BF4B20B5-69DD-4D48-9338-2D23E7B199F4}"/>
              </a:ext>
            </a:extLst>
          </p:cNvPr>
          <p:cNvSpPr>
            <a:spLocks noGrp="1" noChangeArrowheads="1"/>
          </p:cNvSpPr>
          <p:nvPr>
            <p:ph type="body" idx="1"/>
          </p:nvPr>
        </p:nvSpPr>
        <p:spPr/>
        <p:txBody>
          <a:bodyPr/>
          <a:lstStyle/>
          <a:p>
            <a:r>
              <a:rPr lang="en-AU" altLang="en-US"/>
              <a:t>not even the large number of keys in a monoalphabetic cipher provides security </a:t>
            </a:r>
          </a:p>
          <a:p>
            <a:r>
              <a:rPr lang="en-AU" altLang="en-US"/>
              <a:t>one approach to improving security was to encrypt multiple letters </a:t>
            </a:r>
          </a:p>
          <a:p>
            <a:r>
              <a:rPr lang="en-AU" altLang="en-US"/>
              <a:t>the</a:t>
            </a:r>
            <a:r>
              <a:rPr lang="en-AU" altLang="en-US" b="1"/>
              <a:t> Playfair Cipher</a:t>
            </a:r>
            <a:r>
              <a:rPr lang="en-AU" altLang="en-US"/>
              <a:t> is an example </a:t>
            </a:r>
          </a:p>
          <a:p>
            <a:r>
              <a:rPr lang="en-AU" altLang="en-US"/>
              <a:t>invented by Charles Wheatstone in 1854, but named after his friend Baron Playfair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91B0BC5-FBFF-4E8E-A013-5175D6529268}"/>
              </a:ext>
            </a:extLst>
          </p:cNvPr>
          <p:cNvSpPr>
            <a:spLocks noGrp="1" noChangeArrowheads="1"/>
          </p:cNvSpPr>
          <p:nvPr>
            <p:ph type="title"/>
          </p:nvPr>
        </p:nvSpPr>
        <p:spPr>
          <a:xfrm>
            <a:off x="1548414" y="240837"/>
            <a:ext cx="8767439" cy="611419"/>
          </a:xfrm>
        </p:spPr>
        <p:txBody>
          <a:bodyPr>
            <a:normAutofit fontScale="90000"/>
          </a:bodyPr>
          <a:lstStyle/>
          <a:p>
            <a:r>
              <a:rPr lang="en-AU" altLang="en-US" dirty="0">
                <a:solidFill>
                  <a:schemeClr val="bg1"/>
                </a:solidFill>
              </a:rPr>
              <a:t>Playfair Key Matrix</a:t>
            </a:r>
          </a:p>
        </p:txBody>
      </p:sp>
      <p:sp>
        <p:nvSpPr>
          <p:cNvPr id="80899" name="Rectangle 3">
            <a:extLst>
              <a:ext uri="{FF2B5EF4-FFF2-40B4-BE49-F238E27FC236}">
                <a16:creationId xmlns:a16="http://schemas.microsoft.com/office/drawing/2014/main" id="{39C93A49-5D9C-471E-9A46-BF7D2DB02F79}"/>
              </a:ext>
            </a:extLst>
          </p:cNvPr>
          <p:cNvSpPr>
            <a:spLocks noGrp="1" noChangeArrowheads="1"/>
          </p:cNvSpPr>
          <p:nvPr>
            <p:ph type="body" idx="1"/>
          </p:nvPr>
        </p:nvSpPr>
        <p:spPr/>
        <p:txBody>
          <a:bodyPr/>
          <a:lstStyle/>
          <a:p>
            <a:r>
              <a:rPr lang="en-AU" altLang="en-US" dirty="0"/>
              <a:t>a 5X5 matrix of letters based on a keyword </a:t>
            </a:r>
          </a:p>
          <a:p>
            <a:r>
              <a:rPr lang="en-AU" altLang="en-US" dirty="0"/>
              <a:t>fill in letters of keyword (sans duplicates) </a:t>
            </a:r>
          </a:p>
          <a:p>
            <a:r>
              <a:rPr lang="en-AU" altLang="en-US" dirty="0"/>
              <a:t>fill rest of matrix with other letters</a:t>
            </a:r>
          </a:p>
          <a:p>
            <a:r>
              <a:rPr lang="en-AU" altLang="en-US" dirty="0" err="1"/>
              <a:t>eg.</a:t>
            </a:r>
            <a:r>
              <a:rPr lang="en-AU" altLang="en-US" dirty="0"/>
              <a:t> using the keyword MONARCHY</a:t>
            </a:r>
          </a:p>
          <a:p>
            <a:pPr lvl="2">
              <a:buFontTx/>
              <a:buNone/>
            </a:pPr>
            <a:r>
              <a:rPr lang="en-AU" altLang="en-US" dirty="0">
                <a:latin typeface="Courier New" panose="02070309020205020404" pitchFamily="49" charset="0"/>
              </a:rPr>
              <a:t>MONAR</a:t>
            </a:r>
          </a:p>
          <a:p>
            <a:pPr lvl="2">
              <a:buFontTx/>
              <a:buNone/>
            </a:pPr>
            <a:r>
              <a:rPr lang="en-AU" altLang="en-US" dirty="0">
                <a:latin typeface="Courier New" panose="02070309020205020404" pitchFamily="49" charset="0"/>
              </a:rPr>
              <a:t>CHYBD</a:t>
            </a:r>
          </a:p>
          <a:p>
            <a:pPr lvl="2">
              <a:buFontTx/>
              <a:buNone/>
            </a:pPr>
            <a:r>
              <a:rPr lang="en-AU" altLang="en-US" dirty="0">
                <a:latin typeface="Courier New" panose="02070309020205020404" pitchFamily="49" charset="0"/>
              </a:rPr>
              <a:t>EFGIK</a:t>
            </a:r>
          </a:p>
          <a:p>
            <a:pPr lvl="2">
              <a:buFontTx/>
              <a:buNone/>
            </a:pPr>
            <a:r>
              <a:rPr lang="en-AU" altLang="en-US" dirty="0">
                <a:latin typeface="Courier New" panose="02070309020205020404" pitchFamily="49" charset="0"/>
              </a:rPr>
              <a:t>LPQST</a:t>
            </a:r>
          </a:p>
          <a:p>
            <a:pPr lvl="2">
              <a:buFontTx/>
              <a:buNone/>
            </a:pPr>
            <a:r>
              <a:rPr lang="en-AU" altLang="en-US" dirty="0">
                <a:latin typeface="Courier New" panose="02070309020205020404" pitchFamily="49" charset="0"/>
              </a:rPr>
              <a:t>UVWXZ</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68E3814-AC1A-493A-943B-6C621B541F30}"/>
              </a:ext>
            </a:extLst>
          </p:cNvPr>
          <p:cNvSpPr>
            <a:spLocks noGrp="1" noChangeArrowheads="1"/>
          </p:cNvSpPr>
          <p:nvPr>
            <p:ph type="title"/>
          </p:nvPr>
        </p:nvSpPr>
        <p:spPr>
          <a:xfrm>
            <a:off x="1561360" y="240837"/>
            <a:ext cx="9069280" cy="646929"/>
          </a:xfrm>
        </p:spPr>
        <p:txBody>
          <a:bodyPr>
            <a:normAutofit fontScale="90000"/>
          </a:bodyPr>
          <a:lstStyle/>
          <a:p>
            <a:r>
              <a:rPr lang="en-AU" altLang="en-US" dirty="0">
                <a:solidFill>
                  <a:schemeClr val="bg1"/>
                </a:solidFill>
              </a:rPr>
              <a:t>Encrypting and Decrypting</a:t>
            </a:r>
          </a:p>
        </p:txBody>
      </p:sp>
      <p:sp>
        <p:nvSpPr>
          <p:cNvPr id="83971" name="Rectangle 3">
            <a:extLst>
              <a:ext uri="{FF2B5EF4-FFF2-40B4-BE49-F238E27FC236}">
                <a16:creationId xmlns:a16="http://schemas.microsoft.com/office/drawing/2014/main" id="{6BB02ECF-E7CA-4D92-A5E4-170895B915EB}"/>
              </a:ext>
            </a:extLst>
          </p:cNvPr>
          <p:cNvSpPr>
            <a:spLocks noGrp="1" noChangeArrowheads="1"/>
          </p:cNvSpPr>
          <p:nvPr>
            <p:ph type="body" idx="1"/>
          </p:nvPr>
        </p:nvSpPr>
        <p:spPr/>
        <p:txBody>
          <a:bodyPr/>
          <a:lstStyle/>
          <a:p>
            <a:pPr marL="533400" indent="-533400">
              <a:lnSpc>
                <a:spcPct val="80000"/>
              </a:lnSpc>
            </a:pPr>
            <a:r>
              <a:rPr lang="en-AU" altLang="en-US"/>
              <a:t>plaintext encrypted two letters at a time: </a:t>
            </a:r>
          </a:p>
          <a:p>
            <a:pPr marL="914400" lvl="1" indent="-457200">
              <a:lnSpc>
                <a:spcPct val="80000"/>
              </a:lnSpc>
              <a:buFontTx/>
              <a:buAutoNum type="arabicPeriod"/>
            </a:pPr>
            <a:r>
              <a:rPr lang="en-AU" altLang="en-US"/>
              <a:t>if a pair is a repeated letter, insert a filler like 'X', 	eg. "balloon" encrypts as "ba lx lo on" </a:t>
            </a:r>
          </a:p>
          <a:p>
            <a:pPr marL="914400" lvl="1" indent="-457200">
              <a:lnSpc>
                <a:spcPct val="80000"/>
              </a:lnSpc>
              <a:buFontTx/>
              <a:buAutoNum type="arabicPeriod"/>
            </a:pPr>
            <a:r>
              <a:rPr lang="en-AU" altLang="en-US"/>
              <a:t>if both letters fall in the same row, replace each with letter to right (wrapping back to start from end), 	eg. “ar" encrypts as "RM" </a:t>
            </a:r>
          </a:p>
          <a:p>
            <a:pPr marL="914400" lvl="1" indent="-457200">
              <a:lnSpc>
                <a:spcPct val="80000"/>
              </a:lnSpc>
              <a:buFontTx/>
              <a:buAutoNum type="arabicPeriod"/>
            </a:pPr>
            <a:r>
              <a:rPr lang="en-AU" altLang="en-US"/>
              <a:t>if both letters fall in the same column, replace each with the letter below it (again wrapping to top from bottom), eg. “mu" encrypts to "CM" </a:t>
            </a:r>
          </a:p>
          <a:p>
            <a:pPr marL="914400" lvl="1" indent="-457200">
              <a:lnSpc>
                <a:spcPct val="80000"/>
              </a:lnSpc>
              <a:buFontTx/>
              <a:buAutoNum type="arabicPeriod"/>
            </a:pPr>
            <a:r>
              <a:rPr lang="en-AU" altLang="en-US"/>
              <a:t>otherwise each letter is replaced by the one in its row in the column of the other letter of the pair, eg. “hs" encrypts to "BP", and “ea" to "IM" or "JM" (as desired) </a:t>
            </a:r>
          </a:p>
          <a:p>
            <a:pPr marL="533400" indent="-533400">
              <a:lnSpc>
                <a:spcPct val="80000"/>
              </a:lnSpc>
            </a:pPr>
            <a:endParaRPr lang="en-AU"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F398-AA68-4D71-A511-B73129E00756}"/>
              </a:ext>
            </a:extLst>
          </p:cNvPr>
          <p:cNvSpPr>
            <a:spLocks noGrp="1"/>
          </p:cNvSpPr>
          <p:nvPr>
            <p:ph type="title"/>
          </p:nvPr>
        </p:nvSpPr>
        <p:spPr>
          <a:xfrm>
            <a:off x="1566171" y="294103"/>
            <a:ext cx="5669132" cy="655807"/>
          </a:xfrm>
        </p:spPr>
        <p:txBody>
          <a:bodyPr>
            <a:normAutofit fontScale="90000"/>
          </a:bodyPr>
          <a:lstStyle/>
          <a:p>
            <a:r>
              <a:rPr lang="en-US" dirty="0">
                <a:solidFill>
                  <a:schemeClr val="bg1"/>
                </a:solidFill>
              </a:rPr>
              <a:t>Contents</a:t>
            </a:r>
            <a:endParaRPr lang="en-IN" dirty="0">
              <a:solidFill>
                <a:schemeClr val="bg1"/>
              </a:solidFill>
            </a:endParaRPr>
          </a:p>
        </p:txBody>
      </p:sp>
      <p:sp>
        <p:nvSpPr>
          <p:cNvPr id="3" name="Content Placeholder 2">
            <a:extLst>
              <a:ext uri="{FF2B5EF4-FFF2-40B4-BE49-F238E27FC236}">
                <a16:creationId xmlns:a16="http://schemas.microsoft.com/office/drawing/2014/main" id="{52631B4D-7CD7-4235-8778-3F898BDA9E83}"/>
              </a:ext>
            </a:extLst>
          </p:cNvPr>
          <p:cNvSpPr>
            <a:spLocks noGrp="1"/>
          </p:cNvSpPr>
          <p:nvPr>
            <p:ph idx="1"/>
          </p:nvPr>
        </p:nvSpPr>
        <p:spPr>
          <a:xfrm>
            <a:off x="838200" y="1825625"/>
            <a:ext cx="10515600" cy="2701987"/>
          </a:xfrm>
        </p:spPr>
        <p:txBody>
          <a:bodyPr>
            <a:normAutofit/>
          </a:bodyPr>
          <a:lstStyle/>
          <a:p>
            <a:r>
              <a:rPr lang="en-US" sz="2000" dirty="0">
                <a:effectLst/>
                <a:latin typeface="Tahoma" panose="020B0604030504040204" pitchFamily="34" charset="0"/>
                <a:ea typeface="Times New Roman" panose="02020603050405020304" pitchFamily="18" charset="0"/>
              </a:rPr>
              <a:t>Cryptanalysis </a:t>
            </a:r>
          </a:p>
          <a:p>
            <a:r>
              <a:rPr lang="en-IN" sz="2000" dirty="0">
                <a:effectLst/>
                <a:latin typeface="Tahoma" panose="020B0604030504040204" pitchFamily="34" charset="0"/>
                <a:ea typeface="Times New Roman" panose="02020603050405020304" pitchFamily="18" charset="0"/>
              </a:rPr>
              <a:t>Substitution ciphers</a:t>
            </a:r>
            <a:endParaRPr lang="en-IN" sz="3200" dirty="0"/>
          </a:p>
          <a:p>
            <a:r>
              <a:rPr lang="en-US" sz="2000" dirty="0">
                <a:effectLst/>
                <a:latin typeface="Tahoma" panose="020B0604030504040204" pitchFamily="34" charset="0"/>
                <a:ea typeface="Times New Roman" panose="02020603050405020304" pitchFamily="18" charset="0"/>
              </a:rPr>
              <a:t>Transposition ciphers </a:t>
            </a:r>
          </a:p>
          <a:p>
            <a:r>
              <a:rPr lang="en-US" sz="2000" dirty="0">
                <a:effectLst/>
                <a:latin typeface="Tahoma" panose="020B0604030504040204" pitchFamily="34" charset="0"/>
                <a:ea typeface="Times New Roman" panose="02020603050405020304" pitchFamily="18" charset="0"/>
              </a:rPr>
              <a:t>Stereography </a:t>
            </a:r>
          </a:p>
          <a:p>
            <a:r>
              <a:rPr lang="en-US" sz="2000">
                <a:effectLst/>
                <a:latin typeface="Tahoma" panose="020B0604030504040204" pitchFamily="34" charset="0"/>
                <a:ea typeface="Times New Roman" panose="02020603050405020304" pitchFamily="18" charset="0"/>
              </a:rPr>
              <a:t>Stream </a:t>
            </a:r>
            <a:r>
              <a:rPr lang="en-US" sz="2000">
                <a:latin typeface="Tahoma" panose="020B0604030504040204" pitchFamily="34" charset="0"/>
                <a:ea typeface="Times New Roman" panose="02020603050405020304" pitchFamily="18" charset="0"/>
              </a:rPr>
              <a:t>&amp; </a:t>
            </a:r>
            <a:r>
              <a:rPr lang="en-US" sz="2000">
                <a:effectLst/>
                <a:latin typeface="Tahoma" panose="020B0604030504040204" pitchFamily="34" charset="0"/>
                <a:ea typeface="Times New Roman" panose="02020603050405020304" pitchFamily="18" charset="0"/>
              </a:rPr>
              <a:t>Block </a:t>
            </a:r>
            <a:r>
              <a:rPr lang="en-US" sz="2000" dirty="0">
                <a:effectLst/>
                <a:latin typeface="Tahoma" panose="020B0604030504040204" pitchFamily="34" charset="0"/>
                <a:ea typeface="Times New Roman" panose="02020603050405020304" pitchFamily="18" charset="0"/>
              </a:rPr>
              <a:t>ciphers</a:t>
            </a:r>
          </a:p>
        </p:txBody>
      </p:sp>
    </p:spTree>
    <p:extLst>
      <p:ext uri="{BB962C8B-B14F-4D97-AF65-F5344CB8AC3E}">
        <p14:creationId xmlns:p14="http://schemas.microsoft.com/office/powerpoint/2010/main" val="418368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BB895DD-0B2E-47E5-9C86-70BCEB3F6575}"/>
              </a:ext>
            </a:extLst>
          </p:cNvPr>
          <p:cNvSpPr>
            <a:spLocks noGrp="1" noChangeArrowheads="1"/>
          </p:cNvSpPr>
          <p:nvPr>
            <p:ph type="title"/>
          </p:nvPr>
        </p:nvSpPr>
        <p:spPr>
          <a:xfrm>
            <a:off x="1627942" y="240838"/>
            <a:ext cx="8936115" cy="593663"/>
          </a:xfrm>
        </p:spPr>
        <p:txBody>
          <a:bodyPr>
            <a:normAutofit fontScale="90000"/>
          </a:bodyPr>
          <a:lstStyle/>
          <a:p>
            <a:r>
              <a:rPr lang="en-AU" altLang="en-US" dirty="0">
                <a:solidFill>
                  <a:schemeClr val="bg1"/>
                </a:solidFill>
              </a:rPr>
              <a:t>Security of the Playfair Cipher</a:t>
            </a:r>
          </a:p>
        </p:txBody>
      </p:sp>
      <p:sp>
        <p:nvSpPr>
          <p:cNvPr id="86019" name="Rectangle 3">
            <a:extLst>
              <a:ext uri="{FF2B5EF4-FFF2-40B4-BE49-F238E27FC236}">
                <a16:creationId xmlns:a16="http://schemas.microsoft.com/office/drawing/2014/main" id="{114638F3-0C39-4C5D-AB96-8F828115D3AC}"/>
              </a:ext>
            </a:extLst>
          </p:cNvPr>
          <p:cNvSpPr>
            <a:spLocks noGrp="1" noChangeArrowheads="1"/>
          </p:cNvSpPr>
          <p:nvPr>
            <p:ph type="body" idx="1"/>
          </p:nvPr>
        </p:nvSpPr>
        <p:spPr/>
        <p:txBody>
          <a:bodyPr/>
          <a:lstStyle/>
          <a:p>
            <a:r>
              <a:rPr lang="en-AU" altLang="en-US"/>
              <a:t>security much improved over monoalphabetic</a:t>
            </a:r>
          </a:p>
          <a:p>
            <a:r>
              <a:rPr lang="en-AU" altLang="en-US"/>
              <a:t>since have 26 x 26 = 676 digrams </a:t>
            </a:r>
          </a:p>
          <a:p>
            <a:r>
              <a:rPr lang="en-AU" altLang="en-US"/>
              <a:t>would need a 676-entry frequency table to analyse (verses 26 for a monoalphabetic) </a:t>
            </a:r>
          </a:p>
          <a:p>
            <a:r>
              <a:rPr lang="en-AU" altLang="en-US"/>
              <a:t>and correspondingly more ciphertext </a:t>
            </a:r>
          </a:p>
          <a:p>
            <a:r>
              <a:rPr lang="en-AU" altLang="en-US"/>
              <a:t>was widely used for many years (eg. US &amp; British military in WW1) </a:t>
            </a:r>
          </a:p>
          <a:p>
            <a:r>
              <a:rPr lang="en-AU" altLang="en-US"/>
              <a:t>it </a:t>
            </a:r>
            <a:r>
              <a:rPr lang="en-AU" altLang="en-US" b="1"/>
              <a:t>can</a:t>
            </a:r>
            <a:r>
              <a:rPr lang="en-AU" altLang="en-US"/>
              <a:t> be broken, given a few hundred letters </a:t>
            </a:r>
          </a:p>
          <a:p>
            <a:r>
              <a:rPr lang="en-AU" altLang="en-US"/>
              <a:t>since still has much of plaintext structure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54C8ADD-3DD7-456A-A2AA-DBBA801BB282}"/>
              </a:ext>
            </a:extLst>
          </p:cNvPr>
          <p:cNvSpPr>
            <a:spLocks noGrp="1" noChangeArrowheads="1"/>
          </p:cNvSpPr>
          <p:nvPr>
            <p:ph type="title"/>
          </p:nvPr>
        </p:nvSpPr>
        <p:spPr>
          <a:xfrm>
            <a:off x="1601680" y="285226"/>
            <a:ext cx="8705295" cy="558153"/>
          </a:xfrm>
        </p:spPr>
        <p:txBody>
          <a:bodyPr>
            <a:normAutofit fontScale="90000"/>
          </a:bodyPr>
          <a:lstStyle/>
          <a:p>
            <a:r>
              <a:rPr lang="en-AU" altLang="en-US" dirty="0">
                <a:solidFill>
                  <a:schemeClr val="bg1"/>
                </a:solidFill>
              </a:rPr>
              <a:t>Polyalphabetic Ciphers</a:t>
            </a:r>
          </a:p>
        </p:txBody>
      </p:sp>
      <p:sp>
        <p:nvSpPr>
          <p:cNvPr id="87043" name="Rectangle 3">
            <a:extLst>
              <a:ext uri="{FF2B5EF4-FFF2-40B4-BE49-F238E27FC236}">
                <a16:creationId xmlns:a16="http://schemas.microsoft.com/office/drawing/2014/main" id="{BA4A89DD-3434-4AD0-803F-8135328B21A4}"/>
              </a:ext>
            </a:extLst>
          </p:cNvPr>
          <p:cNvSpPr>
            <a:spLocks noGrp="1" noChangeArrowheads="1"/>
          </p:cNvSpPr>
          <p:nvPr>
            <p:ph type="body" idx="1"/>
          </p:nvPr>
        </p:nvSpPr>
        <p:spPr/>
        <p:txBody>
          <a:bodyPr/>
          <a:lstStyle/>
          <a:p>
            <a:r>
              <a:rPr lang="en-AU" altLang="en-US"/>
              <a:t>another approach to improving security is to use multiple cipher alphabets </a:t>
            </a:r>
          </a:p>
          <a:p>
            <a:r>
              <a:rPr lang="en-AU" altLang="en-US"/>
              <a:t>called </a:t>
            </a:r>
            <a:r>
              <a:rPr lang="en-AU" altLang="en-US" b="1"/>
              <a:t>polyalphabetic substitution ciphers</a:t>
            </a:r>
            <a:r>
              <a:rPr lang="en-AU" altLang="en-US"/>
              <a:t> </a:t>
            </a:r>
          </a:p>
          <a:p>
            <a:r>
              <a:rPr lang="en-AU" altLang="en-US"/>
              <a:t>makes cryptanalysis harder with more alphabets to guess and flatter frequency distribution </a:t>
            </a:r>
          </a:p>
          <a:p>
            <a:r>
              <a:rPr lang="en-AU" altLang="en-US"/>
              <a:t>use a key to select which alphabet is used for each letter of the message </a:t>
            </a:r>
          </a:p>
          <a:p>
            <a:r>
              <a:rPr lang="en-AU" altLang="en-US"/>
              <a:t>use each alphabet in turn </a:t>
            </a:r>
          </a:p>
          <a:p>
            <a:r>
              <a:rPr lang="en-AU" altLang="en-US"/>
              <a:t>repeat from start after end of key is reached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1F3E0E00-EA3C-4287-BBA6-1773C8234FF4}"/>
              </a:ext>
            </a:extLst>
          </p:cNvPr>
          <p:cNvSpPr>
            <a:spLocks noGrp="1" noChangeArrowheads="1"/>
          </p:cNvSpPr>
          <p:nvPr>
            <p:ph type="title"/>
          </p:nvPr>
        </p:nvSpPr>
        <p:spPr>
          <a:xfrm>
            <a:off x="1610558" y="311859"/>
            <a:ext cx="9158056" cy="540397"/>
          </a:xfrm>
        </p:spPr>
        <p:txBody>
          <a:bodyPr>
            <a:normAutofit fontScale="90000"/>
          </a:bodyPr>
          <a:lstStyle/>
          <a:p>
            <a:r>
              <a:rPr lang="en-US" altLang="en-US" dirty="0">
                <a:solidFill>
                  <a:schemeClr val="bg1"/>
                </a:solidFill>
              </a:rPr>
              <a:t>Example</a:t>
            </a:r>
            <a:endParaRPr lang="en-AU" altLang="en-US" dirty="0">
              <a:solidFill>
                <a:schemeClr val="bg1"/>
              </a:solidFill>
            </a:endParaRPr>
          </a:p>
        </p:txBody>
      </p:sp>
      <p:sp>
        <p:nvSpPr>
          <p:cNvPr id="91139" name="Rectangle 3">
            <a:extLst>
              <a:ext uri="{FF2B5EF4-FFF2-40B4-BE49-F238E27FC236}">
                <a16:creationId xmlns:a16="http://schemas.microsoft.com/office/drawing/2014/main" id="{15517FA4-44EC-481C-9B1C-A167D95384FD}"/>
              </a:ext>
            </a:extLst>
          </p:cNvPr>
          <p:cNvSpPr>
            <a:spLocks noGrp="1" noChangeArrowheads="1"/>
          </p:cNvSpPr>
          <p:nvPr>
            <p:ph type="body" idx="1"/>
          </p:nvPr>
        </p:nvSpPr>
        <p:spPr/>
        <p:txBody>
          <a:bodyPr/>
          <a:lstStyle/>
          <a:p>
            <a:pPr lvl="1">
              <a:buFontTx/>
              <a:buNone/>
            </a:pPr>
            <a:r>
              <a:rPr lang="en-AU" altLang="en-US">
                <a:latin typeface="Courier New" panose="02070309020205020404" pitchFamily="49" charset="0"/>
              </a:rPr>
              <a:t>key:       deceptivedeceptivedeceptive</a:t>
            </a:r>
          </a:p>
          <a:p>
            <a:pPr lvl="1">
              <a:buFontTx/>
              <a:buNone/>
            </a:pPr>
            <a:r>
              <a:rPr lang="en-AU" altLang="en-US">
                <a:latin typeface="Courier New" panose="02070309020205020404" pitchFamily="49" charset="0"/>
              </a:rPr>
              <a:t>plaintext: wearediscoveredsaveyourself</a:t>
            </a:r>
          </a:p>
          <a:p>
            <a:pPr lvl="1">
              <a:buFontTx/>
              <a:buNone/>
            </a:pPr>
            <a:r>
              <a:rPr lang="en-AU" altLang="en-US">
                <a:latin typeface="Courier New" panose="02070309020205020404" pitchFamily="49" charset="0"/>
              </a:rPr>
              <a:t>ciphertext:ZICVTWQNGRZGVTWAVZHCQYGLMGJ</a:t>
            </a:r>
          </a:p>
          <a:p>
            <a:r>
              <a:rPr lang="en-AU" altLang="en-US"/>
              <a:t>write the plaintext out </a:t>
            </a:r>
          </a:p>
          <a:p>
            <a:r>
              <a:rPr lang="en-AU" altLang="en-US"/>
              <a:t>write the keyword repeated above it</a:t>
            </a:r>
          </a:p>
          <a:p>
            <a:pPr lvl="1"/>
            <a:r>
              <a:rPr lang="en-US" altLang="en-US"/>
              <a:t>eg using keyword </a:t>
            </a:r>
            <a:r>
              <a:rPr lang="en-US" altLang="en-US" i="1">
                <a:solidFill>
                  <a:srgbClr val="FF0000"/>
                </a:solidFill>
              </a:rPr>
              <a:t>deceptive</a:t>
            </a:r>
            <a:endParaRPr lang="en-AU" altLang="en-US">
              <a:solidFill>
                <a:srgbClr val="FF0000"/>
              </a:solidFill>
            </a:endParaRPr>
          </a:p>
          <a:p>
            <a:r>
              <a:rPr lang="en-AU" altLang="en-US"/>
              <a:t>use each key letter as a caesar cipher key </a:t>
            </a:r>
          </a:p>
          <a:p>
            <a:r>
              <a:rPr lang="en-AU" altLang="en-US"/>
              <a:t>encrypt the corresponding plaintext letter</a:t>
            </a:r>
          </a:p>
          <a:p>
            <a:pPr lvl="1">
              <a:buFontTx/>
              <a:buNone/>
            </a:pPr>
            <a:r>
              <a:rPr lang="en-AU" alt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5DE785B-3D71-4BD1-8AD3-DE55A5C629EA}"/>
              </a:ext>
            </a:extLst>
          </p:cNvPr>
          <p:cNvSpPr>
            <a:spLocks noGrp="1" noChangeArrowheads="1"/>
          </p:cNvSpPr>
          <p:nvPr>
            <p:ph type="title"/>
          </p:nvPr>
        </p:nvSpPr>
        <p:spPr>
          <a:xfrm>
            <a:off x="1583925" y="205328"/>
            <a:ext cx="8412332" cy="682440"/>
          </a:xfrm>
        </p:spPr>
        <p:txBody>
          <a:bodyPr>
            <a:normAutofit fontScale="90000"/>
          </a:bodyPr>
          <a:lstStyle/>
          <a:p>
            <a:r>
              <a:rPr lang="en-AU" altLang="en-US" dirty="0">
                <a:solidFill>
                  <a:schemeClr val="bg1"/>
                </a:solidFill>
              </a:rPr>
              <a:t>Transposition Ciphers</a:t>
            </a:r>
          </a:p>
        </p:txBody>
      </p:sp>
      <p:sp>
        <p:nvSpPr>
          <p:cNvPr id="100355" name="Rectangle 3">
            <a:extLst>
              <a:ext uri="{FF2B5EF4-FFF2-40B4-BE49-F238E27FC236}">
                <a16:creationId xmlns:a16="http://schemas.microsoft.com/office/drawing/2014/main" id="{89F284B0-3DCF-4E03-B16D-3F6AE892E788}"/>
              </a:ext>
            </a:extLst>
          </p:cNvPr>
          <p:cNvSpPr>
            <a:spLocks noGrp="1" noChangeArrowheads="1"/>
          </p:cNvSpPr>
          <p:nvPr>
            <p:ph type="body" idx="1"/>
          </p:nvPr>
        </p:nvSpPr>
        <p:spPr/>
        <p:txBody>
          <a:bodyPr/>
          <a:lstStyle/>
          <a:p>
            <a:r>
              <a:rPr lang="en-AU" altLang="en-US"/>
              <a:t>now consider classical </a:t>
            </a:r>
            <a:r>
              <a:rPr lang="en-AU" altLang="en-US" b="1"/>
              <a:t>transposition</a:t>
            </a:r>
            <a:r>
              <a:rPr lang="en-AU" altLang="en-US"/>
              <a:t> or </a:t>
            </a:r>
            <a:r>
              <a:rPr lang="en-AU" altLang="en-US" b="1"/>
              <a:t>permutation</a:t>
            </a:r>
            <a:r>
              <a:rPr lang="en-AU" altLang="en-US"/>
              <a:t> ciphers </a:t>
            </a:r>
          </a:p>
          <a:p>
            <a:r>
              <a:rPr lang="en-AU" altLang="en-US"/>
              <a:t>these hide the message by rearranging the letter order </a:t>
            </a:r>
          </a:p>
          <a:p>
            <a:r>
              <a:rPr lang="en-AU" altLang="en-US"/>
              <a:t>without altering the actual letters used</a:t>
            </a:r>
          </a:p>
          <a:p>
            <a:r>
              <a:rPr lang="en-AU" altLang="en-US"/>
              <a:t>can recognise these since have the same frequency distribution as the original text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756B65A-0B50-48FE-B6BF-5C0FD88641B3}"/>
              </a:ext>
            </a:extLst>
          </p:cNvPr>
          <p:cNvSpPr>
            <a:spLocks noGrp="1" noChangeArrowheads="1"/>
          </p:cNvSpPr>
          <p:nvPr>
            <p:ph type="title"/>
          </p:nvPr>
        </p:nvSpPr>
        <p:spPr>
          <a:xfrm>
            <a:off x="1619435" y="231960"/>
            <a:ext cx="8705295" cy="646929"/>
          </a:xfrm>
        </p:spPr>
        <p:txBody>
          <a:bodyPr>
            <a:normAutofit fontScale="90000"/>
          </a:bodyPr>
          <a:lstStyle/>
          <a:p>
            <a:r>
              <a:rPr lang="en-AU" altLang="en-US" dirty="0">
                <a:solidFill>
                  <a:schemeClr val="bg1"/>
                </a:solidFill>
              </a:rPr>
              <a:t>Rail Fence cipher</a:t>
            </a:r>
          </a:p>
        </p:txBody>
      </p:sp>
      <p:sp>
        <p:nvSpPr>
          <p:cNvPr id="102403" name="Rectangle 3">
            <a:extLst>
              <a:ext uri="{FF2B5EF4-FFF2-40B4-BE49-F238E27FC236}">
                <a16:creationId xmlns:a16="http://schemas.microsoft.com/office/drawing/2014/main" id="{410590C6-292C-4CD6-8C1F-B8AE6287EFFE}"/>
              </a:ext>
            </a:extLst>
          </p:cNvPr>
          <p:cNvSpPr>
            <a:spLocks noGrp="1" noChangeArrowheads="1"/>
          </p:cNvSpPr>
          <p:nvPr>
            <p:ph type="body" idx="1"/>
          </p:nvPr>
        </p:nvSpPr>
        <p:spPr/>
        <p:txBody>
          <a:bodyPr/>
          <a:lstStyle/>
          <a:p>
            <a:r>
              <a:rPr lang="en-AU" altLang="en-US"/>
              <a:t>write message letters out diagonally over a number of rows </a:t>
            </a:r>
          </a:p>
          <a:p>
            <a:r>
              <a:rPr lang="en-AU" altLang="en-US"/>
              <a:t>then read off cipher row by row</a:t>
            </a:r>
          </a:p>
          <a:p>
            <a:r>
              <a:rPr lang="en-US" altLang="en-US"/>
              <a:t>eg. write message out as:</a:t>
            </a:r>
            <a:endParaRPr lang="en-AU" altLang="en-US"/>
          </a:p>
          <a:p>
            <a:pPr lvl="1">
              <a:buFontTx/>
              <a:buNone/>
            </a:pPr>
            <a:r>
              <a:rPr lang="en-AU" altLang="en-US">
                <a:latin typeface="Courier New" panose="02070309020205020404" pitchFamily="49" charset="0"/>
              </a:rPr>
              <a:t>m e m a t r h t g p r y</a:t>
            </a:r>
          </a:p>
          <a:p>
            <a:pPr lvl="1">
              <a:buFontTx/>
              <a:buNone/>
            </a:pPr>
            <a:r>
              <a:rPr lang="en-AU" altLang="en-US">
                <a:latin typeface="Courier New" panose="02070309020205020404" pitchFamily="49" charset="0"/>
              </a:rPr>
              <a:t> e t e f e t e o a a t</a:t>
            </a:r>
          </a:p>
          <a:p>
            <a:r>
              <a:rPr lang="en-US" altLang="en-US"/>
              <a:t>giving ciphertext</a:t>
            </a:r>
          </a:p>
          <a:p>
            <a:pPr lvl="1">
              <a:buFontTx/>
              <a:buNone/>
            </a:pPr>
            <a:r>
              <a:rPr lang="en-AU" altLang="en-US">
                <a:latin typeface="Courier New" panose="02070309020205020404" pitchFamily="49" charset="0"/>
              </a:rPr>
              <a:t>MEMATRHTGPRYETEFETEOAAT</a:t>
            </a:r>
          </a:p>
          <a:p>
            <a:pPr lvl="1">
              <a:buFontTx/>
              <a:buNone/>
            </a:pPr>
            <a:endParaRPr lang="en-AU" altLang="en-US"/>
          </a:p>
          <a:p>
            <a:pPr lvl="1"/>
            <a:endParaRPr lang="en-AU"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74B20F5A-DCB2-4BA4-9D81-F5ED678B0147}"/>
              </a:ext>
            </a:extLst>
          </p:cNvPr>
          <p:cNvSpPr>
            <a:spLocks noGrp="1" noChangeArrowheads="1"/>
          </p:cNvSpPr>
          <p:nvPr>
            <p:ph type="title"/>
          </p:nvPr>
        </p:nvSpPr>
        <p:spPr>
          <a:xfrm>
            <a:off x="1627942" y="294105"/>
            <a:ext cx="8936115" cy="567030"/>
          </a:xfrm>
        </p:spPr>
        <p:txBody>
          <a:bodyPr>
            <a:normAutofit fontScale="90000"/>
          </a:bodyPr>
          <a:lstStyle/>
          <a:p>
            <a:r>
              <a:rPr lang="en-AU" altLang="en-US" dirty="0">
                <a:solidFill>
                  <a:schemeClr val="bg1"/>
                </a:solidFill>
              </a:rPr>
              <a:t>Row Transposition Ciphers</a:t>
            </a:r>
          </a:p>
        </p:txBody>
      </p:sp>
      <p:sp>
        <p:nvSpPr>
          <p:cNvPr id="104451" name="Rectangle 3">
            <a:extLst>
              <a:ext uri="{FF2B5EF4-FFF2-40B4-BE49-F238E27FC236}">
                <a16:creationId xmlns:a16="http://schemas.microsoft.com/office/drawing/2014/main" id="{BE51F898-4594-4C30-AEDA-D76CD75C1EAF}"/>
              </a:ext>
            </a:extLst>
          </p:cNvPr>
          <p:cNvSpPr>
            <a:spLocks noGrp="1" noChangeArrowheads="1"/>
          </p:cNvSpPr>
          <p:nvPr>
            <p:ph type="body" idx="1"/>
          </p:nvPr>
        </p:nvSpPr>
        <p:spPr>
          <a:xfrm>
            <a:off x="838200" y="1852258"/>
            <a:ext cx="10515600" cy="4351338"/>
          </a:xfrm>
        </p:spPr>
        <p:txBody>
          <a:bodyPr/>
          <a:lstStyle/>
          <a:p>
            <a:pPr>
              <a:lnSpc>
                <a:spcPct val="80000"/>
              </a:lnSpc>
            </a:pPr>
            <a:r>
              <a:rPr lang="en-US" altLang="en-US"/>
              <a:t>a more complex scheme</a:t>
            </a:r>
            <a:endParaRPr lang="en-AU" altLang="en-US"/>
          </a:p>
          <a:p>
            <a:pPr>
              <a:lnSpc>
                <a:spcPct val="80000"/>
              </a:lnSpc>
            </a:pPr>
            <a:r>
              <a:rPr lang="en-AU" altLang="en-US"/>
              <a:t>write letters of message out in rows over a specified number of columns</a:t>
            </a:r>
          </a:p>
          <a:p>
            <a:pPr>
              <a:lnSpc>
                <a:spcPct val="80000"/>
              </a:lnSpc>
            </a:pPr>
            <a:r>
              <a:rPr lang="en-AU" altLang="en-US"/>
              <a:t>then reorder the columns according to some key before reading off the rows</a:t>
            </a:r>
            <a:endParaRPr lang="en-AU" altLang="en-US" sz="3600">
              <a:latin typeface="Courier New" panose="02070309020205020404" pitchFamily="49" charset="0"/>
            </a:endParaRPr>
          </a:p>
          <a:p>
            <a:pPr lvl="1">
              <a:lnSpc>
                <a:spcPct val="80000"/>
              </a:lnSpc>
              <a:buFontTx/>
              <a:buNone/>
            </a:pPr>
            <a:r>
              <a:rPr lang="en-AU" altLang="en-US" sz="2000">
                <a:latin typeface="Courier New" panose="02070309020205020404" pitchFamily="49" charset="0"/>
              </a:rPr>
              <a:t>Key:       4 3 1 2 5 6 7</a:t>
            </a:r>
          </a:p>
          <a:p>
            <a:pPr lvl="1">
              <a:lnSpc>
                <a:spcPct val="80000"/>
              </a:lnSpc>
              <a:buFontTx/>
              <a:buNone/>
            </a:pPr>
            <a:r>
              <a:rPr lang="en-AU" altLang="en-US" sz="2000">
                <a:latin typeface="Courier New" panose="02070309020205020404" pitchFamily="49" charset="0"/>
              </a:rPr>
              <a:t>Plaintext: a t t a c k p</a:t>
            </a:r>
          </a:p>
          <a:p>
            <a:pPr lvl="1">
              <a:lnSpc>
                <a:spcPct val="80000"/>
              </a:lnSpc>
              <a:buFontTx/>
              <a:buNone/>
            </a:pPr>
            <a:r>
              <a:rPr lang="en-AU" altLang="en-US" sz="2000">
                <a:latin typeface="Courier New" panose="02070309020205020404" pitchFamily="49" charset="0"/>
              </a:rPr>
              <a:t>           o s t p o n e</a:t>
            </a:r>
          </a:p>
          <a:p>
            <a:pPr lvl="1">
              <a:lnSpc>
                <a:spcPct val="80000"/>
              </a:lnSpc>
              <a:buFontTx/>
              <a:buNone/>
            </a:pPr>
            <a:r>
              <a:rPr lang="en-AU" altLang="en-US" sz="2000">
                <a:latin typeface="Courier New" panose="02070309020205020404" pitchFamily="49" charset="0"/>
              </a:rPr>
              <a:t>           d u n t i l t</a:t>
            </a:r>
          </a:p>
          <a:p>
            <a:pPr lvl="1">
              <a:lnSpc>
                <a:spcPct val="80000"/>
              </a:lnSpc>
              <a:buFontTx/>
              <a:buNone/>
            </a:pPr>
            <a:r>
              <a:rPr lang="en-AU" altLang="en-US" sz="2000">
                <a:latin typeface="Courier New" panose="02070309020205020404" pitchFamily="49" charset="0"/>
              </a:rPr>
              <a:t>           w o a m x y z</a:t>
            </a:r>
          </a:p>
          <a:p>
            <a:pPr lvl="1">
              <a:lnSpc>
                <a:spcPct val="80000"/>
              </a:lnSpc>
              <a:buFontTx/>
              <a:buNone/>
            </a:pPr>
            <a:r>
              <a:rPr lang="en-AU" altLang="en-US" sz="2000">
                <a:latin typeface="Courier New" panose="02070309020205020404" pitchFamily="49" charset="0"/>
              </a:rPr>
              <a:t>Ciphertext: TTNAAPTMTSUOAODWCOIXKNLYPETZ</a:t>
            </a:r>
          </a:p>
          <a:p>
            <a:pPr lvl="1">
              <a:lnSpc>
                <a:spcPct val="80000"/>
              </a:lnSpc>
              <a:buFontTx/>
              <a:buNone/>
            </a:pPr>
            <a:r>
              <a:rPr lang="en-AU" alt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83075B8-8910-4A30-885B-E137FEECBD89}"/>
              </a:ext>
            </a:extLst>
          </p:cNvPr>
          <p:cNvSpPr>
            <a:spLocks noGrp="1" noChangeArrowheads="1"/>
          </p:cNvSpPr>
          <p:nvPr>
            <p:ph type="title"/>
          </p:nvPr>
        </p:nvSpPr>
        <p:spPr>
          <a:xfrm>
            <a:off x="1646065" y="240839"/>
            <a:ext cx="8589885" cy="567030"/>
          </a:xfrm>
        </p:spPr>
        <p:txBody>
          <a:bodyPr>
            <a:normAutofit fontScale="90000"/>
          </a:bodyPr>
          <a:lstStyle/>
          <a:p>
            <a:r>
              <a:rPr lang="en-US" altLang="en-US" dirty="0">
                <a:solidFill>
                  <a:schemeClr val="bg1"/>
                </a:solidFill>
              </a:rPr>
              <a:t>Product Ciphers</a:t>
            </a:r>
            <a:endParaRPr lang="en-AU" altLang="en-US" dirty="0">
              <a:solidFill>
                <a:schemeClr val="bg1"/>
              </a:solidFill>
            </a:endParaRPr>
          </a:p>
        </p:txBody>
      </p:sp>
      <p:sp>
        <p:nvSpPr>
          <p:cNvPr id="105475" name="Rectangle 3">
            <a:extLst>
              <a:ext uri="{FF2B5EF4-FFF2-40B4-BE49-F238E27FC236}">
                <a16:creationId xmlns:a16="http://schemas.microsoft.com/office/drawing/2014/main" id="{4E4CCB58-FBB2-4AA0-A216-45070B3CFC98}"/>
              </a:ext>
            </a:extLst>
          </p:cNvPr>
          <p:cNvSpPr>
            <a:spLocks noGrp="1" noChangeArrowheads="1"/>
          </p:cNvSpPr>
          <p:nvPr>
            <p:ph type="body" idx="1"/>
          </p:nvPr>
        </p:nvSpPr>
        <p:spPr/>
        <p:txBody>
          <a:bodyPr/>
          <a:lstStyle/>
          <a:p>
            <a:r>
              <a:rPr lang="en-AU" altLang="en-US" dirty="0"/>
              <a:t>ciphers using substitutions or transpositions are not secure because of language characteristics</a:t>
            </a:r>
          </a:p>
          <a:p>
            <a:r>
              <a:rPr lang="en-AU" altLang="en-US" dirty="0"/>
              <a:t>hence consider using several ciphers in succession to make harder, but: </a:t>
            </a:r>
          </a:p>
          <a:p>
            <a:pPr lvl="1"/>
            <a:r>
              <a:rPr lang="en-AU" altLang="en-US" dirty="0"/>
              <a:t>two substitutions make a more complex substitution </a:t>
            </a:r>
          </a:p>
          <a:p>
            <a:pPr lvl="1"/>
            <a:r>
              <a:rPr lang="en-AU" altLang="en-US" dirty="0"/>
              <a:t>two transpositions make more complex transposition </a:t>
            </a:r>
          </a:p>
          <a:p>
            <a:pPr lvl="1"/>
            <a:r>
              <a:rPr lang="en-AU" altLang="en-US" dirty="0"/>
              <a:t>but a substitution followed by a transposition makes a new </a:t>
            </a:r>
            <a:r>
              <a:rPr lang="en-AU" altLang="en-US" dirty="0">
                <a:solidFill>
                  <a:srgbClr val="FF0000"/>
                </a:solidFill>
              </a:rPr>
              <a:t>much harder</a:t>
            </a:r>
            <a:r>
              <a:rPr lang="en-AU" altLang="en-US" dirty="0"/>
              <a:t> cipher </a:t>
            </a:r>
          </a:p>
          <a:p>
            <a:r>
              <a:rPr lang="en-US" altLang="en-US" dirty="0"/>
              <a:t>this is bridge from classical to modern ciphers</a:t>
            </a:r>
            <a:endParaRPr lang="en-AU" altLang="en-US" dirty="0"/>
          </a:p>
          <a:p>
            <a:endParaRPr lang="en-AU"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F55BAAD4-2B64-47D0-A1EA-AA2EF7C1643E}"/>
              </a:ext>
            </a:extLst>
          </p:cNvPr>
          <p:cNvSpPr>
            <a:spLocks noGrp="1" noChangeArrowheads="1"/>
          </p:cNvSpPr>
          <p:nvPr>
            <p:ph type="title"/>
          </p:nvPr>
        </p:nvSpPr>
        <p:spPr>
          <a:xfrm>
            <a:off x="1628313" y="240839"/>
            <a:ext cx="8660907" cy="620296"/>
          </a:xfrm>
        </p:spPr>
        <p:txBody>
          <a:bodyPr>
            <a:normAutofit fontScale="90000"/>
          </a:bodyPr>
          <a:lstStyle/>
          <a:p>
            <a:r>
              <a:rPr lang="en-US" altLang="en-US" dirty="0">
                <a:solidFill>
                  <a:schemeClr val="bg1"/>
                </a:solidFill>
              </a:rPr>
              <a:t>OTP System</a:t>
            </a:r>
          </a:p>
        </p:txBody>
      </p:sp>
      <p:sp>
        <p:nvSpPr>
          <p:cNvPr id="251907" name="Rectangle 3">
            <a:extLst>
              <a:ext uri="{FF2B5EF4-FFF2-40B4-BE49-F238E27FC236}">
                <a16:creationId xmlns:a16="http://schemas.microsoft.com/office/drawing/2014/main" id="{F75A41FB-4774-47D7-BF14-EFBB706AB758}"/>
              </a:ext>
            </a:extLst>
          </p:cNvPr>
          <p:cNvSpPr>
            <a:spLocks noGrp="1" noChangeArrowheads="1"/>
          </p:cNvSpPr>
          <p:nvPr>
            <p:ph type="body" idx="1"/>
          </p:nvPr>
        </p:nvSpPr>
        <p:spPr>
          <a:xfrm>
            <a:off x="1961356" y="1529442"/>
            <a:ext cx="8269288" cy="4840287"/>
          </a:xfrm>
        </p:spPr>
        <p:txBody>
          <a:bodyPr/>
          <a:lstStyle/>
          <a:p>
            <a:pPr algn="just">
              <a:lnSpc>
                <a:spcPct val="80000"/>
              </a:lnSpc>
            </a:pPr>
            <a:r>
              <a:rPr lang="en-US" altLang="en-US" dirty="0">
                <a:sym typeface="Symbol" panose="05050102010706020507" pitchFamily="18" charset="2"/>
              </a:rPr>
              <a:t>The one-time pad, which is a provably secure cryptosystem, was developed by Gilbert </a:t>
            </a:r>
            <a:r>
              <a:rPr lang="en-US" altLang="en-US" dirty="0" err="1">
                <a:sym typeface="Symbol" panose="05050102010706020507" pitchFamily="18" charset="2"/>
              </a:rPr>
              <a:t>Vernam</a:t>
            </a:r>
            <a:r>
              <a:rPr lang="en-US" altLang="en-US" dirty="0">
                <a:sym typeface="Symbol" panose="05050102010706020507" pitchFamily="18" charset="2"/>
              </a:rPr>
              <a:t> in 1918.</a:t>
            </a:r>
          </a:p>
          <a:p>
            <a:pPr algn="just">
              <a:lnSpc>
                <a:spcPct val="80000"/>
              </a:lnSpc>
            </a:pPr>
            <a:r>
              <a:rPr lang="en-US" altLang="en-US" dirty="0">
                <a:sym typeface="Symbol" panose="05050102010706020507" pitchFamily="18" charset="2"/>
              </a:rPr>
              <a:t> The message is represented as a binary string (a sequence of 0’s and 1’s using a coding mechanism such as ASCII coding.</a:t>
            </a:r>
          </a:p>
          <a:p>
            <a:pPr algn="just">
              <a:lnSpc>
                <a:spcPct val="80000"/>
              </a:lnSpc>
            </a:pPr>
            <a:r>
              <a:rPr lang="en-US" altLang="en-US" dirty="0">
                <a:sym typeface="Symbol" panose="05050102010706020507" pitchFamily="18" charset="2"/>
              </a:rPr>
              <a:t> The key is a truly random sequence of 0’s and 1’s of the same length as the message.</a:t>
            </a:r>
          </a:p>
          <a:p>
            <a:pPr algn="just">
              <a:lnSpc>
                <a:spcPct val="80000"/>
              </a:lnSpc>
            </a:pPr>
            <a:r>
              <a:rPr lang="en-US" altLang="en-US" dirty="0">
                <a:sym typeface="Symbol" panose="05050102010706020507" pitchFamily="18" charset="2"/>
              </a:rPr>
              <a:t> The encryption is done by adding the key to the message modulo 2, bit by bit. This process is often called </a:t>
            </a:r>
            <a:r>
              <a:rPr lang="en-US" altLang="en-US" i="1" dirty="0">
                <a:sym typeface="Symbol" panose="05050102010706020507" pitchFamily="18" charset="2"/>
              </a:rPr>
              <a:t>exclusive or</a:t>
            </a:r>
            <a:r>
              <a:rPr lang="en-US" altLang="en-US" dirty="0">
                <a:sym typeface="Symbol" panose="05050102010706020507" pitchFamily="18" charset="2"/>
              </a:rPr>
              <a:t>, and is denoted by </a:t>
            </a:r>
            <a:r>
              <a:rPr lang="en-US" altLang="en-US" i="1" dirty="0">
                <a:sym typeface="Symbol" panose="05050102010706020507" pitchFamily="18" charset="2"/>
              </a:rPr>
              <a:t>XOR. </a:t>
            </a:r>
            <a:r>
              <a:rPr lang="en-US" altLang="en-US" dirty="0">
                <a:sym typeface="Symbol" panose="05050102010706020507" pitchFamily="18" charset="2"/>
              </a:rPr>
              <a:t>The symbol  is used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58" name="Rectangle 30">
            <a:extLst>
              <a:ext uri="{FF2B5EF4-FFF2-40B4-BE49-F238E27FC236}">
                <a16:creationId xmlns:a16="http://schemas.microsoft.com/office/drawing/2014/main" id="{938B76B8-48E4-4B6F-A131-5C72E0A71F85}"/>
              </a:ext>
            </a:extLst>
          </p:cNvPr>
          <p:cNvSpPr>
            <a:spLocks noGrp="1" noChangeArrowheads="1"/>
          </p:cNvSpPr>
          <p:nvPr>
            <p:ph type="title"/>
          </p:nvPr>
        </p:nvSpPr>
        <p:spPr>
          <a:xfrm>
            <a:off x="1519675" y="324574"/>
            <a:ext cx="9305050" cy="643091"/>
          </a:xfrm>
        </p:spPr>
        <p:txBody>
          <a:bodyPr>
            <a:normAutofit fontScale="90000"/>
          </a:bodyPr>
          <a:lstStyle/>
          <a:p>
            <a:r>
              <a:rPr lang="en-US" altLang="en-US" dirty="0">
                <a:solidFill>
                  <a:schemeClr val="bg1"/>
                </a:solidFill>
                <a:sym typeface="Symbol" panose="05050102010706020507" pitchFamily="18" charset="2"/>
              </a:rPr>
              <a:t>exclusive or Operator</a:t>
            </a:r>
          </a:p>
        </p:txBody>
      </p:sp>
      <p:graphicFrame>
        <p:nvGraphicFramePr>
          <p:cNvPr id="252932" name="Group 4">
            <a:extLst>
              <a:ext uri="{FF2B5EF4-FFF2-40B4-BE49-F238E27FC236}">
                <a16:creationId xmlns:a16="http://schemas.microsoft.com/office/drawing/2014/main" id="{4D6AB3EB-18FB-4066-A49C-11D4D2CD1127}"/>
              </a:ext>
            </a:extLst>
          </p:cNvPr>
          <p:cNvGraphicFramePr>
            <a:graphicFrameLocks noGrp="1"/>
          </p:cNvGraphicFramePr>
          <p:nvPr>
            <p:ph idx="1"/>
          </p:nvPr>
        </p:nvGraphicFramePr>
        <p:xfrm>
          <a:off x="2286000" y="2209801"/>
          <a:ext cx="7772400" cy="4114801"/>
        </p:xfrm>
        <a:graphic>
          <a:graphicData uri="http://schemas.openxmlformats.org/drawingml/2006/table">
            <a:tbl>
              <a:tblPr/>
              <a:tblGrid>
                <a:gridCol w="1495425">
                  <a:extLst>
                    <a:ext uri="{9D8B030D-6E8A-4147-A177-3AD203B41FA5}">
                      <a16:colId xmlns:a16="http://schemas.microsoft.com/office/drawing/2014/main" val="639237395"/>
                    </a:ext>
                  </a:extLst>
                </a:gridCol>
                <a:gridCol w="1792288">
                  <a:extLst>
                    <a:ext uri="{9D8B030D-6E8A-4147-A177-3AD203B41FA5}">
                      <a16:colId xmlns:a16="http://schemas.microsoft.com/office/drawing/2014/main" val="4089006509"/>
                    </a:ext>
                  </a:extLst>
                </a:gridCol>
                <a:gridCol w="4484687">
                  <a:extLst>
                    <a:ext uri="{9D8B030D-6E8A-4147-A177-3AD203B41FA5}">
                      <a16:colId xmlns:a16="http://schemas.microsoft.com/office/drawing/2014/main" val="896611985"/>
                    </a:ext>
                  </a:extLst>
                </a:gridCol>
              </a:tblGrid>
              <a:tr h="9588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1" u="none" strike="noStrike" cap="none" normalizeH="0" baseline="0">
                          <a:ln>
                            <a:noFill/>
                          </a:ln>
                          <a:solidFill>
                            <a:schemeClr val="tx1"/>
                          </a:solidFill>
                          <a:effectLst/>
                          <a:latin typeface="Tahoma" panose="020B060403050404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1" u="none" strike="noStrike" cap="none" normalizeH="0" baseline="0">
                          <a:ln>
                            <a:noFill/>
                          </a:ln>
                          <a:solidFill>
                            <a:schemeClr val="tx1"/>
                          </a:solidFill>
                          <a:effectLst/>
                          <a:latin typeface="Tahoma" panose="020B060403050404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1" u="none" strike="noStrike" cap="none" normalizeH="0" baseline="0">
                          <a:ln>
                            <a:noFill/>
                          </a:ln>
                          <a:solidFill>
                            <a:schemeClr val="tx1"/>
                          </a:solidFill>
                          <a:effectLst/>
                          <a:latin typeface="Tahoma" panose="020B0604030504040204" pitchFamily="34" charset="0"/>
                        </a:rPr>
                        <a:t>c </a:t>
                      </a:r>
                      <a:r>
                        <a:rPr kumimoji="0" lang="en-US" altLang="en-US" sz="3200" b="0" i="0" u="none" strike="noStrike" cap="none" normalizeH="0" baseline="0">
                          <a:ln>
                            <a:noFill/>
                          </a:ln>
                          <a:solidFill>
                            <a:schemeClr val="tx1"/>
                          </a:solidFill>
                          <a:effectLst/>
                          <a:latin typeface="Tahoma" panose="020B0604030504040204" pitchFamily="34" charset="0"/>
                        </a:rPr>
                        <a:t>= </a:t>
                      </a:r>
                      <a:r>
                        <a:rPr kumimoji="0" lang="en-US" altLang="en-US" sz="3200" b="0" i="1" u="none" strike="noStrike" cap="none" normalizeH="0" baseline="0">
                          <a:ln>
                            <a:noFill/>
                          </a:ln>
                          <a:solidFill>
                            <a:schemeClr val="tx1"/>
                          </a:solidFill>
                          <a:effectLst/>
                          <a:latin typeface="Tahoma" panose="020B0604030504040204" pitchFamily="34" charset="0"/>
                        </a:rPr>
                        <a:t>a </a:t>
                      </a:r>
                      <a:r>
                        <a:rPr kumimoji="0" lang="en-US" altLang="en-US" sz="3200" b="0" i="0" u="none" strike="noStrike" cap="none" normalizeH="0" baseline="0">
                          <a:ln>
                            <a:noFill/>
                          </a:ln>
                          <a:solidFill>
                            <a:schemeClr val="tx1"/>
                          </a:solidFill>
                          <a:effectLst/>
                          <a:latin typeface="Tahoma" panose="020B0604030504040204" pitchFamily="34" charset="0"/>
                          <a:sym typeface="Symbol" panose="05050102010706020507" pitchFamily="18" charset="2"/>
                        </a:rPr>
                        <a:t></a:t>
                      </a:r>
                      <a:r>
                        <a:rPr kumimoji="0" lang="en-US" altLang="en-US" sz="3200" b="0" i="1" u="none" strike="noStrike" cap="none" normalizeH="0" baseline="0">
                          <a:ln>
                            <a:noFill/>
                          </a:ln>
                          <a:solidFill>
                            <a:schemeClr val="tx1"/>
                          </a:solidFill>
                          <a:effectLst/>
                          <a:latin typeface="Tahoma" panose="020B0604030504040204" pitchFamily="34" charset="0"/>
                        </a:rPr>
                        <a:t>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6172523"/>
                  </a:ext>
                </a:extLst>
              </a:tr>
              <a:tr h="777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5597128"/>
                  </a:ext>
                </a:extLst>
              </a:tr>
              <a:tr h="8143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776838"/>
                  </a:ext>
                </a:extLst>
              </a:tr>
              <a:tr h="777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629833"/>
                  </a:ext>
                </a:extLst>
              </a:tr>
              <a:tr h="7858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3200" b="0" i="0" u="none" strike="noStrike" cap="none" normalizeH="0" baseline="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32684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box(in)">
                                      <p:cBhvr>
                                        <p:cTn id="7" dur="500"/>
                                        <p:tgtEl>
                                          <p:spTgt spid="252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3120F592-1015-4E0B-AB86-AC0D27B96733}"/>
              </a:ext>
            </a:extLst>
          </p:cNvPr>
          <p:cNvSpPr>
            <a:spLocks noGrp="1" noChangeArrowheads="1"/>
          </p:cNvSpPr>
          <p:nvPr>
            <p:ph type="title"/>
          </p:nvPr>
        </p:nvSpPr>
        <p:spPr>
          <a:xfrm>
            <a:off x="1592792" y="187567"/>
            <a:ext cx="7488966" cy="891775"/>
          </a:xfrm>
        </p:spPr>
        <p:txBody>
          <a:bodyPr/>
          <a:lstStyle/>
          <a:p>
            <a:r>
              <a:rPr lang="en-US" altLang="en-US" b="1" dirty="0">
                <a:solidFill>
                  <a:schemeClr val="bg1"/>
                </a:solidFill>
                <a:sym typeface="Symbol" panose="05050102010706020507" pitchFamily="18" charset="2"/>
              </a:rPr>
              <a:t>Example</a:t>
            </a:r>
          </a:p>
        </p:txBody>
      </p:sp>
      <p:sp>
        <p:nvSpPr>
          <p:cNvPr id="254979" name="Rectangle 3">
            <a:extLst>
              <a:ext uri="{FF2B5EF4-FFF2-40B4-BE49-F238E27FC236}">
                <a16:creationId xmlns:a16="http://schemas.microsoft.com/office/drawing/2014/main" id="{459AA494-9DC2-4365-B5B4-88687DA54672}"/>
              </a:ext>
            </a:extLst>
          </p:cNvPr>
          <p:cNvSpPr>
            <a:spLocks noGrp="1" noChangeArrowheads="1"/>
          </p:cNvSpPr>
          <p:nvPr>
            <p:ph type="body" idx="1"/>
          </p:nvPr>
        </p:nvSpPr>
        <p:spPr>
          <a:xfrm>
            <a:off x="1905000" y="2017713"/>
            <a:ext cx="8574088" cy="4114800"/>
          </a:xfrm>
        </p:spPr>
        <p:txBody>
          <a:bodyPr>
            <a:normAutofit fontScale="92500" lnSpcReduction="10000"/>
          </a:bodyPr>
          <a:lstStyle/>
          <a:p>
            <a:pPr>
              <a:lnSpc>
                <a:spcPct val="80000"/>
              </a:lnSpc>
            </a:pPr>
            <a:r>
              <a:rPr lang="en-US" altLang="en-US" sz="2900">
                <a:sym typeface="Symbol" panose="05050102010706020507" pitchFamily="18" charset="2"/>
              </a:rPr>
              <a:t>message =‘IF’ </a:t>
            </a:r>
          </a:p>
          <a:p>
            <a:pPr>
              <a:lnSpc>
                <a:spcPct val="80000"/>
              </a:lnSpc>
            </a:pPr>
            <a:r>
              <a:rPr lang="en-US" altLang="en-US" sz="2900">
                <a:sym typeface="Symbol" panose="05050102010706020507" pitchFamily="18" charset="2"/>
              </a:rPr>
              <a:t>then its ASCII code =(1001001 1000110) </a:t>
            </a:r>
          </a:p>
          <a:p>
            <a:pPr>
              <a:lnSpc>
                <a:spcPct val="80000"/>
              </a:lnSpc>
            </a:pPr>
            <a:r>
              <a:rPr lang="en-US" altLang="en-US" sz="2900">
                <a:sym typeface="Symbol" panose="05050102010706020507" pitchFamily="18" charset="2"/>
              </a:rPr>
              <a:t>key = (1010110 0110001)</a:t>
            </a:r>
          </a:p>
          <a:p>
            <a:pPr>
              <a:lnSpc>
                <a:spcPct val="80000"/>
              </a:lnSpc>
            </a:pPr>
            <a:r>
              <a:rPr lang="en-US" altLang="en-US" sz="2900" i="1">
                <a:sym typeface="Symbol" panose="05050102010706020507" pitchFamily="18" charset="2"/>
              </a:rPr>
              <a:t>Encryption:</a:t>
            </a:r>
          </a:p>
          <a:p>
            <a:pPr lvl="1">
              <a:lnSpc>
                <a:spcPct val="80000"/>
              </a:lnSpc>
            </a:pPr>
            <a:r>
              <a:rPr lang="en-US" altLang="en-US" sz="2500">
                <a:sym typeface="Symbol" panose="05050102010706020507" pitchFamily="18" charset="2"/>
              </a:rPr>
              <a:t>	 1001001 1000110	plaintext</a:t>
            </a:r>
          </a:p>
          <a:p>
            <a:pPr lvl="1">
              <a:lnSpc>
                <a:spcPct val="80000"/>
              </a:lnSpc>
            </a:pPr>
            <a:r>
              <a:rPr lang="en-US" altLang="en-US" sz="2500">
                <a:sym typeface="Symbol" panose="05050102010706020507" pitchFamily="18" charset="2"/>
              </a:rPr>
              <a:t>	 1010110 0110001	key</a:t>
            </a:r>
          </a:p>
          <a:p>
            <a:pPr lvl="1">
              <a:lnSpc>
                <a:spcPct val="80000"/>
              </a:lnSpc>
            </a:pPr>
            <a:r>
              <a:rPr lang="en-US" altLang="en-US" sz="2500">
                <a:sym typeface="Symbol" panose="05050102010706020507" pitchFamily="18" charset="2"/>
              </a:rPr>
              <a:t>	 0011111 1110110	ciphertext	</a:t>
            </a:r>
          </a:p>
          <a:p>
            <a:pPr>
              <a:lnSpc>
                <a:spcPct val="80000"/>
              </a:lnSpc>
            </a:pPr>
            <a:r>
              <a:rPr lang="en-US" altLang="en-US" sz="2900" i="1">
                <a:sym typeface="Symbol" panose="05050102010706020507" pitchFamily="18" charset="2"/>
              </a:rPr>
              <a:t>Decryption:</a:t>
            </a:r>
          </a:p>
          <a:p>
            <a:pPr lvl="1">
              <a:lnSpc>
                <a:spcPct val="80000"/>
              </a:lnSpc>
            </a:pPr>
            <a:r>
              <a:rPr lang="en-US" altLang="en-US" sz="2500">
                <a:sym typeface="Symbol" panose="05050102010706020507" pitchFamily="18" charset="2"/>
              </a:rPr>
              <a:t>	 0011111 1110110 	ciphertext</a:t>
            </a:r>
          </a:p>
          <a:p>
            <a:pPr lvl="1">
              <a:lnSpc>
                <a:spcPct val="80000"/>
              </a:lnSpc>
            </a:pPr>
            <a:r>
              <a:rPr lang="en-US" altLang="en-US" sz="2500">
                <a:sym typeface="Symbol" panose="05050102010706020507" pitchFamily="18" charset="2"/>
              </a:rPr>
              <a:t>	 1010110 0110001	key</a:t>
            </a:r>
          </a:p>
          <a:p>
            <a:pPr lvl="1">
              <a:lnSpc>
                <a:spcPct val="80000"/>
              </a:lnSpc>
            </a:pPr>
            <a:r>
              <a:rPr lang="en-US" altLang="en-US" sz="2500">
                <a:sym typeface="Symbol" panose="05050102010706020507" pitchFamily="18" charset="2"/>
              </a:rPr>
              <a:t>	 1001001 1000110 	plaintext</a:t>
            </a:r>
            <a:endParaRPr lang="en-US" altLang="en-US"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FD24-74EB-4646-94F3-5A71A48A122C}"/>
              </a:ext>
            </a:extLst>
          </p:cNvPr>
          <p:cNvSpPr>
            <a:spLocks noGrp="1"/>
          </p:cNvSpPr>
          <p:nvPr>
            <p:ph type="title"/>
          </p:nvPr>
        </p:nvSpPr>
        <p:spPr>
          <a:xfrm>
            <a:off x="1493921" y="188663"/>
            <a:ext cx="9204158" cy="693654"/>
          </a:xfrm>
        </p:spPr>
        <p:txBody>
          <a:bodyPr>
            <a:normAutofit fontScale="90000"/>
          </a:bodyPr>
          <a:lstStyle/>
          <a:p>
            <a:r>
              <a:rPr lang="en-US" dirty="0">
                <a:solidFill>
                  <a:schemeClr val="bg1"/>
                </a:solidFill>
              </a:rPr>
              <a:t>Cryptanalysis</a:t>
            </a:r>
            <a:endParaRPr lang="en-IN" dirty="0">
              <a:solidFill>
                <a:schemeClr val="bg1"/>
              </a:solidFill>
            </a:endParaRPr>
          </a:p>
        </p:txBody>
      </p:sp>
      <p:sp>
        <p:nvSpPr>
          <p:cNvPr id="3" name="Content Placeholder 2">
            <a:extLst>
              <a:ext uri="{FF2B5EF4-FFF2-40B4-BE49-F238E27FC236}">
                <a16:creationId xmlns:a16="http://schemas.microsoft.com/office/drawing/2014/main" id="{BD21277F-AFA1-4587-BA34-5D0DBD30987C}"/>
              </a:ext>
            </a:extLst>
          </p:cNvPr>
          <p:cNvSpPr>
            <a:spLocks noGrp="1"/>
          </p:cNvSpPr>
          <p:nvPr>
            <p:ph idx="1"/>
          </p:nvPr>
        </p:nvSpPr>
        <p:spPr/>
        <p:txBody>
          <a:bodyPr>
            <a:normAutofit/>
          </a:bodyPr>
          <a:lstStyle/>
          <a:p>
            <a:r>
              <a:rPr lang="en-US" sz="3200" dirty="0"/>
              <a:t>Objective to recover key not just message</a:t>
            </a:r>
          </a:p>
          <a:p>
            <a:r>
              <a:rPr lang="en-US" sz="3200" dirty="0"/>
              <a:t>General approaches</a:t>
            </a:r>
          </a:p>
          <a:p>
            <a:pPr lvl="1"/>
            <a:r>
              <a:rPr lang="en-IN" sz="2800" dirty="0"/>
              <a:t>Cryptanalytic attacks</a:t>
            </a:r>
          </a:p>
          <a:p>
            <a:pPr lvl="1"/>
            <a:r>
              <a:rPr lang="en-IN" sz="2800" dirty="0"/>
              <a:t>Brute-force attack</a:t>
            </a:r>
          </a:p>
        </p:txBody>
      </p:sp>
    </p:spTree>
    <p:extLst>
      <p:ext uri="{BB962C8B-B14F-4D97-AF65-F5344CB8AC3E}">
        <p14:creationId xmlns:p14="http://schemas.microsoft.com/office/powerpoint/2010/main" val="76259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8DA0-992E-48EC-BC59-4F18D4216C70}"/>
              </a:ext>
            </a:extLst>
          </p:cNvPr>
          <p:cNvSpPr>
            <a:spLocks noGrp="1"/>
          </p:cNvSpPr>
          <p:nvPr>
            <p:ph type="title"/>
          </p:nvPr>
        </p:nvSpPr>
        <p:spPr>
          <a:xfrm>
            <a:off x="1828800" y="188640"/>
            <a:ext cx="8686800" cy="743515"/>
          </a:xfrm>
        </p:spPr>
        <p:txBody>
          <a:bodyPr/>
          <a:lstStyle/>
          <a:p>
            <a:pPr>
              <a:defRPr/>
            </a:pPr>
            <a:r>
              <a:rPr lang="en-IN" b="1" dirty="0">
                <a:solidFill>
                  <a:schemeClr val="bg1"/>
                </a:solidFill>
              </a:rPr>
              <a:t>Steganography</a:t>
            </a:r>
            <a:endParaRPr lang="en-IN" dirty="0">
              <a:solidFill>
                <a:schemeClr val="bg1"/>
              </a:solidFill>
            </a:endParaRPr>
          </a:p>
        </p:txBody>
      </p:sp>
      <p:sp>
        <p:nvSpPr>
          <p:cNvPr id="3" name="Content Placeholder 2">
            <a:extLst>
              <a:ext uri="{FF2B5EF4-FFF2-40B4-BE49-F238E27FC236}">
                <a16:creationId xmlns:a16="http://schemas.microsoft.com/office/drawing/2014/main" id="{3153486D-CD6A-459B-83EC-A1EB22760C28}"/>
              </a:ext>
            </a:extLst>
          </p:cNvPr>
          <p:cNvSpPr>
            <a:spLocks noGrp="1"/>
          </p:cNvSpPr>
          <p:nvPr>
            <p:ph idx="1"/>
          </p:nvPr>
        </p:nvSpPr>
        <p:spPr/>
        <p:txBody>
          <a:bodyPr>
            <a:noAutofit/>
          </a:bodyPr>
          <a:lstStyle/>
          <a:p>
            <a:pPr>
              <a:defRPr/>
            </a:pPr>
            <a:r>
              <a:rPr lang="en-IN" sz="2400" dirty="0">
                <a:latin typeface="Times New Roman" pitchFamily="18" charset="0"/>
                <a:cs typeface="Times New Roman" pitchFamily="18" charset="0"/>
              </a:rPr>
              <a:t>Steganography is the art and science of writing hidden message in such a way that no one, apart from the sender and intended recipient, suspects the existence of the message. </a:t>
            </a:r>
          </a:p>
          <a:p>
            <a:pPr>
              <a:defRPr/>
            </a:pPr>
            <a:endParaRPr lang="en-IN" sz="2400" dirty="0">
              <a:latin typeface="Times New Roman" pitchFamily="18" charset="0"/>
              <a:cs typeface="Times New Roman" pitchFamily="18" charset="0"/>
            </a:endParaRPr>
          </a:p>
          <a:p>
            <a:pPr>
              <a:defRPr/>
            </a:pPr>
            <a:r>
              <a:rPr lang="en-IN" sz="2400" dirty="0">
                <a:latin typeface="Times New Roman" pitchFamily="18" charset="0"/>
                <a:cs typeface="Times New Roman" pitchFamily="18" charset="0"/>
              </a:rPr>
              <a:t>Steganography works by replacing bits of useless or unused data in regular computer files (such as graphics, sound, text, html or even floppy disks) with bits of different, invisible information.</a:t>
            </a:r>
          </a:p>
          <a:p>
            <a:pPr>
              <a:buFont typeface="Wingdings 2"/>
              <a:buChar char=""/>
              <a:defRPr/>
            </a:pPr>
            <a:endParaRPr lang="en-IN" sz="2400" dirty="0">
              <a:latin typeface="Times New Roman" pitchFamily="18" charset="0"/>
              <a:cs typeface="Times New Roman" pitchFamily="18" charset="0"/>
            </a:endParaRPr>
          </a:p>
          <a:p>
            <a:pPr marL="0" indent="0">
              <a:buNone/>
              <a:defRPr/>
            </a:pPr>
            <a:endParaRPr lang="en-IN"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B4AEB-9955-45DB-9C34-AA2CED774FE8}"/>
              </a:ext>
            </a:extLst>
          </p:cNvPr>
          <p:cNvSpPr>
            <a:spLocks noGrp="1"/>
          </p:cNvSpPr>
          <p:nvPr>
            <p:ph idx="1"/>
          </p:nvPr>
        </p:nvSpPr>
        <p:spPr/>
        <p:txBody>
          <a:bodyPr>
            <a:normAutofit/>
          </a:bodyPr>
          <a:lstStyle/>
          <a:p>
            <a:pPr>
              <a:defRPr/>
            </a:pPr>
            <a:endParaRPr lang="en-IN" sz="2400" dirty="0">
              <a:latin typeface="Times New Roman" pitchFamily="18" charset="0"/>
              <a:cs typeface="Times New Roman" pitchFamily="18" charset="0"/>
            </a:endParaRPr>
          </a:p>
          <a:p>
            <a:pPr>
              <a:defRPr/>
            </a:pPr>
            <a:r>
              <a:rPr lang="en-IN" sz="2400" dirty="0">
                <a:latin typeface="Times New Roman" pitchFamily="18" charset="0"/>
                <a:cs typeface="Times New Roman" pitchFamily="18" charset="0"/>
              </a:rPr>
              <a:t> This hidden information can be plain text, cipher text or even images.</a:t>
            </a:r>
          </a:p>
          <a:p>
            <a:pPr>
              <a:defRPr/>
            </a:pPr>
            <a:endParaRPr lang="en-IN" sz="2400" dirty="0">
              <a:latin typeface="Times New Roman" pitchFamily="18" charset="0"/>
              <a:cs typeface="Times New Roman" pitchFamily="18" charset="0"/>
            </a:endParaRPr>
          </a:p>
          <a:p>
            <a:pPr>
              <a:defRPr/>
            </a:pPr>
            <a:r>
              <a:rPr lang="en-IN" sz="2400" dirty="0">
                <a:latin typeface="Times New Roman" pitchFamily="18" charset="0"/>
                <a:cs typeface="Times New Roman" pitchFamily="18" charset="0"/>
              </a:rPr>
              <a:t>In modern steganography, data is first </a:t>
            </a:r>
            <a:r>
              <a:rPr lang="en-IN" sz="2400" b="1" dirty="0">
                <a:latin typeface="Times New Roman" pitchFamily="18" charset="0"/>
                <a:cs typeface="Times New Roman" pitchFamily="18" charset="0"/>
              </a:rPr>
              <a:t>encrypted </a:t>
            </a:r>
            <a:r>
              <a:rPr lang="en-IN" sz="2400" dirty="0">
                <a:latin typeface="Times New Roman" pitchFamily="18" charset="0"/>
                <a:cs typeface="Times New Roman" pitchFamily="18" charset="0"/>
              </a:rPr>
              <a:t>by the usual means and then inserted, using a special algorithm, into redundant data that is part of a particular file format such as a JPEG image, Bitmap image.</a:t>
            </a: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a:p>
            <a:pPr>
              <a:defRPr/>
            </a:pPr>
            <a:endParaRPr lang="en-IN"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2D792-1F57-46C7-BD94-26BD7A9F2A9E}"/>
              </a:ext>
            </a:extLst>
          </p:cNvPr>
          <p:cNvSpPr>
            <a:spLocks noGrp="1"/>
          </p:cNvSpPr>
          <p:nvPr>
            <p:ph idx="1"/>
          </p:nvPr>
        </p:nvSpPr>
        <p:spPr>
          <a:xfrm>
            <a:off x="1828800" y="1412875"/>
            <a:ext cx="8686800" cy="4667250"/>
          </a:xfrm>
        </p:spPr>
        <p:txBody>
          <a:bodyPr>
            <a:noAutofit/>
          </a:bodyPr>
          <a:lstStyle/>
          <a:p>
            <a:pPr>
              <a:defRPr/>
            </a:pPr>
            <a:r>
              <a:rPr lang="en-IN" sz="2400" dirty="0">
                <a:latin typeface="Times New Roman" pitchFamily="18" charset="0"/>
                <a:cs typeface="Times New Roman" pitchFamily="18" charset="0"/>
              </a:rPr>
              <a:t>Steganography process :</a:t>
            </a:r>
          </a:p>
          <a:p>
            <a:pPr marL="457200" lvl="1" indent="0">
              <a:buNone/>
              <a:defRPr/>
            </a:pPr>
            <a:r>
              <a:rPr lang="en-IN" b="1" dirty="0">
                <a:solidFill>
                  <a:srgbClr val="FF0000"/>
                </a:solidFill>
                <a:latin typeface="Times New Roman" pitchFamily="18" charset="0"/>
                <a:cs typeface="Times New Roman" pitchFamily="18" charset="0"/>
              </a:rPr>
              <a:t> Cover-media + Hidden data + Stego-key = Stego-medium </a:t>
            </a:r>
            <a:endParaRPr lang="en-IN" b="1" dirty="0">
              <a:latin typeface="Times New Roman" pitchFamily="18" charset="0"/>
              <a:cs typeface="Times New Roman" pitchFamily="18" charset="0"/>
            </a:endParaRPr>
          </a:p>
          <a:p>
            <a:pPr>
              <a:defRPr/>
            </a:pPr>
            <a:r>
              <a:rPr lang="en-IN" sz="2400" b="1" dirty="0">
                <a:latin typeface="Times New Roman" pitchFamily="18" charset="0"/>
                <a:cs typeface="Times New Roman" pitchFamily="18" charset="0"/>
              </a:rPr>
              <a:t>Cover media:</a:t>
            </a:r>
          </a:p>
          <a:p>
            <a:pPr lvl="1">
              <a:defRPr/>
            </a:pPr>
            <a:r>
              <a:rPr lang="en-IN" dirty="0">
                <a:latin typeface="Times New Roman" pitchFamily="18" charset="0"/>
                <a:cs typeface="Times New Roman" pitchFamily="18" charset="0"/>
              </a:rPr>
              <a:t>It is the file in which we will hide the hidden data</a:t>
            </a:r>
          </a:p>
          <a:p>
            <a:pPr lvl="1">
              <a:defRPr/>
            </a:pPr>
            <a:r>
              <a:rPr lang="en-IN" dirty="0">
                <a:latin typeface="Times New Roman" pitchFamily="18" charset="0"/>
                <a:cs typeface="Times New Roman" pitchFamily="18" charset="0"/>
              </a:rPr>
              <a:t>Cover-media can be image or audio file.</a:t>
            </a:r>
          </a:p>
          <a:p>
            <a:pPr>
              <a:defRPr/>
            </a:pPr>
            <a:r>
              <a:rPr lang="en-IN" sz="2400" b="1" dirty="0">
                <a:latin typeface="Times New Roman" pitchFamily="18" charset="0"/>
                <a:cs typeface="Times New Roman" pitchFamily="18" charset="0"/>
              </a:rPr>
              <a:t>stego-key:</a:t>
            </a:r>
          </a:p>
          <a:p>
            <a:pPr lvl="1">
              <a:defRPr/>
            </a:pPr>
            <a:r>
              <a:rPr lang="en-IN" dirty="0">
                <a:latin typeface="Times New Roman" pitchFamily="18" charset="0"/>
                <a:cs typeface="Times New Roman" pitchFamily="18" charset="0"/>
              </a:rPr>
              <a:t>Cover-media can be encrypted using stego-key:</a:t>
            </a:r>
          </a:p>
          <a:p>
            <a:pPr>
              <a:defRPr/>
            </a:pPr>
            <a:r>
              <a:rPr lang="en-IN" sz="2400" b="1" dirty="0">
                <a:latin typeface="Times New Roman" pitchFamily="18" charset="0"/>
                <a:cs typeface="Times New Roman" pitchFamily="18" charset="0"/>
              </a:rPr>
              <a:t>stego-medium.</a:t>
            </a:r>
          </a:p>
          <a:p>
            <a:pPr lvl="1">
              <a:defRPr/>
            </a:pPr>
            <a:r>
              <a:rPr lang="en-IN" dirty="0">
                <a:latin typeface="Times New Roman" pitchFamily="18" charset="0"/>
                <a:cs typeface="Times New Roman" pitchFamily="18" charset="0"/>
              </a:rPr>
              <a:t> The resultant file is of above process called stego medium.</a:t>
            </a:r>
          </a:p>
          <a:p>
            <a:pPr>
              <a:buFont typeface="Wingdings 2"/>
              <a:buChar char=""/>
              <a:defRPr/>
            </a:pPr>
            <a:endParaRPr lang="en-IN"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A199C975-342A-44CD-B46B-A5AB7B50D7C0}"/>
              </a:ext>
            </a:extLst>
          </p:cNvPr>
          <p:cNvSpPr>
            <a:spLocks noGrp="1" noChangeArrowheads="1"/>
          </p:cNvSpPr>
          <p:nvPr>
            <p:ph type="title"/>
          </p:nvPr>
        </p:nvSpPr>
        <p:spPr>
          <a:xfrm>
            <a:off x="1623875" y="261892"/>
            <a:ext cx="7159625" cy="652508"/>
          </a:xfrm>
        </p:spPr>
        <p:txBody>
          <a:bodyPr>
            <a:normAutofit fontScale="90000"/>
          </a:bodyPr>
          <a:lstStyle/>
          <a:p>
            <a:pPr eaLnBrk="1" hangingPunct="1">
              <a:defRPr/>
            </a:pPr>
            <a:r>
              <a:rPr lang="en-US" dirty="0">
                <a:solidFill>
                  <a:schemeClr val="bg1"/>
                </a:solidFill>
              </a:rPr>
              <a:t>Block vs Stream Ciphers</a:t>
            </a:r>
            <a:endParaRPr lang="en-AU" dirty="0">
              <a:solidFill>
                <a:schemeClr val="bg1"/>
              </a:solidFill>
            </a:endParaRPr>
          </a:p>
        </p:txBody>
      </p:sp>
      <p:sp>
        <p:nvSpPr>
          <p:cNvPr id="340995" name="Rectangle 3">
            <a:extLst>
              <a:ext uri="{FF2B5EF4-FFF2-40B4-BE49-F238E27FC236}">
                <a16:creationId xmlns:a16="http://schemas.microsoft.com/office/drawing/2014/main" id="{C29451F0-D204-4BFD-942D-7906E5FBCCF0}"/>
              </a:ext>
            </a:extLst>
          </p:cNvPr>
          <p:cNvSpPr>
            <a:spLocks noGrp="1" noChangeArrowheads="1"/>
          </p:cNvSpPr>
          <p:nvPr>
            <p:ph type="body" idx="1"/>
          </p:nvPr>
        </p:nvSpPr>
        <p:spPr>
          <a:xfrm>
            <a:off x="2286000" y="1676400"/>
            <a:ext cx="7543800" cy="3357239"/>
          </a:xfrm>
        </p:spPr>
        <p:txBody>
          <a:bodyPr/>
          <a:lstStyle/>
          <a:p>
            <a:pPr eaLnBrk="1" hangingPunct="1">
              <a:lnSpc>
                <a:spcPct val="90000"/>
              </a:lnSpc>
              <a:defRPr/>
            </a:pPr>
            <a:r>
              <a:rPr lang="en-AU" dirty="0"/>
              <a:t>Block ciphers process messages in blocks, each of which is then </a:t>
            </a:r>
            <a:r>
              <a:rPr lang="en-AU" dirty="0" err="1"/>
              <a:t>en</a:t>
            </a:r>
            <a:r>
              <a:rPr lang="en-AU" dirty="0"/>
              <a:t>/decrypted </a:t>
            </a:r>
          </a:p>
          <a:p>
            <a:pPr lvl="1" eaLnBrk="1" hangingPunct="1">
              <a:lnSpc>
                <a:spcPct val="90000"/>
              </a:lnSpc>
              <a:defRPr/>
            </a:pPr>
            <a:r>
              <a:rPr lang="en-AU" dirty="0"/>
              <a:t>Like a substitution on very big characters</a:t>
            </a:r>
          </a:p>
          <a:p>
            <a:pPr lvl="1" eaLnBrk="1" hangingPunct="1">
              <a:lnSpc>
                <a:spcPct val="90000"/>
              </a:lnSpc>
              <a:defRPr/>
            </a:pPr>
            <a:r>
              <a:rPr lang="en-AU" dirty="0"/>
              <a:t>64-bits or more </a:t>
            </a:r>
          </a:p>
          <a:p>
            <a:pPr lvl="1" eaLnBrk="1" hangingPunct="1">
              <a:lnSpc>
                <a:spcPct val="90000"/>
              </a:lnSpc>
              <a:defRPr/>
            </a:pPr>
            <a:r>
              <a:rPr lang="en-US" dirty="0"/>
              <a:t>Many current ciphers are block ciphers</a:t>
            </a:r>
            <a:endParaRPr lang="en-AU" dirty="0"/>
          </a:p>
          <a:p>
            <a:pPr eaLnBrk="1" hangingPunct="1">
              <a:lnSpc>
                <a:spcPct val="90000"/>
              </a:lnSpc>
              <a:defRPr/>
            </a:pPr>
            <a:r>
              <a:rPr lang="en-US" dirty="0"/>
              <a:t>Stream ciphers </a:t>
            </a:r>
            <a:r>
              <a:rPr lang="en-AU" dirty="0"/>
              <a:t>process messages a bit or byte at a time when </a:t>
            </a:r>
            <a:r>
              <a:rPr lang="en-AU" dirty="0" err="1"/>
              <a:t>en</a:t>
            </a:r>
            <a:r>
              <a:rPr lang="en-AU" dirty="0"/>
              <a:t>/decrypting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8567A85-BB93-41B6-8515-1FCCDC695E66}"/>
              </a:ext>
            </a:extLst>
          </p:cNvPr>
          <p:cNvSpPr>
            <a:spLocks noGrp="1" noChangeArrowheads="1"/>
          </p:cNvSpPr>
          <p:nvPr>
            <p:ph type="title"/>
          </p:nvPr>
        </p:nvSpPr>
        <p:spPr>
          <a:xfrm>
            <a:off x="1628302" y="276348"/>
            <a:ext cx="9149179" cy="611419"/>
          </a:xfrm>
        </p:spPr>
        <p:txBody>
          <a:bodyPr>
            <a:normAutofit fontScale="90000"/>
          </a:bodyPr>
          <a:lstStyle/>
          <a:p>
            <a:r>
              <a:rPr lang="en-US" altLang="en-US" dirty="0">
                <a:solidFill>
                  <a:schemeClr val="bg1"/>
                </a:solidFill>
              </a:rPr>
              <a:t>Types of Cryptanalytic Attacks</a:t>
            </a:r>
            <a:endParaRPr lang="en-AU" altLang="en-US" dirty="0">
              <a:solidFill>
                <a:schemeClr val="bg1"/>
              </a:solidFill>
            </a:endParaRPr>
          </a:p>
        </p:txBody>
      </p:sp>
      <p:sp>
        <p:nvSpPr>
          <p:cNvPr id="55299" name="Rectangle 3">
            <a:extLst>
              <a:ext uri="{FF2B5EF4-FFF2-40B4-BE49-F238E27FC236}">
                <a16:creationId xmlns:a16="http://schemas.microsoft.com/office/drawing/2014/main" id="{ED7976E6-B74E-4DB8-8424-BB2A41B8006E}"/>
              </a:ext>
            </a:extLst>
          </p:cNvPr>
          <p:cNvSpPr>
            <a:spLocks noGrp="1" noChangeArrowheads="1"/>
          </p:cNvSpPr>
          <p:nvPr>
            <p:ph type="body" idx="1"/>
          </p:nvPr>
        </p:nvSpPr>
        <p:spPr>
          <a:xfrm>
            <a:off x="1992313" y="1268414"/>
            <a:ext cx="8229600" cy="5589587"/>
          </a:xfrm>
        </p:spPr>
        <p:txBody>
          <a:bodyPr/>
          <a:lstStyle/>
          <a:p>
            <a:pPr>
              <a:lnSpc>
                <a:spcPct val="90000"/>
              </a:lnSpc>
            </a:pPr>
            <a:r>
              <a:rPr lang="en-AU" altLang="en-US" b="1"/>
              <a:t>ciphertext only</a:t>
            </a:r>
            <a:r>
              <a:rPr lang="en-AU" altLang="en-US"/>
              <a:t> </a:t>
            </a:r>
          </a:p>
          <a:p>
            <a:pPr lvl="1">
              <a:lnSpc>
                <a:spcPct val="90000"/>
              </a:lnSpc>
            </a:pPr>
            <a:r>
              <a:rPr lang="en-AU" altLang="en-US"/>
              <a:t>know a) algorithm b) ciphertext</a:t>
            </a:r>
          </a:p>
          <a:p>
            <a:pPr>
              <a:lnSpc>
                <a:spcPct val="90000"/>
              </a:lnSpc>
            </a:pPr>
            <a:r>
              <a:rPr lang="en-AU" altLang="en-US" b="1"/>
              <a:t>known plaintext</a:t>
            </a:r>
            <a:r>
              <a:rPr lang="en-AU" altLang="en-US"/>
              <a:t> </a:t>
            </a:r>
          </a:p>
          <a:p>
            <a:pPr lvl="1">
              <a:lnSpc>
                <a:spcPct val="90000"/>
              </a:lnSpc>
            </a:pPr>
            <a:r>
              <a:rPr lang="en-AU" altLang="en-US"/>
              <a:t>know some given plaintext/ciphertext pairs   </a:t>
            </a:r>
          </a:p>
          <a:p>
            <a:pPr>
              <a:lnSpc>
                <a:spcPct val="90000"/>
              </a:lnSpc>
            </a:pPr>
            <a:r>
              <a:rPr lang="en-AU" altLang="en-US" b="1"/>
              <a:t>chosen plaintext</a:t>
            </a:r>
            <a:r>
              <a:rPr lang="en-AU" altLang="en-US"/>
              <a:t> </a:t>
            </a:r>
          </a:p>
          <a:p>
            <a:pPr lvl="1">
              <a:lnSpc>
                <a:spcPct val="90000"/>
              </a:lnSpc>
            </a:pPr>
            <a:r>
              <a:rPr lang="en-AU" altLang="en-US"/>
              <a:t>select plaintext and obtain ciphertext</a:t>
            </a:r>
          </a:p>
          <a:p>
            <a:pPr>
              <a:lnSpc>
                <a:spcPct val="90000"/>
              </a:lnSpc>
            </a:pPr>
            <a:r>
              <a:rPr lang="en-AU" altLang="en-US" b="1"/>
              <a:t>chosen ciphertext</a:t>
            </a:r>
            <a:r>
              <a:rPr lang="en-AU" altLang="en-US"/>
              <a:t> </a:t>
            </a:r>
          </a:p>
          <a:p>
            <a:pPr lvl="1">
              <a:lnSpc>
                <a:spcPct val="90000"/>
              </a:lnSpc>
            </a:pPr>
            <a:r>
              <a:rPr lang="en-AU" altLang="en-US"/>
              <a:t>select ciphertext and obtain plaintext</a:t>
            </a:r>
          </a:p>
          <a:p>
            <a:pPr>
              <a:lnSpc>
                <a:spcPct val="90000"/>
              </a:lnSpc>
            </a:pPr>
            <a:r>
              <a:rPr lang="en-AU" altLang="en-US" b="1"/>
              <a:t>chosen text</a:t>
            </a:r>
            <a:r>
              <a:rPr lang="en-AU" altLang="en-US"/>
              <a:t> </a:t>
            </a:r>
          </a:p>
          <a:p>
            <a:pPr lvl="1">
              <a:lnSpc>
                <a:spcPct val="90000"/>
              </a:lnSpc>
            </a:pPr>
            <a:r>
              <a:rPr lang="en-AU" altLang="en-US"/>
              <a:t>select either plaintext or ciphertext to en/decrypt to attack cipher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385BE7C-CC3E-4712-8BF9-16F7D4A4BFC4}"/>
              </a:ext>
            </a:extLst>
          </p:cNvPr>
          <p:cNvSpPr>
            <a:spLocks noGrp="1" noChangeArrowheads="1"/>
          </p:cNvSpPr>
          <p:nvPr>
            <p:ph type="title"/>
          </p:nvPr>
        </p:nvSpPr>
        <p:spPr>
          <a:xfrm>
            <a:off x="1548413" y="169818"/>
            <a:ext cx="9372600" cy="673562"/>
          </a:xfrm>
        </p:spPr>
        <p:txBody>
          <a:bodyPr>
            <a:normAutofit fontScale="90000"/>
          </a:bodyPr>
          <a:lstStyle/>
          <a:p>
            <a:r>
              <a:rPr lang="en-US" altLang="en-US" dirty="0">
                <a:solidFill>
                  <a:schemeClr val="bg1"/>
                </a:solidFill>
              </a:rPr>
              <a:t>Brute Force Search</a:t>
            </a:r>
            <a:endParaRPr lang="en-AU" altLang="en-US" dirty="0">
              <a:solidFill>
                <a:schemeClr val="bg1"/>
              </a:solidFill>
            </a:endParaRPr>
          </a:p>
        </p:txBody>
      </p:sp>
      <p:sp>
        <p:nvSpPr>
          <p:cNvPr id="58371" name="Rectangle 3">
            <a:extLst>
              <a:ext uri="{FF2B5EF4-FFF2-40B4-BE49-F238E27FC236}">
                <a16:creationId xmlns:a16="http://schemas.microsoft.com/office/drawing/2014/main" id="{42E70F77-EBD7-437C-A026-AB90CAE6F737}"/>
              </a:ext>
            </a:extLst>
          </p:cNvPr>
          <p:cNvSpPr>
            <a:spLocks noGrp="1" noChangeArrowheads="1"/>
          </p:cNvSpPr>
          <p:nvPr>
            <p:ph type="body" idx="1"/>
          </p:nvPr>
        </p:nvSpPr>
        <p:spPr>
          <a:xfrm>
            <a:off x="1981200" y="1333871"/>
            <a:ext cx="8229600" cy="1973263"/>
          </a:xfrm>
        </p:spPr>
        <p:txBody>
          <a:bodyPr/>
          <a:lstStyle/>
          <a:p>
            <a:r>
              <a:rPr lang="en-AU" altLang="en-US" dirty="0"/>
              <a:t>always possible to simply try every key </a:t>
            </a:r>
          </a:p>
          <a:p>
            <a:r>
              <a:rPr lang="en-AU" altLang="en-US" dirty="0"/>
              <a:t>most basic attack, proportional to key size </a:t>
            </a:r>
          </a:p>
          <a:p>
            <a:r>
              <a:rPr lang="en-AU" altLang="en-US" dirty="0"/>
              <a:t>assume either know / recognise plaintext</a:t>
            </a:r>
          </a:p>
          <a:p>
            <a:endParaRPr lang="en-AU" altLang="en-US" dirty="0"/>
          </a:p>
          <a:p>
            <a:endParaRPr lang="en-AU" altLang="en-US" dirty="0"/>
          </a:p>
        </p:txBody>
      </p:sp>
      <p:pic>
        <p:nvPicPr>
          <p:cNvPr id="58378" name="Picture 10">
            <a:extLst>
              <a:ext uri="{FF2B5EF4-FFF2-40B4-BE49-F238E27FC236}">
                <a16:creationId xmlns:a16="http://schemas.microsoft.com/office/drawing/2014/main" id="{371D90A5-37F5-4577-985E-2B495ABE1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87" y="3138874"/>
            <a:ext cx="7235825" cy="283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201E-F5B3-493B-987F-0CF4E7C0F7F4}"/>
              </a:ext>
            </a:extLst>
          </p:cNvPr>
          <p:cNvSpPr>
            <a:spLocks noGrp="1"/>
          </p:cNvSpPr>
          <p:nvPr>
            <p:ph type="title"/>
          </p:nvPr>
        </p:nvSpPr>
        <p:spPr>
          <a:xfrm>
            <a:off x="1610557" y="178695"/>
            <a:ext cx="8802950" cy="629174"/>
          </a:xfrm>
        </p:spPr>
        <p:txBody>
          <a:bodyPr>
            <a:noAutofit/>
          </a:bodyPr>
          <a:lstStyle/>
          <a:p>
            <a:r>
              <a:rPr lang="en-IN" sz="3200" spc="15" dirty="0">
                <a:solidFill>
                  <a:schemeClr val="bg1"/>
                </a:solidFill>
                <a:latin typeface="Times New Roman"/>
                <a:cs typeface="Times New Roman"/>
              </a:rPr>
              <a:t>T</a:t>
            </a:r>
            <a:r>
              <a:rPr lang="en-IN" sz="2800" spc="15" dirty="0">
                <a:solidFill>
                  <a:schemeClr val="bg1"/>
                </a:solidFill>
                <a:latin typeface="Times New Roman"/>
                <a:cs typeface="Times New Roman"/>
              </a:rPr>
              <a:t>ECHNIQUES OF</a:t>
            </a:r>
            <a:r>
              <a:rPr lang="en-IN" sz="2800" spc="295" dirty="0">
                <a:solidFill>
                  <a:schemeClr val="bg1"/>
                </a:solidFill>
                <a:latin typeface="Times New Roman"/>
                <a:cs typeface="Times New Roman"/>
              </a:rPr>
              <a:t> </a:t>
            </a:r>
            <a:r>
              <a:rPr lang="en-IN" sz="3200" spc="-5" dirty="0">
                <a:solidFill>
                  <a:schemeClr val="bg1"/>
                </a:solidFill>
                <a:latin typeface="Times New Roman"/>
                <a:cs typeface="Times New Roman"/>
              </a:rPr>
              <a:t>C</a:t>
            </a:r>
            <a:r>
              <a:rPr lang="en-IN" sz="2800" spc="-5" dirty="0">
                <a:solidFill>
                  <a:schemeClr val="bg1"/>
                </a:solidFill>
                <a:latin typeface="Times New Roman"/>
                <a:cs typeface="Times New Roman"/>
              </a:rPr>
              <a:t>RYPTOGRAPHY</a:t>
            </a:r>
            <a:endParaRPr lang="en-IN" sz="2800" dirty="0">
              <a:solidFill>
                <a:schemeClr val="bg1"/>
              </a:solidFill>
            </a:endParaRPr>
          </a:p>
        </p:txBody>
      </p:sp>
      <p:sp>
        <p:nvSpPr>
          <p:cNvPr id="3" name="Content Placeholder 2">
            <a:extLst>
              <a:ext uri="{FF2B5EF4-FFF2-40B4-BE49-F238E27FC236}">
                <a16:creationId xmlns:a16="http://schemas.microsoft.com/office/drawing/2014/main" id="{E9AB5C6D-09C4-45C3-830E-573D93C093E6}"/>
              </a:ext>
            </a:extLst>
          </p:cNvPr>
          <p:cNvSpPr>
            <a:spLocks noGrp="1"/>
          </p:cNvSpPr>
          <p:nvPr>
            <p:ph idx="1"/>
          </p:nvPr>
        </p:nvSpPr>
        <p:spPr/>
        <p:txBody>
          <a:bodyPr>
            <a:normAutofit fontScale="92500" lnSpcReduction="10000"/>
          </a:bodyPr>
          <a:lstStyle/>
          <a:p>
            <a:pPr marL="285115" indent="-273050">
              <a:lnSpc>
                <a:spcPct val="100000"/>
              </a:lnSpc>
              <a:spcBef>
                <a:spcPts val="95"/>
              </a:spcBef>
              <a:buClr>
                <a:srgbClr val="FD8537"/>
              </a:buClr>
              <a:buSzPct val="69642"/>
              <a:buFont typeface="Wingdings"/>
              <a:buChar char=""/>
              <a:tabLst>
                <a:tab pos="285750" algn="l"/>
              </a:tabLst>
            </a:pPr>
            <a:r>
              <a:rPr lang="en-IN" sz="2800" dirty="0">
                <a:latin typeface="Times New Roman"/>
                <a:cs typeface="Times New Roman"/>
              </a:rPr>
              <a:t>Substitution</a:t>
            </a:r>
            <a:r>
              <a:rPr lang="en-IN" sz="2800" spc="-105" dirty="0">
                <a:latin typeface="Times New Roman"/>
                <a:cs typeface="Times New Roman"/>
              </a:rPr>
              <a:t> </a:t>
            </a:r>
            <a:r>
              <a:rPr lang="en-IN" sz="2800" spc="-25" dirty="0">
                <a:latin typeface="Times New Roman"/>
                <a:cs typeface="Times New Roman"/>
              </a:rPr>
              <a:t>Technique</a:t>
            </a:r>
            <a:endParaRPr lang="en-IN" sz="2800" dirty="0">
              <a:latin typeface="Times New Roman"/>
              <a:cs typeface="Times New Roman"/>
            </a:endParaRPr>
          </a:p>
          <a:p>
            <a:pPr>
              <a:lnSpc>
                <a:spcPct val="100000"/>
              </a:lnSpc>
              <a:spcBef>
                <a:spcPts val="10"/>
              </a:spcBef>
              <a:buClr>
                <a:srgbClr val="FD8537"/>
              </a:buClr>
              <a:buFont typeface="Wingdings"/>
              <a:buChar char=""/>
            </a:pPr>
            <a:endParaRPr lang="en-IN" sz="3450" dirty="0">
              <a:latin typeface="Times New Roman"/>
              <a:cs typeface="Times New Roman"/>
            </a:endParaRPr>
          </a:p>
          <a:p>
            <a:pPr marL="652780" lvl="1" indent="-273685">
              <a:lnSpc>
                <a:spcPct val="100000"/>
              </a:lnSpc>
              <a:buClr>
                <a:srgbClr val="FD8537"/>
              </a:buClr>
              <a:buSzPct val="79166"/>
              <a:buFont typeface="Arial"/>
              <a:buChar char=""/>
              <a:tabLst>
                <a:tab pos="652780" algn="l"/>
                <a:tab pos="653415" algn="l"/>
              </a:tabLst>
            </a:pPr>
            <a:r>
              <a:rPr lang="en-IN" sz="2400" dirty="0">
                <a:latin typeface="Times New Roman"/>
                <a:cs typeface="Times New Roman"/>
              </a:rPr>
              <a:t>Caesar</a:t>
            </a:r>
            <a:r>
              <a:rPr lang="en-IN" sz="2400" spc="-25" dirty="0">
                <a:latin typeface="Times New Roman"/>
                <a:cs typeface="Times New Roman"/>
              </a:rPr>
              <a:t> </a:t>
            </a:r>
            <a:r>
              <a:rPr lang="en-IN" sz="2400" dirty="0">
                <a:latin typeface="Times New Roman"/>
                <a:cs typeface="Times New Roman"/>
              </a:rPr>
              <a:t>Cipher</a:t>
            </a:r>
          </a:p>
          <a:p>
            <a:pPr marL="652780" lvl="1" indent="-273685">
              <a:lnSpc>
                <a:spcPct val="100000"/>
              </a:lnSpc>
              <a:buClr>
                <a:srgbClr val="FD8537"/>
              </a:buClr>
              <a:buSzPct val="79166"/>
              <a:buFont typeface="Arial"/>
              <a:buChar char=""/>
              <a:tabLst>
                <a:tab pos="652780" algn="l"/>
                <a:tab pos="653415" algn="l"/>
              </a:tabLst>
            </a:pPr>
            <a:r>
              <a:rPr lang="en-IN" sz="2400" dirty="0">
                <a:latin typeface="Times New Roman"/>
                <a:cs typeface="Times New Roman"/>
              </a:rPr>
              <a:t>Monoalphabetic</a:t>
            </a:r>
            <a:r>
              <a:rPr lang="en-IN" sz="2400" spc="-55" dirty="0">
                <a:latin typeface="Times New Roman"/>
                <a:cs typeface="Times New Roman"/>
              </a:rPr>
              <a:t> </a:t>
            </a:r>
            <a:r>
              <a:rPr lang="en-IN" sz="2400" dirty="0">
                <a:latin typeface="Times New Roman"/>
                <a:cs typeface="Times New Roman"/>
              </a:rPr>
              <a:t>Cipher</a:t>
            </a:r>
          </a:p>
          <a:p>
            <a:pPr marL="652780" lvl="1" indent="-273685">
              <a:lnSpc>
                <a:spcPct val="100000"/>
              </a:lnSpc>
              <a:buClr>
                <a:srgbClr val="FD8537"/>
              </a:buClr>
              <a:buSzPct val="79166"/>
              <a:buFont typeface="Arial"/>
              <a:buChar char=""/>
              <a:tabLst>
                <a:tab pos="652780" algn="l"/>
                <a:tab pos="653415" algn="l"/>
                <a:tab pos="1766570" algn="l"/>
              </a:tabLst>
            </a:pPr>
            <a:r>
              <a:rPr lang="en-IN" sz="2400" dirty="0">
                <a:latin typeface="Times New Roman"/>
                <a:cs typeface="Times New Roman"/>
              </a:rPr>
              <a:t>Playfair	Cipher</a:t>
            </a:r>
          </a:p>
          <a:p>
            <a:pPr marL="652780" lvl="1" indent="-273685">
              <a:lnSpc>
                <a:spcPct val="100000"/>
              </a:lnSpc>
              <a:spcBef>
                <a:spcPts val="5"/>
              </a:spcBef>
              <a:buClr>
                <a:srgbClr val="FD8537"/>
              </a:buClr>
              <a:buSzPct val="79166"/>
              <a:buFont typeface="Arial"/>
              <a:buChar char=""/>
              <a:tabLst>
                <a:tab pos="652780" algn="l"/>
                <a:tab pos="653415" algn="l"/>
              </a:tabLst>
            </a:pPr>
            <a:r>
              <a:rPr lang="en-IN" sz="2400" dirty="0">
                <a:latin typeface="Times New Roman"/>
                <a:cs typeface="Times New Roman"/>
              </a:rPr>
              <a:t>Polyalphabetic</a:t>
            </a:r>
            <a:r>
              <a:rPr lang="en-IN" sz="2400" spc="-65" dirty="0">
                <a:latin typeface="Times New Roman"/>
                <a:cs typeface="Times New Roman"/>
              </a:rPr>
              <a:t> </a:t>
            </a:r>
            <a:r>
              <a:rPr lang="en-IN" sz="2400" dirty="0">
                <a:latin typeface="Times New Roman"/>
                <a:cs typeface="Times New Roman"/>
              </a:rPr>
              <a:t>Cipher</a:t>
            </a:r>
          </a:p>
          <a:p>
            <a:pPr marL="285115" indent="-273050">
              <a:lnSpc>
                <a:spcPct val="100000"/>
              </a:lnSpc>
              <a:spcBef>
                <a:spcPts val="580"/>
              </a:spcBef>
              <a:buClr>
                <a:srgbClr val="FD8537"/>
              </a:buClr>
              <a:buSzPct val="69642"/>
              <a:buFont typeface="Wingdings"/>
              <a:buChar char=""/>
              <a:tabLst>
                <a:tab pos="285750" algn="l"/>
              </a:tabLst>
            </a:pPr>
            <a:r>
              <a:rPr lang="en-IN" sz="2800" spc="-10" dirty="0">
                <a:latin typeface="Times New Roman"/>
                <a:cs typeface="Times New Roman"/>
              </a:rPr>
              <a:t>Transposition</a:t>
            </a:r>
            <a:r>
              <a:rPr lang="en-IN" sz="2800" spc="-105" dirty="0">
                <a:latin typeface="Times New Roman"/>
                <a:cs typeface="Times New Roman"/>
              </a:rPr>
              <a:t> </a:t>
            </a:r>
            <a:r>
              <a:rPr lang="en-IN" sz="2800" spc="-25" dirty="0">
                <a:latin typeface="Times New Roman"/>
                <a:cs typeface="Times New Roman"/>
              </a:rPr>
              <a:t>Technique</a:t>
            </a:r>
            <a:endParaRPr lang="en-IN" sz="2800" dirty="0">
              <a:latin typeface="Times New Roman"/>
              <a:cs typeface="Times New Roman"/>
            </a:endParaRPr>
          </a:p>
          <a:p>
            <a:pPr>
              <a:lnSpc>
                <a:spcPct val="100000"/>
              </a:lnSpc>
              <a:spcBef>
                <a:spcPts val="15"/>
              </a:spcBef>
              <a:buClr>
                <a:srgbClr val="FD8537"/>
              </a:buClr>
              <a:buFont typeface="Wingdings"/>
              <a:buChar char=""/>
            </a:pPr>
            <a:endParaRPr lang="en-IN" sz="3700" dirty="0">
              <a:latin typeface="Times New Roman"/>
              <a:cs typeface="Times New Roman"/>
            </a:endParaRPr>
          </a:p>
          <a:p>
            <a:pPr marL="652780" lvl="1" indent="-273685">
              <a:lnSpc>
                <a:spcPct val="100000"/>
              </a:lnSpc>
              <a:buClr>
                <a:srgbClr val="FD8537"/>
              </a:buClr>
              <a:buSzPct val="79166"/>
              <a:buFont typeface="Arial"/>
              <a:buChar char=""/>
              <a:tabLst>
                <a:tab pos="652780" algn="l"/>
                <a:tab pos="653415" algn="l"/>
              </a:tabLst>
            </a:pPr>
            <a:r>
              <a:rPr lang="en-IN" sz="2400" dirty="0">
                <a:latin typeface="Times New Roman"/>
                <a:cs typeface="Times New Roman"/>
              </a:rPr>
              <a:t>Rail Fence</a:t>
            </a:r>
            <a:r>
              <a:rPr lang="en-IN" sz="2400" spc="-95" dirty="0">
                <a:latin typeface="Times New Roman"/>
                <a:cs typeface="Times New Roman"/>
              </a:rPr>
              <a:t> </a:t>
            </a:r>
            <a:r>
              <a:rPr lang="en-IN" sz="2400" spc="-20" dirty="0">
                <a:latin typeface="Times New Roman"/>
                <a:cs typeface="Times New Roman"/>
              </a:rPr>
              <a:t>Technique</a:t>
            </a:r>
            <a:endParaRPr lang="en-IN" sz="2400" dirty="0">
              <a:latin typeface="Times New Roman"/>
              <a:cs typeface="Times New Roman"/>
            </a:endParaRPr>
          </a:p>
          <a:p>
            <a:pPr marL="652780" lvl="1" indent="-273685">
              <a:lnSpc>
                <a:spcPct val="100000"/>
              </a:lnSpc>
              <a:spcBef>
                <a:spcPts val="285"/>
              </a:spcBef>
              <a:buClr>
                <a:srgbClr val="FD8537"/>
              </a:buClr>
              <a:buSzPct val="79166"/>
              <a:buFont typeface="Arial"/>
              <a:buChar char=""/>
              <a:tabLst>
                <a:tab pos="652780" algn="l"/>
                <a:tab pos="653415" algn="l"/>
              </a:tabLst>
            </a:pPr>
            <a:r>
              <a:rPr lang="en-IN" sz="2400" spc="-45" dirty="0" err="1">
                <a:latin typeface="Times New Roman"/>
                <a:cs typeface="Times New Roman"/>
              </a:rPr>
              <a:t>Vernam</a:t>
            </a:r>
            <a:r>
              <a:rPr lang="en-IN" sz="2400" spc="-45" dirty="0">
                <a:latin typeface="Times New Roman"/>
                <a:cs typeface="Times New Roman"/>
              </a:rPr>
              <a:t> </a:t>
            </a:r>
            <a:r>
              <a:rPr lang="en-IN" sz="2400" dirty="0">
                <a:latin typeface="Times New Roman"/>
                <a:cs typeface="Times New Roman"/>
              </a:rPr>
              <a:t>Cipher(One </a:t>
            </a:r>
            <a:r>
              <a:rPr lang="en-IN" sz="2400" spc="-5" dirty="0">
                <a:latin typeface="Times New Roman"/>
                <a:cs typeface="Times New Roman"/>
              </a:rPr>
              <a:t>-time</a:t>
            </a:r>
            <a:r>
              <a:rPr lang="en-IN" sz="2400" spc="-60" dirty="0">
                <a:latin typeface="Times New Roman"/>
                <a:cs typeface="Times New Roman"/>
              </a:rPr>
              <a:t> </a:t>
            </a:r>
            <a:r>
              <a:rPr lang="en-IN" sz="2400" spc="-5" dirty="0">
                <a:latin typeface="Times New Roman"/>
                <a:cs typeface="Times New Roman"/>
              </a:rPr>
              <a:t>Pads)</a:t>
            </a:r>
            <a:endParaRPr lang="en-IN" sz="2400" dirty="0">
              <a:latin typeface="Times New Roman"/>
              <a:cs typeface="Times New Roman"/>
            </a:endParaRPr>
          </a:p>
          <a:p>
            <a:pPr marL="652780" lvl="1" indent="-273685">
              <a:lnSpc>
                <a:spcPct val="100000"/>
              </a:lnSpc>
              <a:spcBef>
                <a:spcPts val="290"/>
              </a:spcBef>
              <a:buClr>
                <a:srgbClr val="FD8537"/>
              </a:buClr>
              <a:buSzPct val="79166"/>
              <a:buFont typeface="Arial"/>
              <a:buChar char=""/>
              <a:tabLst>
                <a:tab pos="652780" algn="l"/>
                <a:tab pos="653415" algn="l"/>
              </a:tabLst>
            </a:pPr>
            <a:r>
              <a:rPr lang="en-IN" sz="2400" spc="-5" dirty="0">
                <a:latin typeface="Times New Roman"/>
                <a:cs typeface="Times New Roman"/>
              </a:rPr>
              <a:t>Simple Columnar</a:t>
            </a:r>
            <a:r>
              <a:rPr lang="en-IN" sz="2400" spc="-20" dirty="0">
                <a:latin typeface="Times New Roman"/>
                <a:cs typeface="Times New Roman"/>
              </a:rPr>
              <a:t> </a:t>
            </a:r>
            <a:r>
              <a:rPr lang="en-IN" sz="2400" dirty="0">
                <a:latin typeface="Times New Roman"/>
                <a:cs typeface="Times New Roman"/>
              </a:rPr>
              <a:t>Cipher</a:t>
            </a:r>
          </a:p>
          <a:p>
            <a:endParaRPr lang="en-IN" dirty="0"/>
          </a:p>
        </p:txBody>
      </p:sp>
    </p:spTree>
    <p:extLst>
      <p:ext uri="{BB962C8B-B14F-4D97-AF65-F5344CB8AC3E}">
        <p14:creationId xmlns:p14="http://schemas.microsoft.com/office/powerpoint/2010/main" val="323756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34EF682-E1FC-4A38-B73D-66D99B2C714B}"/>
              </a:ext>
            </a:extLst>
          </p:cNvPr>
          <p:cNvSpPr>
            <a:spLocks noGrp="1" noChangeArrowheads="1"/>
          </p:cNvSpPr>
          <p:nvPr>
            <p:ph type="title"/>
          </p:nvPr>
        </p:nvSpPr>
        <p:spPr>
          <a:xfrm>
            <a:off x="1637191" y="258594"/>
            <a:ext cx="8749683" cy="620296"/>
          </a:xfrm>
        </p:spPr>
        <p:txBody>
          <a:bodyPr>
            <a:normAutofit fontScale="90000"/>
          </a:bodyPr>
          <a:lstStyle/>
          <a:p>
            <a:r>
              <a:rPr lang="en-US" altLang="en-US" dirty="0">
                <a:solidFill>
                  <a:schemeClr val="bg1"/>
                </a:solidFill>
              </a:rPr>
              <a:t>Substitution Ciphers</a:t>
            </a:r>
            <a:endParaRPr lang="en-AU" altLang="en-US" dirty="0">
              <a:solidFill>
                <a:schemeClr val="bg1"/>
              </a:solidFill>
            </a:endParaRPr>
          </a:p>
        </p:txBody>
      </p:sp>
      <p:sp>
        <p:nvSpPr>
          <p:cNvPr id="62467" name="Rectangle 3">
            <a:extLst>
              <a:ext uri="{FF2B5EF4-FFF2-40B4-BE49-F238E27FC236}">
                <a16:creationId xmlns:a16="http://schemas.microsoft.com/office/drawing/2014/main" id="{98DA3CAA-90E5-4DF3-A486-092707E3E698}"/>
              </a:ext>
            </a:extLst>
          </p:cNvPr>
          <p:cNvSpPr>
            <a:spLocks noGrp="1" noChangeArrowheads="1"/>
          </p:cNvSpPr>
          <p:nvPr>
            <p:ph type="body" idx="1"/>
          </p:nvPr>
        </p:nvSpPr>
        <p:spPr/>
        <p:txBody>
          <a:bodyPr/>
          <a:lstStyle/>
          <a:p>
            <a:r>
              <a:rPr lang="en-US" altLang="en-US" dirty="0"/>
              <a:t>Where </a:t>
            </a:r>
            <a:r>
              <a:rPr lang="en-AU" altLang="en-US" dirty="0"/>
              <a:t>letters of plaintext are replaced by other letters or by numbers or symbols</a:t>
            </a:r>
          </a:p>
          <a:p>
            <a:r>
              <a:rPr lang="en-US" altLang="en-US" dirty="0"/>
              <a:t>or if plaintext is </a:t>
            </a:r>
            <a:r>
              <a:rPr lang="en-AU" altLang="en-US" dirty="0"/>
              <a:t>viewed as a sequence of bits, then substitution involves replacing plaintext bit patterns with ciphertext bit patterns</a:t>
            </a:r>
          </a:p>
          <a:p>
            <a:endParaRPr lang="en-AU" altLang="en-US" dirty="0"/>
          </a:p>
          <a:p>
            <a:endParaRPr lang="en-AU"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8F07ED3-3AA6-4456-B302-8ADDEA88F126}"/>
              </a:ext>
            </a:extLst>
          </p:cNvPr>
          <p:cNvSpPr>
            <a:spLocks noGrp="1" noChangeArrowheads="1"/>
          </p:cNvSpPr>
          <p:nvPr>
            <p:ph type="title"/>
          </p:nvPr>
        </p:nvSpPr>
        <p:spPr>
          <a:xfrm>
            <a:off x="1672701" y="205328"/>
            <a:ext cx="9433264" cy="638052"/>
          </a:xfrm>
        </p:spPr>
        <p:txBody>
          <a:bodyPr>
            <a:normAutofit fontScale="90000"/>
          </a:bodyPr>
          <a:lstStyle/>
          <a:p>
            <a:r>
              <a:rPr lang="en-AU" altLang="en-US" dirty="0">
                <a:solidFill>
                  <a:schemeClr val="bg1"/>
                </a:solidFill>
              </a:rPr>
              <a:t>Caesar Cipher</a:t>
            </a:r>
          </a:p>
        </p:txBody>
      </p:sp>
      <p:sp>
        <p:nvSpPr>
          <p:cNvPr id="64515" name="Rectangle 3">
            <a:extLst>
              <a:ext uri="{FF2B5EF4-FFF2-40B4-BE49-F238E27FC236}">
                <a16:creationId xmlns:a16="http://schemas.microsoft.com/office/drawing/2014/main" id="{004AF384-98A9-44E4-9984-57F1969B79C9}"/>
              </a:ext>
            </a:extLst>
          </p:cNvPr>
          <p:cNvSpPr>
            <a:spLocks noGrp="1" noChangeArrowheads="1"/>
          </p:cNvSpPr>
          <p:nvPr>
            <p:ph type="body" idx="1"/>
          </p:nvPr>
        </p:nvSpPr>
        <p:spPr/>
        <p:txBody>
          <a:bodyPr/>
          <a:lstStyle/>
          <a:p>
            <a:r>
              <a:rPr lang="en-AU" altLang="en-US" dirty="0"/>
              <a:t>Earliest known substitution cipher</a:t>
            </a:r>
          </a:p>
          <a:p>
            <a:r>
              <a:rPr lang="en-AU" altLang="en-US" dirty="0"/>
              <a:t>by Julius Caesar </a:t>
            </a:r>
          </a:p>
          <a:p>
            <a:r>
              <a:rPr lang="en-AU" altLang="en-US" dirty="0"/>
              <a:t>First attested use in military affairs</a:t>
            </a:r>
          </a:p>
          <a:p>
            <a:r>
              <a:rPr lang="en-AU" altLang="en-US" dirty="0"/>
              <a:t>Replaces each letter by a letter </a:t>
            </a:r>
            <a:r>
              <a:rPr lang="en-AU" altLang="en-US" sz="3600" i="1" dirty="0">
                <a:solidFill>
                  <a:srgbClr val="FF0000"/>
                </a:solidFill>
              </a:rPr>
              <a:t>three</a:t>
            </a:r>
            <a:r>
              <a:rPr lang="en-AU" altLang="en-US" dirty="0"/>
              <a:t> places down the alphabet </a:t>
            </a:r>
          </a:p>
          <a:p>
            <a:r>
              <a:rPr lang="en-US" altLang="en-US" dirty="0"/>
              <a:t>example:</a:t>
            </a:r>
            <a:endParaRPr lang="en-AU" altLang="en-US" dirty="0"/>
          </a:p>
          <a:p>
            <a:pPr lvl="1">
              <a:buFontTx/>
              <a:buNone/>
            </a:pPr>
            <a:r>
              <a:rPr lang="en-AU" altLang="en-US" dirty="0">
                <a:latin typeface="Courier New" panose="02070309020205020404" pitchFamily="49" charset="0"/>
              </a:rPr>
              <a:t>meet me after the toga party</a:t>
            </a:r>
          </a:p>
          <a:p>
            <a:pPr lvl="1">
              <a:buFontTx/>
              <a:buNone/>
            </a:pPr>
            <a:r>
              <a:rPr lang="en-AU" altLang="en-US" dirty="0">
                <a:latin typeface="Courier New" panose="02070309020205020404" pitchFamily="49" charset="0"/>
              </a:rPr>
              <a:t>PHHW PH DIWHU WKH WRJD SDUWB</a:t>
            </a:r>
          </a:p>
          <a:p>
            <a:endParaRPr lang="en-AU" altLang="en-US"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7B43460-1203-4CCB-A29C-0498A0299C6C}"/>
              </a:ext>
            </a:extLst>
          </p:cNvPr>
          <p:cNvSpPr>
            <a:spLocks noGrp="1" noChangeArrowheads="1"/>
          </p:cNvSpPr>
          <p:nvPr>
            <p:ph type="title"/>
          </p:nvPr>
        </p:nvSpPr>
        <p:spPr>
          <a:xfrm>
            <a:off x="1646068" y="249717"/>
            <a:ext cx="7728751" cy="620296"/>
          </a:xfrm>
        </p:spPr>
        <p:txBody>
          <a:bodyPr>
            <a:normAutofit fontScale="90000"/>
          </a:bodyPr>
          <a:lstStyle/>
          <a:p>
            <a:r>
              <a:rPr lang="en-AU" altLang="en-US" dirty="0">
                <a:solidFill>
                  <a:schemeClr val="bg1"/>
                </a:solidFill>
              </a:rPr>
              <a:t>Caesar Cipher</a:t>
            </a:r>
          </a:p>
        </p:txBody>
      </p:sp>
      <p:sp>
        <p:nvSpPr>
          <p:cNvPr id="66563" name="Rectangle 3">
            <a:extLst>
              <a:ext uri="{FF2B5EF4-FFF2-40B4-BE49-F238E27FC236}">
                <a16:creationId xmlns:a16="http://schemas.microsoft.com/office/drawing/2014/main" id="{1798D629-04B2-487A-A39D-28E6E7952EC3}"/>
              </a:ext>
            </a:extLst>
          </p:cNvPr>
          <p:cNvSpPr>
            <a:spLocks noGrp="1" noChangeArrowheads="1"/>
          </p:cNvSpPr>
          <p:nvPr>
            <p:ph type="body" idx="1"/>
          </p:nvPr>
        </p:nvSpPr>
        <p:spPr/>
        <p:txBody>
          <a:bodyPr/>
          <a:lstStyle/>
          <a:p>
            <a:pPr>
              <a:lnSpc>
                <a:spcPct val="80000"/>
              </a:lnSpc>
            </a:pPr>
            <a:r>
              <a:rPr lang="en-US" altLang="en-US" sz="2000" dirty="0"/>
              <a:t>can define transformation as:</a:t>
            </a:r>
          </a:p>
          <a:p>
            <a:pPr lvl="1">
              <a:lnSpc>
                <a:spcPct val="80000"/>
              </a:lnSpc>
              <a:buFontTx/>
              <a:buNone/>
            </a:pPr>
            <a:r>
              <a:rPr lang="en-AU" altLang="en-US" sz="2000" dirty="0">
                <a:latin typeface="Courier New" panose="02070309020205020404" pitchFamily="49" charset="0"/>
              </a:rPr>
              <a:t>a b c d e f g h </a:t>
            </a:r>
            <a:r>
              <a:rPr lang="en-AU" altLang="en-US" sz="2000" dirty="0" err="1">
                <a:latin typeface="Courier New" panose="02070309020205020404" pitchFamily="49" charset="0"/>
              </a:rPr>
              <a:t>i</a:t>
            </a:r>
            <a:r>
              <a:rPr lang="en-AU" altLang="en-US" sz="2000" dirty="0">
                <a:latin typeface="Courier New" panose="02070309020205020404" pitchFamily="49" charset="0"/>
              </a:rPr>
              <a:t> j k l m n o p q r s t u v w x y z</a:t>
            </a:r>
          </a:p>
          <a:p>
            <a:pPr lvl="1">
              <a:lnSpc>
                <a:spcPct val="80000"/>
              </a:lnSpc>
              <a:buFontTx/>
              <a:buNone/>
            </a:pPr>
            <a:r>
              <a:rPr lang="en-AU" altLang="en-US" sz="2000" dirty="0">
                <a:latin typeface="Courier New" panose="02070309020205020404" pitchFamily="49" charset="0"/>
              </a:rPr>
              <a:t>D E F G H I J K L M N O P Q R S T U V W X Y Z A B C</a:t>
            </a:r>
          </a:p>
          <a:p>
            <a:pPr>
              <a:lnSpc>
                <a:spcPct val="80000"/>
              </a:lnSpc>
            </a:pPr>
            <a:r>
              <a:rPr lang="en-US" altLang="en-US" sz="2000" dirty="0"/>
              <a:t>mathematically give each letter a number</a:t>
            </a:r>
          </a:p>
          <a:p>
            <a:pPr lvl="1">
              <a:lnSpc>
                <a:spcPct val="80000"/>
              </a:lnSpc>
              <a:buFontTx/>
              <a:buNone/>
            </a:pPr>
            <a:r>
              <a:rPr lang="en-AU" altLang="en-US" sz="2000" dirty="0">
                <a:latin typeface="Courier New" panose="02070309020205020404" pitchFamily="49" charset="0"/>
              </a:rPr>
              <a:t>a b c d e f g h </a:t>
            </a:r>
            <a:r>
              <a:rPr lang="en-AU" altLang="en-US" sz="2000" dirty="0" err="1">
                <a:latin typeface="Courier New" panose="02070309020205020404" pitchFamily="49" charset="0"/>
              </a:rPr>
              <a:t>i</a:t>
            </a:r>
            <a:r>
              <a:rPr lang="en-AU" altLang="en-US" sz="2000" dirty="0">
                <a:latin typeface="Courier New" panose="02070309020205020404" pitchFamily="49" charset="0"/>
              </a:rPr>
              <a:t> j k  l  m</a:t>
            </a:r>
          </a:p>
          <a:p>
            <a:pPr lvl="1">
              <a:lnSpc>
                <a:spcPct val="80000"/>
              </a:lnSpc>
              <a:buFontTx/>
              <a:buNone/>
            </a:pPr>
            <a:r>
              <a:rPr lang="en-AU" altLang="en-US" sz="2000" dirty="0">
                <a:latin typeface="Courier New" panose="02070309020205020404" pitchFamily="49" charset="0"/>
              </a:rPr>
              <a:t>0 1 2 3 4 5 6 7 8 9 10 11 12</a:t>
            </a:r>
          </a:p>
          <a:p>
            <a:pPr lvl="1">
              <a:lnSpc>
                <a:spcPct val="80000"/>
              </a:lnSpc>
              <a:buFontTx/>
              <a:buNone/>
            </a:pPr>
            <a:r>
              <a:rPr lang="en-AU" altLang="en-US" sz="2000" dirty="0">
                <a:latin typeface="Courier New" panose="02070309020205020404" pitchFamily="49" charset="0"/>
              </a:rPr>
              <a:t>n  o  p  q  r  s  t  u  v  w  x  y  Z</a:t>
            </a:r>
          </a:p>
          <a:p>
            <a:pPr lvl="1">
              <a:lnSpc>
                <a:spcPct val="80000"/>
              </a:lnSpc>
              <a:buFontTx/>
              <a:buNone/>
            </a:pPr>
            <a:r>
              <a:rPr lang="en-AU" altLang="en-US" sz="2000" dirty="0">
                <a:latin typeface="Courier New" panose="02070309020205020404" pitchFamily="49" charset="0"/>
              </a:rPr>
              <a:t>13 14 15 16 17 18 19 20 21 22 23 24 25</a:t>
            </a:r>
          </a:p>
          <a:p>
            <a:pPr>
              <a:lnSpc>
                <a:spcPct val="80000"/>
              </a:lnSpc>
            </a:pPr>
            <a:r>
              <a:rPr lang="en-US" altLang="en-US" sz="2000" dirty="0"/>
              <a:t>then have Caesar cipher as:</a:t>
            </a:r>
          </a:p>
          <a:p>
            <a:pPr lvl="1">
              <a:lnSpc>
                <a:spcPct val="80000"/>
              </a:lnSpc>
              <a:buFontTx/>
              <a:buNone/>
            </a:pPr>
            <a:r>
              <a:rPr lang="en-AU" altLang="en-US" sz="2000" i="1" dirty="0"/>
              <a:t>C </a:t>
            </a:r>
            <a:r>
              <a:rPr lang="en-AU" altLang="en-US" sz="2000" dirty="0"/>
              <a:t>= E(</a:t>
            </a:r>
            <a:r>
              <a:rPr lang="en-AU" altLang="en-US" sz="2000" i="1" dirty="0"/>
              <a:t>p</a:t>
            </a:r>
            <a:r>
              <a:rPr lang="en-AU" altLang="en-US" sz="2000" dirty="0"/>
              <a:t>) = (</a:t>
            </a:r>
            <a:r>
              <a:rPr lang="en-AU" altLang="en-US" sz="2000" i="1" dirty="0"/>
              <a:t>p </a:t>
            </a:r>
            <a:r>
              <a:rPr lang="en-AU" altLang="en-US" sz="2000" dirty="0"/>
              <a:t>+ </a:t>
            </a:r>
            <a:r>
              <a:rPr lang="en-AU" altLang="en-US" sz="2000" i="1" dirty="0"/>
              <a:t>k</a:t>
            </a:r>
            <a:r>
              <a:rPr lang="en-AU" altLang="en-US" sz="2000" dirty="0"/>
              <a:t>) mod (26)</a:t>
            </a:r>
          </a:p>
          <a:p>
            <a:pPr lvl="1">
              <a:lnSpc>
                <a:spcPct val="80000"/>
              </a:lnSpc>
              <a:buFontTx/>
              <a:buNone/>
            </a:pPr>
            <a:r>
              <a:rPr lang="en-AU" altLang="en-US" sz="2000" i="1" dirty="0"/>
              <a:t>p </a:t>
            </a:r>
            <a:r>
              <a:rPr lang="en-AU" altLang="en-US" sz="2000" dirty="0"/>
              <a:t>= D(C) = (C – </a:t>
            </a:r>
            <a:r>
              <a:rPr lang="en-AU" altLang="en-US" sz="2000" i="1" dirty="0"/>
              <a:t>k</a:t>
            </a:r>
            <a:r>
              <a:rPr lang="en-AU" altLang="en-US" sz="2000" dirty="0"/>
              <a:t>) mod (26)</a:t>
            </a:r>
          </a:p>
          <a:p>
            <a:pPr lvl="1">
              <a:lnSpc>
                <a:spcPct val="80000"/>
              </a:lnSpc>
            </a:pPr>
            <a:r>
              <a:rPr lang="en-AU" altLang="en-US" sz="2000" b="1" dirty="0"/>
              <a:t>modulo arithmetic: </a:t>
            </a:r>
            <a:r>
              <a:rPr lang="en-AU" altLang="en-US" sz="2000" dirty="0"/>
              <a:t>1 = 27 mod 26, 3 = 29 mod 26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2793</Words>
  <Application>Microsoft Office PowerPoint</Application>
  <PresentationFormat>Widescreen</PresentationFormat>
  <Paragraphs>302</Paragraphs>
  <Slides>33</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Courier New</vt:lpstr>
      <vt:lpstr>Tahoma</vt:lpstr>
      <vt:lpstr>Times New Roman</vt:lpstr>
      <vt:lpstr>Wingdings</vt:lpstr>
      <vt:lpstr>Wingdings 2</vt:lpstr>
      <vt:lpstr>Office Theme</vt:lpstr>
      <vt:lpstr>PowerPoint Presentation</vt:lpstr>
      <vt:lpstr>Contents</vt:lpstr>
      <vt:lpstr>Cryptanalysis</vt:lpstr>
      <vt:lpstr>Types of Cryptanalytic Attacks</vt:lpstr>
      <vt:lpstr>Brute Force Search</vt:lpstr>
      <vt:lpstr>TECHNIQUES OF CRYPTOGRAPHY</vt:lpstr>
      <vt:lpstr>Substitution Ciphers</vt:lpstr>
      <vt:lpstr>Caesar Cipher</vt:lpstr>
      <vt:lpstr>Caesar Cipher</vt:lpstr>
      <vt:lpstr>Cryptanalysis of Caesar Cipher </vt:lpstr>
      <vt:lpstr>Monoalphabetic Cipher</vt:lpstr>
      <vt:lpstr>Monoalphabetic Cipher Security</vt:lpstr>
      <vt:lpstr>Frequency Analysis</vt:lpstr>
      <vt:lpstr>English Letter Frequencies</vt:lpstr>
      <vt:lpstr>Use in Cryptanalysis</vt:lpstr>
      <vt:lpstr>Example Cryptanalysis</vt:lpstr>
      <vt:lpstr>Playfair Cipher</vt:lpstr>
      <vt:lpstr>Playfair Key Matrix</vt:lpstr>
      <vt:lpstr>Encrypting and Decrypting</vt:lpstr>
      <vt:lpstr>Security of the Playfair Cipher</vt:lpstr>
      <vt:lpstr>Polyalphabetic Ciphers</vt:lpstr>
      <vt:lpstr>Example</vt:lpstr>
      <vt:lpstr>Transposition Ciphers</vt:lpstr>
      <vt:lpstr>Rail Fence cipher</vt:lpstr>
      <vt:lpstr>Row Transposition Ciphers</vt:lpstr>
      <vt:lpstr>Product Ciphers</vt:lpstr>
      <vt:lpstr>OTP System</vt:lpstr>
      <vt:lpstr>exclusive or Operator</vt:lpstr>
      <vt:lpstr>Example</vt:lpstr>
      <vt:lpstr>Steganography</vt:lpstr>
      <vt:lpstr>PowerPoint Presentation</vt:lpstr>
      <vt:lpstr>PowerPoint Presentation</vt:lpstr>
      <vt:lpstr>Block vs Stream Ciphers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36</cp:revision>
  <dcterms:created xsi:type="dcterms:W3CDTF">2020-10-17T09:21:13Z</dcterms:created>
  <dcterms:modified xsi:type="dcterms:W3CDTF">2022-09-13T04:17:41Z</dcterms:modified>
</cp:coreProperties>
</file>