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79" r:id="rId3"/>
    <p:sldId id="259" r:id="rId4"/>
    <p:sldId id="282" r:id="rId5"/>
    <p:sldId id="283" r:id="rId6"/>
    <p:sldId id="284" r:id="rId7"/>
    <p:sldId id="285" r:id="rId8"/>
    <p:sldId id="286" r:id="rId9"/>
    <p:sldId id="262" r:id="rId10"/>
    <p:sldId id="264" r:id="rId11"/>
    <p:sldId id="270" r:id="rId12"/>
    <p:sldId id="265" r:id="rId13"/>
    <p:sldId id="266" r:id="rId14"/>
    <p:sldId id="271" r:id="rId15"/>
    <p:sldId id="287" r:id="rId16"/>
    <p:sldId id="267" r:id="rId17"/>
    <p:sldId id="272" r:id="rId18"/>
    <p:sldId id="288" r:id="rId19"/>
    <p:sldId id="289" r:id="rId20"/>
    <p:sldId id="290" r:id="rId21"/>
    <p:sldId id="291" r:id="rId22"/>
    <p:sldId id="263" r:id="rId23"/>
    <p:sldId id="292" r:id="rId24"/>
    <p:sldId id="293" r:id="rId25"/>
    <p:sldId id="280" r:id="rId26"/>
    <p:sldId id="26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D6D93-1A17-4171-8080-C224A47E9741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E4FEE-6481-4931-9900-94365AF02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72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1013-EA34-445A-A9C4-06CD68723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0C6E4-AAB2-4ED6-ABBC-570308EB7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15663-CD57-4FB3-82C0-61A6BA03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A7D5-530F-4D3F-AF58-2CCB259E42E2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978B3-FAF1-4595-A73C-CFE9E471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1D89E-AB19-4335-9496-6F61CF5A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0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E1B5-ADC9-40C0-9A55-D3FBC0AE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79CC6-53E0-4594-9465-0A761D266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01061-970D-44AB-8A00-A9802B52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40A0-DC37-4047-9A41-C7A5681D3725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5DA39-0EAA-4C48-B4F0-742E44A3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56435-2B6F-41FC-B513-348BF2C9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0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B205A-0DAB-47CB-8551-F9E2E60A7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87201-74E1-4CBC-9D2C-DB699B9BF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B8E96-D030-4847-BB17-F7EC1821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E297-C4F4-4BE7-B88B-111DCE9202C1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7E9C4-116F-43DB-8199-CCDF2800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0B5D0-6736-4661-BC2D-BEA8AB63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93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80A46-4D95-41A5-BBC1-07598C28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03669-2756-4D5A-8330-494A1F13C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4C883-84A4-4722-9BD0-A1215E012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AE43A-FF72-4832-9649-99EE7EF9A5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3DD9D-7122-4E0B-85D1-5E2253B47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26CB2161-053C-444B-A550-BB3ABD0FD016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92964B-BD63-4734-B642-04114CB88174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3580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6B1EF-BF42-4CB2-A553-0FED246DB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7A9865F-0A52-4514-B35C-36C80EA13474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609600" y="1981200"/>
            <a:ext cx="10972800" cy="38862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5C116-D1ED-4912-8A1F-7023350A4D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41A99-EB6D-4FFA-9592-213F83F89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B8992F95-10A5-4D20-8E0C-7F5DAC178DCA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B957D2-C589-4B14-80A6-601BFCE098C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42668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70CD8-FB05-458D-869A-065B5ED2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872FE-E048-4906-815F-7E57F52AFEC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FF98DA80-3C5A-4153-9AAF-9533AB6C9941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E078B-3EE1-4803-9B99-CA584B4DA5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F28B8-7251-419E-B7C5-34E0D66076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16883407-CD25-46E9-A6B2-162D5F4B9AAF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1DC54-A2E0-4F01-9C26-DCE421D9358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350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B551-A81F-484B-88A6-99EB03EA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0CD5-58DC-42DE-B3A0-3ED529F06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8075A-3033-4A33-B100-7FEE587A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CE1D-6157-4219-9E44-2099EDCB50F6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8637A-30F8-408C-9F5C-8F70D86D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CAD37-13D5-4097-9F30-74663208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5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6870-7C79-44EB-A11D-39C1BB5A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C090A-4608-4AC3-AB0E-2D45D334E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69907-1A11-43F2-BE03-65D167FE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A8D2-CEFE-40B4-B213-644FB3148BA9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DF96C-FCE2-42C2-9DE5-5A24D901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CD32B-404F-4688-AA3D-7BA64434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0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0121-CA45-4920-9617-2BEB4AC7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91DE0-C94C-4DCB-9F33-9AAF0A6D8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3B6C4-937F-473C-AEA9-409B68764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51806-137D-4DF2-BE47-78305490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376D-0D85-4313-8613-FFBBF4F04CED}" type="datetime1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D2B82-AD10-4D1E-BFAF-A4BE365B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F3112-8097-4569-BE69-D8B45CF7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2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E871-8964-41B9-A391-BF8137E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99173-A744-45D4-ABB5-7F0BAC735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5910B-1AAB-439A-A69F-C3AC9E8DE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81A36-6AED-49C5-94AF-4A4AFEEFF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8BFCB-1CD9-4C45-A121-844CF28F7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6112A-BD6B-47EA-BF41-D9B0D1FA9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B443-2A15-45E4-90C6-1FAC5E834E95}" type="datetime1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D0F6B6-2D01-404C-AF9E-D4AEB614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9DEA9-1FA8-49D0-B120-DBCB83EF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5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F96E7-235F-49BF-B301-ED316126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8D29D-980A-4C45-8BF3-EB692463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4863-72F6-48DD-9CAE-D3B5950EADE1}" type="datetime1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217C6-03F1-4EBF-9BCD-26461CB4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EA513-04EE-426C-A4BB-EE386864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6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F8168-67A6-4215-AF90-F4E88533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F068-BD5C-41D5-85B1-0ECB6A0D52CD}" type="datetime1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A38EF-EF7F-4F4C-9DF4-3F42784F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60D92-457C-4EF4-9CCE-83505ADF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621E-4A07-44A9-A106-1229C6583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CE463-3510-48DE-9E32-9ADAD3A4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5A71B-BAC7-4149-B327-31E0D4867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25435-8FED-4BD3-9A66-495B567C2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63DD-1315-4FDA-96A1-93EE44A671B9}" type="datetime1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7442F-DD6B-44F2-AFFF-C45760CD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37C15-DE6F-4E59-B673-FB107583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1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5F6A-63F9-44D5-B5C1-CABE422A1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6D7D8-1ED4-4FDD-97B6-52A607E7F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F98D1-164F-4F1E-9216-3D657196F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02A35-6628-4BBE-823C-D765D7D2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67B4-E2C2-434C-A270-C9AF9387EA05}" type="datetime1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F1176-C237-4A77-80C5-56ED398B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B8BC8-DED9-4D4D-83EF-7605EAD9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3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B1599-301A-42DD-9665-A4E5521B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78E4C-EEC9-46F2-A9DF-8278C7D01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3B44A-27A5-4A0A-8A66-CD8547C0C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2F5F-F146-409F-9B66-7487AD787CAE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CBF2E-960C-4237-BB77-422BFE9C3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B66F5-1C84-49C3-A4E0-8F3A18B3C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FBFA0AC-6A4C-4160-8ADD-1D911C2A1529}"/>
              </a:ext>
            </a:extLst>
          </p:cNvPr>
          <p:cNvSpPr/>
          <p:nvPr/>
        </p:nvSpPr>
        <p:spPr>
          <a:xfrm>
            <a:off x="1504950" y="1782395"/>
            <a:ext cx="70797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4000" noProof="1"/>
          </a:p>
          <a:p>
            <a:r>
              <a:rPr lang="en-US" altLang="en-US" sz="4000" noProof="1"/>
              <a:t>DATA ENCRYPTION STANDARD (DES)</a:t>
            </a:r>
            <a:endParaRPr lang="en-US" altLang="en-US" sz="4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C940FF-C281-46D5-9FC3-0692C21DA9B9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BCSE2350		    Course Name: Cryptographic Fundamental</a:t>
            </a:r>
          </a:p>
          <a:p>
            <a:pPr algn="ctr" fontAlgn="base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C9AC9B6B-AE66-4AE2-8892-1E0CEC0D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97654" y="6400740"/>
            <a:ext cx="12289654" cy="365125"/>
          </a:xfrm>
        </p:spPr>
        <p:txBody>
          <a:bodyPr vert="horz" lIns="91440" tIns="45720" rIns="91440" bIns="45720" rtlCol="0" anchor="ctr"/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Name: Rajkamal Kishor Gupta                            Program Name: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248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7EA85840-F2D2-429C-8253-5AEE16E121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38300" y="225029"/>
            <a:ext cx="8877300" cy="616743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Encryption (cont.)</a:t>
            </a:r>
          </a:p>
        </p:txBody>
      </p:sp>
      <p:sp>
        <p:nvSpPr>
          <p:cNvPr id="136202" name="Rectangle 10">
            <a:extLst>
              <a:ext uri="{FF2B5EF4-FFF2-40B4-BE49-F238E27FC236}">
                <a16:creationId xmlns:a16="http://schemas.microsoft.com/office/drawing/2014/main" id="{108E43C7-F5FC-45BA-89FF-1A73D56BB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5622" y="5063966"/>
            <a:ext cx="4038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6203" name="Text Box 11">
            <a:extLst>
              <a:ext uri="{FF2B5EF4-FFF2-40B4-BE49-F238E27FC236}">
                <a16:creationId xmlns:a16="http://schemas.microsoft.com/office/drawing/2014/main" id="{B3EB4843-89BC-46A4-BE05-9128E1549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1822" y="5140167"/>
            <a:ext cx="396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Inversion of Initial Permutation (IP</a:t>
            </a:r>
            <a:r>
              <a:rPr lang="en-US" altLang="zh-TW" baseline="30000"/>
              <a:t>-1</a:t>
            </a:r>
            <a:r>
              <a:rPr lang="en-US" altLang="zh-TW"/>
              <a:t>)</a:t>
            </a:r>
            <a:endParaRPr lang="en-US" altLang="zh-TW" baseline="30000"/>
          </a:p>
        </p:txBody>
      </p:sp>
      <p:sp>
        <p:nvSpPr>
          <p:cNvPr id="136204" name="AutoShape 12">
            <a:extLst>
              <a:ext uri="{FF2B5EF4-FFF2-40B4-BE49-F238E27FC236}">
                <a16:creationId xmlns:a16="http://schemas.microsoft.com/office/drawing/2014/main" id="{970A5E1C-74AD-4BEF-9CCE-2705C6BC9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222" y="2549366"/>
            <a:ext cx="5334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2">
              <a:alpha val="3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IN"/>
          </a:p>
        </p:txBody>
      </p:sp>
      <p:sp>
        <p:nvSpPr>
          <p:cNvPr id="136205" name="AutoShape 13">
            <a:extLst>
              <a:ext uri="{FF2B5EF4-FFF2-40B4-BE49-F238E27FC236}">
                <a16:creationId xmlns:a16="http://schemas.microsoft.com/office/drawing/2014/main" id="{64E233A6-4D5D-4CE2-A879-BCAE3F167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222" y="3539966"/>
            <a:ext cx="5334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2">
              <a:alpha val="3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IN"/>
          </a:p>
        </p:txBody>
      </p:sp>
      <p:sp>
        <p:nvSpPr>
          <p:cNvPr id="136206" name="AutoShape 14">
            <a:extLst>
              <a:ext uri="{FF2B5EF4-FFF2-40B4-BE49-F238E27FC236}">
                <a16:creationId xmlns:a16="http://schemas.microsoft.com/office/drawing/2014/main" id="{0E26AAB7-95E5-4818-805D-DAB2A6869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222" y="4530566"/>
            <a:ext cx="5334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2">
              <a:alpha val="3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IN"/>
          </a:p>
        </p:txBody>
      </p:sp>
      <p:sp>
        <p:nvSpPr>
          <p:cNvPr id="136207" name="AutoShape 15">
            <a:extLst>
              <a:ext uri="{FF2B5EF4-FFF2-40B4-BE49-F238E27FC236}">
                <a16:creationId xmlns:a16="http://schemas.microsoft.com/office/drawing/2014/main" id="{AFFC1D24-134F-40DA-8373-4ACF607CE00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700422" y="2930366"/>
            <a:ext cx="533400" cy="838200"/>
          </a:xfrm>
          <a:prstGeom prst="downArrow">
            <a:avLst>
              <a:gd name="adj1" fmla="val 50000"/>
              <a:gd name="adj2" fmla="val 39286"/>
            </a:avLst>
          </a:prstGeom>
          <a:solidFill>
            <a:schemeClr val="bg2">
              <a:alpha val="3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IN"/>
          </a:p>
        </p:txBody>
      </p:sp>
      <p:sp>
        <p:nvSpPr>
          <p:cNvPr id="136208" name="Text Box 16">
            <a:extLst>
              <a:ext uri="{FF2B5EF4-FFF2-40B4-BE49-F238E27FC236}">
                <a16:creationId xmlns:a16="http://schemas.microsoft.com/office/drawing/2014/main" id="{522F3BBC-1BDE-43E0-9CCF-FFEFEA765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422" y="2777967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Key</a:t>
            </a:r>
            <a:r>
              <a:rPr lang="en-US" altLang="zh-TW" baseline="-25000"/>
              <a:t> i </a:t>
            </a:r>
            <a:endParaRPr lang="en-US" altLang="zh-TW"/>
          </a:p>
        </p:txBody>
      </p:sp>
      <p:sp>
        <p:nvSpPr>
          <p:cNvPr id="136210" name="Text Box 18">
            <a:extLst>
              <a:ext uri="{FF2B5EF4-FFF2-40B4-BE49-F238E27FC236}">
                <a16:creationId xmlns:a16="http://schemas.microsoft.com/office/drawing/2014/main" id="{9FF10822-C52E-4D01-87B6-7B0592351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422" y="1634967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64-bit plaintext (X)</a:t>
            </a:r>
          </a:p>
        </p:txBody>
      </p:sp>
      <p:sp>
        <p:nvSpPr>
          <p:cNvPr id="136220" name="Rectangle 28">
            <a:extLst>
              <a:ext uri="{FF2B5EF4-FFF2-40B4-BE49-F238E27FC236}">
                <a16:creationId xmlns:a16="http://schemas.microsoft.com/office/drawing/2014/main" id="{2ACE7F09-941A-44C5-87F9-2E894DE53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5622" y="4073366"/>
            <a:ext cx="4038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6221" name="Text Box 29">
            <a:extLst>
              <a:ext uri="{FF2B5EF4-FFF2-40B4-BE49-F238E27FC236}">
                <a16:creationId xmlns:a16="http://schemas.microsoft.com/office/drawing/2014/main" id="{8C39D2CE-FDF9-4069-B022-1FB84FC3B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1822" y="4149567"/>
            <a:ext cx="396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32-bit Switch (SW)</a:t>
            </a:r>
          </a:p>
        </p:txBody>
      </p:sp>
      <p:sp>
        <p:nvSpPr>
          <p:cNvPr id="136222" name="Rectangle 30">
            <a:extLst>
              <a:ext uri="{FF2B5EF4-FFF2-40B4-BE49-F238E27FC236}">
                <a16:creationId xmlns:a16="http://schemas.microsoft.com/office/drawing/2014/main" id="{6075743B-68D2-4CD5-A3C4-B121DA1D3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422" y="2092166"/>
            <a:ext cx="4038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6223" name="Text Box 31">
            <a:extLst>
              <a:ext uri="{FF2B5EF4-FFF2-40B4-BE49-F238E27FC236}">
                <a16:creationId xmlns:a16="http://schemas.microsoft.com/office/drawing/2014/main" id="{ABF3A42E-C3B2-45FC-A954-EAA97D526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5622" y="2168367"/>
            <a:ext cx="396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Initial Permutation (IP)</a:t>
            </a:r>
          </a:p>
        </p:txBody>
      </p:sp>
      <p:sp>
        <p:nvSpPr>
          <p:cNvPr id="136224" name="Rectangle 32">
            <a:extLst>
              <a:ext uri="{FF2B5EF4-FFF2-40B4-BE49-F238E27FC236}">
                <a16:creationId xmlns:a16="http://schemas.microsoft.com/office/drawing/2014/main" id="{5C698B6D-E3A4-4EF2-AC6D-063670958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422" y="3082766"/>
            <a:ext cx="4038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6225" name="Text Box 33">
            <a:extLst>
              <a:ext uri="{FF2B5EF4-FFF2-40B4-BE49-F238E27FC236}">
                <a16:creationId xmlns:a16="http://schemas.microsoft.com/office/drawing/2014/main" id="{774C69C6-2FFF-4950-B3EF-10D2B946A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5622" y="3158967"/>
            <a:ext cx="396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Round </a:t>
            </a:r>
            <a:r>
              <a:rPr lang="en-US" altLang="zh-TW" baseline="-25000"/>
              <a:t>(i)</a:t>
            </a:r>
            <a:endParaRPr lang="en-US" altLang="zh-TW"/>
          </a:p>
        </p:txBody>
      </p:sp>
      <p:sp>
        <p:nvSpPr>
          <p:cNvPr id="136226" name="Text Box 34">
            <a:extLst>
              <a:ext uri="{FF2B5EF4-FFF2-40B4-BE49-F238E27FC236}">
                <a16:creationId xmlns:a16="http://schemas.microsoft.com/office/drawing/2014/main" id="{49099C2B-8BF3-4C2D-A937-0D971600C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622" y="5597367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64-bit ciphertext (Y)</a:t>
            </a:r>
          </a:p>
        </p:txBody>
      </p:sp>
      <p:sp>
        <p:nvSpPr>
          <p:cNvPr id="136227" name="Rectangle 35">
            <a:extLst>
              <a:ext uri="{FF2B5EF4-FFF2-40B4-BE49-F238E27FC236}">
                <a16:creationId xmlns:a16="http://schemas.microsoft.com/office/drawing/2014/main" id="{B50A4CFF-0FE5-489B-BAAD-A85A44837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8622" y="3082766"/>
            <a:ext cx="302895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6228" name="Text Box 36">
            <a:extLst>
              <a:ext uri="{FF2B5EF4-FFF2-40B4-BE49-F238E27FC236}">
                <a16:creationId xmlns:a16="http://schemas.microsoft.com/office/drawing/2014/main" id="{0EF81508-E635-49EA-852E-1AB729D76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4822" y="3158967"/>
            <a:ext cx="297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Key Generation (KeyGen)</a:t>
            </a:r>
          </a:p>
        </p:txBody>
      </p:sp>
      <p:sp>
        <p:nvSpPr>
          <p:cNvPr id="136229" name="Text Box 37">
            <a:extLst>
              <a:ext uri="{FF2B5EF4-FFF2-40B4-BE49-F238E27FC236}">
                <a16:creationId xmlns:a16="http://schemas.microsoft.com/office/drawing/2014/main" id="{B48E7856-2F4F-43B6-8544-AE6B91B2E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7222" y="2625567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64-bit key (K)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0A910B58-2718-4485-A019-CE240CFEE3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0558" y="214205"/>
            <a:ext cx="7400277" cy="551571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Encryption (cont.)</a:t>
            </a:r>
          </a:p>
        </p:txBody>
      </p:sp>
      <p:sp>
        <p:nvSpPr>
          <p:cNvPr id="148484" name="Rectangle 4">
            <a:extLst>
              <a:ext uri="{FF2B5EF4-FFF2-40B4-BE49-F238E27FC236}">
                <a16:creationId xmlns:a16="http://schemas.microsoft.com/office/drawing/2014/main" id="{000CAB89-8076-43DC-9789-DF44E3D07C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68515" y="1337353"/>
            <a:ext cx="10515600" cy="3465466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Plaintext: X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Initial Permutation: IP( )</a:t>
            </a:r>
          </a:p>
          <a:p>
            <a:pPr>
              <a:lnSpc>
                <a:spcPct val="90000"/>
              </a:lnSpc>
            </a:pPr>
            <a:r>
              <a:rPr lang="en-US" altLang="zh-TW" dirty="0" err="1"/>
              <a:t>Round</a:t>
            </a:r>
            <a:r>
              <a:rPr lang="en-US" altLang="zh-TW" baseline="-25000" dirty="0" err="1"/>
              <a:t>i</a:t>
            </a:r>
            <a:r>
              <a:rPr lang="en-US" altLang="zh-TW" dirty="0"/>
              <a:t>: 1≤ </a:t>
            </a:r>
            <a:r>
              <a:rPr lang="en-US" altLang="zh-TW" dirty="0" err="1"/>
              <a:t>i</a:t>
            </a:r>
            <a:r>
              <a:rPr lang="en-US" altLang="zh-TW" dirty="0"/>
              <a:t> ≤ 16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32-bit switch: SW( )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Inverse IP: IP</a:t>
            </a:r>
            <a:r>
              <a:rPr lang="en-US" altLang="zh-TW" baseline="30000" dirty="0"/>
              <a:t>-1</a:t>
            </a:r>
            <a:r>
              <a:rPr lang="en-US" altLang="zh-TW" dirty="0"/>
              <a:t>( )</a:t>
            </a:r>
            <a:endParaRPr lang="en-US" altLang="zh-TW" baseline="30000" dirty="0"/>
          </a:p>
          <a:p>
            <a:pPr>
              <a:lnSpc>
                <a:spcPct val="90000"/>
              </a:lnSpc>
            </a:pPr>
            <a:r>
              <a:rPr lang="en-US" altLang="zh-TW" dirty="0"/>
              <a:t>Ciphertext: Y</a:t>
            </a:r>
          </a:p>
        </p:txBody>
      </p:sp>
      <p:graphicFrame>
        <p:nvGraphicFramePr>
          <p:cNvPr id="148485" name="Object 5">
            <a:extLst>
              <a:ext uri="{FF2B5EF4-FFF2-40B4-BE49-F238E27FC236}">
                <a16:creationId xmlns:a16="http://schemas.microsoft.com/office/drawing/2014/main" id="{10974638-E74B-40FE-B2D3-850D2415135E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899473375"/>
              </p:ext>
            </p:extLst>
          </p:nvPr>
        </p:nvGraphicFramePr>
        <p:xfrm>
          <a:off x="2459854" y="4585609"/>
          <a:ext cx="64008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0960" imgH="241200" progId="Equation.DSMT4">
                  <p:embed/>
                </p:oleObj>
              </mc:Choice>
              <mc:Fallback>
                <p:oleObj name="Equation" r:id="rId2" imgW="1650960" imgH="241200" progId="Equation.DSMT4">
                  <p:embed/>
                  <p:pic>
                    <p:nvPicPr>
                      <p:cNvPr id="148485" name="Object 5">
                        <a:extLst>
                          <a:ext uri="{FF2B5EF4-FFF2-40B4-BE49-F238E27FC236}">
                            <a16:creationId xmlns:a16="http://schemas.microsoft.com/office/drawing/2014/main" id="{10974638-E74B-40FE-B2D3-850D241513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854" y="4585609"/>
                        <a:ext cx="64008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EB6C343C-ADB9-4F6E-B7D4-338B0F237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8006" y="226380"/>
            <a:ext cx="9493188" cy="5334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Encryption (IP, IP</a:t>
            </a:r>
            <a:r>
              <a:rPr lang="en-US" altLang="zh-TW" baseline="30000" dirty="0">
                <a:solidFill>
                  <a:schemeClr val="bg1"/>
                </a:solidFill>
              </a:rPr>
              <a:t>-1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137537" name="Group 321">
            <a:extLst>
              <a:ext uri="{FF2B5EF4-FFF2-40B4-BE49-F238E27FC236}">
                <a16:creationId xmlns:a16="http://schemas.microsoft.com/office/drawing/2014/main" id="{8EE94F53-7279-48C2-AF47-1BB539324FA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84731548"/>
              </p:ext>
            </p:extLst>
          </p:nvPr>
        </p:nvGraphicFramePr>
        <p:xfrm>
          <a:off x="1828800" y="1870229"/>
          <a:ext cx="4191000" cy="3429000"/>
        </p:xfrm>
        <a:graphic>
          <a:graphicData uri="http://schemas.openxmlformats.org/drawingml/2006/table">
            <a:tbl>
              <a:tblPr/>
              <a:tblGrid>
                <a:gridCol w="465138">
                  <a:extLst>
                    <a:ext uri="{9D8B030D-6E8A-4147-A177-3AD203B41FA5}">
                      <a16:colId xmlns:a16="http://schemas.microsoft.com/office/drawing/2014/main" val="139073527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078021602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852140681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856889929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116424870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299802024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4808082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423359759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1817140185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Bit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72843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65627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594976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04304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658755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57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49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25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438059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59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35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27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4619242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45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37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29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021043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55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47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39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106968"/>
                  </a:ext>
                </a:extLst>
              </a:tr>
            </a:tbl>
          </a:graphicData>
        </a:graphic>
      </p:graphicFrame>
      <p:sp>
        <p:nvSpPr>
          <p:cNvPr id="137219" name="Rectangle 3">
            <a:extLst>
              <a:ext uri="{FF2B5EF4-FFF2-40B4-BE49-F238E27FC236}">
                <a16:creationId xmlns:a16="http://schemas.microsoft.com/office/drawing/2014/main" id="{1DA1C12E-AA12-4408-8F39-466F3FC88B6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752600" y="1413029"/>
            <a:ext cx="1066800" cy="533400"/>
          </a:xfrm>
        </p:spPr>
        <p:txBody>
          <a:bodyPr/>
          <a:lstStyle/>
          <a:p>
            <a:r>
              <a:rPr lang="en-US" altLang="zh-TW"/>
              <a:t>IP</a:t>
            </a:r>
          </a:p>
        </p:txBody>
      </p:sp>
      <p:graphicFrame>
        <p:nvGraphicFramePr>
          <p:cNvPr id="137922" name="Group 706">
            <a:extLst>
              <a:ext uri="{FF2B5EF4-FFF2-40B4-BE49-F238E27FC236}">
                <a16:creationId xmlns:a16="http://schemas.microsoft.com/office/drawing/2014/main" id="{9A4B19CE-ED23-4560-9B33-5ACCE1A0E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97093"/>
              </p:ext>
            </p:extLst>
          </p:nvPr>
        </p:nvGraphicFramePr>
        <p:xfrm>
          <a:off x="6324600" y="1870229"/>
          <a:ext cx="4191000" cy="3429000"/>
        </p:xfrm>
        <a:graphic>
          <a:graphicData uri="http://schemas.openxmlformats.org/drawingml/2006/table">
            <a:tbl>
              <a:tblPr/>
              <a:tblGrid>
                <a:gridCol w="465138">
                  <a:extLst>
                    <a:ext uri="{9D8B030D-6E8A-4147-A177-3AD203B41FA5}">
                      <a16:colId xmlns:a16="http://schemas.microsoft.com/office/drawing/2014/main" val="319273327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3340587482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58068519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403753945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817040081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1867833524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314560485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818812011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3023480564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Bit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54023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811543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39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47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55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915433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611882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37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45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29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041452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659163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35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59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27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3739874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062747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49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57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25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063477"/>
                  </a:ext>
                </a:extLst>
              </a:tr>
            </a:tbl>
          </a:graphicData>
        </a:graphic>
      </p:graphicFrame>
      <p:sp>
        <p:nvSpPr>
          <p:cNvPr id="137904" name="Rectangle 688">
            <a:extLst>
              <a:ext uri="{FF2B5EF4-FFF2-40B4-BE49-F238E27FC236}">
                <a16:creationId xmlns:a16="http://schemas.microsoft.com/office/drawing/2014/main" id="{5CE1639F-2DE6-4335-B15F-A2F1AC917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413029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ctr"/>
            <a:r>
              <a:rPr lang="en-US" altLang="zh-TW"/>
              <a:t>IP</a:t>
            </a:r>
            <a:r>
              <a:rPr lang="en-US" altLang="zh-TW" baseline="30000"/>
              <a:t>-1</a:t>
            </a:r>
            <a:endParaRPr lang="en-US" altLang="zh-TW"/>
          </a:p>
        </p:txBody>
      </p:sp>
      <p:sp>
        <p:nvSpPr>
          <p:cNvPr id="137923" name="Rectangle 707">
            <a:extLst>
              <a:ext uri="{FF2B5EF4-FFF2-40B4-BE49-F238E27FC236}">
                <a16:creationId xmlns:a16="http://schemas.microsoft.com/office/drawing/2014/main" id="{56D5325C-F29A-4861-A0FA-C59D5A3CF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451629"/>
            <a:ext cx="5562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Note: IP(IP</a:t>
            </a:r>
            <a:r>
              <a:rPr lang="en-US" altLang="zh-TW" baseline="30000"/>
              <a:t>-1</a:t>
            </a:r>
            <a:r>
              <a:rPr lang="en-US" altLang="zh-TW"/>
              <a:t>) = IP</a:t>
            </a:r>
            <a:r>
              <a:rPr lang="en-US" altLang="zh-TW" baseline="30000"/>
              <a:t>-1</a:t>
            </a:r>
            <a:r>
              <a:rPr lang="en-US" altLang="zh-TW"/>
              <a:t>(IP) = 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2F22A6A7-ADA3-4433-9F29-5A6243A89A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54946" y="242886"/>
            <a:ext cx="8740806" cy="611419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Encryption (Round)</a:t>
            </a:r>
          </a:p>
        </p:txBody>
      </p:sp>
      <p:pic>
        <p:nvPicPr>
          <p:cNvPr id="138246" name="Picture 6">
            <a:extLst>
              <a:ext uri="{FF2B5EF4-FFF2-40B4-BE49-F238E27FC236}">
                <a16:creationId xmlns:a16="http://schemas.microsoft.com/office/drawing/2014/main" id="{FD2071B3-527A-4F29-9FA7-C3DD72B953D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64"/>
          <a:stretch>
            <a:fillRect/>
          </a:stretch>
        </p:blipFill>
        <p:spPr bwMode="auto">
          <a:xfrm>
            <a:off x="7848600" y="2203881"/>
            <a:ext cx="1905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244" name="Picture 4">
            <a:extLst>
              <a:ext uri="{FF2B5EF4-FFF2-40B4-BE49-F238E27FC236}">
                <a16:creationId xmlns:a16="http://schemas.microsoft.com/office/drawing/2014/main" id="{DBB0B854-791B-4F10-81A2-B0F2464B0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85" b="2335"/>
          <a:stretch>
            <a:fillRect/>
          </a:stretch>
        </p:blipFill>
        <p:spPr bwMode="auto">
          <a:xfrm>
            <a:off x="2743200" y="1137081"/>
            <a:ext cx="51816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247" name="Text Box 7">
            <a:extLst>
              <a:ext uri="{FF2B5EF4-FFF2-40B4-BE49-F238E27FC236}">
                <a16:creationId xmlns:a16="http://schemas.microsoft.com/office/drawing/2014/main" id="{0634CC1C-4387-404F-835C-948664278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1746682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(Key Generation)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65E51B75-012D-4611-BBA5-3E87B889FD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63824" y="280989"/>
            <a:ext cx="8686800" cy="625474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Encryption (Round) (cont.)</a:t>
            </a:r>
          </a:p>
        </p:txBody>
      </p:sp>
      <p:sp>
        <p:nvSpPr>
          <p:cNvPr id="152580" name="Rectangle 4">
            <a:extLst>
              <a:ext uri="{FF2B5EF4-FFF2-40B4-BE49-F238E27FC236}">
                <a16:creationId xmlns:a16="http://schemas.microsoft.com/office/drawing/2014/main" id="{000AD56D-F65B-416D-9858-547A0EC7C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1" y="5879232"/>
            <a:ext cx="1941513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2581" name="Text Box 5">
            <a:extLst>
              <a:ext uri="{FF2B5EF4-FFF2-40B4-BE49-F238E27FC236}">
                <a16:creationId xmlns:a16="http://schemas.microsoft.com/office/drawing/2014/main" id="{57914970-A0C1-4BD2-AAD6-41F3833A8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955433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L</a:t>
            </a:r>
            <a:r>
              <a:rPr lang="en-US" altLang="zh-TW" baseline="-25000"/>
              <a:t>i</a:t>
            </a:r>
            <a:endParaRPr lang="en-US" altLang="zh-TW"/>
          </a:p>
        </p:txBody>
      </p:sp>
      <p:sp>
        <p:nvSpPr>
          <p:cNvPr id="152585" name="Rectangle 9">
            <a:extLst>
              <a:ext uri="{FF2B5EF4-FFF2-40B4-BE49-F238E27FC236}">
                <a16:creationId xmlns:a16="http://schemas.microsoft.com/office/drawing/2014/main" id="{21B51533-1D7E-4039-8882-0E71BA478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507632"/>
            <a:ext cx="4038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2586" name="Text Box 10">
            <a:extLst>
              <a:ext uri="{FF2B5EF4-FFF2-40B4-BE49-F238E27FC236}">
                <a16:creationId xmlns:a16="http://schemas.microsoft.com/office/drawing/2014/main" id="{594E0851-3BC0-4D54-B673-343A3FCC7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83833"/>
            <a:ext cx="396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Permutation (P)</a:t>
            </a:r>
          </a:p>
        </p:txBody>
      </p:sp>
      <p:sp>
        <p:nvSpPr>
          <p:cNvPr id="152587" name="Rectangle 11">
            <a:extLst>
              <a:ext uri="{FF2B5EF4-FFF2-40B4-BE49-F238E27FC236}">
                <a16:creationId xmlns:a16="http://schemas.microsoft.com/office/drawing/2014/main" id="{1BF2A17A-FD2F-4A11-9A10-0B2648EE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221632"/>
            <a:ext cx="4038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2588" name="Text Box 12">
            <a:extLst>
              <a:ext uri="{FF2B5EF4-FFF2-40B4-BE49-F238E27FC236}">
                <a16:creationId xmlns:a16="http://schemas.microsoft.com/office/drawing/2014/main" id="{FB503CD1-D32D-4357-B952-7C887F796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97833"/>
            <a:ext cx="396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Expansion/permutation (E_table)</a:t>
            </a:r>
          </a:p>
        </p:txBody>
      </p:sp>
      <p:sp>
        <p:nvSpPr>
          <p:cNvPr id="152589" name="Rectangle 13">
            <a:extLst>
              <a:ext uri="{FF2B5EF4-FFF2-40B4-BE49-F238E27FC236}">
                <a16:creationId xmlns:a16="http://schemas.microsoft.com/office/drawing/2014/main" id="{374A0E07-73FA-49B3-BB3F-D7A8337D9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593232"/>
            <a:ext cx="4038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2590" name="Text Box 14">
            <a:extLst>
              <a:ext uri="{FF2B5EF4-FFF2-40B4-BE49-F238E27FC236}">
                <a16:creationId xmlns:a16="http://schemas.microsoft.com/office/drawing/2014/main" id="{5956D6BA-25BF-4D25-BC81-425B40C3E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669433"/>
            <a:ext cx="396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Substitution/choice (S-box)</a:t>
            </a:r>
          </a:p>
        </p:txBody>
      </p:sp>
      <p:sp>
        <p:nvSpPr>
          <p:cNvPr id="152592" name="Oval 16">
            <a:extLst>
              <a:ext uri="{FF2B5EF4-FFF2-40B4-BE49-F238E27FC236}">
                <a16:creationId xmlns:a16="http://schemas.microsoft.com/office/drawing/2014/main" id="{157C967D-FE48-48CD-BE10-B2848F0C2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193432"/>
            <a:ext cx="838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2593" name="Text Box 17">
            <a:extLst>
              <a:ext uri="{FF2B5EF4-FFF2-40B4-BE49-F238E27FC236}">
                <a16:creationId xmlns:a16="http://schemas.microsoft.com/office/drawing/2014/main" id="{2990B8DD-0BEF-4D85-ADC7-19188779D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269633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XOR</a:t>
            </a:r>
          </a:p>
        </p:txBody>
      </p:sp>
      <p:sp>
        <p:nvSpPr>
          <p:cNvPr id="152594" name="Rectangle 18">
            <a:extLst>
              <a:ext uri="{FF2B5EF4-FFF2-40B4-BE49-F238E27FC236}">
                <a16:creationId xmlns:a16="http://schemas.microsoft.com/office/drawing/2014/main" id="{06E8020B-79CD-4B37-BEB2-2297A044A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1" y="5879232"/>
            <a:ext cx="1941513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2595" name="Text Box 19">
            <a:extLst>
              <a:ext uri="{FF2B5EF4-FFF2-40B4-BE49-F238E27FC236}">
                <a16:creationId xmlns:a16="http://schemas.microsoft.com/office/drawing/2014/main" id="{7CAB907B-AF50-4C2A-BD82-ED76A79AB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955433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R</a:t>
            </a:r>
            <a:r>
              <a:rPr lang="en-US" altLang="zh-TW" baseline="-25000"/>
              <a:t>i</a:t>
            </a:r>
            <a:endParaRPr lang="en-US" altLang="zh-TW"/>
          </a:p>
        </p:txBody>
      </p:sp>
      <p:sp>
        <p:nvSpPr>
          <p:cNvPr id="152596" name="Rectangle 20">
            <a:extLst>
              <a:ext uri="{FF2B5EF4-FFF2-40B4-BE49-F238E27FC236}">
                <a16:creationId xmlns:a16="http://schemas.microsoft.com/office/drawing/2014/main" id="{CA9DCBE1-E055-489E-B986-76F3AA6FC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1" y="1383432"/>
            <a:ext cx="1941513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2597" name="Text Box 21">
            <a:extLst>
              <a:ext uri="{FF2B5EF4-FFF2-40B4-BE49-F238E27FC236}">
                <a16:creationId xmlns:a16="http://schemas.microsoft.com/office/drawing/2014/main" id="{D4002F4E-DEB5-447E-99CC-69906FB1D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459633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L</a:t>
            </a:r>
            <a:r>
              <a:rPr lang="en-US" altLang="zh-TW" baseline="-25000"/>
              <a:t>i-1</a:t>
            </a:r>
            <a:endParaRPr lang="en-US" altLang="zh-TW"/>
          </a:p>
        </p:txBody>
      </p:sp>
      <p:sp>
        <p:nvSpPr>
          <p:cNvPr id="152598" name="Rectangle 22">
            <a:extLst>
              <a:ext uri="{FF2B5EF4-FFF2-40B4-BE49-F238E27FC236}">
                <a16:creationId xmlns:a16="http://schemas.microsoft.com/office/drawing/2014/main" id="{67961599-88F3-4CFD-AF51-ABE7D5017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1" y="1383432"/>
            <a:ext cx="1941513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2599" name="Text Box 23">
            <a:extLst>
              <a:ext uri="{FF2B5EF4-FFF2-40B4-BE49-F238E27FC236}">
                <a16:creationId xmlns:a16="http://schemas.microsoft.com/office/drawing/2014/main" id="{3EE6AD3D-2808-4F56-BCB4-D65BB0FF3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459633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R</a:t>
            </a:r>
            <a:r>
              <a:rPr lang="en-US" altLang="zh-TW" baseline="-25000"/>
              <a:t>i-1</a:t>
            </a:r>
            <a:endParaRPr lang="en-US" altLang="zh-TW"/>
          </a:p>
        </p:txBody>
      </p:sp>
      <p:sp>
        <p:nvSpPr>
          <p:cNvPr id="152601" name="Line 25">
            <a:extLst>
              <a:ext uri="{FF2B5EF4-FFF2-40B4-BE49-F238E27FC236}">
                <a16:creationId xmlns:a16="http://schemas.microsoft.com/office/drawing/2014/main" id="{88CB2AF6-7B54-406D-88E5-7DD390F8A0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565063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2602" name="Line 26">
            <a:extLst>
              <a:ext uri="{FF2B5EF4-FFF2-40B4-BE49-F238E27FC236}">
                <a16:creationId xmlns:a16="http://schemas.microsoft.com/office/drawing/2014/main" id="{796BC169-5410-47AC-8B2A-A34E3F6A9E8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496483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2603" name="Oval 27">
            <a:extLst>
              <a:ext uri="{FF2B5EF4-FFF2-40B4-BE49-F238E27FC236}">
                <a16:creationId xmlns:a16="http://schemas.microsoft.com/office/drawing/2014/main" id="{CAFE61CE-13C0-450C-87E1-CC8243CEE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907432"/>
            <a:ext cx="838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2604" name="Text Box 28">
            <a:extLst>
              <a:ext uri="{FF2B5EF4-FFF2-40B4-BE49-F238E27FC236}">
                <a16:creationId xmlns:a16="http://schemas.microsoft.com/office/drawing/2014/main" id="{65DD5DB6-2E05-4E76-8969-5BD208CFA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983633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XOR</a:t>
            </a:r>
          </a:p>
        </p:txBody>
      </p:sp>
      <p:sp>
        <p:nvSpPr>
          <p:cNvPr id="152605" name="Line 29">
            <a:extLst>
              <a:ext uri="{FF2B5EF4-FFF2-40B4-BE49-F238E27FC236}">
                <a16:creationId xmlns:a16="http://schemas.microsoft.com/office/drawing/2014/main" id="{3A55F0ED-CA39-4977-A3A4-7CD8951D82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405043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2606" name="Line 30">
            <a:extLst>
              <a:ext uri="{FF2B5EF4-FFF2-40B4-BE49-F238E27FC236}">
                <a16:creationId xmlns:a16="http://schemas.microsoft.com/office/drawing/2014/main" id="{94E2993F-2BD3-4234-9EBC-CBF805AAF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336463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2607" name="Line 31">
            <a:extLst>
              <a:ext uri="{FF2B5EF4-FFF2-40B4-BE49-F238E27FC236}">
                <a16:creationId xmlns:a16="http://schemas.microsoft.com/office/drawing/2014/main" id="{C7FC7D61-3970-419A-9FFF-9A30694E70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67883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2608" name="Line 32">
            <a:extLst>
              <a:ext uri="{FF2B5EF4-FFF2-40B4-BE49-F238E27FC236}">
                <a16:creationId xmlns:a16="http://schemas.microsoft.com/office/drawing/2014/main" id="{388496F4-D0F1-4ECF-9C62-58D6CE97BB1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8229600" y="3136032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2609" name="Text Box 33">
            <a:extLst>
              <a:ext uri="{FF2B5EF4-FFF2-40B4-BE49-F238E27FC236}">
                <a16:creationId xmlns:a16="http://schemas.microsoft.com/office/drawing/2014/main" id="{13CCA8F7-1826-4D5A-89CF-9411EE63C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2907433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K</a:t>
            </a:r>
            <a:r>
              <a:rPr lang="en-US" altLang="zh-TW" baseline="-25000"/>
              <a:t>i</a:t>
            </a:r>
            <a:endParaRPr lang="en-US" altLang="zh-TW"/>
          </a:p>
        </p:txBody>
      </p:sp>
      <p:sp>
        <p:nvSpPr>
          <p:cNvPr id="152610" name="Line 34">
            <a:extLst>
              <a:ext uri="{FF2B5EF4-FFF2-40B4-BE49-F238E27FC236}">
                <a16:creationId xmlns:a16="http://schemas.microsoft.com/office/drawing/2014/main" id="{07464859-9FE9-4D8D-9C99-762D7B07A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184063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2611" name="Line 35">
            <a:extLst>
              <a:ext uri="{FF2B5EF4-FFF2-40B4-BE49-F238E27FC236}">
                <a16:creationId xmlns:a16="http://schemas.microsoft.com/office/drawing/2014/main" id="{2275B1AF-FC2C-4113-BD5A-C6C96FFB9F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1993032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2612" name="Line 36">
            <a:extLst>
              <a:ext uri="{FF2B5EF4-FFF2-40B4-BE49-F238E27FC236}">
                <a16:creationId xmlns:a16="http://schemas.microsoft.com/office/drawing/2014/main" id="{BC4D6B09-4C67-4918-AC2C-572BEE1411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1993032"/>
            <a:ext cx="198120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2614" name="Line 38">
            <a:extLst>
              <a:ext uri="{FF2B5EF4-FFF2-40B4-BE49-F238E27FC236}">
                <a16:creationId xmlns:a16="http://schemas.microsoft.com/office/drawing/2014/main" id="{AFE913F1-C5CF-41FC-BE28-E5AD1C5D53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422032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2615" name="Line 39">
            <a:extLst>
              <a:ext uri="{FF2B5EF4-FFF2-40B4-BE49-F238E27FC236}">
                <a16:creationId xmlns:a16="http://schemas.microsoft.com/office/drawing/2014/main" id="{75ECA03D-D498-46CF-9E71-21F5238DE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840632"/>
            <a:ext cx="205740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2617" name="Rectangle 41">
            <a:extLst>
              <a:ext uri="{FF2B5EF4-FFF2-40B4-BE49-F238E27FC236}">
                <a16:creationId xmlns:a16="http://schemas.microsoft.com/office/drawing/2014/main" id="{56535580-E7C5-49BC-8081-B71FE83A1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069232"/>
            <a:ext cx="4191000" cy="2971800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2618" name="Rectangle 42">
            <a:extLst>
              <a:ext uri="{FF2B5EF4-FFF2-40B4-BE49-F238E27FC236}">
                <a16:creationId xmlns:a16="http://schemas.microsoft.com/office/drawing/2014/main" id="{70FF7CC0-8F9B-4A89-BC6B-A23D0A59D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669432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TW" sz="2000">
                <a:solidFill>
                  <a:schemeClr val="bg2"/>
                </a:solidFill>
              </a:rPr>
              <a:t>F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34EEB421-FD16-4133-9EA2-9CD154D714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0238" y="209550"/>
            <a:ext cx="9051524" cy="629174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Encryption (Round) (cont.)</a:t>
            </a:r>
          </a:p>
        </p:txBody>
      </p:sp>
      <p:pic>
        <p:nvPicPr>
          <p:cNvPr id="165893" name="Picture 5">
            <a:extLst>
              <a:ext uri="{FF2B5EF4-FFF2-40B4-BE49-F238E27FC236}">
                <a16:creationId xmlns:a16="http://schemas.microsoft.com/office/drawing/2014/main" id="{B1DCA24C-241B-4FAA-A857-9D9672882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484053"/>
            <a:ext cx="655320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892" name="Rectangle 4">
            <a:extLst>
              <a:ext uri="{FF2B5EF4-FFF2-40B4-BE49-F238E27FC236}">
                <a16:creationId xmlns:a16="http://schemas.microsoft.com/office/drawing/2014/main" id="{289D4F5A-3E51-48E2-B181-8812FB75D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179253"/>
            <a:ext cx="1524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TW"/>
              <a:t>F</a:t>
            </a:r>
          </a:p>
        </p:txBody>
      </p:sp>
      <p:sp>
        <p:nvSpPr>
          <p:cNvPr id="165894" name="Rectangle 6">
            <a:extLst>
              <a:ext uri="{FF2B5EF4-FFF2-40B4-BE49-F238E27FC236}">
                <a16:creationId xmlns:a16="http://schemas.microsoft.com/office/drawing/2014/main" id="{B79D6448-5C28-4AFD-A2CC-7C14E1849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389053"/>
            <a:ext cx="6934200" cy="1447800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5895" name="Rectangle 7">
            <a:extLst>
              <a:ext uri="{FF2B5EF4-FFF2-40B4-BE49-F238E27FC236}">
                <a16:creationId xmlns:a16="http://schemas.microsoft.com/office/drawing/2014/main" id="{C30370B9-95D4-483A-A769-DE159BDE7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084253"/>
            <a:ext cx="1524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TW" sz="2000">
                <a:solidFill>
                  <a:schemeClr val="bg2"/>
                </a:solidFill>
              </a:rPr>
              <a:t>S-box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E84D1AC9-582E-4EDC-860C-D1FE4D6C3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65799" y="254493"/>
            <a:ext cx="9060402" cy="56703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Encryption (Round) (cont.)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CCBFBC6E-926C-412D-90F7-66485456B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3207" y="1257454"/>
            <a:ext cx="10515600" cy="4351338"/>
          </a:xfrm>
        </p:spPr>
        <p:txBody>
          <a:bodyPr/>
          <a:lstStyle/>
          <a:p>
            <a:r>
              <a:rPr lang="en-US" altLang="zh-TW" dirty="0"/>
              <a:t>Separate plaintext as L</a:t>
            </a:r>
            <a:r>
              <a:rPr lang="en-US" altLang="zh-TW" baseline="-25000" dirty="0"/>
              <a:t>0</a:t>
            </a:r>
            <a:r>
              <a:rPr lang="en-US" altLang="zh-TW" dirty="0"/>
              <a:t>R</a:t>
            </a:r>
            <a:r>
              <a:rPr lang="en-US" altLang="zh-TW" baseline="-25000" dirty="0"/>
              <a:t>0</a:t>
            </a:r>
            <a:endParaRPr lang="en-US" altLang="zh-TW" dirty="0"/>
          </a:p>
          <a:p>
            <a:pPr lvl="1"/>
            <a:r>
              <a:rPr lang="en-US" altLang="zh-TW" dirty="0"/>
              <a:t>L</a:t>
            </a:r>
            <a:r>
              <a:rPr lang="en-US" altLang="zh-TW" baseline="-25000" dirty="0"/>
              <a:t>0</a:t>
            </a:r>
            <a:r>
              <a:rPr lang="en-US" altLang="zh-TW" dirty="0"/>
              <a:t>: left half 32 bits of plaintext</a:t>
            </a:r>
          </a:p>
          <a:p>
            <a:pPr lvl="1"/>
            <a:r>
              <a:rPr lang="en-US" altLang="zh-TW" dirty="0"/>
              <a:t>R</a:t>
            </a:r>
            <a:r>
              <a:rPr lang="en-US" altLang="zh-TW" baseline="-25000" dirty="0"/>
              <a:t>0</a:t>
            </a:r>
            <a:r>
              <a:rPr lang="en-US" altLang="zh-TW" dirty="0"/>
              <a:t>: right half 32 bits of plaintext </a:t>
            </a:r>
          </a:p>
          <a:p>
            <a:r>
              <a:rPr lang="en-US" altLang="zh-TW" dirty="0"/>
              <a:t>Expansion/permutation: E( )</a:t>
            </a:r>
          </a:p>
          <a:p>
            <a:r>
              <a:rPr lang="en-US" altLang="zh-TW" dirty="0"/>
              <a:t>Substitution/choice: S-box( )</a:t>
            </a:r>
          </a:p>
          <a:p>
            <a:r>
              <a:rPr lang="en-US" altLang="zh-TW" dirty="0"/>
              <a:t>Permutation: P( )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</a:p>
        </p:txBody>
      </p:sp>
      <p:graphicFrame>
        <p:nvGraphicFramePr>
          <p:cNvPr id="139272" name="Object 8">
            <a:extLst>
              <a:ext uri="{FF2B5EF4-FFF2-40B4-BE49-F238E27FC236}">
                <a16:creationId xmlns:a16="http://schemas.microsoft.com/office/drawing/2014/main" id="{99F5EAC3-5807-42A1-BD52-A2AFC96590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006"/>
              </p:ext>
            </p:extLst>
          </p:nvPr>
        </p:nvGraphicFramePr>
        <p:xfrm>
          <a:off x="2800382" y="4613430"/>
          <a:ext cx="713898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41400" imgH="228600" progId="Equation.DSMT4">
                  <p:embed/>
                </p:oleObj>
              </mc:Choice>
              <mc:Fallback>
                <p:oleObj name="Equation" r:id="rId2" imgW="1841400" imgH="228600" progId="Equation.DSMT4">
                  <p:embed/>
                  <p:pic>
                    <p:nvPicPr>
                      <p:cNvPr id="139272" name="Object 8">
                        <a:extLst>
                          <a:ext uri="{FF2B5EF4-FFF2-40B4-BE49-F238E27FC236}">
                            <a16:creationId xmlns:a16="http://schemas.microsoft.com/office/drawing/2014/main" id="{99F5EAC3-5807-42A1-BD52-A2AFC96590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82" y="4613430"/>
                        <a:ext cx="7138988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3" name="Object 9">
            <a:extLst>
              <a:ext uri="{FF2B5EF4-FFF2-40B4-BE49-F238E27FC236}">
                <a16:creationId xmlns:a16="http://schemas.microsoft.com/office/drawing/2014/main" id="{7311E813-5D49-4284-8C16-99EDB8D9DD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376796"/>
              </p:ext>
            </p:extLst>
          </p:nvPr>
        </p:nvGraphicFramePr>
        <p:xfrm>
          <a:off x="2797207" y="5451629"/>
          <a:ext cx="1905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3160" imgH="228600" progId="Equation.DSMT4">
                  <p:embed/>
                </p:oleObj>
              </mc:Choice>
              <mc:Fallback>
                <p:oleObj name="Equation" r:id="rId4" imgW="533160" imgH="228600" progId="Equation.DSMT4">
                  <p:embed/>
                  <p:pic>
                    <p:nvPicPr>
                      <p:cNvPr id="139273" name="Object 9">
                        <a:extLst>
                          <a:ext uri="{FF2B5EF4-FFF2-40B4-BE49-F238E27FC236}">
                            <a16:creationId xmlns:a16="http://schemas.microsoft.com/office/drawing/2014/main" id="{7311E813-5D49-4284-8C16-99EDB8D9DD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207" y="5451629"/>
                        <a:ext cx="1905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4" name="Object 10">
            <a:extLst>
              <a:ext uri="{FF2B5EF4-FFF2-40B4-BE49-F238E27FC236}">
                <a16:creationId xmlns:a16="http://schemas.microsoft.com/office/drawing/2014/main" id="{FF70A07A-162B-4468-AC05-E56912119A52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551236836"/>
              </p:ext>
            </p:extLst>
          </p:nvPr>
        </p:nvGraphicFramePr>
        <p:xfrm>
          <a:off x="6096000" y="2590800"/>
          <a:ext cx="16002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7160" imgH="253800" progId="Equation.DSMT4">
                  <p:embed/>
                </p:oleObj>
              </mc:Choice>
              <mc:Fallback>
                <p:oleObj name="Equation" r:id="rId6" imgW="317160" imgH="253800" progId="Equation.DSMT4">
                  <p:embed/>
                  <p:pic>
                    <p:nvPicPr>
                      <p:cNvPr id="139274" name="Object 10">
                        <a:extLst>
                          <a:ext uri="{FF2B5EF4-FFF2-40B4-BE49-F238E27FC236}">
                            <a16:creationId xmlns:a16="http://schemas.microsoft.com/office/drawing/2014/main" id="{FF70A07A-162B-4468-AC05-E56912119A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590800"/>
                        <a:ext cx="16002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230C1351-EFAB-4F1C-8E4D-384A5F4AAE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66042" y="291483"/>
            <a:ext cx="9164715" cy="5334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Encryption (Round) (cont.)</a:t>
            </a:r>
          </a:p>
        </p:txBody>
      </p:sp>
      <p:graphicFrame>
        <p:nvGraphicFramePr>
          <p:cNvPr id="158125" name="Group 429">
            <a:extLst>
              <a:ext uri="{FF2B5EF4-FFF2-40B4-BE49-F238E27FC236}">
                <a16:creationId xmlns:a16="http://schemas.microsoft.com/office/drawing/2014/main" id="{CD380DF9-3103-4A12-902C-E4FF5AFADC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856010"/>
              </p:ext>
            </p:extLst>
          </p:nvPr>
        </p:nvGraphicFramePr>
        <p:xfrm>
          <a:off x="2133600" y="2052961"/>
          <a:ext cx="3200400" cy="28956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66135279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46220226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10401254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1647048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248969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999150299"/>
                    </a:ext>
                  </a:extLst>
                </a:gridCol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102323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15263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052624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391233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922963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33988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799758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935114"/>
                  </a:ext>
                </a:extLst>
              </a:tr>
            </a:tbl>
          </a:graphicData>
        </a:graphic>
      </p:graphicFrame>
      <p:graphicFrame>
        <p:nvGraphicFramePr>
          <p:cNvPr id="158209" name="Group 513">
            <a:extLst>
              <a:ext uri="{FF2B5EF4-FFF2-40B4-BE49-F238E27FC236}">
                <a16:creationId xmlns:a16="http://schemas.microsoft.com/office/drawing/2014/main" id="{90D3E06E-FBFD-47BA-BCA4-A1B1E5780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015314"/>
              </p:ext>
            </p:extLst>
          </p:nvPr>
        </p:nvGraphicFramePr>
        <p:xfrm>
          <a:off x="5791200" y="2052961"/>
          <a:ext cx="3810000" cy="1828800"/>
        </p:xfrm>
        <a:graphic>
          <a:graphicData uri="http://schemas.openxmlformats.org/drawingml/2006/table">
            <a:tbl>
              <a:tblPr/>
              <a:tblGrid>
                <a:gridCol w="476250">
                  <a:extLst>
                    <a:ext uri="{9D8B030D-6E8A-4147-A177-3AD203B41FA5}">
                      <a16:colId xmlns:a16="http://schemas.microsoft.com/office/drawing/2014/main" val="304080135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784906534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3349716534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166617343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52209576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3449944984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184519696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435026507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622400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24267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111111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183156"/>
                  </a:ext>
                </a:extLst>
              </a:tr>
            </a:tbl>
          </a:graphicData>
        </a:graphic>
      </p:graphicFrame>
      <p:sp>
        <p:nvSpPr>
          <p:cNvPr id="158210" name="Rectangle 514">
            <a:extLst>
              <a:ext uri="{FF2B5EF4-FFF2-40B4-BE49-F238E27FC236}">
                <a16:creationId xmlns:a16="http://schemas.microsoft.com/office/drawing/2014/main" id="{F21C7D1F-0A93-4D62-A030-36341CDAF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519561"/>
            <a:ext cx="106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E</a:t>
            </a:r>
          </a:p>
        </p:txBody>
      </p:sp>
      <p:sp>
        <p:nvSpPr>
          <p:cNvPr id="158211" name="Rectangle 515">
            <a:extLst>
              <a:ext uri="{FF2B5EF4-FFF2-40B4-BE49-F238E27FC236}">
                <a16:creationId xmlns:a16="http://schemas.microsoft.com/office/drawing/2014/main" id="{080E796C-6470-426B-AA0A-7EDF2EDD8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519561"/>
            <a:ext cx="106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P</a:t>
            </a:r>
          </a:p>
        </p:txBody>
      </p:sp>
      <p:sp>
        <p:nvSpPr>
          <p:cNvPr id="158213" name="AutoShape 517">
            <a:extLst>
              <a:ext uri="{FF2B5EF4-FFF2-40B4-BE49-F238E27FC236}">
                <a16:creationId xmlns:a16="http://schemas.microsoft.com/office/drawing/2014/main" id="{2BC7DAE9-CFEB-4F55-8D9F-701E78079A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905500" y="4605661"/>
            <a:ext cx="990600" cy="1828800"/>
          </a:xfrm>
          <a:prstGeom prst="cloudCallout">
            <a:avLst>
              <a:gd name="adj1" fmla="val -71639"/>
              <a:gd name="adj2" fmla="val 6406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/>
          <a:lstStyle/>
          <a:p>
            <a:pPr algn="ctr"/>
            <a:endParaRPr lang="en-US" altLang="en-US"/>
          </a:p>
        </p:txBody>
      </p:sp>
      <p:sp>
        <p:nvSpPr>
          <p:cNvPr id="158214" name="Text Box 518">
            <a:extLst>
              <a:ext uri="{FF2B5EF4-FFF2-40B4-BE49-F238E27FC236}">
                <a16:creationId xmlns:a16="http://schemas.microsoft.com/office/drawing/2014/main" id="{94715957-70DB-4361-BDF9-2B995C57F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329562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Expansion</a:t>
            </a:r>
          </a:p>
        </p:txBody>
      </p:sp>
      <p:sp>
        <p:nvSpPr>
          <p:cNvPr id="158216" name="Text Box 520">
            <a:extLst>
              <a:ext uri="{FF2B5EF4-FFF2-40B4-BE49-F238E27FC236}">
                <a16:creationId xmlns:a16="http://schemas.microsoft.com/office/drawing/2014/main" id="{971B30CC-76F3-4B33-8A99-5163D5733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329562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Expansion</a:t>
            </a:r>
          </a:p>
        </p:txBody>
      </p:sp>
      <p:sp>
        <p:nvSpPr>
          <p:cNvPr id="158218" name="AutoShape 522">
            <a:extLst>
              <a:ext uri="{FF2B5EF4-FFF2-40B4-BE49-F238E27FC236}">
                <a16:creationId xmlns:a16="http://schemas.microsoft.com/office/drawing/2014/main" id="{A80ABAF1-9F4E-4AED-BDD0-67DF29269CE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552700" y="4605661"/>
            <a:ext cx="990600" cy="1828800"/>
          </a:xfrm>
          <a:prstGeom prst="cloudCallout">
            <a:avLst>
              <a:gd name="adj1" fmla="val -64426"/>
              <a:gd name="adj2" fmla="val 4201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/>
          <a:lstStyle/>
          <a:p>
            <a:pPr algn="ctr"/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C3F7491F-1BE8-4A45-AFD6-FAEEF83A8C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82393"/>
            <a:ext cx="9362243" cy="655807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Encryption (Round) (cont.)</a:t>
            </a:r>
          </a:p>
        </p:txBody>
      </p:sp>
      <p:pic>
        <p:nvPicPr>
          <p:cNvPr id="169988" name="Picture 4">
            <a:extLst>
              <a:ext uri="{FF2B5EF4-FFF2-40B4-BE49-F238E27FC236}">
                <a16:creationId xmlns:a16="http://schemas.microsoft.com/office/drawing/2014/main" id="{0BB3D52B-6B92-47C9-A643-D4862D082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4" t="11241" r="15660" b="19145"/>
          <a:stretch>
            <a:fillRect/>
          </a:stretch>
        </p:blipFill>
        <p:spPr bwMode="auto">
          <a:xfrm>
            <a:off x="1752600" y="2271203"/>
            <a:ext cx="42672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9989" name="Picture 5">
            <a:extLst>
              <a:ext uri="{FF2B5EF4-FFF2-40B4-BE49-F238E27FC236}">
                <a16:creationId xmlns:a16="http://schemas.microsoft.com/office/drawing/2014/main" id="{4977551F-130C-4EB9-832B-9450D97D0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5" t="18076" r="16731" b="12646"/>
          <a:stretch>
            <a:fillRect/>
          </a:stretch>
        </p:blipFill>
        <p:spPr bwMode="auto">
          <a:xfrm>
            <a:off x="6172200" y="2271203"/>
            <a:ext cx="42672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9990" name="Rectangle 6">
            <a:extLst>
              <a:ext uri="{FF2B5EF4-FFF2-40B4-BE49-F238E27FC236}">
                <a16:creationId xmlns:a16="http://schemas.microsoft.com/office/drawing/2014/main" id="{EF8964F1-8AA5-46D2-B817-9505E307B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661603"/>
            <a:ext cx="487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S-box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49B87EAF-BC40-46C4-8616-403471869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23504" y="242886"/>
            <a:ext cx="8944992" cy="549275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Key Generation</a:t>
            </a:r>
          </a:p>
        </p:txBody>
      </p:sp>
      <p:pic>
        <p:nvPicPr>
          <p:cNvPr id="172038" name="Picture 6">
            <a:extLst>
              <a:ext uri="{FF2B5EF4-FFF2-40B4-BE49-F238E27FC236}">
                <a16:creationId xmlns:a16="http://schemas.microsoft.com/office/drawing/2014/main" id="{8A14E566-FF04-488E-9E6D-A1CD23729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85" b="2335"/>
          <a:stretch>
            <a:fillRect/>
          </a:stretch>
        </p:blipFill>
        <p:spPr bwMode="auto">
          <a:xfrm>
            <a:off x="2286000" y="2069232"/>
            <a:ext cx="2286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036" name="Picture 4">
            <a:extLst>
              <a:ext uri="{FF2B5EF4-FFF2-40B4-BE49-F238E27FC236}">
                <a16:creationId xmlns:a16="http://schemas.microsoft.com/office/drawing/2014/main" id="{5DBC8E7D-BB4A-47CE-8161-D29F60C66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00"/>
          <a:stretch>
            <a:fillRect/>
          </a:stretch>
        </p:blipFill>
        <p:spPr bwMode="auto">
          <a:xfrm>
            <a:off x="4267200" y="1078632"/>
            <a:ext cx="4572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2039" name="Text Box 7">
            <a:extLst>
              <a:ext uri="{FF2B5EF4-FFF2-40B4-BE49-F238E27FC236}">
                <a16:creationId xmlns:a16="http://schemas.microsoft.com/office/drawing/2014/main" id="{AAC812EB-FBEF-4D5B-9806-2CFDDBCCE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88233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(Encryption)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FA78E233-5947-4163-BCC3-4BABC1BE5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2800" y="294104"/>
            <a:ext cx="8811827" cy="646929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History</a:t>
            </a:r>
          </a:p>
          <a:p>
            <a:r>
              <a:rPr lang="en-US" altLang="zh-TW"/>
              <a:t>Encryption</a:t>
            </a:r>
          </a:p>
          <a:p>
            <a:r>
              <a:rPr lang="en-US" altLang="zh-TW"/>
              <a:t>Key Generation</a:t>
            </a:r>
          </a:p>
          <a:p>
            <a:r>
              <a:rPr lang="en-US" altLang="zh-TW"/>
              <a:t>Decryption</a:t>
            </a:r>
          </a:p>
          <a:p>
            <a:r>
              <a:rPr lang="en-US" altLang="zh-TW"/>
              <a:t>Strength of DES</a:t>
            </a:r>
          </a:p>
          <a:p>
            <a:r>
              <a:rPr lang="en-US" altLang="zh-TW"/>
              <a:t>Ultimate</a:t>
            </a:r>
          </a:p>
          <a:p>
            <a:endParaRPr lang="en-US" altLang="zh-TW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18AB13D0-15AD-48AD-84E2-B89C2CB071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4575" y="256374"/>
            <a:ext cx="7968449" cy="611189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Key Generation (cont.)</a:t>
            </a:r>
          </a:p>
        </p:txBody>
      </p:sp>
      <p:sp>
        <p:nvSpPr>
          <p:cNvPr id="174086" name="Rectangle 6">
            <a:extLst>
              <a:ext uri="{FF2B5EF4-FFF2-40B4-BE49-F238E27FC236}">
                <a16:creationId xmlns:a16="http://schemas.microsoft.com/office/drawing/2014/main" id="{7AB4773E-D81E-4B2D-B0F9-22A8D33B7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1" y="3124200"/>
            <a:ext cx="1941513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087" name="Text Box 7">
            <a:extLst>
              <a:ext uri="{FF2B5EF4-FFF2-40B4-BE49-F238E27FC236}">
                <a16:creationId xmlns:a16="http://schemas.microsoft.com/office/drawing/2014/main" id="{F89021B5-DDEC-4FB0-87E5-42C6004B6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3200401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D</a:t>
            </a:r>
            <a:r>
              <a:rPr lang="en-US" altLang="zh-TW" baseline="-25000"/>
              <a:t>0</a:t>
            </a:r>
            <a:endParaRPr lang="en-US" altLang="zh-TW"/>
          </a:p>
        </p:txBody>
      </p:sp>
      <p:sp>
        <p:nvSpPr>
          <p:cNvPr id="174090" name="Rectangle 10">
            <a:extLst>
              <a:ext uri="{FF2B5EF4-FFF2-40B4-BE49-F238E27FC236}">
                <a16:creationId xmlns:a16="http://schemas.microsoft.com/office/drawing/2014/main" id="{FF20385B-9335-4F1B-83CA-B32BA54E0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1" y="3124200"/>
            <a:ext cx="1941513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091" name="Text Box 11">
            <a:extLst>
              <a:ext uri="{FF2B5EF4-FFF2-40B4-BE49-F238E27FC236}">
                <a16:creationId xmlns:a16="http://schemas.microsoft.com/office/drawing/2014/main" id="{693D982A-86D9-42BD-92DA-D79A13104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00401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C</a:t>
            </a:r>
            <a:r>
              <a:rPr lang="en-US" altLang="zh-TW" baseline="-25000"/>
              <a:t>0</a:t>
            </a:r>
            <a:endParaRPr lang="en-US" altLang="zh-TW"/>
          </a:p>
        </p:txBody>
      </p:sp>
      <p:sp>
        <p:nvSpPr>
          <p:cNvPr id="174092" name="Rectangle 12">
            <a:extLst>
              <a:ext uri="{FF2B5EF4-FFF2-40B4-BE49-F238E27FC236}">
                <a16:creationId xmlns:a16="http://schemas.microsoft.com/office/drawing/2014/main" id="{4BB4F49A-4197-4F2C-8A4C-68C42C382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752600"/>
            <a:ext cx="4038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093" name="Text Box 13">
            <a:extLst>
              <a:ext uri="{FF2B5EF4-FFF2-40B4-BE49-F238E27FC236}">
                <a16:creationId xmlns:a16="http://schemas.microsoft.com/office/drawing/2014/main" id="{432B732F-A0BF-4FD2-8337-78357A661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828801"/>
            <a:ext cx="396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Input Key</a:t>
            </a:r>
          </a:p>
        </p:txBody>
      </p:sp>
      <p:sp>
        <p:nvSpPr>
          <p:cNvPr id="174094" name="Rectangle 14">
            <a:extLst>
              <a:ext uri="{FF2B5EF4-FFF2-40B4-BE49-F238E27FC236}">
                <a16:creationId xmlns:a16="http://schemas.microsoft.com/office/drawing/2014/main" id="{D0895CB1-F953-4B5B-AD80-B7B8F8A13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438400"/>
            <a:ext cx="4038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095" name="Text Box 15">
            <a:extLst>
              <a:ext uri="{FF2B5EF4-FFF2-40B4-BE49-F238E27FC236}">
                <a16:creationId xmlns:a16="http://schemas.microsoft.com/office/drawing/2014/main" id="{C3595453-8256-4E9A-BB68-F74A1BAC6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514601"/>
            <a:ext cx="396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Permuted Choice One (PC-1)</a:t>
            </a:r>
          </a:p>
        </p:txBody>
      </p:sp>
      <p:sp>
        <p:nvSpPr>
          <p:cNvPr id="174098" name="Rectangle 18">
            <a:extLst>
              <a:ext uri="{FF2B5EF4-FFF2-40B4-BE49-F238E27FC236}">
                <a16:creationId xmlns:a16="http://schemas.microsoft.com/office/drawing/2014/main" id="{1C70AB7C-A9A1-424E-8E9E-2B6133BAC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724400"/>
            <a:ext cx="318293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099" name="Text Box 19">
            <a:extLst>
              <a:ext uri="{FF2B5EF4-FFF2-40B4-BE49-F238E27FC236}">
                <a16:creationId xmlns:a16="http://schemas.microsoft.com/office/drawing/2014/main" id="{B1B745A7-EF71-4632-B55D-B964B421A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00601"/>
            <a:ext cx="312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Permuted Choice Two (PC-2)</a:t>
            </a:r>
          </a:p>
        </p:txBody>
      </p:sp>
      <p:sp>
        <p:nvSpPr>
          <p:cNvPr id="174100" name="Rectangle 20">
            <a:extLst>
              <a:ext uri="{FF2B5EF4-FFF2-40B4-BE49-F238E27FC236}">
                <a16:creationId xmlns:a16="http://schemas.microsoft.com/office/drawing/2014/main" id="{50902EA4-EE84-4C96-A647-08B16F1F7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181600"/>
            <a:ext cx="4038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01" name="Text Box 21">
            <a:extLst>
              <a:ext uri="{FF2B5EF4-FFF2-40B4-BE49-F238E27FC236}">
                <a16:creationId xmlns:a16="http://schemas.microsoft.com/office/drawing/2014/main" id="{69962D25-2133-4D2B-93A2-E5143C97E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257801"/>
            <a:ext cx="396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Schedule of Left Shifts</a:t>
            </a:r>
          </a:p>
        </p:txBody>
      </p:sp>
      <p:sp>
        <p:nvSpPr>
          <p:cNvPr id="174106" name="Rectangle 26">
            <a:extLst>
              <a:ext uri="{FF2B5EF4-FFF2-40B4-BE49-F238E27FC236}">
                <a16:creationId xmlns:a16="http://schemas.microsoft.com/office/drawing/2014/main" id="{DD8DE64E-E3A0-4462-884E-9E8E5236F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1" y="4343400"/>
            <a:ext cx="1941513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07" name="Text Box 27">
            <a:extLst>
              <a:ext uri="{FF2B5EF4-FFF2-40B4-BE49-F238E27FC236}">
                <a16:creationId xmlns:a16="http://schemas.microsoft.com/office/drawing/2014/main" id="{A1CA5645-6FA5-4F90-95F0-95F642667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4419601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D</a:t>
            </a:r>
            <a:r>
              <a:rPr lang="en-US" altLang="zh-TW" baseline="-25000"/>
              <a:t>i-1</a:t>
            </a:r>
            <a:endParaRPr lang="en-US" altLang="zh-TW"/>
          </a:p>
        </p:txBody>
      </p:sp>
      <p:sp>
        <p:nvSpPr>
          <p:cNvPr id="174108" name="Rectangle 28">
            <a:extLst>
              <a:ext uri="{FF2B5EF4-FFF2-40B4-BE49-F238E27FC236}">
                <a16:creationId xmlns:a16="http://schemas.microsoft.com/office/drawing/2014/main" id="{B1F4A014-11DF-427C-82ED-79566927E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1" y="4343400"/>
            <a:ext cx="1941513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09" name="Text Box 29">
            <a:extLst>
              <a:ext uri="{FF2B5EF4-FFF2-40B4-BE49-F238E27FC236}">
                <a16:creationId xmlns:a16="http://schemas.microsoft.com/office/drawing/2014/main" id="{A2FEB870-ABA0-4AF6-B069-9035FA722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419601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C</a:t>
            </a:r>
            <a:r>
              <a:rPr lang="en-US" altLang="zh-TW" baseline="-25000"/>
              <a:t>i-1</a:t>
            </a:r>
            <a:endParaRPr lang="en-US" altLang="zh-TW"/>
          </a:p>
        </p:txBody>
      </p:sp>
      <p:sp>
        <p:nvSpPr>
          <p:cNvPr id="174110" name="Rectangle 30">
            <a:extLst>
              <a:ext uri="{FF2B5EF4-FFF2-40B4-BE49-F238E27FC236}">
                <a16:creationId xmlns:a16="http://schemas.microsoft.com/office/drawing/2014/main" id="{C6CDC834-1D97-4F12-AF54-D17519F24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1" y="5867400"/>
            <a:ext cx="1941513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11" name="Text Box 31">
            <a:extLst>
              <a:ext uri="{FF2B5EF4-FFF2-40B4-BE49-F238E27FC236}">
                <a16:creationId xmlns:a16="http://schemas.microsoft.com/office/drawing/2014/main" id="{33DB3C1C-37A8-449F-84DB-AF25C8ED5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5943601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D</a:t>
            </a:r>
            <a:r>
              <a:rPr lang="en-US" altLang="zh-TW" baseline="-25000"/>
              <a:t>i</a:t>
            </a:r>
            <a:endParaRPr lang="en-US" altLang="zh-TW"/>
          </a:p>
        </p:txBody>
      </p:sp>
      <p:sp>
        <p:nvSpPr>
          <p:cNvPr id="174112" name="Rectangle 32">
            <a:extLst>
              <a:ext uri="{FF2B5EF4-FFF2-40B4-BE49-F238E27FC236}">
                <a16:creationId xmlns:a16="http://schemas.microsoft.com/office/drawing/2014/main" id="{D7D2E0FF-2116-46C7-99EB-7F8AD46FE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1" y="5867400"/>
            <a:ext cx="1941513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13" name="Text Box 33">
            <a:extLst>
              <a:ext uri="{FF2B5EF4-FFF2-40B4-BE49-F238E27FC236}">
                <a16:creationId xmlns:a16="http://schemas.microsoft.com/office/drawing/2014/main" id="{D303A7A3-7215-400C-B25B-C94169860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943601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C</a:t>
            </a:r>
            <a:r>
              <a:rPr lang="en-US" altLang="zh-TW" baseline="-25000"/>
              <a:t>i</a:t>
            </a:r>
            <a:endParaRPr lang="en-US" altLang="zh-TW"/>
          </a:p>
        </p:txBody>
      </p:sp>
      <p:sp>
        <p:nvSpPr>
          <p:cNvPr id="174114" name="Line 34">
            <a:extLst>
              <a:ext uri="{FF2B5EF4-FFF2-40B4-BE49-F238E27FC236}">
                <a16:creationId xmlns:a16="http://schemas.microsoft.com/office/drawing/2014/main" id="{1A776BB6-54CE-4F8A-8CE6-410633046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63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115" name="Line 35">
            <a:extLst>
              <a:ext uri="{FF2B5EF4-FFF2-40B4-BE49-F238E27FC236}">
                <a16:creationId xmlns:a16="http://schemas.microsoft.com/office/drawing/2014/main" id="{E7BF8177-AA5A-44AC-8D88-947D8274F09B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7800" y="563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116" name="Line 36">
            <a:extLst>
              <a:ext uri="{FF2B5EF4-FFF2-40B4-BE49-F238E27FC236}">
                <a16:creationId xmlns:a16="http://schemas.microsoft.com/office/drawing/2014/main" id="{FA9B4E62-7BDA-4823-815C-AFF51AFDDC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117" name="Line 37">
            <a:extLst>
              <a:ext uri="{FF2B5EF4-FFF2-40B4-BE49-F238E27FC236}">
                <a16:creationId xmlns:a16="http://schemas.microsoft.com/office/drawing/2014/main" id="{27E5F1B8-7D66-467A-AFF1-8B3123060C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78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118" name="Line 38">
            <a:extLst>
              <a:ext uri="{FF2B5EF4-FFF2-40B4-BE49-F238E27FC236}">
                <a16:creationId xmlns:a16="http://schemas.microsoft.com/office/drawing/2014/main" id="{71280D11-FDF9-40D8-AB89-0FE77705A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209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119" name="Line 39">
            <a:extLst>
              <a:ext uri="{FF2B5EF4-FFF2-40B4-BE49-F238E27FC236}">
                <a16:creationId xmlns:a16="http://schemas.microsoft.com/office/drawing/2014/main" id="{DD3A3F7C-1841-4A57-B539-1CBA86F28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7800" y="2209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120" name="Line 40">
            <a:extLst>
              <a:ext uri="{FF2B5EF4-FFF2-40B4-BE49-F238E27FC236}">
                <a16:creationId xmlns:a16="http://schemas.microsoft.com/office/drawing/2014/main" id="{3FA31817-0585-4C87-8744-738B799FBF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121" name="Line 41">
            <a:extLst>
              <a:ext uri="{FF2B5EF4-FFF2-40B4-BE49-F238E27FC236}">
                <a16:creationId xmlns:a16="http://schemas.microsoft.com/office/drawing/2014/main" id="{15D18ACD-D553-479D-8B30-2BCB003AA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78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122" name="Rectangle 42">
            <a:extLst>
              <a:ext uri="{FF2B5EF4-FFF2-40B4-BE49-F238E27FC236}">
                <a16:creationId xmlns:a16="http://schemas.microsoft.com/office/drawing/2014/main" id="{5F3CB1B3-C3B0-436B-BFD2-47AD18BC0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581400"/>
            <a:ext cx="3619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Arial" panose="020B0604020202020204" pitchFamily="34" charset="0"/>
              </a:rPr>
              <a:t>▪ </a:t>
            </a:r>
          </a:p>
          <a:p>
            <a:r>
              <a:rPr lang="en-US" altLang="zh-TW"/>
              <a:t>▪</a:t>
            </a:r>
          </a:p>
          <a:p>
            <a:r>
              <a:rPr lang="en-US" altLang="zh-TW"/>
              <a:t>▪</a:t>
            </a:r>
            <a:endParaRPr lang="en-US" altLang="en-US"/>
          </a:p>
        </p:txBody>
      </p:sp>
      <p:sp>
        <p:nvSpPr>
          <p:cNvPr id="174123" name="Rectangle 43">
            <a:extLst>
              <a:ext uri="{FF2B5EF4-FFF2-40B4-BE49-F238E27FC236}">
                <a16:creationId xmlns:a16="http://schemas.microsoft.com/office/drawing/2014/main" id="{0E4101CD-74F5-4973-85E7-576587217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3581400"/>
            <a:ext cx="3619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Arial" panose="020B0604020202020204" pitchFamily="34" charset="0"/>
              </a:rPr>
              <a:t>▪ </a:t>
            </a:r>
          </a:p>
          <a:p>
            <a:r>
              <a:rPr lang="en-US" altLang="zh-TW"/>
              <a:t>▪</a:t>
            </a:r>
          </a:p>
          <a:p>
            <a:r>
              <a:rPr lang="en-US" altLang="zh-TW"/>
              <a:t>▪</a:t>
            </a:r>
            <a:endParaRPr lang="en-US" altLang="en-US"/>
          </a:p>
        </p:txBody>
      </p:sp>
      <p:sp>
        <p:nvSpPr>
          <p:cNvPr id="174124" name="Line 44">
            <a:extLst>
              <a:ext uri="{FF2B5EF4-FFF2-40B4-BE49-F238E27FC236}">
                <a16:creationId xmlns:a16="http://schemas.microsoft.com/office/drawing/2014/main" id="{80E8698D-4CB0-4B0F-BFDA-DABC913349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4876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125" name="Line 45">
            <a:extLst>
              <a:ext uri="{FF2B5EF4-FFF2-40B4-BE49-F238E27FC236}">
                <a16:creationId xmlns:a16="http://schemas.microsoft.com/office/drawing/2014/main" id="{065A0C2E-B2C5-4A37-8268-048C2E0658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50292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126" name="Line 46">
            <a:extLst>
              <a:ext uri="{FF2B5EF4-FFF2-40B4-BE49-F238E27FC236}">
                <a16:creationId xmlns:a16="http://schemas.microsoft.com/office/drawing/2014/main" id="{02A56396-394C-4219-AEFE-DF19D00F7D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556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127" name="Line 47">
            <a:extLst>
              <a:ext uri="{FF2B5EF4-FFF2-40B4-BE49-F238E27FC236}">
                <a16:creationId xmlns:a16="http://schemas.microsoft.com/office/drawing/2014/main" id="{3E4728F9-C835-4814-A699-5A3B4E1436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128" name="Rectangle 48">
            <a:extLst>
              <a:ext uri="{FF2B5EF4-FFF2-40B4-BE49-F238E27FC236}">
                <a16:creationId xmlns:a16="http://schemas.microsoft.com/office/drawing/2014/main" id="{95F05019-77FC-4E0F-A5B2-1538DB3BE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257800"/>
            <a:ext cx="106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TW"/>
              <a:t>Key</a:t>
            </a:r>
            <a:r>
              <a:rPr lang="en-US" altLang="zh-TW" baseline="-25000"/>
              <a:t>i</a:t>
            </a:r>
            <a:endParaRPr lang="en-US" altLang="zh-TW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E14677E5-817B-4E3B-B484-BB6911B250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231961"/>
            <a:ext cx="8231080" cy="584786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Key Generation (cont.)</a:t>
            </a:r>
          </a:p>
        </p:txBody>
      </p:sp>
      <p:sp>
        <p:nvSpPr>
          <p:cNvPr id="176132" name="Rectangle 4">
            <a:extLst>
              <a:ext uri="{FF2B5EF4-FFF2-40B4-BE49-F238E27FC236}">
                <a16:creationId xmlns:a16="http://schemas.microsoft.com/office/drawing/2014/main" id="{0759EC33-0910-4C10-A444-62696C604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7078" y="1319598"/>
            <a:ext cx="10515600" cy="4351338"/>
          </a:xfrm>
        </p:spPr>
        <p:txBody>
          <a:bodyPr/>
          <a:lstStyle/>
          <a:p>
            <a:r>
              <a:rPr lang="en-US" altLang="zh-TW" dirty="0"/>
              <a:t>Original Key: Key</a:t>
            </a:r>
            <a:r>
              <a:rPr lang="en-US" altLang="zh-TW" baseline="-25000" dirty="0"/>
              <a:t>0</a:t>
            </a:r>
            <a:endParaRPr lang="en-US" altLang="zh-TW" dirty="0"/>
          </a:p>
          <a:p>
            <a:r>
              <a:rPr lang="en-US" altLang="zh-TW" dirty="0"/>
              <a:t>Permuted Choice One: PC_1( )</a:t>
            </a:r>
          </a:p>
          <a:p>
            <a:r>
              <a:rPr lang="en-US" altLang="zh-TW" dirty="0"/>
              <a:t>Permuted Choice Two: PC_2( )</a:t>
            </a:r>
          </a:p>
          <a:p>
            <a:r>
              <a:rPr lang="en-US" altLang="zh-TW" dirty="0"/>
              <a:t>Schedule of Left Shift: SLS( ) </a:t>
            </a:r>
          </a:p>
          <a:p>
            <a:endParaRPr lang="en-US" altLang="zh-TW" dirty="0"/>
          </a:p>
        </p:txBody>
      </p:sp>
      <p:graphicFrame>
        <p:nvGraphicFramePr>
          <p:cNvPr id="176135" name="Object 7">
            <a:extLst>
              <a:ext uri="{FF2B5EF4-FFF2-40B4-BE49-F238E27FC236}">
                <a16:creationId xmlns:a16="http://schemas.microsoft.com/office/drawing/2014/main" id="{B9C32324-5ED3-44CC-BEFE-DB208898DE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026534"/>
              </p:ext>
            </p:extLst>
          </p:nvPr>
        </p:nvGraphicFramePr>
        <p:xfrm>
          <a:off x="2447279" y="3608774"/>
          <a:ext cx="443071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0" imgH="228600" progId="Equation.DSMT4">
                  <p:embed/>
                </p:oleObj>
              </mc:Choice>
              <mc:Fallback>
                <p:oleObj name="Equation" r:id="rId2" imgW="1143000" imgH="228600" progId="Equation.DSMT4">
                  <p:embed/>
                  <p:pic>
                    <p:nvPicPr>
                      <p:cNvPr id="176135" name="Object 7">
                        <a:extLst>
                          <a:ext uri="{FF2B5EF4-FFF2-40B4-BE49-F238E27FC236}">
                            <a16:creationId xmlns:a16="http://schemas.microsoft.com/office/drawing/2014/main" id="{B9C32324-5ED3-44CC-BEFE-DB208898DE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279" y="3608774"/>
                        <a:ext cx="4430713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8" name="Object 10">
            <a:extLst>
              <a:ext uri="{FF2B5EF4-FFF2-40B4-BE49-F238E27FC236}">
                <a16:creationId xmlns:a16="http://schemas.microsoft.com/office/drawing/2014/main" id="{5EB15C87-511B-4405-8450-F545B6FD9B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645401"/>
              </p:ext>
            </p:extLst>
          </p:nvPr>
        </p:nvGraphicFramePr>
        <p:xfrm>
          <a:off x="2447278" y="4218374"/>
          <a:ext cx="47752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560" imgH="228600" progId="Equation.DSMT4">
                  <p:embed/>
                </p:oleObj>
              </mc:Choice>
              <mc:Fallback>
                <p:oleObj name="Equation" r:id="rId4" imgW="1231560" imgH="228600" progId="Equation.DSMT4">
                  <p:embed/>
                  <p:pic>
                    <p:nvPicPr>
                      <p:cNvPr id="176138" name="Object 10">
                        <a:extLst>
                          <a:ext uri="{FF2B5EF4-FFF2-40B4-BE49-F238E27FC236}">
                            <a16:creationId xmlns:a16="http://schemas.microsoft.com/office/drawing/2014/main" id="{5EB15C87-511B-4405-8450-F545B6FD9B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278" y="4218374"/>
                        <a:ext cx="47752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41" name="Object 13">
            <a:extLst>
              <a:ext uri="{FF2B5EF4-FFF2-40B4-BE49-F238E27FC236}">
                <a16:creationId xmlns:a16="http://schemas.microsoft.com/office/drawing/2014/main" id="{D66BD391-D777-4120-B364-F14544BC2E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479522"/>
              </p:ext>
            </p:extLst>
          </p:nvPr>
        </p:nvGraphicFramePr>
        <p:xfrm>
          <a:off x="2447279" y="4827974"/>
          <a:ext cx="566261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60160" imgH="228600" progId="Equation.DSMT4">
                  <p:embed/>
                </p:oleObj>
              </mc:Choice>
              <mc:Fallback>
                <p:oleObj name="Equation" r:id="rId6" imgW="1460160" imgH="228600" progId="Equation.DSMT4">
                  <p:embed/>
                  <p:pic>
                    <p:nvPicPr>
                      <p:cNvPr id="176141" name="Object 13">
                        <a:extLst>
                          <a:ext uri="{FF2B5EF4-FFF2-40B4-BE49-F238E27FC236}">
                            <a16:creationId xmlns:a16="http://schemas.microsoft.com/office/drawing/2014/main" id="{D66BD391-D777-4120-B364-F14544BC2E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279" y="4827974"/>
                        <a:ext cx="5662613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815D8004-3B0B-4A17-B37B-130C3D670A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3773" y="228600"/>
            <a:ext cx="8632054" cy="60812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Decryption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FB96D0CB-4CEF-4A00-9353-DC20C198D45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981200"/>
            <a:ext cx="4038600" cy="4267200"/>
          </a:xfrm>
        </p:spPr>
        <p:txBody>
          <a:bodyPr/>
          <a:lstStyle/>
          <a:p>
            <a:r>
              <a:rPr lang="en-US" altLang="zh-TW" sz="2400"/>
              <a:t>The same algorithm as encryption.</a:t>
            </a:r>
          </a:p>
          <a:p>
            <a:pPr algn="just"/>
            <a:r>
              <a:rPr lang="en-US" altLang="zh-TW" sz="2400"/>
              <a:t>Reversed the order of key (Key</a:t>
            </a:r>
            <a:r>
              <a:rPr lang="en-US" altLang="zh-TW" sz="2400" baseline="-25000"/>
              <a:t>16</a:t>
            </a:r>
            <a:r>
              <a:rPr lang="en-US" altLang="zh-TW" sz="2400"/>
              <a:t>, Key</a:t>
            </a:r>
            <a:r>
              <a:rPr lang="en-US" altLang="zh-TW" sz="2400" baseline="-25000"/>
              <a:t>15</a:t>
            </a:r>
            <a:r>
              <a:rPr lang="en-US" altLang="zh-TW" sz="2400"/>
              <a:t>, … Key</a:t>
            </a:r>
            <a:r>
              <a:rPr lang="en-US" altLang="zh-TW" sz="2400" baseline="-25000"/>
              <a:t>1</a:t>
            </a:r>
            <a:r>
              <a:rPr lang="en-US" altLang="zh-TW" sz="2400"/>
              <a:t>).</a:t>
            </a:r>
          </a:p>
          <a:p>
            <a:pPr algn="just"/>
            <a:r>
              <a:rPr lang="en-US" altLang="zh-TW" sz="2400"/>
              <a:t>For example:</a:t>
            </a:r>
          </a:p>
          <a:p>
            <a:pPr lvl="1" algn="just"/>
            <a:r>
              <a:rPr lang="en-AU" altLang="zh-TW" sz="2000"/>
              <a:t>IP undoes  IP</a:t>
            </a:r>
            <a:r>
              <a:rPr lang="en-AU" altLang="zh-TW" sz="2000" baseline="30000"/>
              <a:t>-1</a:t>
            </a:r>
            <a:r>
              <a:rPr lang="en-AU" altLang="zh-TW" sz="2000"/>
              <a:t> step of encryption.</a:t>
            </a:r>
          </a:p>
          <a:p>
            <a:pPr lvl="1" algn="just"/>
            <a:r>
              <a:rPr lang="en-AU" altLang="zh-TW" sz="2000"/>
              <a:t>1st round with SK16 undoes 16th encrypt round.</a:t>
            </a:r>
            <a:endParaRPr lang="en-US" altLang="zh-TW" sz="2000"/>
          </a:p>
        </p:txBody>
      </p:sp>
      <p:pic>
        <p:nvPicPr>
          <p:cNvPr id="134153" name="Picture 9">
            <a:extLst>
              <a:ext uri="{FF2B5EF4-FFF2-40B4-BE49-F238E27FC236}">
                <a16:creationId xmlns:a16="http://schemas.microsoft.com/office/drawing/2014/main" id="{26C97F38-9E1F-4122-9486-4AB02FAB4877}"/>
              </a:ext>
            </a:extLst>
          </p:cNvPr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4"/>
          <a:stretch>
            <a:fillRect/>
          </a:stretch>
        </p:blipFill>
        <p:spPr>
          <a:xfrm>
            <a:off x="6629400" y="609600"/>
            <a:ext cx="3810000" cy="6019800"/>
          </a:xfrm>
          <a:noFill/>
          <a:ln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51A359B5-55E9-4562-9A97-6FC78540E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8212" y="240837"/>
            <a:ext cx="9166934" cy="558153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Strength of DES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DCEE6DF2-02C7-4A9E-8E72-31B21F1BF2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3879" y="1355108"/>
            <a:ext cx="10515600" cy="4351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Criticism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Reduction in key size of 72 bits</a:t>
            </a:r>
          </a:p>
          <a:p>
            <a:pPr lvl="2">
              <a:lnSpc>
                <a:spcPct val="90000"/>
              </a:lnSpc>
            </a:pPr>
            <a:r>
              <a:rPr lang="en-US" altLang="zh-TW"/>
              <a:t>Too short to withstand with brute-force attack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S-boxes were classified.</a:t>
            </a:r>
          </a:p>
          <a:p>
            <a:pPr lvl="2">
              <a:lnSpc>
                <a:spcPct val="90000"/>
              </a:lnSpc>
            </a:pPr>
            <a:r>
              <a:rPr lang="en-US" altLang="zh-TW"/>
              <a:t>Weak points enable NSA to decipher without key.</a:t>
            </a:r>
          </a:p>
          <a:p>
            <a:pPr>
              <a:lnSpc>
                <a:spcPct val="90000"/>
              </a:lnSpc>
            </a:pPr>
            <a:r>
              <a:rPr lang="en-US" altLang="en-US"/>
              <a:t>56-bit keys have 2</a:t>
            </a:r>
            <a:r>
              <a:rPr lang="en-US" altLang="en-US" baseline="30000"/>
              <a:t>56</a:t>
            </a:r>
            <a:r>
              <a:rPr lang="en-US" altLang="en-US"/>
              <a:t> = 7.2 x 10</a:t>
            </a:r>
            <a:r>
              <a:rPr lang="en-US" altLang="en-US" baseline="30000"/>
              <a:t>16</a:t>
            </a:r>
            <a:r>
              <a:rPr lang="en-US" altLang="en-US"/>
              <a:t> values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B</a:t>
            </a:r>
            <a:r>
              <a:rPr lang="en-US" altLang="en-US"/>
              <a:t>rute force search looks hard</a:t>
            </a:r>
            <a:r>
              <a:rPr lang="en-US" altLang="zh-TW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A machine performing one DES encryption per microsecond would take more than a thousand year to break the cipher.</a:t>
            </a:r>
          </a:p>
          <a:p>
            <a:pPr>
              <a:lnSpc>
                <a:spcPct val="90000"/>
              </a:lnSpc>
            </a:pPr>
            <a:endParaRPr lang="en-US" altLang="zh-TW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4294F7D4-C1F0-428B-980F-5FC1608243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60617" y="304800"/>
            <a:ext cx="8667565" cy="5334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Strength of DES (cont.)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F1B2C7E0-561D-4401-B30A-B735177790D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54819" y="1676400"/>
            <a:ext cx="5384800" cy="3886200"/>
          </a:xfrm>
        </p:spPr>
        <p:txBody>
          <a:bodyPr/>
          <a:lstStyle/>
          <a:p>
            <a:r>
              <a:rPr lang="en-US" altLang="zh-TW" dirty="0"/>
              <a:t>Avalanche effect in DES</a:t>
            </a:r>
          </a:p>
          <a:p>
            <a:pPr lvl="1"/>
            <a:r>
              <a:rPr lang="en-US" altLang="zh-TW" dirty="0"/>
              <a:t>If a small change in either the plaintext or the key, the ciphertext should change markedly.</a:t>
            </a:r>
          </a:p>
          <a:p>
            <a:r>
              <a:rPr lang="en-US" altLang="zh-TW" dirty="0"/>
              <a:t>DES exhibits a strong avalanche effect.</a:t>
            </a:r>
          </a:p>
        </p:txBody>
      </p:sp>
      <p:pic>
        <p:nvPicPr>
          <p:cNvPr id="190469" name="Picture 5">
            <a:extLst>
              <a:ext uri="{FF2B5EF4-FFF2-40B4-BE49-F238E27FC236}">
                <a16:creationId xmlns:a16="http://schemas.microsoft.com/office/drawing/2014/main" id="{1DF6DCDC-61BE-4B11-84D6-346670A9EE29}"/>
              </a:ext>
            </a:extLst>
          </p:cNvPr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9" t="3922" r="24529" b="11765"/>
          <a:stretch>
            <a:fillRect/>
          </a:stretch>
        </p:blipFill>
        <p:spPr>
          <a:xfrm>
            <a:off x="7299664" y="1371600"/>
            <a:ext cx="4495800" cy="4495800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99800CD8-9F39-486F-AD2A-1BDB63134F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6820" y="205328"/>
            <a:ext cx="8918359" cy="691318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Ultimate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45E9F028-22DB-4262-A747-DADE77A3E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3105" y="1710216"/>
            <a:ext cx="7888549" cy="1956262"/>
          </a:xfrm>
        </p:spPr>
        <p:txBody>
          <a:bodyPr/>
          <a:lstStyle/>
          <a:p>
            <a:r>
              <a:rPr lang="en-US" altLang="zh-TW" dirty="0"/>
              <a:t>DES was proved insecure </a:t>
            </a:r>
          </a:p>
          <a:p>
            <a:pPr lvl="1"/>
            <a:r>
              <a:rPr lang="en-AU" altLang="zh-TW" dirty="0"/>
              <a:t>In 1997 on Internet in a few months</a:t>
            </a:r>
            <a:endParaRPr lang="en-US" altLang="zh-TW" dirty="0"/>
          </a:p>
          <a:p>
            <a:pPr lvl="1"/>
            <a:r>
              <a:rPr lang="en-AU" altLang="zh-TW" dirty="0"/>
              <a:t>in 1998 on dedicated h/w (EFF) in a few days</a:t>
            </a:r>
            <a:endParaRPr lang="en-US" altLang="zh-TW" dirty="0"/>
          </a:p>
          <a:p>
            <a:pPr lvl="1"/>
            <a:r>
              <a:rPr lang="en-AU" altLang="zh-TW" dirty="0"/>
              <a:t>In 1999 above combined in 22hrs!</a:t>
            </a:r>
          </a:p>
          <a:p>
            <a:endParaRPr lang="en-US" altLang="zh-TW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AD128BFD-98DA-405D-B3BD-963582B05F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8212" y="249716"/>
            <a:ext cx="9060402" cy="611419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C6BCD7BE-F3DC-4A60-B488-2B26847238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[1] </a:t>
            </a:r>
            <a:r>
              <a:rPr lang="en-US" altLang="zh-TW">
                <a:solidFill>
                  <a:srgbClr val="008000"/>
                </a:solidFill>
              </a:rPr>
              <a:t>William Stallings</a:t>
            </a:r>
            <a:r>
              <a:rPr lang="en-US" altLang="zh-TW"/>
              <a:t>, </a:t>
            </a:r>
            <a:r>
              <a:rPr lang="en-US" altLang="zh-TW" i="1">
                <a:solidFill>
                  <a:srgbClr val="0000FF"/>
                </a:solidFill>
              </a:rPr>
              <a:t>Cryptography and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i="1">
                <a:solidFill>
                  <a:srgbClr val="0000FF"/>
                </a:solidFill>
              </a:rPr>
              <a:t>        Network Security</a:t>
            </a:r>
            <a:r>
              <a:rPr lang="en-US" altLang="zh-TW"/>
              <a:t>, </a:t>
            </a:r>
            <a:r>
              <a:rPr lang="en-US" altLang="zh-TW">
                <a:solidFill>
                  <a:srgbClr val="CC0000"/>
                </a:solidFill>
              </a:rPr>
              <a:t>1999</a:t>
            </a:r>
            <a:r>
              <a:rPr lang="en-US" altLang="zh-TW"/>
              <a:t>.</a:t>
            </a:r>
          </a:p>
          <a:p>
            <a:endParaRPr lang="en-US" altLang="zh-TW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646F6A39-5967-4437-A589-14D0B4F54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7284" y="285227"/>
            <a:ext cx="9486530" cy="56703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History</a:t>
            </a:r>
          </a:p>
        </p:txBody>
      </p:sp>
      <p:sp>
        <p:nvSpPr>
          <p:cNvPr id="128004" name="AutoShape 4">
            <a:extLst>
              <a:ext uri="{FF2B5EF4-FFF2-40B4-BE49-F238E27FC236}">
                <a16:creationId xmlns:a16="http://schemas.microsoft.com/office/drawing/2014/main" id="{84E97128-8A50-4050-ACAE-48662A02B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111191"/>
            <a:ext cx="8091996" cy="1046083"/>
          </a:xfrm>
          <a:prstGeom prst="roundRect">
            <a:avLst>
              <a:gd name="adj" fmla="val 16667"/>
            </a:avLst>
          </a:prstGeom>
          <a:solidFill>
            <a:schemeClr val="accent1">
              <a:alpha val="31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8005" name="Text Box 5">
            <a:extLst>
              <a:ext uri="{FF2B5EF4-FFF2-40B4-BE49-F238E27FC236}">
                <a16:creationId xmlns:a16="http://schemas.microsoft.com/office/drawing/2014/main" id="{EE99D225-DB15-4D46-8922-FB4B26BAB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160758"/>
            <a:ext cx="7841942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TW" sz="2600" dirty="0"/>
              <a:t>In 1971, IBM developed an algorithm, named </a:t>
            </a:r>
            <a:r>
              <a:rPr lang="en-US" altLang="zh-TW" sz="2600" dirty="0">
                <a:solidFill>
                  <a:schemeClr val="bg2"/>
                </a:solidFill>
              </a:rPr>
              <a:t>LUCIFER</a:t>
            </a:r>
            <a:r>
              <a:rPr lang="en-US" altLang="zh-TW" sz="2600" dirty="0"/>
              <a:t> which operates on a block of </a:t>
            </a:r>
            <a:r>
              <a:rPr lang="en-US" altLang="zh-TW" sz="2600" dirty="0">
                <a:solidFill>
                  <a:schemeClr val="bg2"/>
                </a:solidFill>
              </a:rPr>
              <a:t>64 bits</a:t>
            </a:r>
            <a:r>
              <a:rPr lang="en-US" altLang="zh-TW" sz="2600" dirty="0"/>
              <a:t>, using a </a:t>
            </a:r>
            <a:r>
              <a:rPr lang="en-US" altLang="zh-TW" sz="2600" dirty="0">
                <a:solidFill>
                  <a:schemeClr val="bg2"/>
                </a:solidFill>
              </a:rPr>
              <a:t>128-bit</a:t>
            </a:r>
            <a:r>
              <a:rPr lang="en-US" altLang="zh-TW" sz="2600" dirty="0"/>
              <a:t> key</a:t>
            </a:r>
          </a:p>
        </p:txBody>
      </p:sp>
      <p:sp>
        <p:nvSpPr>
          <p:cNvPr id="128006" name="AutoShape 6">
            <a:extLst>
              <a:ext uri="{FF2B5EF4-FFF2-40B4-BE49-F238E27FC236}">
                <a16:creationId xmlns:a16="http://schemas.microsoft.com/office/drawing/2014/main" id="{BAC63E32-6B83-4125-98EC-8B95B16EF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957" y="2263043"/>
            <a:ext cx="5334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2">
              <a:alpha val="3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IN"/>
          </a:p>
        </p:txBody>
      </p:sp>
      <p:sp>
        <p:nvSpPr>
          <p:cNvPr id="128008" name="AutoShape 8">
            <a:extLst>
              <a:ext uri="{FF2B5EF4-FFF2-40B4-BE49-F238E27FC236}">
                <a16:creationId xmlns:a16="http://schemas.microsoft.com/office/drawing/2014/main" id="{3B648944-02E2-48B9-9E37-239C7F001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954779"/>
            <a:ext cx="8091996" cy="968752"/>
          </a:xfrm>
          <a:prstGeom prst="roundRect">
            <a:avLst>
              <a:gd name="adj" fmla="val 16667"/>
            </a:avLst>
          </a:prstGeom>
          <a:solidFill>
            <a:schemeClr val="accent1">
              <a:alpha val="31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8007" name="Text Box 7">
            <a:extLst>
              <a:ext uri="{FF2B5EF4-FFF2-40B4-BE49-F238E27FC236}">
                <a16:creationId xmlns:a16="http://schemas.microsoft.com/office/drawing/2014/main" id="{BABD5922-8249-44C9-8B51-A3E6707EE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030979"/>
            <a:ext cx="7841942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TW" sz="2600" dirty="0"/>
              <a:t>Walter Tuchman, an IBM researcher,  refined LUCIFER and reduced the key size to </a:t>
            </a:r>
            <a:r>
              <a:rPr lang="en-US" altLang="zh-TW" sz="2600" dirty="0">
                <a:solidFill>
                  <a:schemeClr val="bg2"/>
                </a:solidFill>
              </a:rPr>
              <a:t>56-bit</a:t>
            </a:r>
            <a:r>
              <a:rPr lang="en-US" altLang="zh-TW" sz="2600" dirty="0"/>
              <a:t>,</a:t>
            </a:r>
            <a:r>
              <a:rPr lang="en-US" altLang="zh-TW" sz="2600" dirty="0">
                <a:solidFill>
                  <a:schemeClr val="bg2"/>
                </a:solidFill>
              </a:rPr>
              <a:t> </a:t>
            </a:r>
            <a:r>
              <a:rPr lang="en-US" altLang="zh-TW" sz="2600" dirty="0"/>
              <a:t>to fit on a chip.</a:t>
            </a:r>
          </a:p>
        </p:txBody>
      </p:sp>
      <p:sp>
        <p:nvSpPr>
          <p:cNvPr id="128009" name="AutoShape 9">
            <a:extLst>
              <a:ext uri="{FF2B5EF4-FFF2-40B4-BE49-F238E27FC236}">
                <a16:creationId xmlns:a16="http://schemas.microsoft.com/office/drawing/2014/main" id="{BC5E449A-2EE1-4C3C-A983-F6B11973E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957" y="3999731"/>
            <a:ext cx="5334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2">
              <a:alpha val="3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IN"/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9A2506EE-02D6-49A7-96AB-0CD5EF278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637839"/>
            <a:ext cx="8091995" cy="1059403"/>
          </a:xfrm>
          <a:prstGeom prst="roundRect">
            <a:avLst>
              <a:gd name="adj" fmla="val 16667"/>
            </a:avLst>
          </a:prstGeom>
          <a:solidFill>
            <a:schemeClr val="accent1">
              <a:alpha val="31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60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76A779E1-D8E5-43C3-B09F-2E7FD0F6C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637839"/>
            <a:ext cx="7841942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TW" sz="2600" dirty="0"/>
              <a:t>In 1977, the results of Tuchman’s project of IBM was adopted as the </a:t>
            </a:r>
            <a:r>
              <a:rPr lang="en-US" altLang="zh-TW" sz="2600" dirty="0">
                <a:solidFill>
                  <a:schemeClr val="bg2"/>
                </a:solidFill>
              </a:rPr>
              <a:t>Data Encryption Standard</a:t>
            </a:r>
            <a:r>
              <a:rPr lang="en-US" altLang="zh-TW" sz="2600" dirty="0"/>
              <a:t> by NSA (NIST).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0FF0A46E-B008-4682-9444-D99694169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66169" y="294105"/>
            <a:ext cx="8545497" cy="584786"/>
          </a:xfrm>
        </p:spPr>
        <p:txBody>
          <a:bodyPr>
            <a:normAutofit fontScale="90000"/>
          </a:bodyPr>
          <a:lstStyle/>
          <a:p>
            <a:r>
              <a:rPr lang="en-US" altLang="zh-TW" sz="4000" dirty="0">
                <a:solidFill>
                  <a:schemeClr val="bg1"/>
                </a:solidFill>
              </a:rPr>
              <a:t>A Simplified DES-Type Algorithm</a:t>
            </a:r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5EAE12CD-1434-4E56-AC96-A608C83A44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Suppose that a message has 12 bits and is written as L</a:t>
            </a:r>
            <a:r>
              <a:rPr lang="en-US" altLang="zh-TW" baseline="-25000"/>
              <a:t>0</a:t>
            </a:r>
            <a:r>
              <a:rPr lang="en-US" altLang="zh-TW"/>
              <a:t>R</a:t>
            </a:r>
            <a:r>
              <a:rPr lang="en-US" altLang="zh-TW" baseline="-25000"/>
              <a:t>0 </a:t>
            </a:r>
            <a:r>
              <a:rPr lang="en-US" altLang="zh-TW"/>
              <a:t>, where L</a:t>
            </a:r>
            <a:r>
              <a:rPr lang="en-US" altLang="zh-TW" baseline="-25000"/>
              <a:t>0 </a:t>
            </a:r>
            <a:r>
              <a:rPr lang="en-US" altLang="zh-TW"/>
              <a:t>consists of the first 6 bits and R</a:t>
            </a:r>
            <a:r>
              <a:rPr lang="en-US" altLang="zh-TW" baseline="-25000"/>
              <a:t>0</a:t>
            </a:r>
            <a:r>
              <a:rPr lang="en-US" altLang="zh-TW"/>
              <a:t> consists of the last 6 bits.</a:t>
            </a:r>
          </a:p>
          <a:p>
            <a:pPr>
              <a:lnSpc>
                <a:spcPct val="90000"/>
              </a:lnSpc>
            </a:pPr>
            <a:r>
              <a:rPr lang="en-US" altLang="zh-TW"/>
              <a:t>The key K has 9 bits. The </a:t>
            </a:r>
            <a:r>
              <a:rPr lang="en-US" altLang="zh-TW" i="1">
                <a:solidFill>
                  <a:srgbClr val="3333FF"/>
                </a:solidFill>
              </a:rPr>
              <a:t>i</a:t>
            </a:r>
            <a:r>
              <a:rPr lang="en-US" altLang="zh-TW"/>
              <a:t>th round of the algorithm transforms an input L</a:t>
            </a:r>
            <a:r>
              <a:rPr lang="en-US" altLang="zh-TW" baseline="-25000"/>
              <a:t>i-1</a:t>
            </a:r>
            <a:r>
              <a:rPr lang="en-US" altLang="zh-TW"/>
              <a:t>R</a:t>
            </a:r>
            <a:r>
              <a:rPr lang="en-US" altLang="zh-TW" baseline="-25000"/>
              <a:t>i-1 </a:t>
            </a:r>
            <a:r>
              <a:rPr lang="en-US" altLang="zh-TW"/>
              <a:t>to the output L</a:t>
            </a:r>
            <a:r>
              <a:rPr lang="en-US" altLang="zh-TW" baseline="-25000"/>
              <a:t>i</a:t>
            </a:r>
            <a:r>
              <a:rPr lang="en-US" altLang="zh-TW"/>
              <a:t>R</a:t>
            </a:r>
            <a:r>
              <a:rPr lang="en-US" altLang="zh-TW" baseline="-25000"/>
              <a:t>i </a:t>
            </a:r>
            <a:r>
              <a:rPr lang="en-US" altLang="zh-TW"/>
              <a:t>using an 8-bit key K</a:t>
            </a:r>
            <a:r>
              <a:rPr lang="en-US" altLang="zh-TW" baseline="-25000"/>
              <a:t>i </a:t>
            </a:r>
            <a:r>
              <a:rPr lang="en-US" altLang="zh-TW"/>
              <a:t>derived from K.</a:t>
            </a:r>
          </a:p>
          <a:p>
            <a:pPr>
              <a:lnSpc>
                <a:spcPct val="90000"/>
              </a:lnSpc>
            </a:pPr>
            <a:r>
              <a:rPr lang="en-US" altLang="zh-TW"/>
              <a:t>The main part of the encryption process is a function f(R</a:t>
            </a:r>
            <a:r>
              <a:rPr lang="en-US" altLang="zh-TW" baseline="-25000"/>
              <a:t>i-1</a:t>
            </a:r>
            <a:r>
              <a:rPr lang="en-US" altLang="zh-TW"/>
              <a:t>,K</a:t>
            </a:r>
            <a:r>
              <a:rPr lang="en-US" altLang="zh-TW" baseline="-25000"/>
              <a:t>i</a:t>
            </a:r>
            <a:r>
              <a:rPr lang="en-US" altLang="zh-TW"/>
              <a:t>) that takes a 6-bit input</a:t>
            </a:r>
            <a:endParaRPr lang="en-US" altLang="zh-TW" baseline="-25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>
            <a:extLst>
              <a:ext uri="{FF2B5EF4-FFF2-40B4-BE49-F238E27FC236}">
                <a16:creationId xmlns:a16="http://schemas.microsoft.com/office/drawing/2014/main" id="{DD32E5BF-4C51-4FA9-B0C4-556D0201A0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92802" y="1514907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R</a:t>
            </a:r>
            <a:r>
              <a:rPr lang="en-US" altLang="zh-TW" baseline="-25000" dirty="0"/>
              <a:t>i-1 </a:t>
            </a:r>
            <a:r>
              <a:rPr lang="en-US" altLang="zh-TW" dirty="0"/>
              <a:t>and an 8-bit input K</a:t>
            </a:r>
            <a:r>
              <a:rPr lang="en-US" altLang="zh-TW" baseline="-25000" dirty="0"/>
              <a:t>i </a:t>
            </a:r>
            <a:r>
              <a:rPr lang="en-US" altLang="zh-TW" dirty="0"/>
              <a:t>and produces a 6-bit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output which will be described later.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The output of the </a:t>
            </a:r>
            <a:r>
              <a:rPr lang="en-US" altLang="zh-TW" i="1" dirty="0" err="1">
                <a:solidFill>
                  <a:srgbClr val="3333FF"/>
                </a:solidFill>
              </a:rPr>
              <a:t>i</a:t>
            </a:r>
            <a:r>
              <a:rPr lang="en-US" altLang="zh-TW" dirty="0" err="1"/>
              <a:t>th</a:t>
            </a:r>
            <a:r>
              <a:rPr lang="en-US" altLang="zh-TW" dirty="0"/>
              <a:t> round is defined as: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     L</a:t>
            </a:r>
            <a:r>
              <a:rPr lang="en-US" altLang="zh-TW" baseline="-25000" dirty="0"/>
              <a:t>i </a:t>
            </a:r>
            <a:r>
              <a:rPr lang="en-US" altLang="zh-TW" dirty="0"/>
              <a:t>= R</a:t>
            </a:r>
            <a:r>
              <a:rPr lang="en-US" altLang="zh-TW" baseline="-25000" dirty="0"/>
              <a:t>i-1  </a:t>
            </a:r>
            <a:r>
              <a:rPr lang="en-US" altLang="zh-TW" dirty="0"/>
              <a:t>and  R</a:t>
            </a:r>
            <a:r>
              <a:rPr lang="en-US" altLang="zh-TW" baseline="-25000" dirty="0"/>
              <a:t>i </a:t>
            </a:r>
            <a:r>
              <a:rPr lang="en-US" altLang="zh-TW" dirty="0"/>
              <a:t>= L</a:t>
            </a:r>
            <a:r>
              <a:rPr lang="en-US" altLang="zh-TW" baseline="-25000" dirty="0"/>
              <a:t>i-1 </a:t>
            </a:r>
            <a:r>
              <a:rPr lang="en-US" altLang="zh-TW" dirty="0"/>
              <a:t>XOR  f(R</a:t>
            </a:r>
            <a:r>
              <a:rPr lang="en-US" altLang="zh-TW" baseline="-25000" dirty="0"/>
              <a:t>i-1</a:t>
            </a:r>
            <a:r>
              <a:rPr lang="en-US" altLang="zh-TW" dirty="0"/>
              <a:t>,K</a:t>
            </a:r>
            <a:r>
              <a:rPr lang="en-US" altLang="zh-TW" baseline="-25000" dirty="0"/>
              <a:t>i</a:t>
            </a:r>
            <a:r>
              <a:rPr lang="en-US" altLang="zh-TW" dirty="0"/>
              <a:t>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The decryption is the reverse of encryption.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/>
              <a:t>[L</a:t>
            </a:r>
            <a:r>
              <a:rPr lang="en-US" altLang="zh-TW" baseline="-25000" dirty="0"/>
              <a:t>n</a:t>
            </a:r>
            <a:r>
              <a:rPr lang="en-US" altLang="zh-TW" dirty="0"/>
              <a:t>] [R</a:t>
            </a:r>
            <a:r>
              <a:rPr lang="en-US" altLang="zh-TW" baseline="-25000" dirty="0"/>
              <a:t>n </a:t>
            </a:r>
            <a:r>
              <a:rPr lang="en-US" altLang="zh-TW" dirty="0"/>
              <a:t>XOR f(L</a:t>
            </a:r>
            <a:r>
              <a:rPr lang="en-US" altLang="zh-TW" baseline="-25000" dirty="0"/>
              <a:t>n</a:t>
            </a:r>
            <a:r>
              <a:rPr lang="en-US" altLang="zh-TW" dirty="0"/>
              <a:t>, </a:t>
            </a:r>
            <a:r>
              <a:rPr lang="en-US" altLang="zh-TW" dirty="0" err="1"/>
              <a:t>K</a:t>
            </a:r>
            <a:r>
              <a:rPr lang="en-US" altLang="zh-TW" baseline="-25000" dirty="0" err="1"/>
              <a:t>n</a:t>
            </a:r>
            <a:r>
              <a:rPr lang="en-US" altLang="zh-TW" dirty="0"/>
              <a:t>)] = … =[R</a:t>
            </a:r>
            <a:r>
              <a:rPr lang="en-US" altLang="zh-TW" baseline="-25000" dirty="0"/>
              <a:t>n-1</a:t>
            </a:r>
            <a:r>
              <a:rPr lang="en-US" altLang="zh-TW" dirty="0"/>
              <a:t>] [L</a:t>
            </a:r>
            <a:r>
              <a:rPr lang="en-US" altLang="zh-TW" baseline="-25000" dirty="0"/>
              <a:t>n-1</a:t>
            </a:r>
            <a:r>
              <a:rPr lang="en-US" altLang="zh-TW" dirty="0"/>
              <a:t>]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23536D62-30D2-47E1-B938-2C031F5F93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276350"/>
            <a:ext cx="7955872" cy="584786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The Operations of f Function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3251EB85-141B-4F69-86A0-0DE8CBF33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6270" y="1452763"/>
            <a:ext cx="10515600" cy="4351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E(L</a:t>
            </a:r>
            <a:r>
              <a:rPr lang="en-US" altLang="zh-TW" baseline="-25000" dirty="0"/>
              <a:t>i</a:t>
            </a:r>
            <a:r>
              <a:rPr lang="en-US" altLang="zh-TW" dirty="0"/>
              <a:t>)=E(01</a:t>
            </a:r>
            <a:r>
              <a:rPr lang="en-US" altLang="zh-TW" dirty="0">
                <a:solidFill>
                  <a:srgbClr val="CC0000"/>
                </a:solidFill>
              </a:rPr>
              <a:t>1</a:t>
            </a:r>
            <a:r>
              <a:rPr lang="en-US" altLang="zh-TW" dirty="0">
                <a:solidFill>
                  <a:srgbClr val="3333FF"/>
                </a:solidFill>
              </a:rPr>
              <a:t>0</a:t>
            </a:r>
            <a:r>
              <a:rPr lang="en-US" altLang="zh-TW" dirty="0"/>
              <a:t>01)=E(01</a:t>
            </a:r>
            <a:r>
              <a:rPr lang="en-US" altLang="zh-TW" dirty="0">
                <a:solidFill>
                  <a:srgbClr val="3333FF"/>
                </a:solidFill>
              </a:rPr>
              <a:t>0</a:t>
            </a:r>
            <a:r>
              <a:rPr lang="en-US" altLang="zh-TW" dirty="0">
                <a:solidFill>
                  <a:srgbClr val="008000"/>
                </a:solidFill>
              </a:rPr>
              <a:t>10</a:t>
            </a:r>
            <a:r>
              <a:rPr lang="en-US" altLang="zh-TW" dirty="0">
                <a:solidFill>
                  <a:srgbClr val="CC0000"/>
                </a:solidFill>
              </a:rPr>
              <a:t>1</a:t>
            </a:r>
            <a:r>
              <a:rPr lang="en-US" altLang="zh-TW" dirty="0"/>
              <a:t>01) (Expander)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S-boxes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CC0000"/>
                </a:solidFill>
              </a:rPr>
              <a:t>S</a:t>
            </a:r>
            <a:r>
              <a:rPr lang="en-US" altLang="zh-TW" baseline="-25000" dirty="0">
                <a:solidFill>
                  <a:srgbClr val="CC0000"/>
                </a:solidFill>
              </a:rPr>
              <a:t>1   </a:t>
            </a:r>
            <a:r>
              <a:rPr lang="en-US" altLang="zh-TW" dirty="0"/>
              <a:t>101  010  001  110  011  100  111  000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      001  100  110  010  000  111  101  011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CC0000"/>
                </a:solidFill>
              </a:rPr>
              <a:t>S</a:t>
            </a:r>
            <a:r>
              <a:rPr lang="en-US" altLang="zh-TW" baseline="-25000" dirty="0">
                <a:solidFill>
                  <a:srgbClr val="CC0000"/>
                </a:solidFill>
              </a:rPr>
              <a:t>2   </a:t>
            </a:r>
            <a:r>
              <a:rPr lang="en-US" altLang="zh-TW" dirty="0"/>
              <a:t>100  000  110  101  111  001  011  010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      101  011  000  111  110  010  001  100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The input for an S-box has 4 bits. The first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/>
              <a:t>bit specifies which row will be used: 0 for 1st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Rectangle 3">
            <a:extLst>
              <a:ext uri="{FF2B5EF4-FFF2-40B4-BE49-F238E27FC236}">
                <a16:creationId xmlns:a16="http://schemas.microsoft.com/office/drawing/2014/main" id="{B06FAECC-EC03-4F79-BDEA-29F3E70B7A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The other 3 bits represent a binary number that specifies the column: 000 for the 1st column, 001 for the 2nd column, … 111 for the 7th column. For example, an input </a:t>
            </a:r>
            <a:r>
              <a:rPr lang="en-US" altLang="zh-TW">
                <a:solidFill>
                  <a:srgbClr val="3333FF"/>
                </a:solidFill>
              </a:rPr>
              <a:t>1</a:t>
            </a:r>
            <a:r>
              <a:rPr lang="en-US" altLang="zh-TW">
                <a:solidFill>
                  <a:srgbClr val="008000"/>
                </a:solidFill>
              </a:rPr>
              <a:t>010</a:t>
            </a:r>
            <a:r>
              <a:rPr lang="en-US" altLang="zh-TW"/>
              <a:t> for S</a:t>
            </a:r>
            <a:r>
              <a:rPr lang="en-US" altLang="zh-TW" baseline="-25000"/>
              <a:t>1 </a:t>
            </a:r>
            <a:r>
              <a:rPr lang="en-US" altLang="zh-TW"/>
              <a:t>box will yield the output </a:t>
            </a:r>
            <a:r>
              <a:rPr lang="en-US" altLang="zh-TW">
                <a:solidFill>
                  <a:srgbClr val="008000"/>
                </a:solidFill>
              </a:rPr>
              <a:t>110.</a:t>
            </a:r>
          </a:p>
          <a:p>
            <a:r>
              <a:rPr lang="en-US" altLang="zh-TW"/>
              <a:t>The key K consists of 9 bits. K</a:t>
            </a:r>
            <a:r>
              <a:rPr lang="en-US" altLang="zh-TW" baseline="-25000"/>
              <a:t>i </a:t>
            </a:r>
            <a:r>
              <a:rPr lang="en-US" altLang="zh-TW"/>
              <a:t>is the key for the ith round starting with the ith bit of K. Let K=</a:t>
            </a:r>
            <a:r>
              <a:rPr lang="en-US" altLang="zh-TW">
                <a:solidFill>
                  <a:srgbClr val="3333FF"/>
                </a:solidFill>
              </a:rPr>
              <a:t>01</a:t>
            </a:r>
            <a:r>
              <a:rPr lang="en-US" altLang="zh-TW"/>
              <a:t>0</a:t>
            </a:r>
            <a:r>
              <a:rPr lang="en-US" altLang="zh-TW">
                <a:solidFill>
                  <a:srgbClr val="CC0000"/>
                </a:solidFill>
              </a:rPr>
              <a:t>0</a:t>
            </a:r>
            <a:r>
              <a:rPr lang="en-US" altLang="zh-TW">
                <a:solidFill>
                  <a:srgbClr val="008000"/>
                </a:solidFill>
              </a:rPr>
              <a:t>11001</a:t>
            </a:r>
            <a:r>
              <a:rPr lang="en-US" altLang="zh-TW"/>
              <a:t>, then K</a:t>
            </a:r>
            <a:r>
              <a:rPr lang="en-US" altLang="zh-TW" baseline="-25000"/>
              <a:t>4</a:t>
            </a:r>
            <a:r>
              <a:rPr lang="en-US" altLang="zh-TW"/>
              <a:t>=</a:t>
            </a:r>
            <a:r>
              <a:rPr lang="en-US" altLang="zh-TW">
                <a:solidFill>
                  <a:srgbClr val="CC0000"/>
                </a:solidFill>
              </a:rPr>
              <a:t>0</a:t>
            </a:r>
            <a:r>
              <a:rPr lang="en-US" altLang="zh-TW">
                <a:solidFill>
                  <a:srgbClr val="008000"/>
                </a:solidFill>
              </a:rPr>
              <a:t>11001</a:t>
            </a:r>
            <a:r>
              <a:rPr lang="en-US" altLang="zh-TW">
                <a:solidFill>
                  <a:srgbClr val="3333FF"/>
                </a:solidFill>
              </a:rPr>
              <a:t>01.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extLst>
              <a:ext uri="{FF2B5EF4-FFF2-40B4-BE49-F238E27FC236}">
                <a16:creationId xmlns:a16="http://schemas.microsoft.com/office/drawing/2014/main" id="{4CBE30A3-B876-47F3-8C5C-E6787BECE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5849" y="205327"/>
            <a:ext cx="9140301" cy="70907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R</a:t>
            </a:r>
            <a:r>
              <a:rPr lang="en-US" altLang="zh-TW" baseline="-25000" dirty="0">
                <a:solidFill>
                  <a:schemeClr val="bg1"/>
                </a:solidFill>
              </a:rPr>
              <a:t>i-1</a:t>
            </a:r>
            <a:r>
              <a:rPr lang="en-US" altLang="zh-TW" dirty="0">
                <a:solidFill>
                  <a:schemeClr val="bg1"/>
                </a:solidFill>
              </a:rPr>
              <a:t>=100110 and K</a:t>
            </a:r>
            <a:r>
              <a:rPr lang="en-US" altLang="zh-TW" baseline="-25000" dirty="0">
                <a:solidFill>
                  <a:schemeClr val="bg1"/>
                </a:solidFill>
              </a:rPr>
              <a:t>i</a:t>
            </a:r>
            <a:r>
              <a:rPr lang="en-US" altLang="zh-TW" dirty="0">
                <a:solidFill>
                  <a:schemeClr val="bg1"/>
                </a:solidFill>
              </a:rPr>
              <a:t>=01100101</a:t>
            </a:r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833BF3B9-2D23-4C15-87E4-F96B838342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E(R</a:t>
            </a:r>
            <a:r>
              <a:rPr lang="en-US" altLang="zh-TW" baseline="-25000"/>
              <a:t>i-1</a:t>
            </a:r>
            <a:r>
              <a:rPr lang="en-US" altLang="zh-TW"/>
              <a:t>) XOR K</a:t>
            </a:r>
            <a:r>
              <a:rPr lang="en-US" altLang="zh-TW" baseline="-25000"/>
              <a:t>i </a:t>
            </a:r>
            <a:r>
              <a:rPr lang="en-US" altLang="zh-TW"/>
              <a:t>=10101010 XOR 01100101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                          = </a:t>
            </a:r>
            <a:r>
              <a:rPr lang="en-US" altLang="zh-TW">
                <a:solidFill>
                  <a:srgbClr val="008000"/>
                </a:solidFill>
              </a:rPr>
              <a:t>1100</a:t>
            </a:r>
            <a:r>
              <a:rPr lang="en-US" altLang="zh-TW">
                <a:solidFill>
                  <a:srgbClr val="3333FF"/>
                </a:solidFill>
              </a:rPr>
              <a:t>1111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>
                <a:solidFill>
                  <a:srgbClr val="CC0000"/>
                </a:solidFill>
              </a:rPr>
              <a:t>S</a:t>
            </a:r>
            <a:r>
              <a:rPr lang="en-US" altLang="zh-TW" baseline="-25000">
                <a:solidFill>
                  <a:srgbClr val="CC0000"/>
                </a:solidFill>
              </a:rPr>
              <a:t>1</a:t>
            </a:r>
            <a:r>
              <a:rPr lang="en-US" altLang="zh-TW"/>
              <a:t>(</a:t>
            </a:r>
            <a:r>
              <a:rPr lang="en-US" altLang="zh-TW">
                <a:solidFill>
                  <a:srgbClr val="008000"/>
                </a:solidFill>
              </a:rPr>
              <a:t>1100</a:t>
            </a:r>
            <a:r>
              <a:rPr lang="en-US" altLang="zh-TW"/>
              <a:t>)=000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>
                <a:solidFill>
                  <a:srgbClr val="CC0000"/>
                </a:solidFill>
              </a:rPr>
              <a:t>S</a:t>
            </a:r>
            <a:r>
              <a:rPr lang="en-US" altLang="zh-TW" baseline="-25000">
                <a:solidFill>
                  <a:srgbClr val="CC0000"/>
                </a:solidFill>
              </a:rPr>
              <a:t>2</a:t>
            </a:r>
            <a:r>
              <a:rPr lang="en-US" altLang="zh-TW"/>
              <a:t>(</a:t>
            </a:r>
            <a:r>
              <a:rPr lang="en-US" altLang="zh-TW">
                <a:solidFill>
                  <a:srgbClr val="3333FF"/>
                </a:solidFill>
              </a:rPr>
              <a:t>1111</a:t>
            </a:r>
            <a:r>
              <a:rPr lang="en-US" altLang="zh-TW"/>
              <a:t>)=100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Thus, R</a:t>
            </a:r>
            <a:r>
              <a:rPr lang="en-US" altLang="zh-TW" baseline="-25000"/>
              <a:t>i </a:t>
            </a:r>
            <a:r>
              <a:rPr lang="en-US" altLang="zh-TW"/>
              <a:t>= f(R</a:t>
            </a:r>
            <a:r>
              <a:rPr lang="en-US" altLang="zh-TW" baseline="-25000"/>
              <a:t>i-1</a:t>
            </a:r>
            <a:r>
              <a:rPr lang="en-US" altLang="zh-TW"/>
              <a:t>,K</a:t>
            </a:r>
            <a:r>
              <a:rPr lang="en-US" altLang="zh-TW" baseline="-25000"/>
              <a:t>i</a:t>
            </a:r>
            <a:r>
              <a:rPr lang="en-US" altLang="zh-TW"/>
              <a:t>)=000100, L</a:t>
            </a:r>
            <a:r>
              <a:rPr lang="en-US" altLang="zh-TW" baseline="-25000"/>
              <a:t>i </a:t>
            </a:r>
            <a:r>
              <a:rPr lang="en-US" altLang="zh-TW"/>
              <a:t>=R</a:t>
            </a:r>
            <a:r>
              <a:rPr lang="en-US" altLang="zh-TW" baseline="-25000"/>
              <a:t>i-1 </a:t>
            </a:r>
            <a:r>
              <a:rPr lang="en-US" altLang="zh-TW"/>
              <a:t>=100110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/>
              <a:t>L</a:t>
            </a:r>
            <a:r>
              <a:rPr lang="en-US" altLang="zh-TW" baseline="-25000"/>
              <a:t>i-1</a:t>
            </a:r>
            <a:r>
              <a:rPr lang="en-US" altLang="zh-TW"/>
              <a:t>R</a:t>
            </a:r>
            <a:r>
              <a:rPr lang="en-US" altLang="zh-TW" baseline="-25000"/>
              <a:t>i-1 </a:t>
            </a:r>
            <a:r>
              <a:rPr lang="en-US" altLang="zh-TW"/>
              <a:t>= </a:t>
            </a:r>
            <a:r>
              <a:rPr lang="en-US" altLang="zh-TW">
                <a:solidFill>
                  <a:srgbClr val="008000"/>
                </a:solidFill>
              </a:rPr>
              <a:t>011100</a:t>
            </a:r>
            <a:r>
              <a:rPr lang="en-US" altLang="zh-TW">
                <a:solidFill>
                  <a:srgbClr val="3333FF"/>
                </a:solidFill>
              </a:rPr>
              <a:t>100110 </a:t>
            </a:r>
            <a:r>
              <a:rPr lang="en-US" altLang="zh-TW">
                <a:solidFill>
                  <a:srgbClr val="3333FF"/>
                </a:solidFill>
                <a:cs typeface="Arial" panose="020B0604020202020204" pitchFamily="34" charset="0"/>
              </a:rPr>
              <a:t>→ (</a:t>
            </a:r>
            <a:r>
              <a:rPr lang="en-US" altLang="zh-TW">
                <a:solidFill>
                  <a:srgbClr val="CC0000"/>
                </a:solidFill>
                <a:cs typeface="Arial" panose="020B0604020202020204" pitchFamily="34" charset="0"/>
              </a:rPr>
              <a:t>?</a:t>
            </a:r>
            <a:r>
              <a:rPr lang="en-US" altLang="zh-TW">
                <a:solidFill>
                  <a:srgbClr val="3333FF"/>
                </a:solidFill>
                <a:cs typeface="Arial" panose="020B0604020202020204" pitchFamily="34" charset="0"/>
              </a:rPr>
              <a:t>) </a:t>
            </a:r>
            <a:r>
              <a:rPr lang="en-US" altLang="zh-TW"/>
              <a:t>L</a:t>
            </a:r>
            <a:r>
              <a:rPr lang="en-US" altLang="zh-TW" baseline="-25000"/>
              <a:t>i</a:t>
            </a:r>
            <a:r>
              <a:rPr lang="en-US" altLang="zh-TW"/>
              <a:t>R</a:t>
            </a:r>
            <a:r>
              <a:rPr lang="en-US" altLang="zh-TW" baseline="-25000"/>
              <a:t>i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>
                <a:solidFill>
                  <a:srgbClr val="3333FF"/>
                </a:solidFill>
                <a:cs typeface="Arial" panose="020B0604020202020204" pitchFamily="34" charset="0"/>
              </a:rPr>
              <a:t>              </a:t>
            </a:r>
            <a:r>
              <a:rPr lang="en-US" altLang="zh-TW">
                <a:solidFill>
                  <a:srgbClr val="CC0000"/>
                </a:solidFill>
                <a:cs typeface="Arial" panose="020B0604020202020204" pitchFamily="34" charset="0"/>
              </a:rPr>
              <a:t>100110</a:t>
            </a:r>
            <a:r>
              <a:rPr lang="en-US" altLang="zh-TW">
                <a:solidFill>
                  <a:srgbClr val="33CC33"/>
                </a:solidFill>
                <a:cs typeface="Arial" panose="020B0604020202020204" pitchFamily="34" charset="0"/>
              </a:rPr>
              <a:t>011000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F6561054-2EA1-484F-9228-84F109F0EC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3276600"/>
            <a:ext cx="3048000" cy="914400"/>
          </a:xfrm>
        </p:spPr>
        <p:txBody>
          <a:bodyPr/>
          <a:lstStyle/>
          <a:p>
            <a:r>
              <a:rPr lang="en-US" altLang="zh-TW"/>
              <a:t>Encryption</a:t>
            </a:r>
          </a:p>
        </p:txBody>
      </p:sp>
      <p:pic>
        <p:nvPicPr>
          <p:cNvPr id="133125" name="Picture 5">
            <a:extLst>
              <a:ext uri="{FF2B5EF4-FFF2-40B4-BE49-F238E27FC236}">
                <a16:creationId xmlns:a16="http://schemas.microsoft.com/office/drawing/2014/main" id="{0B83D98D-A240-4368-9220-EC6AD948E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163" y="79899"/>
            <a:ext cx="5708650" cy="664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1206</Words>
  <Application>Microsoft Office PowerPoint</Application>
  <PresentationFormat>Widescreen</PresentationFormat>
  <Paragraphs>395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細明體</vt:lpstr>
      <vt:lpstr>Arial</vt:lpstr>
      <vt:lpstr>Calibri</vt:lpstr>
      <vt:lpstr>Calibri Light</vt:lpstr>
      <vt:lpstr>Times New Roman</vt:lpstr>
      <vt:lpstr>Wingdings</vt:lpstr>
      <vt:lpstr>Office Theme</vt:lpstr>
      <vt:lpstr>Equation</vt:lpstr>
      <vt:lpstr>PowerPoint Presentation</vt:lpstr>
      <vt:lpstr>Outline</vt:lpstr>
      <vt:lpstr>History</vt:lpstr>
      <vt:lpstr>A Simplified DES-Type Algorithm</vt:lpstr>
      <vt:lpstr>PowerPoint Presentation</vt:lpstr>
      <vt:lpstr>The Operations of f Function</vt:lpstr>
      <vt:lpstr>PowerPoint Presentation</vt:lpstr>
      <vt:lpstr>Ri-1=100110 and Ki=01100101</vt:lpstr>
      <vt:lpstr>Encryption</vt:lpstr>
      <vt:lpstr>Encryption (cont.)</vt:lpstr>
      <vt:lpstr>Encryption (cont.)</vt:lpstr>
      <vt:lpstr>Encryption (IP, IP-1)</vt:lpstr>
      <vt:lpstr>Encryption (Round)</vt:lpstr>
      <vt:lpstr>Encryption (Round) (cont.)</vt:lpstr>
      <vt:lpstr>Encryption (Round) (cont.)</vt:lpstr>
      <vt:lpstr>Encryption (Round) (cont.)</vt:lpstr>
      <vt:lpstr>Encryption (Round) (cont.)</vt:lpstr>
      <vt:lpstr>Encryption (Round) (cont.)</vt:lpstr>
      <vt:lpstr>Key Generation</vt:lpstr>
      <vt:lpstr>Key Generation (cont.)</vt:lpstr>
      <vt:lpstr>Key Generation (cont.)</vt:lpstr>
      <vt:lpstr>Decryption</vt:lpstr>
      <vt:lpstr>Strength of DES</vt:lpstr>
      <vt:lpstr>Strength of DES (cont.)</vt:lpstr>
      <vt:lpstr>Ultimate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</dc:creator>
  <cp:lastModifiedBy>Rajkamal Gupta</cp:lastModifiedBy>
  <cp:revision>40</cp:revision>
  <dcterms:created xsi:type="dcterms:W3CDTF">2020-10-17T09:21:13Z</dcterms:created>
  <dcterms:modified xsi:type="dcterms:W3CDTF">2022-09-13T04:18:20Z</dcterms:modified>
</cp:coreProperties>
</file>