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9" r:id="rId3"/>
    <p:sldId id="283" r:id="rId4"/>
    <p:sldId id="260" r:id="rId5"/>
    <p:sldId id="258" r:id="rId6"/>
    <p:sldId id="286" r:id="rId7"/>
    <p:sldId id="290" r:id="rId8"/>
    <p:sldId id="264" r:id="rId9"/>
    <p:sldId id="265" r:id="rId10"/>
    <p:sldId id="261" r:id="rId11"/>
    <p:sldId id="266" r:id="rId12"/>
    <p:sldId id="267" r:id="rId13"/>
    <p:sldId id="268" r:id="rId14"/>
    <p:sldId id="269" r:id="rId15"/>
    <p:sldId id="270" r:id="rId16"/>
    <p:sldId id="324" r:id="rId17"/>
    <p:sldId id="322" r:id="rId18"/>
    <p:sldId id="323" r:id="rId19"/>
    <p:sldId id="321" r:id="rId20"/>
    <p:sldId id="317" r:id="rId21"/>
    <p:sldId id="318" r:id="rId22"/>
    <p:sldId id="275" r:id="rId23"/>
    <p:sldId id="276" r:id="rId24"/>
    <p:sldId id="277" r:id="rId25"/>
    <p:sldId id="278" r:id="rId26"/>
    <p:sldId id="326"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65E86B71-0594-46F9-86AF-B5D0AE33D7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782106EE-85F8-4DED-A168-296E1EFE271D}" type="slidenum">
              <a:rPr lang="en-US" altLang="en-US" sz="1200" baseline="0"/>
              <a:pPr eaLnBrk="1" hangingPunct="1"/>
              <a:t>3</a:t>
            </a:fld>
            <a:endParaRPr lang="en-US" altLang="en-US" sz="1200" baseline="0"/>
          </a:p>
        </p:txBody>
      </p:sp>
      <p:sp>
        <p:nvSpPr>
          <p:cNvPr id="20482" name="Rectangle 2">
            <a:extLst>
              <a:ext uri="{FF2B5EF4-FFF2-40B4-BE49-F238E27FC236}">
                <a16:creationId xmlns:a16="http://schemas.microsoft.com/office/drawing/2014/main" id="{9ABA1FAD-5837-444C-A5A8-57B502F0937D}"/>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7EEDE167-5ABE-4121-B34D-1100686F9D7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i="1"/>
              <a:t>All traditional schemes are </a:t>
            </a:r>
            <a:r>
              <a:rPr lang="en-AU" altLang="en-US" b="1" i="1"/>
              <a:t>symmetric</a:t>
            </a:r>
            <a:r>
              <a:rPr lang="en-AU" altLang="en-US" i="1"/>
              <a:t> / </a:t>
            </a:r>
            <a:r>
              <a:rPr lang="en-AU" altLang="en-US" b="1" i="1"/>
              <a:t>single key</a:t>
            </a:r>
            <a:r>
              <a:rPr lang="en-AU" altLang="en-US" i="1"/>
              <a:t> / </a:t>
            </a:r>
            <a:r>
              <a:rPr lang="en-AU" altLang="en-US" b="1" i="1"/>
              <a:t>private-key</a:t>
            </a:r>
            <a:r>
              <a:rPr lang="en-AU" altLang="en-US" i="1"/>
              <a:t> encryption algorithms, with a </a:t>
            </a:r>
            <a:r>
              <a:rPr lang="en-AU" altLang="en-US" b="1" i="1"/>
              <a:t>single key</a:t>
            </a:r>
            <a:r>
              <a:rPr lang="en-AU" altLang="en-US" i="1"/>
              <a:t>, used for both encryption and decryption. Since both sender and receiver are equivalent, either can encrypt or decrypt messages using that common key.</a:t>
            </a:r>
            <a:r>
              <a:rPr lang="en-AU"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F72EDF2F-5F8F-4257-AF48-D5897A8F2A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5C183B1B-6C76-415B-B51B-C171432EAAF4}" type="slidenum">
              <a:rPr lang="en-US" altLang="en-US" sz="1200" baseline="0"/>
              <a:pPr eaLnBrk="1" hangingPunct="1"/>
              <a:t>12</a:t>
            </a:fld>
            <a:endParaRPr lang="en-US" altLang="en-US" sz="1200" baseline="0"/>
          </a:p>
        </p:txBody>
      </p:sp>
      <p:sp>
        <p:nvSpPr>
          <p:cNvPr id="86018" name="Rectangle 2">
            <a:extLst>
              <a:ext uri="{FF2B5EF4-FFF2-40B4-BE49-F238E27FC236}">
                <a16:creationId xmlns:a16="http://schemas.microsoft.com/office/drawing/2014/main" id="{BF383DC3-257E-43E5-A5A9-489704C12BD2}"/>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592B344-BAD5-4830-A532-7074493A64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B5F537AB-A23D-4566-815F-804BD18AD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F7F24716-CCF2-46A9-8DE3-BE911388AB49}" type="slidenum">
              <a:rPr lang="en-US" altLang="en-US" sz="1200" baseline="0"/>
              <a:pPr eaLnBrk="1" hangingPunct="1"/>
              <a:t>13</a:t>
            </a:fld>
            <a:endParaRPr lang="en-US" altLang="en-US" sz="1200" baseline="0"/>
          </a:p>
        </p:txBody>
      </p:sp>
      <p:sp>
        <p:nvSpPr>
          <p:cNvPr id="88066" name="Rectangle 2">
            <a:extLst>
              <a:ext uri="{FF2B5EF4-FFF2-40B4-BE49-F238E27FC236}">
                <a16:creationId xmlns:a16="http://schemas.microsoft.com/office/drawing/2014/main" id="{71676965-0D77-48FD-BF02-233F2C64944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B047870-5A32-4848-A74B-EE0576897E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174A8A07-8012-4989-9BDD-21EDF35024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007C9BF8-8C1D-4912-9AC3-114351073D19}" type="slidenum">
              <a:rPr lang="en-US" altLang="en-US" sz="1200" baseline="0"/>
              <a:pPr eaLnBrk="1" hangingPunct="1"/>
              <a:t>14</a:t>
            </a:fld>
            <a:endParaRPr lang="en-US" altLang="en-US" sz="1200" baseline="0"/>
          </a:p>
        </p:txBody>
      </p:sp>
      <p:sp>
        <p:nvSpPr>
          <p:cNvPr id="90114" name="Rectangle 2">
            <a:extLst>
              <a:ext uri="{FF2B5EF4-FFF2-40B4-BE49-F238E27FC236}">
                <a16:creationId xmlns:a16="http://schemas.microsoft.com/office/drawing/2014/main" id="{2C4BED11-6147-4A7D-9612-BE425BC1A7D1}"/>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3C5413B8-1474-4B9A-8ABF-08657B89EB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76060FD8-E044-4DE1-8317-B7F8578DF0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CB42DC5C-5BC6-4177-A505-E10ABF07BC8B}" type="slidenum">
              <a:rPr lang="en-US" altLang="en-US" sz="1200" baseline="0"/>
              <a:pPr eaLnBrk="1" hangingPunct="1"/>
              <a:t>15</a:t>
            </a:fld>
            <a:endParaRPr lang="en-US" altLang="en-US" sz="1200" baseline="0"/>
          </a:p>
        </p:txBody>
      </p:sp>
      <p:sp>
        <p:nvSpPr>
          <p:cNvPr id="94210" name="Rectangle 2">
            <a:extLst>
              <a:ext uri="{FF2B5EF4-FFF2-40B4-BE49-F238E27FC236}">
                <a16:creationId xmlns:a16="http://schemas.microsoft.com/office/drawing/2014/main" id="{C5490BBE-3AD9-4437-A9D6-27CD6996BCD2}"/>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0A98CAB2-E9CF-4D17-B686-83AAD5158D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91060E98-AEE7-411B-B053-4FDECB8E0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4EFE9557-66B2-4898-A9FD-D03662202806}" type="slidenum">
              <a:rPr lang="en-US" altLang="en-US" sz="1200" baseline="0"/>
              <a:pPr eaLnBrk="1" hangingPunct="1"/>
              <a:t>16</a:t>
            </a:fld>
            <a:endParaRPr lang="en-US" altLang="en-US" sz="1200" baseline="0"/>
          </a:p>
        </p:txBody>
      </p:sp>
      <p:sp>
        <p:nvSpPr>
          <p:cNvPr id="100354" name="Rectangle 2">
            <a:extLst>
              <a:ext uri="{FF2B5EF4-FFF2-40B4-BE49-F238E27FC236}">
                <a16:creationId xmlns:a16="http://schemas.microsoft.com/office/drawing/2014/main" id="{CF9F540C-5687-4732-8C77-5A0BBD8C2B72}"/>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A71260F7-00BD-4CB5-8D6B-31A065B92CB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Since its adoption as a federal standard, there have been lingering concerns about the level of security provided by DES in two areas: key size and the nature of the algorithm.</a:t>
            </a:r>
            <a:endParaRPr lang="en-AU" altLang="en-US"/>
          </a:p>
          <a:p>
            <a:pPr eaLnBrk="1" hangingPunct="1"/>
            <a:r>
              <a:rPr lang="en-US" altLang="en-US">
                <a:latin typeface="Times-Roman" charset="0"/>
              </a:rPr>
              <a:t>With a key length of 56 bits, there are 2^56 possible keys, which is approximately 7.2*10^16 keys. Thus a brute-force attack appeared impractical. </a:t>
            </a:r>
            <a:endParaRPr lang="en-AU" altLang="en-US"/>
          </a:p>
          <a:p>
            <a:pPr eaLnBrk="1" hangingPunct="1"/>
            <a:r>
              <a:rPr lang="en-AU" alt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en-US"/>
              <a:t>There have been other demonstrated breaks of the DES using both large networks of computers &amp; dedicated h/w, including: </a:t>
            </a:r>
          </a:p>
          <a:p>
            <a:pPr eaLnBrk="1" hangingPunct="1"/>
            <a:r>
              <a:rPr lang="en-AU" altLang="en-US"/>
              <a:t>- 1997 on a large network of computers in a few months </a:t>
            </a:r>
          </a:p>
          <a:p>
            <a:pPr eaLnBrk="1" hangingPunct="1"/>
            <a:r>
              <a:rPr lang="en-AU" altLang="en-US"/>
              <a:t>- 1998 on dedicated h/w (EFF) in a few days </a:t>
            </a:r>
          </a:p>
          <a:p>
            <a:pPr eaLnBrk="1" hangingPunct="1"/>
            <a:r>
              <a:rPr lang="en-AU" altLang="en-US"/>
              <a:t>- 1999 above combined in 22hrs!</a:t>
            </a:r>
          </a:p>
          <a:p>
            <a:pPr eaLnBrk="1" hangingPunct="1"/>
            <a:r>
              <a:rPr lang="en-US" altLang="en-US">
                <a:latin typeface="Times-Roman"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altLang="en-US">
                <a:latin typeface="Times-Roman" charset="0"/>
              </a:rPr>
              <a:t>Clearly </a:t>
            </a:r>
            <a:r>
              <a:rPr lang="en-US" altLang="en-US"/>
              <a:t>must now consider alternatives to DES</a:t>
            </a:r>
            <a:r>
              <a:rPr lang="en-US" altLang="en-US">
                <a:latin typeface="Times-Roman" charset="0"/>
              </a:rPr>
              <a:t>, the most important of which are AES and triple DES.</a:t>
            </a:r>
            <a:endParaRPr lang="en-AU" altLang="en-US"/>
          </a:p>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3F88A2D8-F35A-48C5-AFE2-534FD15526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429B2AB-7286-4C72-95C8-8CEAACADCCC1}" type="slidenum">
              <a:rPr lang="en-US" altLang="en-US" sz="1200" baseline="0"/>
              <a:pPr eaLnBrk="1" hangingPunct="1"/>
              <a:t>17</a:t>
            </a:fld>
            <a:endParaRPr lang="en-US" altLang="en-US" sz="1200" baseline="0"/>
          </a:p>
        </p:txBody>
      </p:sp>
      <p:sp>
        <p:nvSpPr>
          <p:cNvPr id="102402" name="Rectangle 2">
            <a:extLst>
              <a:ext uri="{FF2B5EF4-FFF2-40B4-BE49-F238E27FC236}">
                <a16:creationId xmlns:a16="http://schemas.microsoft.com/office/drawing/2014/main" id="{6182CD01-E74A-46FE-9DF9-EE27184C75C5}"/>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792A938D-2337-4A7E-96A1-5F2257BF93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F18C6595-C00C-4302-9FF1-0FF3804BF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B1C80F84-E3FC-48E0-A025-CAF6161FD8F8}" type="slidenum">
              <a:rPr lang="en-US" altLang="en-US" sz="1200" baseline="0"/>
              <a:pPr eaLnBrk="1" hangingPunct="1"/>
              <a:t>18</a:t>
            </a:fld>
            <a:endParaRPr lang="en-US" altLang="en-US" sz="1200" baseline="0"/>
          </a:p>
        </p:txBody>
      </p:sp>
      <p:sp>
        <p:nvSpPr>
          <p:cNvPr id="104450" name="Rectangle 2">
            <a:extLst>
              <a:ext uri="{FF2B5EF4-FFF2-40B4-BE49-F238E27FC236}">
                <a16:creationId xmlns:a16="http://schemas.microsoft.com/office/drawing/2014/main" id="{93BCD462-FDBA-4E9D-9895-990F00FB1C44}"/>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35691F95-BBDE-4E6E-9AC1-B5181A3F4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6E0A8880-1B75-4EE1-B9C3-C0337DEA3C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38CC5E82-5F35-4E28-B51A-9B96238E9E4B}" type="slidenum">
              <a:rPr lang="en-US" altLang="en-US" sz="1200" baseline="0"/>
              <a:pPr eaLnBrk="1" hangingPunct="1"/>
              <a:t>19</a:t>
            </a:fld>
            <a:endParaRPr lang="en-US" altLang="en-US" sz="1200" baseline="0"/>
          </a:p>
        </p:txBody>
      </p:sp>
      <p:sp>
        <p:nvSpPr>
          <p:cNvPr id="106498" name="Rectangle 2">
            <a:extLst>
              <a:ext uri="{FF2B5EF4-FFF2-40B4-BE49-F238E27FC236}">
                <a16:creationId xmlns:a16="http://schemas.microsoft.com/office/drawing/2014/main" id="{9B0E6A11-09C9-4C78-B99C-217A06104769}"/>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5181B986-4E01-4906-93A8-A92C9356B92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Since its adoption as a federal standard, there have been lingering concerns about the level of security provided by DES in two areas: key size and the nature of the algorithm.</a:t>
            </a:r>
            <a:endParaRPr lang="en-AU" altLang="en-US"/>
          </a:p>
          <a:p>
            <a:pPr eaLnBrk="1" hangingPunct="1"/>
            <a:r>
              <a:rPr lang="en-US" altLang="en-US">
                <a:latin typeface="Times-Roman" charset="0"/>
              </a:rPr>
              <a:t>With a key length of 56 bits, there are 2^56 possible keys, which is approximately 7.2*10^16 keys. Thus a brute-force attack appeared impractical. </a:t>
            </a:r>
            <a:endParaRPr lang="en-AU" altLang="en-US"/>
          </a:p>
          <a:p>
            <a:pPr eaLnBrk="1" hangingPunct="1"/>
            <a:r>
              <a:rPr lang="en-AU" alt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en-US"/>
              <a:t>There have been other demonstrated breaks of the DES using both large networks of computers &amp; dedicated h/w, including: </a:t>
            </a:r>
          </a:p>
          <a:p>
            <a:pPr eaLnBrk="1" hangingPunct="1"/>
            <a:r>
              <a:rPr lang="en-AU" altLang="en-US"/>
              <a:t>- 1997 on a large network of computers in a few months </a:t>
            </a:r>
          </a:p>
          <a:p>
            <a:pPr eaLnBrk="1" hangingPunct="1"/>
            <a:r>
              <a:rPr lang="en-AU" altLang="en-US"/>
              <a:t>- 1998 on dedicated h/w (EFF) in a few days </a:t>
            </a:r>
          </a:p>
          <a:p>
            <a:pPr eaLnBrk="1" hangingPunct="1"/>
            <a:r>
              <a:rPr lang="en-AU" altLang="en-US"/>
              <a:t>- 1999 above combined in 22hrs!</a:t>
            </a:r>
          </a:p>
          <a:p>
            <a:pPr eaLnBrk="1" hangingPunct="1"/>
            <a:r>
              <a:rPr lang="en-US" altLang="en-US">
                <a:latin typeface="Times-Roman"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altLang="en-US">
                <a:latin typeface="Times-Roman" charset="0"/>
              </a:rPr>
              <a:t>Clearly </a:t>
            </a:r>
            <a:r>
              <a:rPr lang="en-US" altLang="en-US"/>
              <a:t>must now consider alternatives to DES</a:t>
            </a:r>
            <a:r>
              <a:rPr lang="en-US" altLang="en-US">
                <a:latin typeface="Times-Roman" charset="0"/>
              </a:rPr>
              <a:t>, the most important of which are AES and triple DES.</a:t>
            </a:r>
            <a:endParaRPr lang="en-AU" altLang="en-US"/>
          </a:p>
          <a:p>
            <a:pPr eaLnBrk="1" hangingPunct="1"/>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679C203C-E2BC-471B-B487-533F6F110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C6BE8AC3-2153-4F08-81BE-6E4057A3F2F2}" type="slidenum">
              <a:rPr lang="en-US" altLang="en-US" sz="1200" baseline="0"/>
              <a:pPr eaLnBrk="1" hangingPunct="1"/>
              <a:t>20</a:t>
            </a:fld>
            <a:endParaRPr lang="en-US" altLang="en-US" sz="1200" baseline="0"/>
          </a:p>
        </p:txBody>
      </p:sp>
      <p:sp>
        <p:nvSpPr>
          <p:cNvPr id="116738" name="Rectangle 2">
            <a:extLst>
              <a:ext uri="{FF2B5EF4-FFF2-40B4-BE49-F238E27FC236}">
                <a16:creationId xmlns:a16="http://schemas.microsoft.com/office/drawing/2014/main" id="{6701E16C-7A02-408B-A29C-02E19176F767}"/>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D1D4C8C4-0429-43BD-9488-E9AE7C0F8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8CA4CE3C-7E9A-43F6-8583-BF61FB2EF4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815AC33B-90B6-46C2-BCE0-E9814782ED24}" type="slidenum">
              <a:rPr lang="en-US" altLang="en-US" sz="1200" baseline="0"/>
              <a:pPr eaLnBrk="1" hangingPunct="1"/>
              <a:t>21</a:t>
            </a:fld>
            <a:endParaRPr lang="en-US" altLang="en-US" sz="1200" baseline="0"/>
          </a:p>
        </p:txBody>
      </p:sp>
      <p:sp>
        <p:nvSpPr>
          <p:cNvPr id="118786" name="Rectangle 2">
            <a:extLst>
              <a:ext uri="{FF2B5EF4-FFF2-40B4-BE49-F238E27FC236}">
                <a16:creationId xmlns:a16="http://schemas.microsoft.com/office/drawing/2014/main" id="{C1E9106B-12FD-46C1-9956-1ECA33432EE7}"/>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688883CF-80DE-48F4-855C-4C6E21F68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0857D3D-3D51-494B-82F3-0A9F561975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A55E48C1-0D4B-491D-89ED-06DA0E16FC2B}" type="slidenum">
              <a:rPr lang="en-US" altLang="en-US" sz="1200" baseline="0"/>
              <a:pPr eaLnBrk="1" hangingPunct="1"/>
              <a:t>4</a:t>
            </a:fld>
            <a:endParaRPr lang="en-US" altLang="en-US" sz="1200" baseline="0"/>
          </a:p>
        </p:txBody>
      </p:sp>
      <p:sp>
        <p:nvSpPr>
          <p:cNvPr id="22530" name="Rectangle 2">
            <a:extLst>
              <a:ext uri="{FF2B5EF4-FFF2-40B4-BE49-F238E27FC236}">
                <a16:creationId xmlns:a16="http://schemas.microsoft.com/office/drawing/2014/main" id="{19AFE4FD-A776-4628-A63C-2EDC8A5EC6B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F034476D-0D35-4D49-B96C-5025044E8C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C45F307D-D617-4040-9870-DC2CE1ECF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8A7B1D90-290F-45A4-B03F-0C55F6AC5BE9}" type="slidenum">
              <a:rPr lang="en-US" altLang="en-US" sz="1200" baseline="0"/>
              <a:pPr eaLnBrk="1" hangingPunct="1"/>
              <a:t>22</a:t>
            </a:fld>
            <a:endParaRPr lang="en-US" altLang="en-US" sz="1200" baseline="0"/>
          </a:p>
        </p:txBody>
      </p:sp>
      <p:sp>
        <p:nvSpPr>
          <p:cNvPr id="120834" name="Rectangle 2">
            <a:extLst>
              <a:ext uri="{FF2B5EF4-FFF2-40B4-BE49-F238E27FC236}">
                <a16:creationId xmlns:a16="http://schemas.microsoft.com/office/drawing/2014/main" id="{E25E8E90-7494-4F88-9618-34A2EA12C240}"/>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2C705352-6275-4BE5-A163-384D39D18A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0D82BBC6-5944-4B0D-A391-FA0EA8DAB1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19431FF8-3830-465F-8BC1-796216D1A15C}" type="slidenum">
              <a:rPr lang="en-US" altLang="en-US" sz="1200" baseline="0"/>
              <a:pPr eaLnBrk="1" hangingPunct="1"/>
              <a:t>23</a:t>
            </a:fld>
            <a:endParaRPr lang="en-US" altLang="en-US" sz="1200" baseline="0"/>
          </a:p>
        </p:txBody>
      </p:sp>
      <p:sp>
        <p:nvSpPr>
          <p:cNvPr id="122882" name="Rectangle 2">
            <a:extLst>
              <a:ext uri="{FF2B5EF4-FFF2-40B4-BE49-F238E27FC236}">
                <a16:creationId xmlns:a16="http://schemas.microsoft.com/office/drawing/2014/main" id="{3732489A-620E-4A1B-B4A5-7CD920C170B2}"/>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C1AA0F3D-C787-4FF6-B360-6F3C276C0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26014ADA-0BAA-4883-81CD-7F2FF84A4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BB777FCF-AAF7-4FF4-887A-7B0908B928E4}" type="slidenum">
              <a:rPr lang="en-US" altLang="en-US" sz="1200" baseline="0"/>
              <a:pPr eaLnBrk="1" hangingPunct="1"/>
              <a:t>24</a:t>
            </a:fld>
            <a:endParaRPr lang="en-US" altLang="en-US" sz="1200" baseline="0"/>
          </a:p>
        </p:txBody>
      </p:sp>
      <p:sp>
        <p:nvSpPr>
          <p:cNvPr id="124930" name="Rectangle 2">
            <a:extLst>
              <a:ext uri="{FF2B5EF4-FFF2-40B4-BE49-F238E27FC236}">
                <a16:creationId xmlns:a16="http://schemas.microsoft.com/office/drawing/2014/main" id="{B51A4216-2783-45B9-9846-ED76410AA5A0}"/>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EE53102D-FA8B-41ED-81D0-B9EA6B2AC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BC452B7D-D9F4-4566-9D22-E3A22E9F6A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8ECCCB4A-D3E3-45C5-8187-F4626FA34375}" type="slidenum">
              <a:rPr lang="en-US" altLang="en-US" sz="1200" baseline="0"/>
              <a:pPr eaLnBrk="1" hangingPunct="1"/>
              <a:t>25</a:t>
            </a:fld>
            <a:endParaRPr lang="en-US" altLang="en-US" sz="1200" baseline="0"/>
          </a:p>
        </p:txBody>
      </p:sp>
      <p:sp>
        <p:nvSpPr>
          <p:cNvPr id="126978" name="Rectangle 2">
            <a:extLst>
              <a:ext uri="{FF2B5EF4-FFF2-40B4-BE49-F238E27FC236}">
                <a16:creationId xmlns:a16="http://schemas.microsoft.com/office/drawing/2014/main" id="{C87E5245-E64F-41B4-9038-43D7440201BC}"/>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75869218-16ED-454F-93AE-D108F9F7F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23B4ADE4-B00B-42B1-9C4A-BAF53E59C5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A5182642-8E77-4595-A951-9CACEFA2F56B}" type="slidenum">
              <a:rPr lang="en-US" altLang="en-US" sz="1200" baseline="0"/>
              <a:pPr eaLnBrk="1" hangingPunct="1"/>
              <a:t>26</a:t>
            </a:fld>
            <a:endParaRPr lang="en-US" altLang="en-US" sz="1200" baseline="0"/>
          </a:p>
        </p:txBody>
      </p:sp>
      <p:sp>
        <p:nvSpPr>
          <p:cNvPr id="129026" name="Rectangle 2">
            <a:extLst>
              <a:ext uri="{FF2B5EF4-FFF2-40B4-BE49-F238E27FC236}">
                <a16:creationId xmlns:a16="http://schemas.microsoft.com/office/drawing/2014/main" id="{10FFECF2-7FB0-49FB-B162-83E7825F9F3F}"/>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E2C0D55C-66EF-4439-8E29-E9960B1E13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E05535B3-E0E7-4B52-8F80-18F904E69F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3CABA8D3-9D78-453D-8C5F-77ED8F88143C}" type="slidenum">
              <a:rPr lang="en-US" altLang="en-US" sz="1200" baseline="0"/>
              <a:pPr eaLnBrk="1" hangingPunct="1"/>
              <a:t>27</a:t>
            </a:fld>
            <a:endParaRPr lang="en-US" altLang="en-US" sz="1200" baseline="0"/>
          </a:p>
        </p:txBody>
      </p:sp>
      <p:sp>
        <p:nvSpPr>
          <p:cNvPr id="131074" name="Rectangle 2">
            <a:extLst>
              <a:ext uri="{FF2B5EF4-FFF2-40B4-BE49-F238E27FC236}">
                <a16:creationId xmlns:a16="http://schemas.microsoft.com/office/drawing/2014/main" id="{D3182359-D130-41B9-93E1-4EA7C9E6DC05}"/>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532D4029-EA0F-4412-BFB3-9DBF3F2AA7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8B756B95-DABF-4DF0-AF4B-420149164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D8610F92-3090-4A1F-9886-2636D537869A}" type="slidenum">
              <a:rPr lang="en-US" altLang="en-US" sz="1200" baseline="0"/>
              <a:pPr eaLnBrk="1" hangingPunct="1"/>
              <a:t>28</a:t>
            </a:fld>
            <a:endParaRPr lang="en-US" altLang="en-US" sz="1200" baseline="0"/>
          </a:p>
        </p:txBody>
      </p:sp>
      <p:sp>
        <p:nvSpPr>
          <p:cNvPr id="133122" name="Rectangle 2">
            <a:extLst>
              <a:ext uri="{FF2B5EF4-FFF2-40B4-BE49-F238E27FC236}">
                <a16:creationId xmlns:a16="http://schemas.microsoft.com/office/drawing/2014/main" id="{53ED4B40-5D2A-4111-BFFE-87DEDABFA85B}"/>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04209CD9-8C98-4355-AFF8-CBE548205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018AAF06-0F7E-44F8-9A92-56A6681926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60EE43EE-F763-49BF-B39E-139B127B9FD1}" type="slidenum">
              <a:rPr lang="en-US" altLang="en-US" sz="1200" baseline="0"/>
              <a:pPr eaLnBrk="1" hangingPunct="1"/>
              <a:t>5</a:t>
            </a:fld>
            <a:endParaRPr lang="en-US" altLang="en-US" sz="1200" baseline="0"/>
          </a:p>
        </p:txBody>
      </p:sp>
      <p:sp>
        <p:nvSpPr>
          <p:cNvPr id="26626" name="Rectangle 2">
            <a:extLst>
              <a:ext uri="{FF2B5EF4-FFF2-40B4-BE49-F238E27FC236}">
                <a16:creationId xmlns:a16="http://schemas.microsoft.com/office/drawing/2014/main" id="{CEEC9520-95DE-47CB-91B9-B2D5ABA8F2F8}"/>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D246C523-F904-4384-8A17-6E04E3E04B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1E7F67B8-CB2C-403E-9B0D-0D09AA253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365F215-E2BC-4ED1-8557-5030242A32C6}" type="slidenum">
              <a:rPr lang="en-US" altLang="en-US" sz="1200" baseline="0"/>
              <a:pPr eaLnBrk="1" hangingPunct="1"/>
              <a:t>6</a:t>
            </a:fld>
            <a:endParaRPr lang="en-US" altLang="en-US" sz="1200" baseline="0"/>
          </a:p>
        </p:txBody>
      </p:sp>
      <p:sp>
        <p:nvSpPr>
          <p:cNvPr id="30722" name="Rectangle 2">
            <a:extLst>
              <a:ext uri="{FF2B5EF4-FFF2-40B4-BE49-F238E27FC236}">
                <a16:creationId xmlns:a16="http://schemas.microsoft.com/office/drawing/2014/main" id="{06B4D80B-851E-43D8-BFF9-00ADA4598F32}"/>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ECF69111-EABE-4E3E-9F58-A4F4362B97F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Cryptographic systems can be characterized along these three independent dimensions.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B0A1C55-B419-417F-9A18-D5619A4BB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CE8CA18B-4AD0-4E02-A3FE-F06964045A43}" type="slidenum">
              <a:rPr lang="en-US" altLang="en-US" sz="1200" baseline="0"/>
              <a:pPr eaLnBrk="1" hangingPunct="1"/>
              <a:t>7</a:t>
            </a:fld>
            <a:endParaRPr lang="en-US" altLang="en-US" sz="1200" baseline="0"/>
          </a:p>
        </p:txBody>
      </p:sp>
      <p:sp>
        <p:nvSpPr>
          <p:cNvPr id="38914" name="Rectangle 2">
            <a:extLst>
              <a:ext uri="{FF2B5EF4-FFF2-40B4-BE49-F238E27FC236}">
                <a16:creationId xmlns:a16="http://schemas.microsoft.com/office/drawing/2014/main" id="{8A42AB28-717F-4FD7-A4B7-71164C659B0A}"/>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EADFCF77-5FD1-40D2-8396-5F42CAB95F3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30C4DCF4-6FB9-4886-BDA3-5AC440D254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3910B498-A4F5-4C78-9C69-A6B7561B8DCA}" type="slidenum">
              <a:rPr lang="en-US" altLang="en-US" sz="1200" baseline="0"/>
              <a:pPr eaLnBrk="1" hangingPunct="1"/>
              <a:t>8</a:t>
            </a:fld>
            <a:endParaRPr lang="en-US" altLang="en-US" sz="1200" baseline="0"/>
          </a:p>
        </p:txBody>
      </p:sp>
      <p:sp>
        <p:nvSpPr>
          <p:cNvPr id="77826" name="Rectangle 2">
            <a:extLst>
              <a:ext uri="{FF2B5EF4-FFF2-40B4-BE49-F238E27FC236}">
                <a16:creationId xmlns:a16="http://schemas.microsoft.com/office/drawing/2014/main" id="{F858EA9C-2345-4F08-918A-4E57BE7B5DB3}"/>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26F5569-FA35-4E7C-BB78-65B94CE88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F593660A-C46E-4346-899B-3964686FB3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BFEAD3B9-359B-418D-8902-6C2A80D594C6}" type="slidenum">
              <a:rPr lang="en-US" altLang="en-US" sz="1200" baseline="0"/>
              <a:pPr eaLnBrk="1" hangingPunct="1"/>
              <a:t>9</a:t>
            </a:fld>
            <a:endParaRPr lang="en-US" altLang="en-US" sz="1200" baseline="0"/>
          </a:p>
        </p:txBody>
      </p:sp>
      <p:sp>
        <p:nvSpPr>
          <p:cNvPr id="79874" name="Rectangle 2">
            <a:extLst>
              <a:ext uri="{FF2B5EF4-FFF2-40B4-BE49-F238E27FC236}">
                <a16:creationId xmlns:a16="http://schemas.microsoft.com/office/drawing/2014/main" id="{447F5626-A86A-4FBF-8459-5E555D09D3D8}"/>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21072CC6-6AB3-4BBC-8E2E-72B9ACECFA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F09B25DB-31A8-410E-8B2F-832F5A7C0A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8A8B80F0-8798-408D-B6A6-C0378823A0A5}" type="slidenum">
              <a:rPr lang="en-US" altLang="en-US" sz="1200" baseline="0"/>
              <a:pPr eaLnBrk="1" hangingPunct="1"/>
              <a:t>10</a:t>
            </a:fld>
            <a:endParaRPr lang="en-US" altLang="en-US" sz="1200" baseline="0"/>
          </a:p>
        </p:txBody>
      </p:sp>
      <p:sp>
        <p:nvSpPr>
          <p:cNvPr id="81922" name="Rectangle 2">
            <a:extLst>
              <a:ext uri="{FF2B5EF4-FFF2-40B4-BE49-F238E27FC236}">
                <a16:creationId xmlns:a16="http://schemas.microsoft.com/office/drawing/2014/main" id="{E2299240-63BC-4407-8FB0-461353D0756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845B4A86-12E4-4341-AEBA-BFF691C454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520305B-5B08-43B0-BCC6-4F83847100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097B7472-8A2C-4CD5-9696-17D1231B0D30}" type="slidenum">
              <a:rPr lang="en-US" altLang="en-US" sz="1200" baseline="0"/>
              <a:pPr eaLnBrk="1" hangingPunct="1"/>
              <a:t>11</a:t>
            </a:fld>
            <a:endParaRPr lang="en-US" altLang="en-US" sz="1200" baseline="0"/>
          </a:p>
        </p:txBody>
      </p:sp>
      <p:sp>
        <p:nvSpPr>
          <p:cNvPr id="83970" name="Rectangle 2">
            <a:extLst>
              <a:ext uri="{FF2B5EF4-FFF2-40B4-BE49-F238E27FC236}">
                <a16:creationId xmlns:a16="http://schemas.microsoft.com/office/drawing/2014/main" id="{276C0484-0C29-4C9E-9191-3896A5353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1A57A055-2A27-4EA4-96C5-2FE64B4682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9/13/2022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9/13/2022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9/13/2022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9/13/2022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9/13/2022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9/13/2022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9/13/2022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9/13/2022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9/13/2022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9/13/2022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9/13/2022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9/13/2022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50" y="1782395"/>
            <a:ext cx="7079758" cy="1323439"/>
          </a:xfrm>
          <a:prstGeom prst="rect">
            <a:avLst/>
          </a:prstGeom>
        </p:spPr>
        <p:txBody>
          <a:bodyPr wrap="square">
            <a:spAutoFit/>
          </a:bodyPr>
          <a:lstStyle/>
          <a:p>
            <a:r>
              <a:rPr lang="en-US" altLang="en-US" sz="4000" noProof="1"/>
              <a:t>Conventional  Encryption Message  Confidentiality</a:t>
            </a: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B.Tech</a:t>
            </a:r>
            <a:r>
              <a:rPr lang="en-US" sz="240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a:extLst>
              <a:ext uri="{FF2B5EF4-FFF2-40B4-BE49-F238E27FC236}">
                <a16:creationId xmlns:a16="http://schemas.microsoft.com/office/drawing/2014/main" id="{2370B225-D60F-41D6-979B-CAF1849D0C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4E355F3F-3176-4B13-91C0-B4B35983E64C}" type="slidenum">
              <a:rPr lang="en-US" altLang="en-US" sz="1400" baseline="0"/>
              <a:pPr eaLnBrk="1" hangingPunct="1"/>
              <a:t>10</a:t>
            </a:fld>
            <a:endParaRPr lang="en-US" altLang="en-US" sz="1400" baseline="0"/>
          </a:p>
        </p:txBody>
      </p:sp>
      <p:pic>
        <p:nvPicPr>
          <p:cNvPr id="80898" name="Picture 4">
            <a:extLst>
              <a:ext uri="{FF2B5EF4-FFF2-40B4-BE49-F238E27FC236}">
                <a16:creationId xmlns:a16="http://schemas.microsoft.com/office/drawing/2014/main" id="{A777BD1C-632C-4007-A2AC-E5A164640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04800"/>
            <a:ext cx="57404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a:extLst>
              <a:ext uri="{FF2B5EF4-FFF2-40B4-BE49-F238E27FC236}">
                <a16:creationId xmlns:a16="http://schemas.microsoft.com/office/drawing/2014/main" id="{22220E88-B2B2-4580-91D9-17A3192342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3544D919-F037-4928-AD24-B15EA383E7A3}" type="slidenum">
              <a:rPr lang="en-US" altLang="en-US" sz="1400" baseline="0"/>
              <a:pPr eaLnBrk="1" hangingPunct="1"/>
              <a:t>11</a:t>
            </a:fld>
            <a:endParaRPr lang="en-US" altLang="en-US" sz="1400" baseline="0"/>
          </a:p>
        </p:txBody>
      </p:sp>
      <p:sp>
        <p:nvSpPr>
          <p:cNvPr id="13314" name="Rectangle 2">
            <a:extLst>
              <a:ext uri="{FF2B5EF4-FFF2-40B4-BE49-F238E27FC236}">
                <a16:creationId xmlns:a16="http://schemas.microsoft.com/office/drawing/2014/main" id="{E15DD7A6-F3C0-4FF4-8BEA-01D6CF794984}"/>
              </a:ext>
            </a:extLst>
          </p:cNvPr>
          <p:cNvSpPr>
            <a:spLocks noGrp="1" noChangeArrowheads="1"/>
          </p:cNvSpPr>
          <p:nvPr>
            <p:ph type="title"/>
          </p:nvPr>
        </p:nvSpPr>
        <p:spPr>
          <a:xfrm>
            <a:off x="1610558" y="214206"/>
            <a:ext cx="9326732" cy="655806"/>
          </a:xfrm>
        </p:spPr>
        <p:txBody>
          <a:bodyPr vert="horz" lIns="91440" tIns="45720" rIns="91440" bIns="45720" rtlCol="0" anchor="ctr">
            <a:normAutofit fontScale="90000"/>
          </a:bodyPr>
          <a:lstStyle/>
          <a:p>
            <a:r>
              <a:rPr lang="sv-SE" dirty="0">
                <a:solidFill>
                  <a:schemeClr val="bg1"/>
                </a:solidFill>
              </a:rPr>
              <a:t>Conventional Encryption Algorithms</a:t>
            </a:r>
            <a:endParaRPr lang="en-US" dirty="0">
              <a:solidFill>
                <a:schemeClr val="bg1"/>
              </a:solidFill>
            </a:endParaRPr>
          </a:p>
        </p:txBody>
      </p:sp>
      <p:sp>
        <p:nvSpPr>
          <p:cNvPr id="82947" name="Rectangle 3">
            <a:extLst>
              <a:ext uri="{FF2B5EF4-FFF2-40B4-BE49-F238E27FC236}">
                <a16:creationId xmlns:a16="http://schemas.microsoft.com/office/drawing/2014/main" id="{97016805-B1B5-464E-B9FF-DF94704401C7}"/>
              </a:ext>
            </a:extLst>
          </p:cNvPr>
          <p:cNvSpPr>
            <a:spLocks noGrp="1" noChangeArrowheads="1"/>
          </p:cNvSpPr>
          <p:nvPr>
            <p:ph type="body" idx="1"/>
          </p:nvPr>
        </p:nvSpPr>
        <p:spPr>
          <a:xfrm>
            <a:off x="1881188" y="1981200"/>
            <a:ext cx="8572500" cy="4114800"/>
          </a:xfrm>
        </p:spPr>
        <p:txBody>
          <a:bodyPr/>
          <a:lstStyle/>
          <a:p>
            <a:pPr eaLnBrk="1" hangingPunct="1"/>
            <a:r>
              <a:rPr lang="sv-SE" altLang="en-US" dirty="0">
                <a:latin typeface="Comic Sans MS" panose="030F0702030302020204" pitchFamily="66" charset="0"/>
              </a:rPr>
              <a:t>Data Encryption Standard (DES)</a:t>
            </a:r>
          </a:p>
          <a:p>
            <a:pPr lvl="1" eaLnBrk="1" hangingPunct="1"/>
            <a:r>
              <a:rPr lang="sv-SE" altLang="en-US" dirty="0">
                <a:latin typeface="Comic Sans MS" panose="030F0702030302020204" pitchFamily="66" charset="0"/>
              </a:rPr>
              <a:t>The most widely used encryption scheme</a:t>
            </a:r>
          </a:p>
          <a:p>
            <a:pPr lvl="1" eaLnBrk="1" hangingPunct="1"/>
            <a:r>
              <a:rPr lang="sv-SE" altLang="en-US" dirty="0">
                <a:latin typeface="Comic Sans MS" panose="030F0702030302020204" pitchFamily="66" charset="0"/>
              </a:rPr>
              <a:t>The algorithm is reffered to as the Data Encryption Algorithm (DEA)</a:t>
            </a:r>
          </a:p>
          <a:p>
            <a:pPr lvl="1" eaLnBrk="1" hangingPunct="1"/>
            <a:r>
              <a:rPr lang="sv-SE" altLang="en-US" dirty="0">
                <a:latin typeface="Comic Sans MS" panose="030F0702030302020204" pitchFamily="66" charset="0"/>
              </a:rPr>
              <a:t>DES is a block cipher</a:t>
            </a:r>
          </a:p>
          <a:p>
            <a:pPr lvl="1" eaLnBrk="1" hangingPunct="1"/>
            <a:r>
              <a:rPr lang="sv-SE" altLang="en-US" dirty="0">
                <a:latin typeface="Comic Sans MS" panose="030F0702030302020204" pitchFamily="66" charset="0"/>
              </a:rPr>
              <a:t>The plaintext is processed in 64-bit blocks</a:t>
            </a:r>
          </a:p>
          <a:p>
            <a:pPr lvl="1" eaLnBrk="1" hangingPunct="1"/>
            <a:r>
              <a:rPr lang="sv-SE" altLang="en-US" dirty="0">
                <a:latin typeface="Comic Sans MS" panose="030F0702030302020204" pitchFamily="66" charset="0"/>
              </a:rPr>
              <a:t>The key is 56-bits in length (original version)</a:t>
            </a:r>
          </a:p>
          <a:p>
            <a:pPr lvl="1" eaLnBrk="1" hangingPunct="1"/>
            <a:endParaRPr lang="sv-SE" altLang="en-US" dirty="0">
              <a:latin typeface="Comic Sans MS" panose="030F0702030302020204" pitchFamily="66" charset="0"/>
            </a:endParaRPr>
          </a:p>
          <a:p>
            <a:pPr lvl="1" eaLnBrk="1" hangingPunct="1"/>
            <a:endParaRPr lang="en-US" altLang="en-US" dirty="0">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5">
            <a:extLst>
              <a:ext uri="{FF2B5EF4-FFF2-40B4-BE49-F238E27FC236}">
                <a16:creationId xmlns:a16="http://schemas.microsoft.com/office/drawing/2014/main" id="{00E1D22C-64E3-4605-928F-2A6C2ABE37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EA405849-D21A-4334-88E7-18E3ED6AF99D}" type="slidenum">
              <a:rPr lang="en-US" altLang="en-US" sz="1400" baseline="0"/>
              <a:pPr eaLnBrk="1" hangingPunct="1"/>
              <a:t>12</a:t>
            </a:fld>
            <a:endParaRPr lang="en-US" altLang="en-US" sz="1400" baseline="0"/>
          </a:p>
        </p:txBody>
      </p:sp>
      <p:graphicFrame>
        <p:nvGraphicFramePr>
          <p:cNvPr id="84994" name="Object 5">
            <a:extLst>
              <a:ext uri="{FF2B5EF4-FFF2-40B4-BE49-F238E27FC236}">
                <a16:creationId xmlns:a16="http://schemas.microsoft.com/office/drawing/2014/main" id="{FC816D82-FC86-4711-A6D4-74CFDE9AAB6E}"/>
              </a:ext>
            </a:extLst>
          </p:cNvPr>
          <p:cNvGraphicFramePr>
            <a:graphicFrameLocks noChangeAspect="1"/>
          </p:cNvGraphicFramePr>
          <p:nvPr/>
        </p:nvGraphicFramePr>
        <p:xfrm>
          <a:off x="3752850" y="44451"/>
          <a:ext cx="4814888" cy="6677025"/>
        </p:xfrm>
        <a:graphic>
          <a:graphicData uri="http://schemas.openxmlformats.org/presentationml/2006/ole">
            <mc:AlternateContent xmlns:mc="http://schemas.openxmlformats.org/markup-compatibility/2006">
              <mc:Choice xmlns:v="urn:schemas-microsoft-com:vml" Requires="v">
                <p:oleObj name="Bitmappsbild" r:id="rId3" imgW="4686954" imgH="6496957" progId="Paint.Picture">
                  <p:embed/>
                </p:oleObj>
              </mc:Choice>
              <mc:Fallback>
                <p:oleObj name="Bitmappsbild" r:id="rId3" imgW="4686954" imgH="6496957" progId="Paint.Picture">
                  <p:embed/>
                  <p:pic>
                    <p:nvPicPr>
                      <p:cNvPr id="84994" name="Object 5">
                        <a:extLst>
                          <a:ext uri="{FF2B5EF4-FFF2-40B4-BE49-F238E27FC236}">
                            <a16:creationId xmlns:a16="http://schemas.microsoft.com/office/drawing/2014/main" id="{FC816D82-FC86-4711-A6D4-74CFDE9AA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0" y="44451"/>
                        <a:ext cx="4814888"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a:extLst>
              <a:ext uri="{FF2B5EF4-FFF2-40B4-BE49-F238E27FC236}">
                <a16:creationId xmlns:a16="http://schemas.microsoft.com/office/drawing/2014/main" id="{A7966196-65B7-4063-BB62-F5F8FF2C98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82531240-A168-4C20-9070-19FBC74C9E76}" type="slidenum">
              <a:rPr lang="en-US" altLang="en-US" sz="1400" baseline="0"/>
              <a:pPr eaLnBrk="1" hangingPunct="1"/>
              <a:t>13</a:t>
            </a:fld>
            <a:endParaRPr lang="en-US" altLang="en-US" sz="1400" baseline="0"/>
          </a:p>
        </p:txBody>
      </p:sp>
      <p:pic>
        <p:nvPicPr>
          <p:cNvPr id="87042" name="Picture 4">
            <a:extLst>
              <a:ext uri="{FF2B5EF4-FFF2-40B4-BE49-F238E27FC236}">
                <a16:creationId xmlns:a16="http://schemas.microsoft.com/office/drawing/2014/main" id="{95860C76-1B15-4E8B-B40F-F4DF3CA59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a:extLst>
              <a:ext uri="{FF2B5EF4-FFF2-40B4-BE49-F238E27FC236}">
                <a16:creationId xmlns:a16="http://schemas.microsoft.com/office/drawing/2014/main" id="{25E7C22A-B6A0-4226-97C6-4710F5A88C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591E3232-36E1-4D72-A448-720CFD091F09}" type="slidenum">
              <a:rPr lang="en-US" altLang="en-US" sz="1400" baseline="0"/>
              <a:pPr eaLnBrk="1" hangingPunct="1"/>
              <a:t>14</a:t>
            </a:fld>
            <a:endParaRPr lang="en-US" altLang="en-US" sz="1400" baseline="0"/>
          </a:p>
        </p:txBody>
      </p:sp>
      <p:sp>
        <p:nvSpPr>
          <p:cNvPr id="16386" name="Rectangle 2">
            <a:extLst>
              <a:ext uri="{FF2B5EF4-FFF2-40B4-BE49-F238E27FC236}">
                <a16:creationId xmlns:a16="http://schemas.microsoft.com/office/drawing/2014/main" id="{5627B621-F6E2-4837-BA96-312C1F5EFC2F}"/>
              </a:ext>
            </a:extLst>
          </p:cNvPr>
          <p:cNvSpPr>
            <a:spLocks noGrp="1" noChangeArrowheads="1"/>
          </p:cNvSpPr>
          <p:nvPr>
            <p:ph type="title"/>
          </p:nvPr>
        </p:nvSpPr>
        <p:spPr>
          <a:xfrm>
            <a:off x="1610557" y="324852"/>
            <a:ext cx="8146002" cy="584786"/>
          </a:xfrm>
        </p:spPr>
        <p:txBody>
          <a:bodyPr vert="horz" lIns="91440" tIns="45720" rIns="91440" bIns="45720" rtlCol="0" anchor="ctr">
            <a:normAutofit fontScale="90000"/>
          </a:bodyPr>
          <a:lstStyle/>
          <a:p>
            <a:r>
              <a:rPr lang="sv-SE" dirty="0">
                <a:solidFill>
                  <a:schemeClr val="bg1"/>
                </a:solidFill>
              </a:rPr>
              <a:t>DES</a:t>
            </a:r>
            <a:endParaRPr lang="en-US" dirty="0">
              <a:solidFill>
                <a:schemeClr val="bg1"/>
              </a:solidFill>
            </a:endParaRPr>
          </a:p>
        </p:txBody>
      </p:sp>
      <p:sp>
        <p:nvSpPr>
          <p:cNvPr id="89091" name="Rectangle 3">
            <a:extLst>
              <a:ext uri="{FF2B5EF4-FFF2-40B4-BE49-F238E27FC236}">
                <a16:creationId xmlns:a16="http://schemas.microsoft.com/office/drawing/2014/main" id="{1FA15BA4-0EE1-4144-B50D-A81AA649FEFA}"/>
              </a:ext>
            </a:extLst>
          </p:cNvPr>
          <p:cNvSpPr>
            <a:spLocks noGrp="1" noChangeArrowheads="1"/>
          </p:cNvSpPr>
          <p:nvPr>
            <p:ph type="body" idx="1"/>
          </p:nvPr>
        </p:nvSpPr>
        <p:spPr/>
        <p:txBody>
          <a:bodyPr/>
          <a:lstStyle/>
          <a:p>
            <a:pPr eaLnBrk="1" hangingPunct="1"/>
            <a:r>
              <a:rPr lang="sv-SE" altLang="zh-CN" b="1" dirty="0">
                <a:latin typeface="Comic Sans MS" panose="030F0702030302020204" pitchFamily="66" charset="0"/>
                <a:ea typeface="SimSun" panose="02010600030101010101" pitchFamily="2" charset="-122"/>
              </a:rPr>
              <a:t>Mathematically, t</a:t>
            </a:r>
            <a:r>
              <a:rPr lang="sv-SE" altLang="en-US" b="1" dirty="0">
                <a:latin typeface="Comic Sans MS" panose="030F0702030302020204" pitchFamily="66" charset="0"/>
              </a:rPr>
              <a:t>he overall processing at each iteration:</a:t>
            </a:r>
          </a:p>
          <a:p>
            <a:pPr lvl="1" eaLnBrk="1" hangingPunct="1"/>
            <a:r>
              <a:rPr lang="sv-SE" altLang="en-US" sz="3200" dirty="0">
                <a:latin typeface="Comic Sans MS" panose="030F0702030302020204" pitchFamily="66" charset="0"/>
              </a:rPr>
              <a:t>L</a:t>
            </a:r>
            <a:r>
              <a:rPr lang="sv-SE" altLang="en-US" dirty="0">
                <a:latin typeface="Comic Sans MS" panose="030F0702030302020204" pitchFamily="66" charset="0"/>
              </a:rPr>
              <a:t>i</a:t>
            </a:r>
            <a:r>
              <a:rPr lang="sv-SE" altLang="en-US" sz="3200" baseline="-25000" dirty="0">
                <a:latin typeface="Comic Sans MS" panose="030F0702030302020204" pitchFamily="66" charset="0"/>
              </a:rPr>
              <a:t> </a:t>
            </a:r>
            <a:r>
              <a:rPr lang="sv-SE" altLang="en-US" sz="3200" dirty="0">
                <a:latin typeface="Comic Sans MS" panose="030F0702030302020204" pitchFamily="66" charset="0"/>
              </a:rPr>
              <a:t>= R</a:t>
            </a:r>
            <a:r>
              <a:rPr lang="sv-SE" altLang="en-US" dirty="0">
                <a:latin typeface="Comic Sans MS" panose="030F0702030302020204" pitchFamily="66" charset="0"/>
              </a:rPr>
              <a:t>i-1</a:t>
            </a:r>
          </a:p>
          <a:p>
            <a:pPr lvl="1" eaLnBrk="1" hangingPunct="1"/>
            <a:r>
              <a:rPr lang="sv-SE" altLang="en-US" sz="3200" dirty="0">
                <a:latin typeface="Comic Sans MS" panose="030F0702030302020204" pitchFamily="66" charset="0"/>
              </a:rPr>
              <a:t>R</a:t>
            </a:r>
            <a:r>
              <a:rPr lang="sv-SE" altLang="en-US" dirty="0">
                <a:latin typeface="Comic Sans MS" panose="030F0702030302020204" pitchFamily="66" charset="0"/>
              </a:rPr>
              <a:t>i</a:t>
            </a:r>
            <a:r>
              <a:rPr lang="sv-SE" altLang="en-US" sz="3200" dirty="0">
                <a:latin typeface="Comic Sans MS" panose="030F0702030302020204" pitchFamily="66" charset="0"/>
              </a:rPr>
              <a:t> = L</a:t>
            </a:r>
            <a:r>
              <a:rPr lang="sv-SE" altLang="en-US" dirty="0">
                <a:latin typeface="Comic Sans MS" panose="030F0702030302020204" pitchFamily="66" charset="0"/>
              </a:rPr>
              <a:t>i-1</a:t>
            </a:r>
            <a:r>
              <a:rPr lang="sv-SE" altLang="en-US" sz="3200" dirty="0">
                <a:latin typeface="Comic Sans MS" panose="030F0702030302020204" pitchFamily="66" charset="0"/>
              </a:rPr>
              <a:t>     F(R</a:t>
            </a:r>
            <a:r>
              <a:rPr lang="sv-SE" altLang="en-US" dirty="0">
                <a:latin typeface="Comic Sans MS" panose="030F0702030302020204" pitchFamily="66" charset="0"/>
              </a:rPr>
              <a:t>i-1</a:t>
            </a:r>
            <a:r>
              <a:rPr lang="sv-SE" altLang="en-US" sz="3200" dirty="0">
                <a:latin typeface="Comic Sans MS" panose="030F0702030302020204" pitchFamily="66" charset="0"/>
              </a:rPr>
              <a:t>, K</a:t>
            </a:r>
            <a:r>
              <a:rPr lang="sv-SE" altLang="en-US" dirty="0">
                <a:latin typeface="Comic Sans MS" panose="030F0702030302020204" pitchFamily="66" charset="0"/>
              </a:rPr>
              <a:t>i</a:t>
            </a:r>
            <a:r>
              <a:rPr lang="sv-SE" altLang="en-US" sz="3200" dirty="0">
                <a:latin typeface="Comic Sans MS" panose="030F0702030302020204" pitchFamily="66" charset="0"/>
              </a:rPr>
              <a:t>)</a:t>
            </a:r>
          </a:p>
          <a:p>
            <a:pPr eaLnBrk="1" hangingPunct="1"/>
            <a:r>
              <a:rPr lang="sv-SE" altLang="en-US" sz="3600" dirty="0">
                <a:latin typeface="Comic Sans MS" panose="030F0702030302020204" pitchFamily="66" charset="0"/>
              </a:rPr>
              <a:t>Concerns about:</a:t>
            </a:r>
          </a:p>
          <a:p>
            <a:pPr lvl="1" eaLnBrk="1" hangingPunct="1"/>
            <a:r>
              <a:rPr lang="sv-SE" altLang="en-US" sz="3200" dirty="0">
                <a:latin typeface="Comic Sans MS" panose="030F0702030302020204" pitchFamily="66" charset="0"/>
              </a:rPr>
              <a:t>The algorithm and the key length (56-bits)</a:t>
            </a:r>
          </a:p>
          <a:p>
            <a:pPr lvl="1" eaLnBrk="1" hangingPunct="1"/>
            <a:endParaRPr lang="en-US" altLang="en-US" sz="3200" dirty="0">
              <a:latin typeface="Comic Sans MS" panose="030F0702030302020204" pitchFamily="66" charset="0"/>
            </a:endParaRPr>
          </a:p>
        </p:txBody>
      </p:sp>
      <p:graphicFrame>
        <p:nvGraphicFramePr>
          <p:cNvPr id="89092" name="Object 5">
            <a:extLst>
              <a:ext uri="{FF2B5EF4-FFF2-40B4-BE49-F238E27FC236}">
                <a16:creationId xmlns:a16="http://schemas.microsoft.com/office/drawing/2014/main" id="{C1B1F241-6E3A-4B30-8FB6-55CBD4369AE5}"/>
              </a:ext>
            </a:extLst>
          </p:cNvPr>
          <p:cNvGraphicFramePr>
            <a:graphicFrameLocks noChangeAspect="1"/>
          </p:cNvGraphicFramePr>
          <p:nvPr/>
        </p:nvGraphicFramePr>
        <p:xfrm>
          <a:off x="4495801" y="3657600"/>
          <a:ext cx="436563" cy="469900"/>
        </p:xfrm>
        <a:graphic>
          <a:graphicData uri="http://schemas.openxmlformats.org/presentationml/2006/ole">
            <mc:AlternateContent xmlns:mc="http://schemas.openxmlformats.org/markup-compatibility/2006">
              <mc:Choice xmlns:v="urn:schemas-microsoft-com:vml" Requires="v">
                <p:oleObj name="Equation" r:id="rId3" imgW="164814" imgH="177492" progId="Equation.3">
                  <p:embed/>
                </p:oleObj>
              </mc:Choice>
              <mc:Fallback>
                <p:oleObj name="Equation" r:id="rId3" imgW="164814" imgH="177492" progId="Equation.3">
                  <p:embed/>
                  <p:pic>
                    <p:nvPicPr>
                      <p:cNvPr id="89092" name="Object 5">
                        <a:extLst>
                          <a:ext uri="{FF2B5EF4-FFF2-40B4-BE49-F238E27FC236}">
                            <a16:creationId xmlns:a16="http://schemas.microsoft.com/office/drawing/2014/main" id="{C1B1F241-6E3A-4B30-8FB6-55CBD4369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1" y="3657600"/>
                        <a:ext cx="4365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5">
            <a:extLst>
              <a:ext uri="{FF2B5EF4-FFF2-40B4-BE49-F238E27FC236}">
                <a16:creationId xmlns:a16="http://schemas.microsoft.com/office/drawing/2014/main" id="{4FDEE4FB-9A67-4D4B-A8C5-C7A5B6C02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F4F99703-0F3F-4014-A1A9-A944010AC4CF}" type="slidenum">
              <a:rPr lang="en-US" altLang="en-US" sz="1400" baseline="0"/>
              <a:pPr eaLnBrk="1" hangingPunct="1"/>
              <a:t>15</a:t>
            </a:fld>
            <a:endParaRPr lang="en-US" altLang="en-US" sz="1400" baseline="0"/>
          </a:p>
        </p:txBody>
      </p:sp>
      <p:sp>
        <p:nvSpPr>
          <p:cNvPr id="17410" name="Rectangle 2">
            <a:extLst>
              <a:ext uri="{FF2B5EF4-FFF2-40B4-BE49-F238E27FC236}">
                <a16:creationId xmlns:a16="http://schemas.microsoft.com/office/drawing/2014/main" id="{6A0BB3F8-A7D1-4C3D-A1ED-D1623371E86F}"/>
              </a:ext>
            </a:extLst>
          </p:cNvPr>
          <p:cNvSpPr>
            <a:spLocks noGrp="1" noChangeArrowheads="1"/>
          </p:cNvSpPr>
          <p:nvPr>
            <p:ph type="title"/>
          </p:nvPr>
        </p:nvSpPr>
        <p:spPr>
          <a:xfrm>
            <a:off x="1597241" y="230080"/>
            <a:ext cx="9304538" cy="604421"/>
          </a:xfrm>
        </p:spPr>
        <p:txBody>
          <a:bodyPr vert="horz" lIns="91440" tIns="45720" rIns="91440" bIns="45720" rtlCol="0" anchor="ctr">
            <a:normAutofit fontScale="90000"/>
          </a:bodyPr>
          <a:lstStyle/>
          <a:p>
            <a:r>
              <a:rPr lang="sv-SE" altLang="en-US" dirty="0">
                <a:solidFill>
                  <a:schemeClr val="bg1"/>
                </a:solidFill>
              </a:rPr>
              <a:t>Time to break a code (10</a:t>
            </a:r>
            <a:r>
              <a:rPr lang="sv-SE" altLang="en-US" baseline="30000" dirty="0">
                <a:solidFill>
                  <a:schemeClr val="bg1"/>
                </a:solidFill>
              </a:rPr>
              <a:t>6</a:t>
            </a:r>
            <a:r>
              <a:rPr lang="sv-SE" altLang="en-US" dirty="0">
                <a:solidFill>
                  <a:schemeClr val="bg1"/>
                </a:solidFill>
              </a:rPr>
              <a:t> decryptions/µs)</a:t>
            </a:r>
            <a:endParaRPr lang="en-US" altLang="en-US" dirty="0">
              <a:solidFill>
                <a:schemeClr val="bg1"/>
              </a:solidFill>
            </a:endParaRPr>
          </a:p>
        </p:txBody>
      </p:sp>
      <p:pic>
        <p:nvPicPr>
          <p:cNvPr id="93187" name="Picture 5">
            <a:extLst>
              <a:ext uri="{FF2B5EF4-FFF2-40B4-BE49-F238E27FC236}">
                <a16:creationId xmlns:a16="http://schemas.microsoft.com/office/drawing/2014/main" id="{4C3D1EB4-BD6E-4B42-8E14-00CFA43E1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1054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a:extLst>
              <a:ext uri="{FF2B5EF4-FFF2-40B4-BE49-F238E27FC236}">
                <a16:creationId xmlns:a16="http://schemas.microsoft.com/office/drawing/2014/main" id="{66FEF08A-E89C-4501-B459-9C6459F635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12D05291-95EB-4D22-B624-1C2C1EFC15C3}" type="slidenum">
              <a:rPr lang="en-US" altLang="en-US" sz="1400" baseline="0"/>
              <a:pPr eaLnBrk="1" hangingPunct="1"/>
              <a:t>16</a:t>
            </a:fld>
            <a:endParaRPr lang="en-US" altLang="en-US" sz="1400" baseline="0"/>
          </a:p>
        </p:txBody>
      </p:sp>
      <p:sp>
        <p:nvSpPr>
          <p:cNvPr id="143362" name="Rectangle 2">
            <a:extLst>
              <a:ext uri="{FF2B5EF4-FFF2-40B4-BE49-F238E27FC236}">
                <a16:creationId xmlns:a16="http://schemas.microsoft.com/office/drawing/2014/main" id="{4C84E8AD-ECCC-4426-A587-ADF39073140C}"/>
              </a:ext>
            </a:extLst>
          </p:cNvPr>
          <p:cNvSpPr>
            <a:spLocks noGrp="1" noChangeArrowheads="1"/>
          </p:cNvSpPr>
          <p:nvPr>
            <p:ph type="title"/>
          </p:nvPr>
        </p:nvSpPr>
        <p:spPr>
          <a:xfrm>
            <a:off x="1592062" y="248003"/>
            <a:ext cx="9761738" cy="602541"/>
          </a:xfrm>
        </p:spPr>
        <p:txBody>
          <a:bodyPr vert="horz" lIns="91440" tIns="45720" rIns="91440" bIns="45720" rtlCol="0" anchor="ctr">
            <a:normAutofit fontScale="90000"/>
          </a:bodyPr>
          <a:lstStyle/>
          <a:p>
            <a:r>
              <a:rPr lang="en-US" altLang="zh-CN" dirty="0">
                <a:solidFill>
                  <a:schemeClr val="bg1"/>
                </a:solidFill>
              </a:rPr>
              <a:t>A</a:t>
            </a:r>
            <a:r>
              <a:rPr lang="en-US" dirty="0">
                <a:solidFill>
                  <a:schemeClr val="bg1"/>
                </a:solidFill>
              </a:rPr>
              <a:t>lternatives to DES</a:t>
            </a:r>
            <a:endParaRPr lang="en-AU" dirty="0">
              <a:solidFill>
                <a:schemeClr val="bg1"/>
              </a:solidFill>
            </a:endParaRPr>
          </a:p>
        </p:txBody>
      </p:sp>
      <p:sp>
        <p:nvSpPr>
          <p:cNvPr id="99331" name="Rectangle 3">
            <a:extLst>
              <a:ext uri="{FF2B5EF4-FFF2-40B4-BE49-F238E27FC236}">
                <a16:creationId xmlns:a16="http://schemas.microsoft.com/office/drawing/2014/main" id="{5966524C-D06E-4F47-9BCC-897C8095BDD2}"/>
              </a:ext>
            </a:extLst>
          </p:cNvPr>
          <p:cNvSpPr>
            <a:spLocks noGrp="1" noChangeArrowheads="1"/>
          </p:cNvSpPr>
          <p:nvPr>
            <p:ph type="body" idx="1"/>
          </p:nvPr>
        </p:nvSpPr>
        <p:spPr>
          <a:xfrm>
            <a:off x="2209801" y="1773239"/>
            <a:ext cx="8207375" cy="4535487"/>
          </a:xfrm>
        </p:spPr>
        <p:txBody>
          <a:bodyPr/>
          <a:lstStyle/>
          <a:p>
            <a:pPr eaLnBrk="1" hangingPunct="1"/>
            <a:r>
              <a:rPr lang="en-AU" altLang="zh-CN">
                <a:ea typeface="SimSun" panose="02010600030101010101" pitchFamily="2" charset="-122"/>
              </a:rPr>
              <a:t>A</a:t>
            </a:r>
            <a:r>
              <a:rPr lang="en-AU" altLang="en-US"/>
              <a:t> replacement for DES was needed</a:t>
            </a:r>
          </a:p>
          <a:p>
            <a:pPr lvl="1" eaLnBrk="1" hangingPunct="1"/>
            <a:r>
              <a:rPr lang="en-US" altLang="zh-CN">
                <a:ea typeface="SimSun" panose="02010600030101010101" pitchFamily="2" charset="-122"/>
              </a:rPr>
              <a:t>Have t</a:t>
            </a:r>
            <a:r>
              <a:rPr lang="en-US" altLang="en-US"/>
              <a:t>heoretical attacks </a:t>
            </a:r>
            <a:r>
              <a:rPr lang="en-US" altLang="zh-CN">
                <a:ea typeface="SimSun" panose="02010600030101010101" pitchFamily="2" charset="-122"/>
              </a:rPr>
              <a:t>that </a:t>
            </a:r>
            <a:r>
              <a:rPr lang="en-US" altLang="en-US"/>
              <a:t>can break it</a:t>
            </a:r>
          </a:p>
          <a:p>
            <a:pPr lvl="1" eaLnBrk="1" hangingPunct="1"/>
            <a:r>
              <a:rPr lang="en-US" altLang="en-US"/>
              <a:t>have demonstrated exhaustive key search attacks</a:t>
            </a:r>
            <a:endParaRPr lang="en-AU" altLang="en-US"/>
          </a:p>
          <a:p>
            <a:pPr eaLnBrk="1" hangingPunct="1"/>
            <a:r>
              <a:rPr lang="en-AU" altLang="zh-CN">
                <a:ea typeface="SimSun" panose="02010600030101010101" pitchFamily="2" charset="-122"/>
              </a:rPr>
              <a:t>A strengthened DES</a:t>
            </a:r>
          </a:p>
          <a:p>
            <a:pPr lvl="1" eaLnBrk="1" hangingPunct="1"/>
            <a:r>
              <a:rPr lang="en-AU" altLang="en-US"/>
              <a:t>Triple-DE</a:t>
            </a:r>
            <a:r>
              <a:rPr lang="en-AU" altLang="zh-CN">
                <a:ea typeface="SimSun" panose="02010600030101010101" pitchFamily="2" charset="-122"/>
              </a:rPr>
              <a:t>A (Triple-DES)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a:extLst>
              <a:ext uri="{FF2B5EF4-FFF2-40B4-BE49-F238E27FC236}">
                <a16:creationId xmlns:a16="http://schemas.microsoft.com/office/drawing/2014/main" id="{D61C309E-2664-4E88-9AD8-F2FFEF971B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CF9DEC7A-4B0F-4B48-A13A-BFA4DB7EF215}" type="slidenum">
              <a:rPr lang="en-US" altLang="en-US" sz="1400" baseline="0"/>
              <a:pPr eaLnBrk="1" hangingPunct="1"/>
              <a:t>17</a:t>
            </a:fld>
            <a:endParaRPr lang="en-US" altLang="en-US" sz="1400" baseline="0"/>
          </a:p>
        </p:txBody>
      </p:sp>
      <p:sp>
        <p:nvSpPr>
          <p:cNvPr id="139266" name="Rectangle 2">
            <a:extLst>
              <a:ext uri="{FF2B5EF4-FFF2-40B4-BE49-F238E27FC236}">
                <a16:creationId xmlns:a16="http://schemas.microsoft.com/office/drawing/2014/main" id="{B560735E-8004-4733-8C56-112F839AF2B8}"/>
              </a:ext>
            </a:extLst>
          </p:cNvPr>
          <p:cNvSpPr>
            <a:spLocks noGrp="1" noChangeArrowheads="1"/>
          </p:cNvSpPr>
          <p:nvPr>
            <p:ph type="title"/>
          </p:nvPr>
        </p:nvSpPr>
        <p:spPr>
          <a:xfrm>
            <a:off x="1628775" y="225192"/>
            <a:ext cx="9544050" cy="611419"/>
          </a:xfrm>
        </p:spPr>
        <p:txBody>
          <a:bodyPr vert="horz" lIns="91440" tIns="45720" rIns="91440" bIns="45720" rtlCol="0" anchor="ctr">
            <a:normAutofit fontScale="90000"/>
          </a:bodyPr>
          <a:lstStyle/>
          <a:p>
            <a:r>
              <a:rPr lang="sv-SE" dirty="0">
                <a:solidFill>
                  <a:schemeClr val="bg1"/>
                </a:solidFill>
              </a:rPr>
              <a:t>Triple DEA</a:t>
            </a:r>
            <a:endParaRPr lang="en-US" dirty="0">
              <a:solidFill>
                <a:schemeClr val="bg1"/>
              </a:solidFill>
            </a:endParaRPr>
          </a:p>
        </p:txBody>
      </p:sp>
      <p:sp>
        <p:nvSpPr>
          <p:cNvPr id="101379" name="Rectangle 3">
            <a:extLst>
              <a:ext uri="{FF2B5EF4-FFF2-40B4-BE49-F238E27FC236}">
                <a16:creationId xmlns:a16="http://schemas.microsoft.com/office/drawing/2014/main" id="{3A824776-3C11-4437-B1A2-84431D3F762B}"/>
              </a:ext>
            </a:extLst>
          </p:cNvPr>
          <p:cNvSpPr>
            <a:spLocks noGrp="1" noChangeArrowheads="1"/>
          </p:cNvSpPr>
          <p:nvPr>
            <p:ph type="body" idx="1"/>
          </p:nvPr>
        </p:nvSpPr>
        <p:spPr>
          <a:xfrm>
            <a:off x="2209800" y="1981200"/>
            <a:ext cx="8172450" cy="4114800"/>
          </a:xfrm>
        </p:spPr>
        <p:txBody>
          <a:bodyPr/>
          <a:lstStyle/>
          <a:p>
            <a:pPr eaLnBrk="1" hangingPunct="1">
              <a:lnSpc>
                <a:spcPct val="90000"/>
              </a:lnSpc>
            </a:pPr>
            <a:r>
              <a:rPr lang="en-US" altLang="en-US">
                <a:latin typeface="Comic Sans MS" panose="030F0702030302020204" pitchFamily="66" charset="0"/>
              </a:rPr>
              <a:t>Use three keys and three executions of the DES algorithm (encrypt-decrypt-encrypt)</a:t>
            </a:r>
          </a:p>
          <a:p>
            <a:pPr lvl="1" eaLnBrk="1" hangingPunct="1">
              <a:lnSpc>
                <a:spcPct val="90000"/>
              </a:lnSpc>
              <a:buFontTx/>
              <a:buNone/>
            </a:pPr>
            <a:r>
              <a:rPr lang="sv-SE" altLang="en-US">
                <a:latin typeface="Comic Sans MS" panose="030F0702030302020204" pitchFamily="66" charset="0"/>
              </a:rPr>
              <a:t>   </a:t>
            </a:r>
          </a:p>
          <a:p>
            <a:pPr lvl="1" eaLnBrk="1" hangingPunct="1">
              <a:lnSpc>
                <a:spcPct val="90000"/>
              </a:lnSpc>
              <a:buFontTx/>
              <a:buNone/>
            </a:pPr>
            <a:endParaRPr lang="sv-SE" altLang="en-US">
              <a:latin typeface="Comic Sans MS" panose="030F0702030302020204" pitchFamily="66" charset="0"/>
            </a:endParaRPr>
          </a:p>
          <a:p>
            <a:pPr lvl="2" eaLnBrk="1" hangingPunct="1">
              <a:lnSpc>
                <a:spcPct val="90000"/>
              </a:lnSpc>
            </a:pPr>
            <a:r>
              <a:rPr lang="sv-SE" altLang="en-US" sz="1800">
                <a:latin typeface="Comic Sans MS" panose="030F0702030302020204" pitchFamily="66" charset="0"/>
              </a:rPr>
              <a:t>C = ciphertext</a:t>
            </a:r>
          </a:p>
          <a:p>
            <a:pPr lvl="2" eaLnBrk="1" hangingPunct="1">
              <a:lnSpc>
                <a:spcPct val="90000"/>
              </a:lnSpc>
            </a:pPr>
            <a:r>
              <a:rPr lang="sv-SE" altLang="en-US" sz="1800">
                <a:latin typeface="Comic Sans MS" panose="030F0702030302020204" pitchFamily="66" charset="0"/>
              </a:rPr>
              <a:t>P = Plaintext</a:t>
            </a:r>
          </a:p>
          <a:p>
            <a:pPr lvl="2" eaLnBrk="1" hangingPunct="1">
              <a:lnSpc>
                <a:spcPct val="90000"/>
              </a:lnSpc>
            </a:pPr>
            <a:r>
              <a:rPr lang="sv-SE" altLang="en-US" sz="1800">
                <a:latin typeface="Comic Sans MS" panose="030F0702030302020204" pitchFamily="66" charset="0"/>
              </a:rPr>
              <a:t>EK[X] = encryption of X using key K</a:t>
            </a:r>
          </a:p>
          <a:p>
            <a:pPr lvl="2" eaLnBrk="1" hangingPunct="1">
              <a:lnSpc>
                <a:spcPct val="90000"/>
              </a:lnSpc>
            </a:pPr>
            <a:r>
              <a:rPr lang="sv-SE" altLang="en-US" sz="1800">
                <a:latin typeface="Comic Sans MS" panose="030F0702030302020204" pitchFamily="66" charset="0"/>
              </a:rPr>
              <a:t>DK[Y] = decryption of Y using key K</a:t>
            </a:r>
          </a:p>
          <a:p>
            <a:pPr eaLnBrk="1" hangingPunct="1">
              <a:lnSpc>
                <a:spcPct val="90000"/>
              </a:lnSpc>
            </a:pPr>
            <a:r>
              <a:rPr lang="sv-SE" altLang="en-US">
                <a:latin typeface="Comic Sans MS" panose="030F0702030302020204" pitchFamily="66" charset="0"/>
              </a:rPr>
              <a:t>Effective key length of 168 bits (3x56)</a:t>
            </a:r>
          </a:p>
          <a:p>
            <a:pPr eaLnBrk="1" hangingPunct="1">
              <a:lnSpc>
                <a:spcPct val="90000"/>
              </a:lnSpc>
              <a:buFontTx/>
              <a:buNone/>
            </a:pPr>
            <a:endParaRPr lang="en-US" altLang="en-US">
              <a:latin typeface="Comic Sans MS" panose="030F0702030302020204" pitchFamily="66" charset="0"/>
            </a:endParaRPr>
          </a:p>
          <a:p>
            <a:pPr lvl="2" eaLnBrk="1" hangingPunct="1">
              <a:lnSpc>
                <a:spcPct val="90000"/>
              </a:lnSpc>
            </a:pPr>
            <a:endParaRPr lang="en-US" altLang="en-US" sz="1600">
              <a:latin typeface="Comic Sans MS" panose="030F0702030302020204" pitchFamily="66" charset="0"/>
            </a:endParaRPr>
          </a:p>
        </p:txBody>
      </p:sp>
      <p:sp>
        <p:nvSpPr>
          <p:cNvPr id="101380" name="Text Box 4">
            <a:extLst>
              <a:ext uri="{FF2B5EF4-FFF2-40B4-BE49-F238E27FC236}">
                <a16:creationId xmlns:a16="http://schemas.microsoft.com/office/drawing/2014/main" id="{5DC144EE-E98E-40B6-BBC1-720ACE56BEA9}"/>
              </a:ext>
            </a:extLst>
          </p:cNvPr>
          <p:cNvSpPr txBox="1">
            <a:spLocks noChangeArrowheads="1"/>
          </p:cNvSpPr>
          <p:nvPr/>
        </p:nvSpPr>
        <p:spPr bwMode="auto">
          <a:xfrm>
            <a:off x="6553200" y="39624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endParaRPr lang="en-US" altLang="en-US"/>
          </a:p>
        </p:txBody>
      </p:sp>
      <p:sp>
        <p:nvSpPr>
          <p:cNvPr id="101381" name="Text Box 5">
            <a:extLst>
              <a:ext uri="{FF2B5EF4-FFF2-40B4-BE49-F238E27FC236}">
                <a16:creationId xmlns:a16="http://schemas.microsoft.com/office/drawing/2014/main" id="{D7B32FC4-59A5-494A-9A6A-7DA3BAAC3DF0}"/>
              </a:ext>
            </a:extLst>
          </p:cNvPr>
          <p:cNvSpPr txBox="1">
            <a:spLocks noChangeArrowheads="1"/>
          </p:cNvSpPr>
          <p:nvPr/>
        </p:nvSpPr>
        <p:spPr bwMode="auto">
          <a:xfrm>
            <a:off x="5433134" y="3303587"/>
            <a:ext cx="3657600" cy="528638"/>
          </a:xfrm>
          <a:prstGeom prst="rect">
            <a:avLst/>
          </a:prstGeom>
          <a:solidFill>
            <a:schemeClr val="folHlink">
              <a:alpha val="50195"/>
            </a:schemeClr>
          </a:solidFill>
          <a:ln w="9525">
            <a:solidFill>
              <a:schemeClr val="tx1"/>
            </a:solidFill>
            <a:miter lim="800000"/>
            <a:headEnd/>
            <a:tailEnd/>
          </a:ln>
        </p:spPr>
        <p:txBody>
          <a:bodyPr>
            <a:spAutoFit/>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sv-SE" altLang="en-US" sz="2800" baseline="0">
                <a:latin typeface="Comic Sans MS" panose="030F0702030302020204" pitchFamily="66" charset="0"/>
              </a:rPr>
              <a:t>C = E</a:t>
            </a:r>
            <a:r>
              <a:rPr lang="sv-SE" altLang="en-US" sz="1800" baseline="0">
                <a:latin typeface="Comic Sans MS" panose="030F0702030302020204" pitchFamily="66" charset="0"/>
              </a:rPr>
              <a:t>K3</a:t>
            </a:r>
            <a:r>
              <a:rPr lang="sv-SE" altLang="en-US" sz="2800" baseline="0">
                <a:latin typeface="Comic Sans MS" panose="030F0702030302020204" pitchFamily="66" charset="0"/>
              </a:rPr>
              <a:t>[D</a:t>
            </a:r>
            <a:r>
              <a:rPr lang="sv-SE" altLang="en-US" sz="1800" baseline="0">
                <a:latin typeface="Comic Sans MS" panose="030F0702030302020204" pitchFamily="66" charset="0"/>
              </a:rPr>
              <a:t>K2</a:t>
            </a:r>
            <a:r>
              <a:rPr lang="sv-SE" altLang="en-US" sz="2800" baseline="0">
                <a:latin typeface="Comic Sans MS" panose="030F0702030302020204" pitchFamily="66" charset="0"/>
              </a:rPr>
              <a:t>[E</a:t>
            </a:r>
            <a:r>
              <a:rPr lang="sv-SE" altLang="en-US" sz="1800" baseline="0">
                <a:latin typeface="Comic Sans MS" panose="030F0702030302020204" pitchFamily="66" charset="0"/>
              </a:rPr>
              <a:t>K1</a:t>
            </a:r>
            <a:r>
              <a:rPr lang="sv-SE" altLang="en-US" sz="2800" baseline="0">
                <a:latin typeface="Comic Sans MS" panose="030F0702030302020204" pitchFamily="66" charset="0"/>
              </a:rPr>
              <a:t>[P]]]</a:t>
            </a:r>
            <a:endParaRPr lang="en-US" altLang="en-US" sz="2800" baseline="0">
              <a:latin typeface="Comic Sans MS" panose="030F0702030302020204" pitchFamily="66" charset="0"/>
            </a:endParaRPr>
          </a:p>
        </p:txBody>
      </p:sp>
      <p:sp>
        <p:nvSpPr>
          <p:cNvPr id="7" name="Rectangle 6">
            <a:extLst>
              <a:ext uri="{FF2B5EF4-FFF2-40B4-BE49-F238E27FC236}">
                <a16:creationId xmlns:a16="http://schemas.microsoft.com/office/drawing/2014/main" id="{20F45C9D-1E95-485A-8A14-1BFD655A6529}"/>
              </a:ext>
            </a:extLst>
          </p:cNvPr>
          <p:cNvSpPr>
            <a:spLocks noChangeArrowheads="1"/>
          </p:cNvSpPr>
          <p:nvPr/>
        </p:nvSpPr>
        <p:spPr bwMode="auto">
          <a:xfrm>
            <a:off x="7175500" y="5516564"/>
            <a:ext cx="3024188" cy="504825"/>
          </a:xfrm>
          <a:prstGeom prst="rect">
            <a:avLst/>
          </a:prstGeom>
          <a:solidFill>
            <a:schemeClr val="accent1"/>
          </a:solidFill>
          <a:ln w="9525">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a:extLst>
              <a:ext uri="{FF2B5EF4-FFF2-40B4-BE49-F238E27FC236}">
                <a16:creationId xmlns:a16="http://schemas.microsoft.com/office/drawing/2014/main" id="{61EE5320-EBCA-41D4-84BF-575C43E273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64AB1716-8111-4786-A920-5294ABAC9DAF}" type="slidenum">
              <a:rPr lang="en-US" altLang="en-US" sz="1400" baseline="0"/>
              <a:pPr eaLnBrk="1" hangingPunct="1"/>
              <a:t>18</a:t>
            </a:fld>
            <a:endParaRPr lang="en-US" altLang="en-US" sz="1400" baseline="0"/>
          </a:p>
        </p:txBody>
      </p:sp>
      <p:graphicFrame>
        <p:nvGraphicFramePr>
          <p:cNvPr id="103426" name="Object 2">
            <a:extLst>
              <a:ext uri="{FF2B5EF4-FFF2-40B4-BE49-F238E27FC236}">
                <a16:creationId xmlns:a16="http://schemas.microsoft.com/office/drawing/2014/main" id="{141A079F-FB5F-4EEA-ADD3-9C6D7EB57D39}"/>
              </a:ext>
            </a:extLst>
          </p:cNvPr>
          <p:cNvGraphicFramePr>
            <a:graphicFrameLocks noChangeAspect="1"/>
          </p:cNvGraphicFramePr>
          <p:nvPr/>
        </p:nvGraphicFramePr>
        <p:xfrm>
          <a:off x="3503614" y="981076"/>
          <a:ext cx="4676775" cy="5472113"/>
        </p:xfrm>
        <a:graphic>
          <a:graphicData uri="http://schemas.openxmlformats.org/presentationml/2006/ole">
            <mc:AlternateContent xmlns:mc="http://schemas.openxmlformats.org/markup-compatibility/2006">
              <mc:Choice xmlns:v="urn:schemas-microsoft-com:vml" Requires="v">
                <p:oleObj name="Bitmappsbild" r:id="rId3" imgW="4086795" imgH="4780952" progId="Paint.Picture">
                  <p:embed/>
                </p:oleObj>
              </mc:Choice>
              <mc:Fallback>
                <p:oleObj name="Bitmappsbild" r:id="rId3" imgW="4086795" imgH="4780952" progId="Paint.Picture">
                  <p:embed/>
                  <p:pic>
                    <p:nvPicPr>
                      <p:cNvPr id="103426" name="Object 2">
                        <a:extLst>
                          <a:ext uri="{FF2B5EF4-FFF2-40B4-BE49-F238E27FC236}">
                            <a16:creationId xmlns:a16="http://schemas.microsoft.com/office/drawing/2014/main" id="{141A079F-FB5F-4EEA-ADD3-9C6D7EB57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981076"/>
                        <a:ext cx="467677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1315" name="Rectangle 3">
            <a:extLst>
              <a:ext uri="{FF2B5EF4-FFF2-40B4-BE49-F238E27FC236}">
                <a16:creationId xmlns:a16="http://schemas.microsoft.com/office/drawing/2014/main" id="{DB95280D-2830-44E0-A853-907823C46A16}"/>
              </a:ext>
            </a:extLst>
          </p:cNvPr>
          <p:cNvSpPr>
            <a:spLocks noGrp="1" noChangeArrowheads="1"/>
          </p:cNvSpPr>
          <p:nvPr>
            <p:ph type="title"/>
          </p:nvPr>
        </p:nvSpPr>
        <p:spPr>
          <a:xfrm>
            <a:off x="1646500" y="289404"/>
            <a:ext cx="7772400" cy="576263"/>
          </a:xfrm>
        </p:spPr>
        <p:txBody>
          <a:bodyPr vert="horz" lIns="91440" tIns="45720" rIns="91440" bIns="45720" rtlCol="0" anchor="ctr">
            <a:normAutofit fontScale="90000"/>
          </a:bodyPr>
          <a:lstStyle/>
          <a:p>
            <a:r>
              <a:rPr lang="sv-SE" dirty="0">
                <a:solidFill>
                  <a:schemeClr val="bg1"/>
                </a:solidFill>
              </a:rPr>
              <a:t>Triple DEA</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a:extLst>
              <a:ext uri="{FF2B5EF4-FFF2-40B4-BE49-F238E27FC236}">
                <a16:creationId xmlns:a16="http://schemas.microsoft.com/office/drawing/2014/main" id="{299F2591-2A7C-4F02-972C-B05C209FAB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47A964A6-AE97-45B6-B43D-82420D0C3450}" type="slidenum">
              <a:rPr lang="en-US" altLang="en-US" sz="1400" baseline="0"/>
              <a:pPr eaLnBrk="1" hangingPunct="1"/>
              <a:t>19</a:t>
            </a:fld>
            <a:endParaRPr lang="en-US" altLang="en-US" sz="1400" baseline="0"/>
          </a:p>
        </p:txBody>
      </p:sp>
      <p:sp>
        <p:nvSpPr>
          <p:cNvPr id="137218" name="Rectangle 2">
            <a:extLst>
              <a:ext uri="{FF2B5EF4-FFF2-40B4-BE49-F238E27FC236}">
                <a16:creationId xmlns:a16="http://schemas.microsoft.com/office/drawing/2014/main" id="{BFCE40D9-4C22-4A31-8F70-3BCCAAFAE588}"/>
              </a:ext>
            </a:extLst>
          </p:cNvPr>
          <p:cNvSpPr>
            <a:spLocks noGrp="1" noChangeArrowheads="1"/>
          </p:cNvSpPr>
          <p:nvPr>
            <p:ph type="title"/>
          </p:nvPr>
        </p:nvSpPr>
        <p:spPr>
          <a:xfrm>
            <a:off x="1823621" y="136525"/>
            <a:ext cx="8820705" cy="682440"/>
          </a:xfrm>
        </p:spPr>
        <p:txBody>
          <a:bodyPr vert="horz" lIns="91440" tIns="45720" rIns="91440" bIns="45720" rtlCol="0" anchor="ctr">
            <a:normAutofit fontScale="90000"/>
          </a:bodyPr>
          <a:lstStyle/>
          <a:p>
            <a:r>
              <a:rPr lang="en-US" altLang="zh-CN" dirty="0">
                <a:solidFill>
                  <a:schemeClr val="bg1"/>
                </a:solidFill>
              </a:rPr>
              <a:t>A</a:t>
            </a:r>
            <a:r>
              <a:rPr lang="en-US" dirty="0">
                <a:solidFill>
                  <a:schemeClr val="bg1"/>
                </a:solidFill>
              </a:rPr>
              <a:t>lternatives to DES</a:t>
            </a:r>
            <a:endParaRPr lang="en-AU" dirty="0">
              <a:solidFill>
                <a:schemeClr val="bg1"/>
              </a:solidFill>
            </a:endParaRPr>
          </a:p>
        </p:txBody>
      </p:sp>
      <p:sp>
        <p:nvSpPr>
          <p:cNvPr id="105475" name="Rectangle 3">
            <a:extLst>
              <a:ext uri="{FF2B5EF4-FFF2-40B4-BE49-F238E27FC236}">
                <a16:creationId xmlns:a16="http://schemas.microsoft.com/office/drawing/2014/main" id="{4C5FFF32-0C91-43E7-A4D9-30B71C10FBAB}"/>
              </a:ext>
            </a:extLst>
          </p:cNvPr>
          <p:cNvSpPr>
            <a:spLocks noGrp="1" noChangeArrowheads="1"/>
          </p:cNvSpPr>
          <p:nvPr>
            <p:ph type="body" idx="1"/>
          </p:nvPr>
        </p:nvSpPr>
        <p:spPr>
          <a:xfrm>
            <a:off x="2209801" y="1773239"/>
            <a:ext cx="8207375" cy="4535487"/>
          </a:xfrm>
        </p:spPr>
        <p:txBody>
          <a:bodyPr/>
          <a:lstStyle/>
          <a:p>
            <a:pPr eaLnBrk="1" hangingPunct="1">
              <a:lnSpc>
                <a:spcPct val="90000"/>
              </a:lnSpc>
            </a:pPr>
            <a:r>
              <a:rPr lang="en-AU" altLang="en-US" dirty="0"/>
              <a:t>Triple-DES</a:t>
            </a:r>
            <a:endParaRPr lang="en-AU" altLang="zh-CN" dirty="0">
              <a:ea typeface="SimSun" panose="02010600030101010101" pitchFamily="2" charset="-122"/>
            </a:endParaRPr>
          </a:p>
          <a:p>
            <a:pPr lvl="1" eaLnBrk="1" hangingPunct="1">
              <a:lnSpc>
                <a:spcPct val="90000"/>
              </a:lnSpc>
            </a:pPr>
            <a:r>
              <a:rPr lang="en-AU" altLang="zh-CN" dirty="0">
                <a:ea typeface="SimSun" panose="02010600030101010101" pitchFamily="2" charset="-122"/>
              </a:rPr>
              <a:t>S</a:t>
            </a:r>
            <a:r>
              <a:rPr lang="en-AU" altLang="en-US" dirty="0"/>
              <a:t>low</a:t>
            </a:r>
            <a:endParaRPr lang="en-AU" altLang="zh-CN" dirty="0">
              <a:ea typeface="SimSun" panose="02010600030101010101" pitchFamily="2" charset="-122"/>
            </a:endParaRPr>
          </a:p>
          <a:p>
            <a:pPr lvl="2" eaLnBrk="1" hangingPunct="1">
              <a:lnSpc>
                <a:spcPct val="90000"/>
              </a:lnSpc>
            </a:pPr>
            <a:r>
              <a:rPr lang="en-AU" altLang="zh-CN" dirty="0">
                <a:ea typeface="SimSun" panose="02010600030101010101" pitchFamily="2" charset="-122"/>
              </a:rPr>
              <a:t>Use</a:t>
            </a:r>
            <a:r>
              <a:rPr lang="en-AU" altLang="en-US" dirty="0"/>
              <a:t> small blocks</a:t>
            </a:r>
            <a:endParaRPr lang="en-AU" altLang="zh-CN" dirty="0">
              <a:ea typeface="SimSun" panose="02010600030101010101" pitchFamily="2" charset="-122"/>
            </a:endParaRPr>
          </a:p>
          <a:p>
            <a:pPr eaLnBrk="1" hangingPunct="1">
              <a:lnSpc>
                <a:spcPct val="90000"/>
              </a:lnSpc>
            </a:pPr>
            <a:r>
              <a:rPr lang="en-AU" altLang="en-US" dirty="0"/>
              <a:t>AES Cipher </a:t>
            </a:r>
            <a:r>
              <a:rPr lang="en-AU" altLang="zh-CN" dirty="0">
                <a:ea typeface="SimSun" panose="02010600030101010101" pitchFamily="2" charset="-122"/>
              </a:rPr>
              <a:t>–</a:t>
            </a:r>
            <a:r>
              <a:rPr lang="en-AU" altLang="en-US" dirty="0"/>
              <a:t> Rijndael</a:t>
            </a:r>
            <a:endParaRPr lang="en-AU" altLang="zh-CN" dirty="0">
              <a:ea typeface="SimSun" panose="02010600030101010101" pitchFamily="2" charset="-122"/>
            </a:endParaRPr>
          </a:p>
          <a:p>
            <a:pPr lvl="1" eaLnBrk="1" hangingPunct="1">
              <a:lnSpc>
                <a:spcPct val="90000"/>
              </a:lnSpc>
            </a:pPr>
            <a:r>
              <a:rPr lang="en-AU" altLang="zh-CN" dirty="0">
                <a:ea typeface="SimSun" panose="02010600030101010101" pitchFamily="2" charset="-122"/>
              </a:rPr>
              <a:t>D</a:t>
            </a:r>
            <a:r>
              <a:rPr lang="en-AU" altLang="en-US" dirty="0"/>
              <a:t>esigned by </a:t>
            </a:r>
            <a:r>
              <a:rPr lang="en-US" altLang="en-US" dirty="0"/>
              <a:t>Joan. Daemen and Vincent </a:t>
            </a:r>
            <a:r>
              <a:rPr lang="en-US" altLang="en-US" dirty="0" err="1"/>
              <a:t>Rijmen</a:t>
            </a:r>
            <a:r>
              <a:rPr lang="en-AU" altLang="en-US" dirty="0"/>
              <a:t> in Belgium </a:t>
            </a:r>
          </a:p>
          <a:p>
            <a:pPr lvl="1" eaLnBrk="1" hangingPunct="1">
              <a:lnSpc>
                <a:spcPct val="90000"/>
              </a:lnSpc>
            </a:pPr>
            <a:r>
              <a:rPr lang="en-AU" altLang="zh-CN" dirty="0">
                <a:ea typeface="SimSun" panose="02010600030101010101" pitchFamily="2" charset="-122"/>
              </a:rPr>
              <a:t>H</a:t>
            </a:r>
            <a:r>
              <a:rPr lang="en-AU" altLang="en-US" dirty="0"/>
              <a:t>as 128/192/256</a:t>
            </a:r>
            <a:r>
              <a:rPr lang="en-AU" altLang="zh-CN" dirty="0">
                <a:ea typeface="SimSun" panose="02010600030101010101" pitchFamily="2" charset="-122"/>
              </a:rPr>
              <a:t>-</a:t>
            </a:r>
            <a:r>
              <a:rPr lang="en-AU" altLang="en-US" dirty="0"/>
              <a:t>bit keys, 128</a:t>
            </a:r>
            <a:r>
              <a:rPr lang="en-AU" altLang="zh-CN" dirty="0">
                <a:ea typeface="SimSun" panose="02010600030101010101" pitchFamily="2" charset="-122"/>
              </a:rPr>
              <a:t>-</a:t>
            </a:r>
            <a:r>
              <a:rPr lang="en-AU" altLang="en-US" dirty="0"/>
              <a:t>bit data </a:t>
            </a:r>
          </a:p>
          <a:p>
            <a:pPr lvl="1" eaLnBrk="1" hangingPunct="1">
              <a:lnSpc>
                <a:spcPct val="90000"/>
              </a:lnSpc>
            </a:pPr>
            <a:r>
              <a:rPr lang="en-AU" altLang="zh-CN" dirty="0">
                <a:ea typeface="SimSun" panose="02010600030101010101" pitchFamily="2" charset="-122"/>
              </a:rPr>
              <a:t>A</a:t>
            </a:r>
            <a:r>
              <a:rPr lang="en-AU" altLang="en-US" dirty="0"/>
              <a:t>n </a:t>
            </a:r>
            <a:r>
              <a:rPr lang="en-AU" altLang="en-US" b="1" dirty="0"/>
              <a:t>iterative</a:t>
            </a:r>
            <a:r>
              <a:rPr lang="en-AU" altLang="en-US" dirty="0"/>
              <a:t> rather than </a:t>
            </a:r>
            <a:r>
              <a:rPr lang="en-AU" altLang="en-US" b="1" dirty="0" err="1"/>
              <a:t>feistel</a:t>
            </a:r>
            <a:r>
              <a:rPr lang="en-AU" altLang="en-US" dirty="0"/>
              <a:t> cipher</a:t>
            </a:r>
          </a:p>
          <a:p>
            <a:pPr lvl="2" eaLnBrk="1" hangingPunct="1">
              <a:lnSpc>
                <a:spcPct val="90000"/>
              </a:lnSpc>
            </a:pPr>
            <a:r>
              <a:rPr lang="en-US" altLang="zh-CN" dirty="0">
                <a:ea typeface="SimSun" panose="02010600030101010101" pitchFamily="2" charset="-122"/>
              </a:rPr>
              <a:t>P</a:t>
            </a:r>
            <a:r>
              <a:rPr lang="en-US" altLang="en-US" dirty="0"/>
              <a:t>rocesses </a:t>
            </a:r>
            <a:r>
              <a:rPr lang="en-AU" altLang="en-US" dirty="0"/>
              <a:t>data as block of 4 columns of 4 bytes</a:t>
            </a:r>
          </a:p>
          <a:p>
            <a:pPr lvl="2" eaLnBrk="1" hangingPunct="1">
              <a:lnSpc>
                <a:spcPct val="90000"/>
              </a:lnSpc>
            </a:pPr>
            <a:r>
              <a:rPr lang="en-US" altLang="zh-CN" dirty="0">
                <a:ea typeface="SimSun" panose="02010600030101010101" pitchFamily="2" charset="-122"/>
              </a:rPr>
              <a:t>O</a:t>
            </a:r>
            <a:r>
              <a:rPr lang="en-US" altLang="en-US" dirty="0"/>
              <a:t>perates on entire data block in every round</a:t>
            </a:r>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A78E233-5947-4163-BCC3-4BABC1BE5C0A}"/>
              </a:ext>
            </a:extLst>
          </p:cNvPr>
          <p:cNvSpPr>
            <a:spLocks noGrp="1" noChangeArrowheads="1"/>
          </p:cNvSpPr>
          <p:nvPr>
            <p:ph type="title"/>
          </p:nvPr>
        </p:nvSpPr>
        <p:spPr>
          <a:xfrm>
            <a:off x="1592800" y="294104"/>
            <a:ext cx="8811827" cy="646929"/>
          </a:xfrm>
        </p:spPr>
        <p:txBody>
          <a:bodyPr>
            <a:normAutofit fontScale="90000"/>
          </a:bodyPr>
          <a:lstStyle/>
          <a:p>
            <a:r>
              <a:rPr lang="en-US" altLang="zh-TW" dirty="0">
                <a:solidFill>
                  <a:schemeClr val="bg1"/>
                </a:solidFill>
              </a:rPr>
              <a:t>Outline</a:t>
            </a:r>
          </a:p>
        </p:txBody>
      </p:sp>
      <p:sp>
        <p:nvSpPr>
          <p:cNvPr id="125955" name="Rectangle 3">
            <a:extLst>
              <a:ext uri="{FF2B5EF4-FFF2-40B4-BE49-F238E27FC236}">
                <a16:creationId xmlns:a16="http://schemas.microsoft.com/office/drawing/2014/main" id="{63213901-EF30-4F8B-88FD-91AD5E6A890F}"/>
              </a:ext>
            </a:extLst>
          </p:cNvPr>
          <p:cNvSpPr>
            <a:spLocks noGrp="1" noChangeArrowheads="1"/>
          </p:cNvSpPr>
          <p:nvPr>
            <p:ph type="body" idx="1"/>
          </p:nvPr>
        </p:nvSpPr>
        <p:spPr/>
        <p:txBody>
          <a:bodyPr/>
          <a:lstStyle/>
          <a:p>
            <a:r>
              <a:rPr lang="en-US" altLang="zh-TW" dirty="0"/>
              <a:t>Conventional Encryption Principles</a:t>
            </a:r>
          </a:p>
          <a:p>
            <a:r>
              <a:rPr lang="en-US" altLang="zh-TW" dirty="0"/>
              <a:t>Conventional Encryption Algorithms</a:t>
            </a:r>
          </a:p>
          <a:p>
            <a:r>
              <a:rPr lang="en-US" altLang="zh-TW" dirty="0"/>
              <a:t>Cipher Block Modes of Operation</a:t>
            </a:r>
          </a:p>
          <a:p>
            <a:r>
              <a:rPr lang="en-US" altLang="zh-TW" dirty="0"/>
              <a:t>Location of Encryption Devices</a:t>
            </a:r>
          </a:p>
          <a:p>
            <a:r>
              <a:rPr lang="en-US" altLang="zh-TW" dirty="0"/>
              <a:t>Key Distribution</a:t>
            </a:r>
          </a:p>
          <a:p>
            <a:pPr marL="0" indent="0">
              <a:buNone/>
            </a:pPr>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a:extLst>
              <a:ext uri="{FF2B5EF4-FFF2-40B4-BE49-F238E27FC236}">
                <a16:creationId xmlns:a16="http://schemas.microsoft.com/office/drawing/2014/main" id="{E757930A-748D-4078-95D0-7DC494DED3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2682F41-5436-4E59-9DA0-599DC539CF19}" type="slidenum">
              <a:rPr lang="en-US" altLang="en-US" sz="1400" baseline="0"/>
              <a:pPr eaLnBrk="1" hangingPunct="1"/>
              <a:t>20</a:t>
            </a:fld>
            <a:endParaRPr lang="en-US" altLang="en-US" sz="1400" baseline="0"/>
          </a:p>
        </p:txBody>
      </p:sp>
      <p:sp>
        <p:nvSpPr>
          <p:cNvPr id="129026" name="Rectangle 2">
            <a:extLst>
              <a:ext uri="{FF2B5EF4-FFF2-40B4-BE49-F238E27FC236}">
                <a16:creationId xmlns:a16="http://schemas.microsoft.com/office/drawing/2014/main" id="{94276829-97E5-40D2-9670-D578AAF1EE3F}"/>
              </a:ext>
            </a:extLst>
          </p:cNvPr>
          <p:cNvSpPr>
            <a:spLocks noGrp="1" noChangeArrowheads="1"/>
          </p:cNvSpPr>
          <p:nvPr>
            <p:ph type="title"/>
          </p:nvPr>
        </p:nvSpPr>
        <p:spPr>
          <a:xfrm>
            <a:off x="1576158" y="209504"/>
            <a:ext cx="8643938" cy="660507"/>
          </a:xfrm>
        </p:spPr>
        <p:txBody>
          <a:bodyPr vert="horz" lIns="91440" tIns="45720" rIns="91440" bIns="45720" rtlCol="0" anchor="ctr">
            <a:normAutofit fontScale="90000"/>
          </a:bodyPr>
          <a:lstStyle/>
          <a:p>
            <a:r>
              <a:rPr lang="sv-SE" dirty="0">
                <a:solidFill>
                  <a:schemeClr val="bg1"/>
                </a:solidFill>
              </a:rPr>
              <a:t>Other Symmetric Block Ciphers</a:t>
            </a:r>
            <a:endParaRPr lang="en-US" dirty="0">
              <a:solidFill>
                <a:schemeClr val="bg1"/>
              </a:solidFill>
            </a:endParaRPr>
          </a:p>
        </p:txBody>
      </p:sp>
      <p:sp>
        <p:nvSpPr>
          <p:cNvPr id="115715" name="Rectangle 3">
            <a:extLst>
              <a:ext uri="{FF2B5EF4-FFF2-40B4-BE49-F238E27FC236}">
                <a16:creationId xmlns:a16="http://schemas.microsoft.com/office/drawing/2014/main" id="{84F71823-2B55-4ADA-B1F3-96866A3425F6}"/>
              </a:ext>
            </a:extLst>
          </p:cNvPr>
          <p:cNvSpPr>
            <a:spLocks noGrp="1" noChangeArrowheads="1"/>
          </p:cNvSpPr>
          <p:nvPr>
            <p:ph type="body" idx="1"/>
          </p:nvPr>
        </p:nvSpPr>
        <p:spPr>
          <a:xfrm>
            <a:off x="1809750" y="1981200"/>
            <a:ext cx="8643938" cy="4114800"/>
          </a:xfrm>
        </p:spPr>
        <p:txBody>
          <a:bodyPr/>
          <a:lstStyle/>
          <a:p>
            <a:pPr eaLnBrk="1" hangingPunct="1">
              <a:lnSpc>
                <a:spcPct val="90000"/>
              </a:lnSpc>
            </a:pPr>
            <a:r>
              <a:rPr lang="sv-SE" altLang="en-US" b="1">
                <a:latin typeface="Comic Sans MS" panose="030F0702030302020204" pitchFamily="66" charset="0"/>
              </a:rPr>
              <a:t>International Data Encryption Algorithm (IDEA)</a:t>
            </a:r>
          </a:p>
          <a:p>
            <a:pPr lvl="1" eaLnBrk="1" hangingPunct="1">
              <a:lnSpc>
                <a:spcPct val="90000"/>
              </a:lnSpc>
            </a:pPr>
            <a:r>
              <a:rPr lang="sv-SE" altLang="en-US">
                <a:latin typeface="Comic Sans MS" panose="030F0702030302020204" pitchFamily="66" charset="0"/>
              </a:rPr>
              <a:t>128-bit key</a:t>
            </a:r>
          </a:p>
          <a:p>
            <a:pPr lvl="1" eaLnBrk="1" hangingPunct="1">
              <a:lnSpc>
                <a:spcPct val="90000"/>
              </a:lnSpc>
            </a:pPr>
            <a:r>
              <a:rPr lang="sv-SE" altLang="en-US">
                <a:latin typeface="Comic Sans MS" panose="030F0702030302020204" pitchFamily="66" charset="0"/>
              </a:rPr>
              <a:t>Used in PGP</a:t>
            </a:r>
          </a:p>
          <a:p>
            <a:pPr eaLnBrk="1" hangingPunct="1">
              <a:lnSpc>
                <a:spcPct val="90000"/>
              </a:lnSpc>
            </a:pPr>
            <a:r>
              <a:rPr lang="sv-SE" altLang="en-US" b="1">
                <a:latin typeface="Comic Sans MS" panose="030F0702030302020204" pitchFamily="66" charset="0"/>
              </a:rPr>
              <a:t>Blowfish</a:t>
            </a:r>
          </a:p>
          <a:p>
            <a:pPr lvl="1" eaLnBrk="1" hangingPunct="1">
              <a:lnSpc>
                <a:spcPct val="90000"/>
              </a:lnSpc>
            </a:pPr>
            <a:r>
              <a:rPr lang="sv-SE" altLang="en-US">
                <a:latin typeface="Comic Sans MS" panose="030F0702030302020204" pitchFamily="66" charset="0"/>
              </a:rPr>
              <a:t>Easy to implement</a:t>
            </a:r>
          </a:p>
          <a:p>
            <a:pPr lvl="1" eaLnBrk="1" hangingPunct="1">
              <a:lnSpc>
                <a:spcPct val="90000"/>
              </a:lnSpc>
            </a:pPr>
            <a:r>
              <a:rPr lang="sv-SE" altLang="en-US">
                <a:latin typeface="Comic Sans MS" panose="030F0702030302020204" pitchFamily="66" charset="0"/>
              </a:rPr>
              <a:t>High execution speed </a:t>
            </a:r>
          </a:p>
          <a:p>
            <a:pPr lvl="1" eaLnBrk="1" hangingPunct="1">
              <a:lnSpc>
                <a:spcPct val="90000"/>
              </a:lnSpc>
            </a:pPr>
            <a:r>
              <a:rPr lang="sv-SE" altLang="en-US">
                <a:latin typeface="Comic Sans MS" panose="030F0702030302020204" pitchFamily="66" charset="0"/>
              </a:rPr>
              <a:t>Run in less than 5K of memory</a:t>
            </a:r>
            <a:endParaRPr lang="en-US" altLang="en-US">
              <a:latin typeface="Comic Sans MS" panose="030F0702030302020204"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a:extLst>
              <a:ext uri="{FF2B5EF4-FFF2-40B4-BE49-F238E27FC236}">
                <a16:creationId xmlns:a16="http://schemas.microsoft.com/office/drawing/2014/main" id="{8982C7D7-4735-4ADA-9962-D1D4166DB9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F05B430F-1EC1-43A2-AABC-83981ABB1F53}" type="slidenum">
              <a:rPr lang="en-US" altLang="en-US" sz="1400" baseline="0"/>
              <a:pPr eaLnBrk="1" hangingPunct="1"/>
              <a:t>21</a:t>
            </a:fld>
            <a:endParaRPr lang="en-US" altLang="en-US" sz="1400" baseline="0"/>
          </a:p>
        </p:txBody>
      </p:sp>
      <p:sp>
        <p:nvSpPr>
          <p:cNvPr id="131074" name="Rectangle 2">
            <a:extLst>
              <a:ext uri="{FF2B5EF4-FFF2-40B4-BE49-F238E27FC236}">
                <a16:creationId xmlns:a16="http://schemas.microsoft.com/office/drawing/2014/main" id="{0420523C-F73F-4EAE-9D8D-0F95D3D01D15}"/>
              </a:ext>
            </a:extLst>
          </p:cNvPr>
          <p:cNvSpPr>
            <a:spLocks noGrp="1" noChangeArrowheads="1"/>
          </p:cNvSpPr>
          <p:nvPr>
            <p:ph type="title"/>
          </p:nvPr>
        </p:nvSpPr>
        <p:spPr>
          <a:xfrm>
            <a:off x="1632012" y="365125"/>
            <a:ext cx="8350188" cy="549275"/>
          </a:xfrm>
        </p:spPr>
        <p:txBody>
          <a:bodyPr vert="horz" lIns="91440" tIns="45720" rIns="91440" bIns="45720" rtlCol="0" anchor="ctr">
            <a:normAutofit fontScale="90000"/>
          </a:bodyPr>
          <a:lstStyle/>
          <a:p>
            <a:r>
              <a:rPr lang="sv-SE" dirty="0">
                <a:solidFill>
                  <a:schemeClr val="bg1"/>
                </a:solidFill>
              </a:rPr>
              <a:t>Other Symmetric Block Ciphers</a:t>
            </a:r>
            <a:endParaRPr lang="en-US" dirty="0">
              <a:solidFill>
                <a:schemeClr val="bg1"/>
              </a:solidFill>
            </a:endParaRPr>
          </a:p>
        </p:txBody>
      </p:sp>
      <p:sp>
        <p:nvSpPr>
          <p:cNvPr id="117763" name="Rectangle 3">
            <a:extLst>
              <a:ext uri="{FF2B5EF4-FFF2-40B4-BE49-F238E27FC236}">
                <a16:creationId xmlns:a16="http://schemas.microsoft.com/office/drawing/2014/main" id="{6A6AD0AB-A678-4B9B-895D-F96CD49F9065}"/>
              </a:ext>
            </a:extLst>
          </p:cNvPr>
          <p:cNvSpPr>
            <a:spLocks noGrp="1" noChangeArrowheads="1"/>
          </p:cNvSpPr>
          <p:nvPr>
            <p:ph type="body" idx="1"/>
          </p:nvPr>
        </p:nvSpPr>
        <p:spPr>
          <a:xfrm>
            <a:off x="2209800" y="1828800"/>
            <a:ext cx="7772400" cy="4114800"/>
          </a:xfrm>
        </p:spPr>
        <p:txBody>
          <a:bodyPr>
            <a:normAutofit lnSpcReduction="10000"/>
          </a:bodyPr>
          <a:lstStyle/>
          <a:p>
            <a:pPr eaLnBrk="1" hangingPunct="1">
              <a:lnSpc>
                <a:spcPct val="90000"/>
              </a:lnSpc>
            </a:pPr>
            <a:r>
              <a:rPr lang="en-US" altLang="en-US" sz="2200" b="1">
                <a:latin typeface="Comic Sans MS" panose="030F0702030302020204" pitchFamily="66" charset="0"/>
              </a:rPr>
              <a:t>RC5</a:t>
            </a:r>
          </a:p>
          <a:p>
            <a:pPr lvl="1" eaLnBrk="1" hangingPunct="1">
              <a:lnSpc>
                <a:spcPct val="90000"/>
              </a:lnSpc>
            </a:pPr>
            <a:r>
              <a:rPr lang="en-US" altLang="en-US" sz="2200">
                <a:latin typeface="Comic Sans MS" panose="030F0702030302020204" pitchFamily="66" charset="0"/>
              </a:rPr>
              <a:t>Suitable for hardware and software</a:t>
            </a:r>
          </a:p>
          <a:p>
            <a:pPr lvl="1" eaLnBrk="1" hangingPunct="1">
              <a:lnSpc>
                <a:spcPct val="90000"/>
              </a:lnSpc>
            </a:pPr>
            <a:r>
              <a:rPr lang="en-US" altLang="en-US" sz="2200">
                <a:latin typeface="Comic Sans MS" panose="030F0702030302020204" pitchFamily="66" charset="0"/>
              </a:rPr>
              <a:t>Fast, simple</a:t>
            </a:r>
          </a:p>
          <a:p>
            <a:pPr lvl="1" eaLnBrk="1" hangingPunct="1">
              <a:lnSpc>
                <a:spcPct val="90000"/>
              </a:lnSpc>
            </a:pPr>
            <a:r>
              <a:rPr lang="en-US" altLang="en-US" sz="2200">
                <a:latin typeface="Comic Sans MS" panose="030F0702030302020204" pitchFamily="66" charset="0"/>
              </a:rPr>
              <a:t>Adaptable to processors of different word lengths</a:t>
            </a:r>
          </a:p>
          <a:p>
            <a:pPr lvl="1" eaLnBrk="1" hangingPunct="1">
              <a:lnSpc>
                <a:spcPct val="90000"/>
              </a:lnSpc>
            </a:pPr>
            <a:r>
              <a:rPr lang="en-US" altLang="en-US" sz="2200">
                <a:latin typeface="Comic Sans MS" panose="030F0702030302020204" pitchFamily="66" charset="0"/>
              </a:rPr>
              <a:t>Variable number of rounds</a:t>
            </a:r>
          </a:p>
          <a:p>
            <a:pPr lvl="1" eaLnBrk="1" hangingPunct="1">
              <a:lnSpc>
                <a:spcPct val="90000"/>
              </a:lnSpc>
            </a:pPr>
            <a:r>
              <a:rPr lang="en-US" altLang="en-US" sz="2200">
                <a:latin typeface="Comic Sans MS" panose="030F0702030302020204" pitchFamily="66" charset="0"/>
              </a:rPr>
              <a:t>Variable-length key</a:t>
            </a:r>
          </a:p>
          <a:p>
            <a:pPr lvl="1" eaLnBrk="1" hangingPunct="1">
              <a:lnSpc>
                <a:spcPct val="90000"/>
              </a:lnSpc>
            </a:pPr>
            <a:r>
              <a:rPr lang="en-US" altLang="en-US" sz="2200">
                <a:latin typeface="Comic Sans MS" panose="030F0702030302020204" pitchFamily="66" charset="0"/>
              </a:rPr>
              <a:t>Low memory requirement</a:t>
            </a:r>
          </a:p>
          <a:p>
            <a:pPr lvl="1" eaLnBrk="1" hangingPunct="1">
              <a:lnSpc>
                <a:spcPct val="90000"/>
              </a:lnSpc>
            </a:pPr>
            <a:r>
              <a:rPr lang="en-US" altLang="en-US" sz="2200">
                <a:latin typeface="Comic Sans MS" panose="030F0702030302020204" pitchFamily="66" charset="0"/>
              </a:rPr>
              <a:t>High security</a:t>
            </a:r>
          </a:p>
          <a:p>
            <a:pPr lvl="1" eaLnBrk="1" hangingPunct="1">
              <a:lnSpc>
                <a:spcPct val="90000"/>
              </a:lnSpc>
            </a:pPr>
            <a:r>
              <a:rPr lang="en-US" altLang="en-US" sz="2200">
                <a:latin typeface="Comic Sans MS" panose="030F0702030302020204" pitchFamily="66" charset="0"/>
              </a:rPr>
              <a:t>Data-dependent rotations</a:t>
            </a:r>
          </a:p>
          <a:p>
            <a:pPr eaLnBrk="1" hangingPunct="1">
              <a:lnSpc>
                <a:spcPct val="90000"/>
              </a:lnSpc>
            </a:pPr>
            <a:r>
              <a:rPr lang="en-US" altLang="en-US" sz="2200" b="1">
                <a:latin typeface="Comic Sans MS" panose="030F0702030302020204" pitchFamily="66" charset="0"/>
              </a:rPr>
              <a:t>Cast-128</a:t>
            </a:r>
          </a:p>
          <a:p>
            <a:pPr lvl="1" eaLnBrk="1" hangingPunct="1">
              <a:lnSpc>
                <a:spcPct val="90000"/>
              </a:lnSpc>
            </a:pPr>
            <a:r>
              <a:rPr lang="en-US" altLang="en-US" sz="2200">
                <a:latin typeface="Comic Sans MS" panose="030F0702030302020204" pitchFamily="66" charset="0"/>
              </a:rPr>
              <a:t>Key size from 40 to 128 bits</a:t>
            </a:r>
          </a:p>
          <a:p>
            <a:pPr lvl="1" eaLnBrk="1" hangingPunct="1">
              <a:lnSpc>
                <a:spcPct val="90000"/>
              </a:lnSpc>
            </a:pPr>
            <a:r>
              <a:rPr lang="en-US" altLang="en-US" sz="2200">
                <a:latin typeface="Comic Sans MS" panose="030F0702030302020204" pitchFamily="66" charset="0"/>
              </a:rPr>
              <a:t>The round function differs from round to round</a:t>
            </a:r>
          </a:p>
          <a:p>
            <a:pPr lvl="1" eaLnBrk="1" hangingPunct="1">
              <a:lnSpc>
                <a:spcPct val="90000"/>
              </a:lnSpc>
            </a:pPr>
            <a:endParaRPr lang="en-US" altLang="en-US">
              <a:latin typeface="Comic Sans MS" panose="030F0702030302020204"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a:extLst>
              <a:ext uri="{FF2B5EF4-FFF2-40B4-BE49-F238E27FC236}">
                <a16:creationId xmlns:a16="http://schemas.microsoft.com/office/drawing/2014/main" id="{35986C6E-1B0E-4FBB-B5AF-8E158A30A3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D0D26FF1-344E-4EBC-B75C-F08E05148DEB}" type="slidenum">
              <a:rPr lang="en-US" altLang="en-US" sz="1400" baseline="0"/>
              <a:pPr eaLnBrk="1" hangingPunct="1"/>
              <a:t>22</a:t>
            </a:fld>
            <a:endParaRPr lang="en-US" altLang="en-US" sz="1400" baseline="0"/>
          </a:p>
        </p:txBody>
      </p:sp>
      <p:sp>
        <p:nvSpPr>
          <p:cNvPr id="22530" name="Rectangle 2">
            <a:extLst>
              <a:ext uri="{FF2B5EF4-FFF2-40B4-BE49-F238E27FC236}">
                <a16:creationId xmlns:a16="http://schemas.microsoft.com/office/drawing/2014/main" id="{9FDE2D00-0884-48F7-9BAE-D7F08E837964}"/>
              </a:ext>
            </a:extLst>
          </p:cNvPr>
          <p:cNvSpPr>
            <a:spLocks noGrp="1" noChangeArrowheads="1"/>
          </p:cNvSpPr>
          <p:nvPr>
            <p:ph type="title"/>
          </p:nvPr>
        </p:nvSpPr>
        <p:spPr>
          <a:xfrm>
            <a:off x="1592802" y="153186"/>
            <a:ext cx="9246833" cy="638052"/>
          </a:xfrm>
        </p:spPr>
        <p:txBody>
          <a:bodyPr vert="horz" lIns="91440" tIns="45720" rIns="91440" bIns="45720" rtlCol="0" anchor="ctr">
            <a:normAutofit fontScale="90000"/>
          </a:bodyPr>
          <a:lstStyle/>
          <a:p>
            <a:r>
              <a:rPr lang="sv-SE" dirty="0">
                <a:solidFill>
                  <a:schemeClr val="bg1"/>
                </a:solidFill>
              </a:rPr>
              <a:t>Cipher Block Chaining Modes of Operation</a:t>
            </a:r>
            <a:endParaRPr lang="en-US" dirty="0">
              <a:solidFill>
                <a:schemeClr val="bg1"/>
              </a:solidFill>
            </a:endParaRPr>
          </a:p>
        </p:txBody>
      </p:sp>
      <p:sp>
        <p:nvSpPr>
          <p:cNvPr id="119811" name="Rectangle 3">
            <a:extLst>
              <a:ext uri="{FF2B5EF4-FFF2-40B4-BE49-F238E27FC236}">
                <a16:creationId xmlns:a16="http://schemas.microsoft.com/office/drawing/2014/main" id="{2CD2D93B-79AF-4097-9DC1-15FE82E992FC}"/>
              </a:ext>
            </a:extLst>
          </p:cNvPr>
          <p:cNvSpPr>
            <a:spLocks noGrp="1" noChangeArrowheads="1"/>
          </p:cNvSpPr>
          <p:nvPr>
            <p:ph type="body" idx="1"/>
          </p:nvPr>
        </p:nvSpPr>
        <p:spPr>
          <a:xfrm>
            <a:off x="2209800" y="1981200"/>
            <a:ext cx="7772400" cy="2209800"/>
          </a:xfrm>
        </p:spPr>
        <p:txBody>
          <a:bodyPr/>
          <a:lstStyle/>
          <a:p>
            <a:pPr eaLnBrk="1" hangingPunct="1"/>
            <a:r>
              <a:rPr lang="en-US" altLang="en-US" sz="2400">
                <a:latin typeface="Comic Sans MS" panose="030F0702030302020204" pitchFamily="66" charset="0"/>
              </a:rPr>
              <a:t>Cipher Block Chaining (CBC)</a:t>
            </a:r>
            <a:r>
              <a:rPr lang="en-US" altLang="zh-CN" sz="2400">
                <a:latin typeface="Comic Sans MS" panose="030F0702030302020204" pitchFamily="66" charset="0"/>
                <a:ea typeface="SimSun" panose="02010600030101010101" pitchFamily="2" charset="-122"/>
              </a:rPr>
              <a:t> Mode</a:t>
            </a:r>
            <a:endParaRPr lang="en-US" altLang="en-US" sz="2400">
              <a:latin typeface="Comic Sans MS" panose="030F0702030302020204" pitchFamily="66" charset="0"/>
            </a:endParaRPr>
          </a:p>
          <a:p>
            <a:pPr lvl="1" eaLnBrk="1" hangingPunct="1"/>
            <a:r>
              <a:rPr lang="en-US" altLang="en-US">
                <a:latin typeface="Comic Sans MS" panose="030F0702030302020204" pitchFamily="66" charset="0"/>
              </a:rPr>
              <a:t>The input to the encryption algorithm is the XOR of the current plaintext block and the preceding ciphertext block.</a:t>
            </a:r>
          </a:p>
          <a:p>
            <a:pPr lvl="1" eaLnBrk="1" hangingPunct="1"/>
            <a:r>
              <a:rPr lang="en-US" altLang="en-US">
                <a:latin typeface="Comic Sans MS" panose="030F0702030302020204" pitchFamily="66" charset="0"/>
              </a:rPr>
              <a:t>Repeating pattern of 64-bits are not exposed</a:t>
            </a:r>
          </a:p>
        </p:txBody>
      </p:sp>
      <p:graphicFrame>
        <p:nvGraphicFramePr>
          <p:cNvPr id="119812" name="Object 5">
            <a:extLst>
              <a:ext uri="{FF2B5EF4-FFF2-40B4-BE49-F238E27FC236}">
                <a16:creationId xmlns:a16="http://schemas.microsoft.com/office/drawing/2014/main" id="{658AFC4D-C845-4E16-9C54-6D3061F2AA54}"/>
              </a:ext>
            </a:extLst>
          </p:cNvPr>
          <p:cNvGraphicFramePr>
            <a:graphicFrameLocks noChangeAspect="1"/>
          </p:cNvGraphicFramePr>
          <p:nvPr/>
        </p:nvGraphicFramePr>
        <p:xfrm>
          <a:off x="3124201" y="4191000"/>
          <a:ext cx="4905375" cy="2312988"/>
        </p:xfrm>
        <a:graphic>
          <a:graphicData uri="http://schemas.openxmlformats.org/presentationml/2006/ole">
            <mc:AlternateContent xmlns:mc="http://schemas.openxmlformats.org/markup-compatibility/2006">
              <mc:Choice xmlns:v="urn:schemas-microsoft-com:vml" Requires="v">
                <p:oleObj name="Equation" r:id="rId3" imgW="2197100" imgH="1143000" progId="Equation.3">
                  <p:embed/>
                </p:oleObj>
              </mc:Choice>
              <mc:Fallback>
                <p:oleObj name="Equation" r:id="rId3" imgW="2197100" imgH="1143000" progId="Equation.3">
                  <p:embed/>
                  <p:pic>
                    <p:nvPicPr>
                      <p:cNvPr id="119812" name="Object 5">
                        <a:extLst>
                          <a:ext uri="{FF2B5EF4-FFF2-40B4-BE49-F238E27FC236}">
                            <a16:creationId xmlns:a16="http://schemas.microsoft.com/office/drawing/2014/main" id="{658AFC4D-C845-4E16-9C54-6D3061F2A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1" y="4191000"/>
                        <a:ext cx="4905375" cy="2312988"/>
                      </a:xfrm>
                      <a:prstGeom prst="rect">
                        <a:avLst/>
                      </a:prstGeom>
                      <a:solidFill>
                        <a:schemeClr val="fo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a:extLst>
              <a:ext uri="{FF2B5EF4-FFF2-40B4-BE49-F238E27FC236}">
                <a16:creationId xmlns:a16="http://schemas.microsoft.com/office/drawing/2014/main" id="{70745AD7-8386-4731-86A0-1AF590F2E1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49FF8E30-74E4-4E4C-8FDB-9020BC026FB4}" type="slidenum">
              <a:rPr lang="en-US" altLang="en-US" sz="1400" baseline="0"/>
              <a:pPr eaLnBrk="1" hangingPunct="1"/>
              <a:t>23</a:t>
            </a:fld>
            <a:endParaRPr lang="en-US" altLang="en-US" sz="1400" baseline="0"/>
          </a:p>
        </p:txBody>
      </p:sp>
      <p:pic>
        <p:nvPicPr>
          <p:cNvPr id="121858" name="Picture 4">
            <a:extLst>
              <a:ext uri="{FF2B5EF4-FFF2-40B4-BE49-F238E27FC236}">
                <a16:creationId xmlns:a16="http://schemas.microsoft.com/office/drawing/2014/main" id="{B5984CD8-A760-4C0B-8453-C9227554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9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a:extLst>
              <a:ext uri="{FF2B5EF4-FFF2-40B4-BE49-F238E27FC236}">
                <a16:creationId xmlns:a16="http://schemas.microsoft.com/office/drawing/2014/main" id="{1E1C035C-C547-44E1-B838-8C4568DE22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8E83DF1-54BB-4E4C-8D36-629C823B0397}" type="slidenum">
              <a:rPr lang="en-US" altLang="en-US" sz="1400" baseline="0"/>
              <a:pPr eaLnBrk="1" hangingPunct="1"/>
              <a:t>24</a:t>
            </a:fld>
            <a:endParaRPr lang="en-US" altLang="en-US" sz="1400" baseline="0"/>
          </a:p>
        </p:txBody>
      </p:sp>
      <p:sp>
        <p:nvSpPr>
          <p:cNvPr id="24578" name="Rectangle 2">
            <a:extLst>
              <a:ext uri="{FF2B5EF4-FFF2-40B4-BE49-F238E27FC236}">
                <a16:creationId xmlns:a16="http://schemas.microsoft.com/office/drawing/2014/main" id="{83CCBB51-767C-4671-90F5-639FDF32A734}"/>
              </a:ext>
            </a:extLst>
          </p:cNvPr>
          <p:cNvSpPr>
            <a:spLocks noGrp="1" noChangeArrowheads="1"/>
          </p:cNvSpPr>
          <p:nvPr>
            <p:ph type="title"/>
          </p:nvPr>
        </p:nvSpPr>
        <p:spPr>
          <a:xfrm>
            <a:off x="1666875" y="232901"/>
            <a:ext cx="8858250" cy="645989"/>
          </a:xfrm>
        </p:spPr>
        <p:txBody>
          <a:bodyPr vert="horz" lIns="91440" tIns="45720" rIns="91440" bIns="45720" rtlCol="0" anchor="ctr">
            <a:normAutofit fontScale="90000"/>
          </a:bodyPr>
          <a:lstStyle/>
          <a:p>
            <a:r>
              <a:rPr lang="sv-SE" dirty="0">
                <a:solidFill>
                  <a:schemeClr val="bg1"/>
                </a:solidFill>
              </a:rPr>
              <a:t>Location of Encryption Device</a:t>
            </a:r>
            <a:endParaRPr lang="en-US" dirty="0">
              <a:solidFill>
                <a:schemeClr val="bg1"/>
              </a:solidFill>
            </a:endParaRPr>
          </a:p>
        </p:txBody>
      </p:sp>
      <p:sp>
        <p:nvSpPr>
          <p:cNvPr id="123907" name="Rectangle 3">
            <a:extLst>
              <a:ext uri="{FF2B5EF4-FFF2-40B4-BE49-F238E27FC236}">
                <a16:creationId xmlns:a16="http://schemas.microsoft.com/office/drawing/2014/main" id="{455D6AC3-5739-4023-A656-797E8633E0CB}"/>
              </a:ext>
            </a:extLst>
          </p:cNvPr>
          <p:cNvSpPr>
            <a:spLocks noGrp="1" noChangeArrowheads="1"/>
          </p:cNvSpPr>
          <p:nvPr>
            <p:ph type="body" idx="1"/>
          </p:nvPr>
        </p:nvSpPr>
        <p:spPr/>
        <p:txBody>
          <a:bodyPr/>
          <a:lstStyle/>
          <a:p>
            <a:pPr eaLnBrk="1" hangingPunct="1">
              <a:lnSpc>
                <a:spcPct val="90000"/>
              </a:lnSpc>
            </a:pPr>
            <a:r>
              <a:rPr lang="sv-SE" altLang="en-US" b="1">
                <a:latin typeface="Comic Sans MS" panose="030F0702030302020204" pitchFamily="66" charset="0"/>
              </a:rPr>
              <a:t>Link encryption:</a:t>
            </a:r>
          </a:p>
          <a:p>
            <a:pPr lvl="1" eaLnBrk="1" hangingPunct="1">
              <a:lnSpc>
                <a:spcPct val="90000"/>
              </a:lnSpc>
            </a:pPr>
            <a:r>
              <a:rPr lang="sv-SE" altLang="en-US">
                <a:latin typeface="Comic Sans MS" panose="030F0702030302020204" pitchFamily="66" charset="0"/>
              </a:rPr>
              <a:t>A lot of encryption devices</a:t>
            </a:r>
          </a:p>
          <a:p>
            <a:pPr lvl="1" eaLnBrk="1" hangingPunct="1">
              <a:lnSpc>
                <a:spcPct val="90000"/>
              </a:lnSpc>
            </a:pPr>
            <a:r>
              <a:rPr lang="sv-SE" altLang="en-US">
                <a:latin typeface="Comic Sans MS" panose="030F0702030302020204" pitchFamily="66" charset="0"/>
              </a:rPr>
              <a:t>High level of security</a:t>
            </a:r>
          </a:p>
          <a:p>
            <a:pPr lvl="1" eaLnBrk="1" hangingPunct="1">
              <a:lnSpc>
                <a:spcPct val="90000"/>
              </a:lnSpc>
            </a:pPr>
            <a:r>
              <a:rPr lang="sv-SE" altLang="en-US">
                <a:latin typeface="Comic Sans MS" panose="030F0702030302020204" pitchFamily="66" charset="0"/>
              </a:rPr>
              <a:t>Decrypt each packet at every switch </a:t>
            </a:r>
          </a:p>
          <a:p>
            <a:pPr eaLnBrk="1" hangingPunct="1">
              <a:lnSpc>
                <a:spcPct val="90000"/>
              </a:lnSpc>
            </a:pPr>
            <a:r>
              <a:rPr lang="sv-SE" altLang="en-US" b="1">
                <a:latin typeface="Comic Sans MS" panose="030F0702030302020204" pitchFamily="66" charset="0"/>
              </a:rPr>
              <a:t>End-to-end encryption</a:t>
            </a:r>
          </a:p>
          <a:p>
            <a:pPr lvl="1" eaLnBrk="1" hangingPunct="1">
              <a:lnSpc>
                <a:spcPct val="90000"/>
              </a:lnSpc>
            </a:pPr>
            <a:r>
              <a:rPr lang="sv-SE" altLang="en-US">
                <a:latin typeface="Comic Sans MS" panose="030F0702030302020204" pitchFamily="66" charset="0"/>
              </a:rPr>
              <a:t>The source encrypt</a:t>
            </a:r>
            <a:r>
              <a:rPr lang="sv-SE" altLang="zh-CN">
                <a:latin typeface="Comic Sans MS" panose="030F0702030302020204" pitchFamily="66" charset="0"/>
                <a:ea typeface="SimSun" panose="02010600030101010101" pitchFamily="2" charset="-122"/>
              </a:rPr>
              <a:t>s</a:t>
            </a:r>
            <a:r>
              <a:rPr lang="sv-SE" altLang="en-US">
                <a:latin typeface="Comic Sans MS" panose="030F0702030302020204" pitchFamily="66" charset="0"/>
              </a:rPr>
              <a:t> and the receiver decrypts</a:t>
            </a:r>
          </a:p>
          <a:p>
            <a:pPr lvl="1" eaLnBrk="1" hangingPunct="1">
              <a:lnSpc>
                <a:spcPct val="90000"/>
              </a:lnSpc>
            </a:pPr>
            <a:r>
              <a:rPr lang="sv-SE" altLang="en-US">
                <a:latin typeface="Comic Sans MS" panose="030F0702030302020204" pitchFamily="66" charset="0"/>
              </a:rPr>
              <a:t>Payload encrypted</a:t>
            </a:r>
          </a:p>
          <a:p>
            <a:pPr lvl="1" eaLnBrk="1" hangingPunct="1">
              <a:lnSpc>
                <a:spcPct val="90000"/>
              </a:lnSpc>
            </a:pPr>
            <a:r>
              <a:rPr lang="sv-SE" altLang="en-US">
                <a:latin typeface="Comic Sans MS" panose="030F0702030302020204" pitchFamily="66" charset="0"/>
              </a:rPr>
              <a:t>Header in the clear</a:t>
            </a:r>
          </a:p>
          <a:p>
            <a:pPr eaLnBrk="1" hangingPunct="1">
              <a:lnSpc>
                <a:spcPct val="90000"/>
              </a:lnSpc>
            </a:pPr>
            <a:r>
              <a:rPr lang="sv-SE" altLang="en-US" b="1">
                <a:latin typeface="Comic Sans MS" panose="030F0702030302020204" pitchFamily="66" charset="0"/>
              </a:rPr>
              <a:t>High Security</a:t>
            </a:r>
            <a:endParaRPr lang="sv-SE" altLang="zh-CN" b="1">
              <a:latin typeface="Comic Sans MS" panose="030F0702030302020204" pitchFamily="66" charset="0"/>
              <a:ea typeface="SimSun" panose="02010600030101010101" pitchFamily="2" charset="-122"/>
            </a:endParaRPr>
          </a:p>
          <a:p>
            <a:pPr lvl="1" eaLnBrk="1" hangingPunct="1">
              <a:lnSpc>
                <a:spcPct val="90000"/>
              </a:lnSpc>
            </a:pPr>
            <a:r>
              <a:rPr lang="sv-SE" altLang="en-US">
                <a:latin typeface="Comic Sans MS" panose="030F0702030302020204" pitchFamily="66" charset="0"/>
              </a:rPr>
              <a:t>Both link and end-to-end encryption are needed</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a:extLst>
              <a:ext uri="{FF2B5EF4-FFF2-40B4-BE49-F238E27FC236}">
                <a16:creationId xmlns:a16="http://schemas.microsoft.com/office/drawing/2014/main" id="{CA2800E8-9879-45FE-8440-006CADFFC5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7F68D371-075B-4FC0-A42F-3786807C2A5E}" type="slidenum">
              <a:rPr lang="en-US" altLang="en-US" sz="1400" baseline="0"/>
              <a:pPr eaLnBrk="1" hangingPunct="1"/>
              <a:t>25</a:t>
            </a:fld>
            <a:endParaRPr lang="en-US" altLang="en-US" sz="1400" baseline="0"/>
          </a:p>
        </p:txBody>
      </p:sp>
      <p:pic>
        <p:nvPicPr>
          <p:cNvPr id="125954" name="Picture 4">
            <a:extLst>
              <a:ext uri="{FF2B5EF4-FFF2-40B4-BE49-F238E27FC236}">
                <a16:creationId xmlns:a16="http://schemas.microsoft.com/office/drawing/2014/main" id="{FA3FE352-91A6-499D-8C63-574D16024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464" y="163514"/>
            <a:ext cx="9107487" cy="652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a:extLst>
              <a:ext uri="{FF2B5EF4-FFF2-40B4-BE49-F238E27FC236}">
                <a16:creationId xmlns:a16="http://schemas.microsoft.com/office/drawing/2014/main" id="{28FF2FBE-4751-447E-A79A-B1304131D9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BEE7CCDD-CDF4-4C4A-A101-E56C4E668DD9}" type="slidenum">
              <a:rPr lang="en-US" altLang="en-US" sz="1400" baseline="0"/>
              <a:pPr eaLnBrk="1" hangingPunct="1"/>
              <a:t>26</a:t>
            </a:fld>
            <a:endParaRPr lang="en-US" altLang="en-US" sz="1400" baseline="0"/>
          </a:p>
        </p:txBody>
      </p:sp>
      <p:sp>
        <p:nvSpPr>
          <p:cNvPr id="26626" name="Rectangle 2">
            <a:extLst>
              <a:ext uri="{FF2B5EF4-FFF2-40B4-BE49-F238E27FC236}">
                <a16:creationId xmlns:a16="http://schemas.microsoft.com/office/drawing/2014/main" id="{9EF18814-88C1-4D33-BC9D-2A3221A9ABF4}"/>
              </a:ext>
            </a:extLst>
          </p:cNvPr>
          <p:cNvSpPr>
            <a:spLocks noGrp="1" noChangeArrowheads="1"/>
          </p:cNvSpPr>
          <p:nvPr>
            <p:ph type="title"/>
          </p:nvPr>
        </p:nvSpPr>
        <p:spPr>
          <a:xfrm>
            <a:off x="1593650" y="136525"/>
            <a:ext cx="7772400" cy="739776"/>
          </a:xfrm>
        </p:spPr>
        <p:txBody>
          <a:bodyPr vert="horz" lIns="91440" tIns="45720" rIns="91440" bIns="45720" rtlCol="0" anchor="ctr">
            <a:normAutofit/>
          </a:bodyPr>
          <a:lstStyle/>
          <a:p>
            <a:r>
              <a:rPr lang="sv-SE" dirty="0">
                <a:solidFill>
                  <a:schemeClr val="bg1"/>
                </a:solidFill>
              </a:rPr>
              <a:t>Key Distribution</a:t>
            </a:r>
            <a:endParaRPr lang="en-US" dirty="0">
              <a:solidFill>
                <a:schemeClr val="bg1"/>
              </a:solidFill>
            </a:endParaRPr>
          </a:p>
        </p:txBody>
      </p:sp>
      <p:sp>
        <p:nvSpPr>
          <p:cNvPr id="128003" name="Rectangle 3">
            <a:extLst>
              <a:ext uri="{FF2B5EF4-FFF2-40B4-BE49-F238E27FC236}">
                <a16:creationId xmlns:a16="http://schemas.microsoft.com/office/drawing/2014/main" id="{E291773E-2018-4FA4-95AB-B82F279B4281}"/>
              </a:ext>
            </a:extLst>
          </p:cNvPr>
          <p:cNvSpPr>
            <a:spLocks noGrp="1" noChangeArrowheads="1"/>
          </p:cNvSpPr>
          <p:nvPr>
            <p:ph type="body" idx="1"/>
          </p:nvPr>
        </p:nvSpPr>
        <p:spPr>
          <a:xfrm>
            <a:off x="1774825" y="1341438"/>
            <a:ext cx="8642350" cy="5111750"/>
          </a:xfrm>
        </p:spPr>
        <p:txBody>
          <a:bodyPr/>
          <a:lstStyle/>
          <a:p>
            <a:pPr marL="609600" indent="-609600">
              <a:buFontTx/>
              <a:buAutoNum type="arabicPeriod"/>
            </a:pPr>
            <a:r>
              <a:rPr lang="en-US" altLang="zh-CN">
                <a:latin typeface="Comic Sans MS" panose="030F0702030302020204" pitchFamily="66" charset="0"/>
                <a:ea typeface="SimSun" panose="02010600030101010101" pitchFamily="2" charset="-122"/>
              </a:rPr>
              <a:t>Physical delivery</a:t>
            </a:r>
          </a:p>
          <a:p>
            <a:pPr marL="990600" lvl="1" indent="-533400">
              <a:buFont typeface="Wingdings" panose="05000000000000000000" pitchFamily="2" charset="2"/>
              <a:buChar char="§"/>
            </a:pPr>
            <a:r>
              <a:rPr lang="en-US" altLang="en-US">
                <a:latin typeface="Comic Sans MS" panose="030F0702030302020204" pitchFamily="66" charset="0"/>
              </a:rPr>
              <a:t>A key could be selected by A and physically delivered to B.</a:t>
            </a:r>
          </a:p>
          <a:p>
            <a:pPr marL="990600" lvl="1" indent="-533400">
              <a:buFont typeface="Wingdings" panose="05000000000000000000" pitchFamily="2" charset="2"/>
              <a:buChar char="§"/>
            </a:pPr>
            <a:r>
              <a:rPr lang="en-US" altLang="en-US">
                <a:latin typeface="Comic Sans MS" panose="030F0702030302020204" pitchFamily="66" charset="0"/>
              </a:rPr>
              <a:t>A third party could select the key and physically deliver it to A and B.</a:t>
            </a:r>
          </a:p>
          <a:p>
            <a:pPr marL="609600" indent="-609600">
              <a:buFontTx/>
              <a:buAutoNum type="arabicPeriod"/>
            </a:pPr>
            <a:r>
              <a:rPr lang="en-US" altLang="zh-CN">
                <a:latin typeface="Comic Sans MS" panose="030F0702030302020204" pitchFamily="66" charset="0"/>
                <a:ea typeface="SimSun" panose="02010600030101010101" pitchFamily="2" charset="-122"/>
              </a:rPr>
              <a:t>Network transfer</a:t>
            </a:r>
          </a:p>
          <a:p>
            <a:pPr marL="990600" lvl="1" indent="-533400">
              <a:buFont typeface="Wingdings" panose="05000000000000000000" pitchFamily="2" charset="2"/>
              <a:buChar char="§"/>
            </a:pPr>
            <a:r>
              <a:rPr lang="en-US" altLang="en-US">
                <a:latin typeface="Comic Sans MS" panose="030F0702030302020204" pitchFamily="66" charset="0"/>
              </a:rPr>
              <a:t>If A and B have previously used a key, one party could transmit the new key to the other, encrypted using the old key.</a:t>
            </a:r>
          </a:p>
          <a:p>
            <a:pPr marL="990600" lvl="1" indent="-533400">
              <a:buFont typeface="Wingdings" panose="05000000000000000000" pitchFamily="2" charset="2"/>
              <a:buChar char="§"/>
            </a:pPr>
            <a:r>
              <a:rPr lang="en-US" altLang="en-US">
                <a:latin typeface="Comic Sans MS" panose="030F0702030302020204" pitchFamily="66" charset="0"/>
              </a:rPr>
              <a:t>If A and B each has an encrypted connection to a third party C, C could deliver a key on the encrypted links to A and B.</a:t>
            </a:r>
            <a:endParaRPr lang="en-US" altLang="zh-CN">
              <a:latin typeface="Comic Sans MS" panose="030F0702030302020204" pitchFamily="66" charset="0"/>
              <a:ea typeface="SimSun" panose="02010600030101010101" pitchFamily="2" charset="-122"/>
            </a:endParaRPr>
          </a:p>
          <a:p>
            <a:pPr marL="990600" lvl="1" indent="-533400">
              <a:buFont typeface="Wingdings" panose="05000000000000000000" pitchFamily="2" charset="2"/>
              <a:buChar char="§"/>
            </a:pPr>
            <a:r>
              <a:rPr lang="en-US" altLang="zh-CN">
                <a:latin typeface="Comic Sans MS" panose="030F0702030302020204" pitchFamily="66" charset="0"/>
                <a:ea typeface="SimSun" panose="02010600030101010101" pitchFamily="2" charset="-122"/>
              </a:rPr>
              <a:t>Diffie-Hellman key exchange</a:t>
            </a:r>
            <a:endParaRPr lang="en-US" altLang="en-US">
              <a:latin typeface="Comic Sans MS" panose="030F0702030302020204"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a:extLst>
              <a:ext uri="{FF2B5EF4-FFF2-40B4-BE49-F238E27FC236}">
                <a16:creationId xmlns:a16="http://schemas.microsoft.com/office/drawing/2014/main" id="{C0C3BD26-AE1D-4E8D-B895-F1B63DE018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7788299-CA30-4F92-AE59-640A9D9493AA}" type="slidenum">
              <a:rPr lang="en-US" altLang="en-US" sz="1400" baseline="0"/>
              <a:pPr eaLnBrk="1" hangingPunct="1"/>
              <a:t>27</a:t>
            </a:fld>
            <a:endParaRPr lang="en-US" altLang="en-US" sz="1400" baseline="0"/>
          </a:p>
        </p:txBody>
      </p:sp>
      <p:sp>
        <p:nvSpPr>
          <p:cNvPr id="28674" name="Rectangle 2">
            <a:extLst>
              <a:ext uri="{FF2B5EF4-FFF2-40B4-BE49-F238E27FC236}">
                <a16:creationId xmlns:a16="http://schemas.microsoft.com/office/drawing/2014/main" id="{7BA9FE82-9E16-4C02-8401-0561181BF25E}"/>
              </a:ext>
            </a:extLst>
          </p:cNvPr>
          <p:cNvSpPr>
            <a:spLocks noGrp="1" noChangeArrowheads="1"/>
          </p:cNvSpPr>
          <p:nvPr>
            <p:ph type="title"/>
          </p:nvPr>
        </p:nvSpPr>
        <p:spPr>
          <a:xfrm>
            <a:off x="1694895" y="264850"/>
            <a:ext cx="7772400" cy="606427"/>
          </a:xfrm>
        </p:spPr>
        <p:txBody>
          <a:bodyPr vert="horz" lIns="91440" tIns="45720" rIns="91440" bIns="45720" rtlCol="0" anchor="ctr">
            <a:normAutofit fontScale="90000"/>
          </a:bodyPr>
          <a:lstStyle/>
          <a:p>
            <a:r>
              <a:rPr lang="sv-SE" dirty="0">
                <a:solidFill>
                  <a:schemeClr val="bg1"/>
                </a:solidFill>
              </a:rPr>
              <a:t>Session and Permanent Key </a:t>
            </a:r>
            <a:endParaRPr lang="en-US" dirty="0">
              <a:solidFill>
                <a:schemeClr val="bg1"/>
              </a:solidFill>
            </a:endParaRPr>
          </a:p>
        </p:txBody>
      </p:sp>
      <p:sp>
        <p:nvSpPr>
          <p:cNvPr id="130051" name="Rectangle 3">
            <a:extLst>
              <a:ext uri="{FF2B5EF4-FFF2-40B4-BE49-F238E27FC236}">
                <a16:creationId xmlns:a16="http://schemas.microsoft.com/office/drawing/2014/main" id="{5190B15E-2E16-4985-8882-5E73F7CFA10B}"/>
              </a:ext>
            </a:extLst>
          </p:cNvPr>
          <p:cNvSpPr>
            <a:spLocks noGrp="1" noChangeArrowheads="1"/>
          </p:cNvSpPr>
          <p:nvPr>
            <p:ph type="body" idx="1"/>
          </p:nvPr>
        </p:nvSpPr>
        <p:spPr>
          <a:xfrm>
            <a:off x="1847850" y="1628776"/>
            <a:ext cx="8350250" cy="4467225"/>
          </a:xfrm>
        </p:spPr>
        <p:txBody>
          <a:bodyPr/>
          <a:lstStyle/>
          <a:p>
            <a:pPr eaLnBrk="1" hangingPunct="1"/>
            <a:r>
              <a:rPr lang="en-US" altLang="en-US" b="1">
                <a:latin typeface="Comic Sans MS" panose="030F0702030302020204" pitchFamily="66" charset="0"/>
              </a:rPr>
              <a:t>Session key:</a:t>
            </a:r>
          </a:p>
          <a:p>
            <a:pPr lvl="1" eaLnBrk="1" hangingPunct="1"/>
            <a:r>
              <a:rPr lang="en-US" altLang="en-US">
                <a:latin typeface="Comic Sans MS" panose="030F0702030302020204" pitchFamily="66" charset="0"/>
              </a:rPr>
              <a:t>Data encrypted with a one-time session key</a:t>
            </a:r>
            <a:endParaRPr lang="en-US" altLang="zh-CN">
              <a:latin typeface="Comic Sans MS" panose="030F0702030302020204" pitchFamily="66" charset="0"/>
              <a:ea typeface="SimSun" panose="02010600030101010101" pitchFamily="2" charset="-122"/>
            </a:endParaRPr>
          </a:p>
          <a:p>
            <a:pPr lvl="1" eaLnBrk="1" hangingPunct="1"/>
            <a:r>
              <a:rPr lang="en-US" altLang="en-US">
                <a:latin typeface="Comic Sans MS" panose="030F0702030302020204" pitchFamily="66" charset="0"/>
              </a:rPr>
              <a:t>At the conclusion of the session, the key is destroyed</a:t>
            </a:r>
          </a:p>
          <a:p>
            <a:pPr eaLnBrk="1" hangingPunct="1"/>
            <a:r>
              <a:rPr lang="en-US" altLang="en-US" b="1">
                <a:latin typeface="Comic Sans MS" panose="030F0702030302020204" pitchFamily="66" charset="0"/>
              </a:rPr>
              <a:t>Permanent key:</a:t>
            </a:r>
          </a:p>
          <a:p>
            <a:pPr lvl="1" eaLnBrk="1" hangingPunct="1"/>
            <a:r>
              <a:rPr lang="en-US" altLang="en-US">
                <a:latin typeface="Comic Sans MS" panose="030F0702030302020204" pitchFamily="66" charset="0"/>
              </a:rPr>
              <a:t>Used between entities for the purpose of distributing session keys</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a:extLst>
              <a:ext uri="{FF2B5EF4-FFF2-40B4-BE49-F238E27FC236}">
                <a16:creationId xmlns:a16="http://schemas.microsoft.com/office/drawing/2014/main" id="{FB7681E6-E7F9-4787-AF6B-EC98D462B9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F90B22A3-1674-4159-827B-86F72622E3C8}" type="slidenum">
              <a:rPr lang="en-US" altLang="en-US" sz="1400" baseline="0"/>
              <a:pPr eaLnBrk="1" hangingPunct="1"/>
              <a:t>28</a:t>
            </a:fld>
            <a:endParaRPr lang="en-US" altLang="en-US" sz="1400" baseline="0"/>
          </a:p>
        </p:txBody>
      </p:sp>
      <p:pic>
        <p:nvPicPr>
          <p:cNvPr id="132098" name="Picture 4">
            <a:extLst>
              <a:ext uri="{FF2B5EF4-FFF2-40B4-BE49-F238E27FC236}">
                <a16:creationId xmlns:a16="http://schemas.microsoft.com/office/drawing/2014/main" id="{C906CFAE-C438-47D5-857C-46A0275D6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8301"/>
            <a:ext cx="91440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FB0FEAC9-2E15-4D12-826C-9D60F05377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F093DA9E-9E64-499E-A30D-C4AEFECC88D1}" type="slidenum">
              <a:rPr lang="en-US" altLang="en-US" sz="1400" baseline="0"/>
              <a:pPr eaLnBrk="1" hangingPunct="1"/>
              <a:t>3</a:t>
            </a:fld>
            <a:endParaRPr lang="en-US" altLang="en-US" sz="1400" baseline="0"/>
          </a:p>
        </p:txBody>
      </p:sp>
      <p:sp>
        <p:nvSpPr>
          <p:cNvPr id="59394" name="Rectangle 2">
            <a:extLst>
              <a:ext uri="{FF2B5EF4-FFF2-40B4-BE49-F238E27FC236}">
                <a16:creationId xmlns:a16="http://schemas.microsoft.com/office/drawing/2014/main" id="{E0884FEA-F912-4455-AD83-7CBE1385A968}"/>
              </a:ext>
            </a:extLst>
          </p:cNvPr>
          <p:cNvSpPr>
            <a:spLocks noGrp="1" noChangeArrowheads="1"/>
          </p:cNvSpPr>
          <p:nvPr>
            <p:ph type="title"/>
          </p:nvPr>
        </p:nvSpPr>
        <p:spPr>
          <a:xfrm>
            <a:off x="1654342" y="148557"/>
            <a:ext cx="8883316" cy="613443"/>
          </a:xfrm>
        </p:spPr>
        <p:txBody>
          <a:bodyPr vert="horz" lIns="91440" tIns="45720" rIns="91440" bIns="45720" rtlCol="0" anchor="ctr">
            <a:normAutofit fontScale="90000"/>
          </a:bodyPr>
          <a:lstStyle/>
          <a:p>
            <a:r>
              <a:rPr lang="en-US" dirty="0">
                <a:solidFill>
                  <a:schemeClr val="bg1"/>
                </a:solidFill>
              </a:rPr>
              <a:t>Symmetric Encryption</a:t>
            </a:r>
            <a:endParaRPr lang="en-AU" dirty="0">
              <a:solidFill>
                <a:schemeClr val="bg1"/>
              </a:solidFill>
            </a:endParaRPr>
          </a:p>
        </p:txBody>
      </p:sp>
      <p:sp>
        <p:nvSpPr>
          <p:cNvPr id="19459" name="Rectangle 3">
            <a:extLst>
              <a:ext uri="{FF2B5EF4-FFF2-40B4-BE49-F238E27FC236}">
                <a16:creationId xmlns:a16="http://schemas.microsoft.com/office/drawing/2014/main" id="{844D2CAE-759F-4E9A-9561-B7DFD864B346}"/>
              </a:ext>
            </a:extLst>
          </p:cNvPr>
          <p:cNvSpPr>
            <a:spLocks noGrp="1" noChangeArrowheads="1"/>
          </p:cNvSpPr>
          <p:nvPr>
            <p:ph type="body" idx="1"/>
          </p:nvPr>
        </p:nvSpPr>
        <p:spPr>
          <a:xfrm>
            <a:off x="2209801" y="1981200"/>
            <a:ext cx="8207375" cy="4114800"/>
          </a:xfrm>
        </p:spPr>
        <p:txBody>
          <a:bodyPr/>
          <a:lstStyle/>
          <a:p>
            <a:pPr eaLnBrk="1" hangingPunct="1"/>
            <a:r>
              <a:rPr lang="en-US" altLang="zh-CN">
                <a:latin typeface="Comic Sans MS" panose="030F0702030302020204" pitchFamily="66" charset="0"/>
                <a:ea typeface="SimSun" panose="02010600030101010101" pitchFamily="2" charset="-122"/>
              </a:rPr>
              <a:t>A.k.a. </a:t>
            </a:r>
            <a:r>
              <a:rPr lang="en-US" altLang="en-US">
                <a:latin typeface="Comic Sans MS" panose="030F0702030302020204" pitchFamily="66" charset="0"/>
              </a:rPr>
              <a:t>conventional / </a:t>
            </a:r>
            <a:r>
              <a:rPr lang="en-AU" altLang="zh-CN">
                <a:latin typeface="Comic Sans MS" panose="030F0702030302020204" pitchFamily="66" charset="0"/>
                <a:ea typeface="SimSun" panose="02010600030101010101" pitchFamily="2" charset="-122"/>
              </a:rPr>
              <a:t>secret</a:t>
            </a:r>
            <a:r>
              <a:rPr lang="en-AU" altLang="en-US">
                <a:latin typeface="Comic Sans MS" panose="030F0702030302020204" pitchFamily="66" charset="0"/>
              </a:rPr>
              <a:t>-key</a:t>
            </a:r>
            <a:r>
              <a:rPr lang="en-US" altLang="en-US">
                <a:latin typeface="Comic Sans MS" panose="030F0702030302020204" pitchFamily="66" charset="0"/>
              </a:rPr>
              <a:t>  / single-key</a:t>
            </a:r>
          </a:p>
          <a:p>
            <a:pPr eaLnBrk="1" hangingPunct="1"/>
            <a:r>
              <a:rPr lang="en-AU" altLang="zh-CN">
                <a:latin typeface="Comic Sans MS" panose="030F0702030302020204" pitchFamily="66" charset="0"/>
                <a:ea typeface="SimSun" panose="02010600030101010101" pitchFamily="2" charset="-122"/>
              </a:rPr>
              <a:t>S</a:t>
            </a:r>
            <a:r>
              <a:rPr lang="en-AU" altLang="en-US">
                <a:latin typeface="Comic Sans MS" panose="030F0702030302020204" pitchFamily="66" charset="0"/>
              </a:rPr>
              <a:t>ender and recipient share a common key</a:t>
            </a:r>
          </a:p>
          <a:p>
            <a:pPr eaLnBrk="1" hangingPunct="1"/>
            <a:r>
              <a:rPr lang="en-AU" altLang="zh-CN">
                <a:latin typeface="Comic Sans MS" panose="030F0702030302020204" pitchFamily="66" charset="0"/>
                <a:ea typeface="SimSun" panose="02010600030101010101" pitchFamily="2" charset="-122"/>
              </a:rPr>
              <a:t>A</a:t>
            </a:r>
            <a:r>
              <a:rPr lang="en-AU" altLang="en-US">
                <a:latin typeface="Comic Sans MS" panose="030F0702030302020204" pitchFamily="66" charset="0"/>
              </a:rPr>
              <a:t>ll classical encryption algorithms are </a:t>
            </a:r>
            <a:r>
              <a:rPr lang="en-AU" altLang="zh-CN">
                <a:latin typeface="Comic Sans MS" panose="030F0702030302020204" pitchFamily="66" charset="0"/>
                <a:ea typeface="SimSun" panose="02010600030101010101" pitchFamily="2" charset="-122"/>
              </a:rPr>
              <a:t>secret</a:t>
            </a:r>
            <a:r>
              <a:rPr lang="en-AU" altLang="en-US">
                <a:latin typeface="Comic Sans MS" panose="030F0702030302020204" pitchFamily="66" charset="0"/>
              </a:rPr>
              <a:t>-key</a:t>
            </a:r>
            <a:r>
              <a:rPr lang="en-AU" altLang="zh-CN">
                <a:latin typeface="Comic Sans MS" panose="030F0702030302020204" pitchFamily="66" charset="0"/>
                <a:ea typeface="SimSun" panose="02010600030101010101" pitchFamily="2" charset="-122"/>
              </a:rPr>
              <a:t>-based</a:t>
            </a:r>
            <a:endParaRPr lang="en-AU" altLang="en-US">
              <a:latin typeface="Comic Sans MS" panose="030F0702030302020204" pitchFamily="66" charset="0"/>
            </a:endParaRPr>
          </a:p>
          <a:p>
            <a:pPr eaLnBrk="1" hangingPunct="1"/>
            <a:r>
              <a:rPr lang="en-US" altLang="zh-CN">
                <a:latin typeface="Comic Sans MS" panose="030F0702030302020204" pitchFamily="66" charset="0"/>
                <a:ea typeface="SimSun" panose="02010600030101010101" pitchFamily="2" charset="-122"/>
              </a:rPr>
              <a:t>W</a:t>
            </a:r>
            <a:r>
              <a:rPr lang="en-US" altLang="en-US">
                <a:latin typeface="Comic Sans MS" panose="030F0702030302020204" pitchFamily="66" charset="0"/>
              </a:rPr>
              <a:t>as </a:t>
            </a:r>
            <a:r>
              <a:rPr lang="en-US" altLang="zh-CN">
                <a:latin typeface="Comic Sans MS" panose="030F0702030302020204" pitchFamily="66" charset="0"/>
                <a:ea typeface="SimSun" panose="02010600030101010101" pitchFamily="2" charset="-122"/>
              </a:rPr>
              <a:t>the </a:t>
            </a:r>
            <a:r>
              <a:rPr lang="en-US" altLang="en-US">
                <a:latin typeface="Comic Sans MS" panose="030F0702030302020204" pitchFamily="66" charset="0"/>
              </a:rPr>
              <a:t>only type prior to the invention of public-key in 1970’s</a:t>
            </a:r>
          </a:p>
          <a:p>
            <a:pPr eaLnBrk="1" hangingPunct="1"/>
            <a:r>
              <a:rPr lang="en-US" altLang="zh-CN">
                <a:latin typeface="Comic Sans MS" panose="030F0702030302020204" pitchFamily="66" charset="0"/>
                <a:ea typeface="SimSun" panose="02010600030101010101" pitchFamily="2" charset="-122"/>
              </a:rPr>
              <a:t>B</a:t>
            </a:r>
            <a:r>
              <a:rPr lang="en-US" altLang="en-US">
                <a:latin typeface="Comic Sans MS" panose="030F0702030302020204" pitchFamily="66" charset="0"/>
              </a:rPr>
              <a:t>y far most widely used</a:t>
            </a:r>
            <a:endParaRPr lang="en-AU" altLang="en-US">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647C9E92-0728-4305-9934-2F3104A155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E2C77E86-8046-41DE-AEF8-A984B73BE1AD}" type="slidenum">
              <a:rPr lang="en-US" altLang="en-US" sz="1400" baseline="0"/>
              <a:pPr eaLnBrk="1" hangingPunct="1"/>
              <a:t>4</a:t>
            </a:fld>
            <a:endParaRPr lang="en-US" altLang="en-US" sz="1400" baseline="0"/>
          </a:p>
        </p:txBody>
      </p:sp>
      <p:sp>
        <p:nvSpPr>
          <p:cNvPr id="7170" name="Rectangle 2">
            <a:extLst>
              <a:ext uri="{FF2B5EF4-FFF2-40B4-BE49-F238E27FC236}">
                <a16:creationId xmlns:a16="http://schemas.microsoft.com/office/drawing/2014/main" id="{8F1C4749-25FA-42EA-83CF-79B5AD63B134}"/>
              </a:ext>
            </a:extLst>
          </p:cNvPr>
          <p:cNvSpPr>
            <a:spLocks noGrp="1" noChangeArrowheads="1"/>
          </p:cNvSpPr>
          <p:nvPr>
            <p:ph type="title"/>
          </p:nvPr>
        </p:nvSpPr>
        <p:spPr>
          <a:xfrm>
            <a:off x="1676400" y="136525"/>
            <a:ext cx="9677400" cy="809959"/>
          </a:xfrm>
        </p:spPr>
        <p:txBody>
          <a:bodyPr vert="horz" lIns="91440" tIns="45720" rIns="91440" bIns="45720" rtlCol="0" anchor="ctr">
            <a:normAutofit/>
          </a:bodyPr>
          <a:lstStyle/>
          <a:p>
            <a:r>
              <a:rPr lang="sv-SE" altLang="en-US" dirty="0">
                <a:solidFill>
                  <a:schemeClr val="bg1"/>
                </a:solidFill>
              </a:rPr>
              <a:t>Conventional Encryption </a:t>
            </a:r>
            <a:r>
              <a:rPr lang="en-US" altLang="en-US" dirty="0">
                <a:solidFill>
                  <a:schemeClr val="bg1"/>
                </a:solidFill>
              </a:rPr>
              <a:t>Principles</a:t>
            </a:r>
          </a:p>
        </p:txBody>
      </p:sp>
      <p:sp>
        <p:nvSpPr>
          <p:cNvPr id="21507" name="Rectangle 3">
            <a:extLst>
              <a:ext uri="{FF2B5EF4-FFF2-40B4-BE49-F238E27FC236}">
                <a16:creationId xmlns:a16="http://schemas.microsoft.com/office/drawing/2014/main" id="{AE86EF69-85FE-43B4-BD70-C0F0D6456AAA}"/>
              </a:ext>
            </a:extLst>
          </p:cNvPr>
          <p:cNvSpPr>
            <a:spLocks noGrp="1" noChangeArrowheads="1"/>
          </p:cNvSpPr>
          <p:nvPr>
            <p:ph type="body" idx="1"/>
          </p:nvPr>
        </p:nvSpPr>
        <p:spPr/>
        <p:txBody>
          <a:bodyPr/>
          <a:lstStyle/>
          <a:p>
            <a:pPr eaLnBrk="1" hangingPunct="1"/>
            <a:r>
              <a:rPr lang="en-US" altLang="en-US">
                <a:latin typeface="Comic Sans MS" panose="030F0702030302020204" pitchFamily="66" charset="0"/>
              </a:rPr>
              <a:t>An encryption scheme has five ingredients:</a:t>
            </a:r>
          </a:p>
          <a:p>
            <a:pPr lvl="1" eaLnBrk="1" hangingPunct="1"/>
            <a:r>
              <a:rPr lang="en-US" altLang="en-US">
                <a:latin typeface="Comic Sans MS" panose="030F0702030302020204" pitchFamily="66" charset="0"/>
              </a:rPr>
              <a:t>Plaintext</a:t>
            </a:r>
          </a:p>
          <a:p>
            <a:pPr lvl="1" eaLnBrk="1" hangingPunct="1"/>
            <a:r>
              <a:rPr lang="en-US" altLang="en-US">
                <a:latin typeface="Comic Sans MS" panose="030F0702030302020204" pitchFamily="66" charset="0"/>
              </a:rPr>
              <a:t>Encryption  algorithm</a:t>
            </a:r>
          </a:p>
          <a:p>
            <a:pPr lvl="1" eaLnBrk="1" hangingPunct="1"/>
            <a:r>
              <a:rPr lang="en-US" altLang="en-US">
                <a:latin typeface="Comic Sans MS" panose="030F0702030302020204" pitchFamily="66" charset="0"/>
              </a:rPr>
              <a:t>Secret </a:t>
            </a:r>
            <a:r>
              <a:rPr lang="en-US" altLang="zh-CN">
                <a:latin typeface="Comic Sans MS" panose="030F0702030302020204" pitchFamily="66" charset="0"/>
                <a:ea typeface="SimSun" panose="02010600030101010101" pitchFamily="2" charset="-122"/>
              </a:rPr>
              <a:t>k</a:t>
            </a:r>
            <a:r>
              <a:rPr lang="en-US" altLang="en-US">
                <a:latin typeface="Comic Sans MS" panose="030F0702030302020204" pitchFamily="66" charset="0"/>
              </a:rPr>
              <a:t>ey</a:t>
            </a:r>
          </a:p>
          <a:p>
            <a:pPr lvl="1" eaLnBrk="1" hangingPunct="1"/>
            <a:r>
              <a:rPr lang="en-US" altLang="en-US">
                <a:latin typeface="Comic Sans MS" panose="030F0702030302020204" pitchFamily="66" charset="0"/>
              </a:rPr>
              <a:t>Ciphertext</a:t>
            </a:r>
          </a:p>
          <a:p>
            <a:pPr lvl="1" eaLnBrk="1" hangingPunct="1"/>
            <a:r>
              <a:rPr lang="en-US" altLang="en-US">
                <a:latin typeface="Comic Sans MS" panose="030F0702030302020204" pitchFamily="66" charset="0"/>
              </a:rPr>
              <a:t>Decryption algorithm</a:t>
            </a:r>
            <a:endParaRPr lang="sv-SE" altLang="en-US">
              <a:latin typeface="Comic Sans MS" panose="030F0702030302020204" pitchFamily="66" charset="0"/>
            </a:endParaRPr>
          </a:p>
          <a:p>
            <a:pPr eaLnBrk="1" hangingPunct="1"/>
            <a:r>
              <a:rPr lang="en-US" altLang="en-US">
                <a:latin typeface="Comic Sans MS" panose="030F0702030302020204" pitchFamily="66" charset="0"/>
              </a:rPr>
              <a:t>Security depends on the secrecy of the key, not the secrecy of the algorithm</a:t>
            </a:r>
          </a:p>
          <a:p>
            <a:pPr lvl="1" eaLnBrk="1" hangingPunct="1"/>
            <a:r>
              <a:rPr lang="en-US" altLang="en-US">
                <a:latin typeface="Comic Sans MS" panose="030F0702030302020204" pitchFamily="66" charset="0"/>
              </a:rPr>
              <a:t>Why?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7172EAEB-2DAA-4629-A74F-19C3AC7702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D93EA4A0-26B0-41BE-BD63-C63D0166B25A}" type="slidenum">
              <a:rPr lang="en-US" altLang="en-US" sz="1400" baseline="0"/>
              <a:pPr eaLnBrk="1" hangingPunct="1"/>
              <a:t>5</a:t>
            </a:fld>
            <a:endParaRPr lang="en-US" altLang="en-US" sz="1400" baseline="0"/>
          </a:p>
        </p:txBody>
      </p:sp>
      <p:sp>
        <p:nvSpPr>
          <p:cNvPr id="4098" name="Rectangle 2">
            <a:extLst>
              <a:ext uri="{FF2B5EF4-FFF2-40B4-BE49-F238E27FC236}">
                <a16:creationId xmlns:a16="http://schemas.microsoft.com/office/drawing/2014/main" id="{74D319E8-AAAF-46A4-B8DC-5AFE6763B881}"/>
              </a:ext>
            </a:extLst>
          </p:cNvPr>
          <p:cNvSpPr>
            <a:spLocks noGrp="1" noChangeArrowheads="1"/>
          </p:cNvSpPr>
          <p:nvPr>
            <p:ph type="title"/>
          </p:nvPr>
        </p:nvSpPr>
        <p:spPr>
          <a:xfrm>
            <a:off x="1634330" y="262773"/>
            <a:ext cx="8923339" cy="747880"/>
          </a:xfrm>
        </p:spPr>
        <p:txBody>
          <a:bodyPr vert="horz" lIns="91440" tIns="45720" rIns="91440" bIns="45720" rtlCol="0" anchor="ctr">
            <a:normAutofit/>
          </a:bodyPr>
          <a:lstStyle/>
          <a:p>
            <a:r>
              <a:rPr lang="sv-SE" altLang="en-US" dirty="0">
                <a:solidFill>
                  <a:schemeClr val="bg1"/>
                </a:solidFill>
              </a:rPr>
              <a:t>Conventional Encryption </a:t>
            </a:r>
            <a:r>
              <a:rPr lang="en-US" altLang="en-US" dirty="0">
                <a:solidFill>
                  <a:schemeClr val="bg1"/>
                </a:solidFill>
              </a:rPr>
              <a:t>Principles</a:t>
            </a:r>
          </a:p>
        </p:txBody>
      </p:sp>
      <p:pic>
        <p:nvPicPr>
          <p:cNvPr id="25603" name="Picture 5">
            <a:extLst>
              <a:ext uri="{FF2B5EF4-FFF2-40B4-BE49-F238E27FC236}">
                <a16:creationId xmlns:a16="http://schemas.microsoft.com/office/drawing/2014/main" id="{049210B3-7143-477E-BFB4-534FEFA764F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430464" y="1981200"/>
            <a:ext cx="7331075" cy="41148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E9310289-100A-4FAB-ABA8-812D6328EA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E33BC7D2-F481-413F-A0BF-0C89B9A3B6A7}" type="slidenum">
              <a:rPr lang="en-US" altLang="en-US" sz="1400" baseline="0"/>
              <a:pPr eaLnBrk="1" hangingPunct="1"/>
              <a:t>6</a:t>
            </a:fld>
            <a:endParaRPr lang="en-US" altLang="en-US" sz="1400" baseline="0"/>
          </a:p>
        </p:txBody>
      </p:sp>
      <p:sp>
        <p:nvSpPr>
          <p:cNvPr id="65538" name="Rectangle 2">
            <a:extLst>
              <a:ext uri="{FF2B5EF4-FFF2-40B4-BE49-F238E27FC236}">
                <a16:creationId xmlns:a16="http://schemas.microsoft.com/office/drawing/2014/main" id="{2E785ECD-DED1-4364-B772-639C27AB361B}"/>
              </a:ext>
            </a:extLst>
          </p:cNvPr>
          <p:cNvSpPr>
            <a:spLocks noGrp="1" noChangeArrowheads="1"/>
          </p:cNvSpPr>
          <p:nvPr>
            <p:ph type="title"/>
          </p:nvPr>
        </p:nvSpPr>
        <p:spPr>
          <a:xfrm>
            <a:off x="1654945" y="267470"/>
            <a:ext cx="8492231" cy="558153"/>
          </a:xfrm>
        </p:spPr>
        <p:txBody>
          <a:bodyPr vert="horz" lIns="91440" tIns="45720" rIns="91440" bIns="45720" rtlCol="0" anchor="ctr">
            <a:normAutofit fontScale="90000"/>
          </a:bodyPr>
          <a:lstStyle/>
          <a:p>
            <a:r>
              <a:rPr lang="en-US" dirty="0">
                <a:solidFill>
                  <a:schemeClr val="bg1"/>
                </a:solidFill>
              </a:rPr>
              <a:t>Cryptography</a:t>
            </a:r>
            <a:endParaRPr lang="en-AU" dirty="0">
              <a:solidFill>
                <a:schemeClr val="bg1"/>
              </a:solidFill>
            </a:endParaRPr>
          </a:p>
        </p:txBody>
      </p:sp>
      <p:sp>
        <p:nvSpPr>
          <p:cNvPr id="29699" name="Rectangle 3">
            <a:extLst>
              <a:ext uri="{FF2B5EF4-FFF2-40B4-BE49-F238E27FC236}">
                <a16:creationId xmlns:a16="http://schemas.microsoft.com/office/drawing/2014/main" id="{2A894C6C-DD87-46F9-9421-5867137E7988}"/>
              </a:ext>
            </a:extLst>
          </p:cNvPr>
          <p:cNvSpPr>
            <a:spLocks noGrp="1" noChangeArrowheads="1"/>
          </p:cNvSpPr>
          <p:nvPr>
            <p:ph type="body" idx="1"/>
          </p:nvPr>
        </p:nvSpPr>
        <p:spPr>
          <a:xfrm>
            <a:off x="1981200" y="1676400"/>
            <a:ext cx="8229600" cy="4724400"/>
          </a:xfrm>
        </p:spPr>
        <p:txBody>
          <a:bodyPr/>
          <a:lstStyle/>
          <a:p>
            <a:pPr eaLnBrk="1" hangingPunct="1"/>
            <a:r>
              <a:rPr lang="en-US" altLang="zh-CN">
                <a:ea typeface="SimSun" panose="02010600030101010101" pitchFamily="2" charset="-122"/>
              </a:rPr>
              <a:t>C</a:t>
            </a:r>
            <a:r>
              <a:rPr lang="en-US" altLang="en-US"/>
              <a:t>haracterize cryptographic systems by:</a:t>
            </a:r>
          </a:p>
          <a:p>
            <a:pPr lvl="1" eaLnBrk="1" hangingPunct="1"/>
            <a:r>
              <a:rPr lang="en-US" altLang="zh-CN">
                <a:ea typeface="SimSun" panose="02010600030101010101" pitchFamily="2" charset="-122"/>
              </a:rPr>
              <a:t>T</a:t>
            </a:r>
            <a:r>
              <a:rPr lang="en-US" altLang="en-US"/>
              <a:t>ype of encryption operations used</a:t>
            </a:r>
          </a:p>
          <a:p>
            <a:pPr lvl="2" eaLnBrk="1" hangingPunct="1"/>
            <a:r>
              <a:rPr lang="en-US" altLang="zh-CN">
                <a:ea typeface="SimSun" panose="02010600030101010101" pitchFamily="2" charset="-122"/>
              </a:rPr>
              <a:t>S</a:t>
            </a:r>
            <a:r>
              <a:rPr lang="en-US" altLang="en-US"/>
              <a:t>ubstitution / transposition / product</a:t>
            </a:r>
            <a:endParaRPr lang="en-US" altLang="zh-CN">
              <a:ea typeface="SimSun" panose="02010600030101010101" pitchFamily="2" charset="-122"/>
            </a:endParaRPr>
          </a:p>
          <a:p>
            <a:pPr lvl="3" eaLnBrk="1" hangingPunct="1"/>
            <a:r>
              <a:rPr lang="en-US" altLang="zh-CN">
                <a:ea typeface="SimSun" panose="02010600030101010101" pitchFamily="2" charset="-122"/>
              </a:rPr>
              <a:t>Some examples will be discussed later</a:t>
            </a:r>
            <a:endParaRPr lang="en-US" altLang="en-US"/>
          </a:p>
          <a:p>
            <a:pPr lvl="1" eaLnBrk="1" hangingPunct="1"/>
            <a:r>
              <a:rPr lang="en-US" altLang="zh-CN">
                <a:ea typeface="SimSun" panose="02010600030101010101" pitchFamily="2" charset="-122"/>
              </a:rPr>
              <a:t>N</a:t>
            </a:r>
            <a:r>
              <a:rPr lang="en-US" altLang="en-US"/>
              <a:t>umber of keys used</a:t>
            </a:r>
          </a:p>
          <a:p>
            <a:pPr lvl="2" eaLnBrk="1" hangingPunct="1"/>
            <a:r>
              <a:rPr lang="en-US" altLang="zh-CN">
                <a:ea typeface="SimSun" panose="02010600030101010101" pitchFamily="2" charset="-122"/>
              </a:rPr>
              <a:t>S</a:t>
            </a:r>
            <a:r>
              <a:rPr lang="en-US" altLang="en-US"/>
              <a:t>ingle-key or secret / two-key or public</a:t>
            </a:r>
          </a:p>
          <a:p>
            <a:pPr lvl="1" eaLnBrk="1" hangingPunct="1"/>
            <a:r>
              <a:rPr lang="en-US" altLang="zh-CN">
                <a:ea typeface="SimSun" panose="02010600030101010101" pitchFamily="2" charset="-122"/>
              </a:rPr>
              <a:t>W</a:t>
            </a:r>
            <a:r>
              <a:rPr lang="en-US" altLang="en-US"/>
              <a:t>ay in which plaintext is processed</a:t>
            </a:r>
          </a:p>
          <a:p>
            <a:pPr lvl="2" eaLnBrk="1" hangingPunct="1"/>
            <a:r>
              <a:rPr lang="en-US" altLang="zh-CN">
                <a:ea typeface="SimSun" panose="02010600030101010101" pitchFamily="2" charset="-122"/>
              </a:rPr>
              <a:t>B</a:t>
            </a:r>
            <a:r>
              <a:rPr lang="en-US" altLang="en-US"/>
              <a:t>lock / stream</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C1D25C72-C8C0-4324-B3D4-D704DED6D1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28E3DE11-A212-46C4-916F-8EE260163552}" type="slidenum">
              <a:rPr lang="en-US" altLang="en-US" sz="1400" baseline="0"/>
              <a:pPr eaLnBrk="1" hangingPunct="1"/>
              <a:t>7</a:t>
            </a:fld>
            <a:endParaRPr lang="en-US" altLang="en-US" sz="1400" baseline="0"/>
          </a:p>
        </p:txBody>
      </p:sp>
      <p:sp>
        <p:nvSpPr>
          <p:cNvPr id="73730" name="Rectangle 2">
            <a:extLst>
              <a:ext uri="{FF2B5EF4-FFF2-40B4-BE49-F238E27FC236}">
                <a16:creationId xmlns:a16="http://schemas.microsoft.com/office/drawing/2014/main" id="{BB5A3992-2B54-42A3-A2B5-7298B8738A48}"/>
              </a:ext>
            </a:extLst>
          </p:cNvPr>
          <p:cNvSpPr>
            <a:spLocks noGrp="1" noChangeArrowheads="1"/>
          </p:cNvSpPr>
          <p:nvPr>
            <p:ph type="title"/>
          </p:nvPr>
        </p:nvSpPr>
        <p:spPr>
          <a:xfrm>
            <a:off x="1742282" y="218438"/>
            <a:ext cx="8205788" cy="695324"/>
          </a:xfrm>
        </p:spPr>
        <p:txBody>
          <a:bodyPr vert="horz" lIns="91440" tIns="45720" rIns="91440" bIns="45720" rtlCol="0" anchor="ctr">
            <a:noAutofit/>
          </a:bodyPr>
          <a:lstStyle/>
          <a:p>
            <a:r>
              <a:rPr lang="en-US" altLang="en-US" sz="3600" dirty="0">
                <a:solidFill>
                  <a:schemeClr val="bg1"/>
                </a:solidFill>
              </a:rPr>
              <a:t>Brute Force Search</a:t>
            </a:r>
            <a:r>
              <a:rPr lang="en-US" altLang="zh-CN" sz="3600" dirty="0">
                <a:solidFill>
                  <a:schemeClr val="bg1"/>
                </a:solidFill>
              </a:rPr>
              <a:t> (E</a:t>
            </a:r>
            <a:r>
              <a:rPr lang="en-US" altLang="en-US" sz="3600" dirty="0">
                <a:solidFill>
                  <a:schemeClr val="bg1"/>
                </a:solidFill>
              </a:rPr>
              <a:t>xhaustive</a:t>
            </a:r>
            <a:r>
              <a:rPr lang="sv-SE" altLang="en-US" sz="3600" dirty="0">
                <a:solidFill>
                  <a:schemeClr val="bg1"/>
                </a:solidFill>
              </a:rPr>
              <a:t> Key Search</a:t>
            </a:r>
            <a:r>
              <a:rPr lang="sv-SE" altLang="zh-CN" sz="3600" dirty="0">
                <a:solidFill>
                  <a:schemeClr val="bg1"/>
                </a:solidFill>
              </a:rPr>
              <a:t>)</a:t>
            </a:r>
            <a:endParaRPr lang="en-AU" altLang="en-US" sz="3600" dirty="0">
              <a:solidFill>
                <a:schemeClr val="bg1"/>
              </a:solidFill>
            </a:endParaRPr>
          </a:p>
        </p:txBody>
      </p:sp>
      <p:sp>
        <p:nvSpPr>
          <p:cNvPr id="37891" name="Rectangle 3">
            <a:extLst>
              <a:ext uri="{FF2B5EF4-FFF2-40B4-BE49-F238E27FC236}">
                <a16:creationId xmlns:a16="http://schemas.microsoft.com/office/drawing/2014/main" id="{82B5FF27-3880-41B9-808E-16AC6755DF69}"/>
              </a:ext>
            </a:extLst>
          </p:cNvPr>
          <p:cNvSpPr>
            <a:spLocks noGrp="1" noChangeArrowheads="1"/>
          </p:cNvSpPr>
          <p:nvPr>
            <p:ph type="body" idx="1"/>
          </p:nvPr>
        </p:nvSpPr>
        <p:spPr>
          <a:xfrm>
            <a:off x="2209800" y="1773238"/>
            <a:ext cx="7772400" cy="1897062"/>
          </a:xfrm>
        </p:spPr>
        <p:txBody>
          <a:bodyPr/>
          <a:lstStyle/>
          <a:p>
            <a:pPr eaLnBrk="1" hangingPunct="1">
              <a:lnSpc>
                <a:spcPct val="90000"/>
              </a:lnSpc>
            </a:pPr>
            <a:r>
              <a:rPr lang="en-AU" altLang="zh-CN">
                <a:ea typeface="SimSun" panose="02010600030101010101" pitchFamily="2" charset="-122"/>
              </a:rPr>
              <a:t>A</a:t>
            </a:r>
            <a:r>
              <a:rPr lang="en-AU" altLang="en-US"/>
              <a:t>lways possible to simply try every key </a:t>
            </a:r>
          </a:p>
          <a:p>
            <a:pPr eaLnBrk="1" hangingPunct="1">
              <a:lnSpc>
                <a:spcPct val="90000"/>
              </a:lnSpc>
            </a:pPr>
            <a:r>
              <a:rPr lang="en-AU" altLang="zh-CN">
                <a:ea typeface="SimSun" panose="02010600030101010101" pitchFamily="2" charset="-122"/>
              </a:rPr>
              <a:t>M</a:t>
            </a:r>
            <a:r>
              <a:rPr lang="en-AU" altLang="en-US"/>
              <a:t>ost basic attack, proportional to key size </a:t>
            </a:r>
          </a:p>
          <a:p>
            <a:pPr eaLnBrk="1" hangingPunct="1">
              <a:lnSpc>
                <a:spcPct val="90000"/>
              </a:lnSpc>
            </a:pPr>
            <a:r>
              <a:rPr lang="en-AU" altLang="zh-CN">
                <a:ea typeface="SimSun" panose="02010600030101010101" pitchFamily="2" charset="-122"/>
              </a:rPr>
              <a:t>A</a:t>
            </a:r>
            <a:r>
              <a:rPr lang="en-AU" altLang="en-US"/>
              <a:t>ssume either know / recogni</a:t>
            </a:r>
            <a:r>
              <a:rPr lang="en-AU" altLang="zh-CN">
                <a:ea typeface="SimSun" panose="02010600030101010101" pitchFamily="2" charset="-122"/>
              </a:rPr>
              <a:t>z</a:t>
            </a:r>
            <a:r>
              <a:rPr lang="en-AU" altLang="en-US"/>
              <a:t>e plaintext</a:t>
            </a:r>
          </a:p>
          <a:p>
            <a:pPr algn="ctr" eaLnBrk="1" hangingPunct="1">
              <a:lnSpc>
                <a:spcPct val="90000"/>
              </a:lnSpc>
            </a:pPr>
            <a:endParaRPr lang="en-US" altLang="en-US" b="1">
              <a:latin typeface="Times" panose="02020603050405020304" pitchFamily="18" charset="0"/>
            </a:endParaRPr>
          </a:p>
          <a:p>
            <a:pPr eaLnBrk="1" hangingPunct="1">
              <a:lnSpc>
                <a:spcPct val="90000"/>
              </a:lnSpc>
            </a:pPr>
            <a:endParaRPr lang="en-US" altLang="en-US">
              <a:latin typeface="Times" panose="02020603050405020304" pitchFamily="18" charset="0"/>
            </a:endParaRPr>
          </a:p>
          <a:p>
            <a:pPr eaLnBrk="1" hangingPunct="1">
              <a:lnSpc>
                <a:spcPct val="90000"/>
              </a:lnSpc>
            </a:pPr>
            <a:endParaRPr lang="en-AU" altLang="en-US"/>
          </a:p>
          <a:p>
            <a:pPr eaLnBrk="1" hangingPunct="1">
              <a:lnSpc>
                <a:spcPct val="90000"/>
              </a:lnSpc>
              <a:buFontTx/>
              <a:buNone/>
            </a:pPr>
            <a:endParaRPr lang="en-AU" altLang="en-US"/>
          </a:p>
          <a:p>
            <a:pPr eaLnBrk="1" hangingPunct="1">
              <a:lnSpc>
                <a:spcPct val="90000"/>
              </a:lnSpc>
            </a:pPr>
            <a:endParaRPr lang="en-AU" altLang="en-US"/>
          </a:p>
          <a:p>
            <a:pPr eaLnBrk="1" hangingPunct="1">
              <a:lnSpc>
                <a:spcPct val="90000"/>
              </a:lnSpc>
            </a:pPr>
            <a:endParaRPr lang="en-AU" altLang="en-US"/>
          </a:p>
        </p:txBody>
      </p:sp>
      <p:graphicFrame>
        <p:nvGraphicFramePr>
          <p:cNvPr id="73769" name="Group 41">
            <a:extLst>
              <a:ext uri="{FF2B5EF4-FFF2-40B4-BE49-F238E27FC236}">
                <a16:creationId xmlns:a16="http://schemas.microsoft.com/office/drawing/2014/main" id="{D678EAC2-3057-42EB-8ED4-BC16F8EF79D0}"/>
              </a:ext>
            </a:extLst>
          </p:cNvPr>
          <p:cNvGraphicFramePr>
            <a:graphicFrameLocks noGrp="1"/>
          </p:cNvGraphicFramePr>
          <p:nvPr/>
        </p:nvGraphicFramePr>
        <p:xfrm>
          <a:off x="2057400" y="3429000"/>
          <a:ext cx="8077200" cy="2862900"/>
        </p:xfrm>
        <a:graphic>
          <a:graphicData uri="http://schemas.openxmlformats.org/drawingml/2006/table">
            <a:tbl>
              <a:tblPr/>
              <a:tblGrid>
                <a:gridCol w="1504950">
                  <a:extLst>
                    <a:ext uri="{9D8B030D-6E8A-4147-A177-3AD203B41FA5}">
                      <a16:colId xmlns:a16="http://schemas.microsoft.com/office/drawing/2014/main" val="1830389331"/>
                    </a:ext>
                  </a:extLst>
                </a:gridCol>
                <a:gridCol w="1936750">
                  <a:extLst>
                    <a:ext uri="{9D8B030D-6E8A-4147-A177-3AD203B41FA5}">
                      <a16:colId xmlns:a16="http://schemas.microsoft.com/office/drawing/2014/main" val="4218418721"/>
                    </a:ext>
                  </a:extLst>
                </a:gridCol>
                <a:gridCol w="2419350">
                  <a:extLst>
                    <a:ext uri="{9D8B030D-6E8A-4147-A177-3AD203B41FA5}">
                      <a16:colId xmlns:a16="http://schemas.microsoft.com/office/drawing/2014/main" val="3509907996"/>
                    </a:ext>
                  </a:extLst>
                </a:gridCol>
                <a:gridCol w="2216150">
                  <a:extLst>
                    <a:ext uri="{9D8B030D-6E8A-4147-A177-3AD203B41FA5}">
                      <a16:colId xmlns:a16="http://schemas.microsoft.com/office/drawing/2014/main" val="766778776"/>
                    </a:ext>
                  </a:extLst>
                </a:gridCol>
              </a:tblGrid>
              <a:tr h="231775">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Key Size (bits)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Number of Alternative Keys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Time required at</a:t>
                      </a:r>
                    </a:p>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1 decryption/µs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Time required at</a:t>
                      </a:r>
                    </a:p>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6</a:t>
                      </a:r>
                      <a:r>
                        <a:rPr kumimoji="0" lang="en-US" altLang="en-US" sz="1400" b="1" i="0" u="none" strike="noStrike" cap="none" normalizeH="0" baseline="0">
                          <a:ln>
                            <a:noFill/>
                          </a:ln>
                          <a:solidFill>
                            <a:schemeClr val="tx1"/>
                          </a:solidFill>
                          <a:effectLst/>
                          <a:latin typeface="Times" panose="02020603050405020304" pitchFamily="18" charset="0"/>
                          <a:ea typeface="MS PGothic" panose="020B0600070205080204" pitchFamily="34" charset="-128"/>
                        </a:rPr>
                        <a:t> decryptions/µs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3377985"/>
                  </a:ext>
                </a:extLst>
              </a:tr>
              <a:tr h="34131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32</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32</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 4.3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9</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31</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µs	= 35.8 minutes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2.15 milliseconds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833629"/>
                  </a:ext>
                </a:extLst>
              </a:tr>
              <a:tr h="34131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56</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56</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 7.2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16</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55</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µs	= 1142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10.01 hours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0545938"/>
                  </a:ext>
                </a:extLst>
              </a:tr>
              <a:tr h="515938">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128</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128</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 3.4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38</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127</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µs	= 5.4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24</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5.4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18</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1190169"/>
                  </a:ext>
                </a:extLst>
              </a:tr>
              <a:tr h="515938">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168</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168</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 3.7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50</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167</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µs	= 5.9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36</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5.9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30</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9707641"/>
                  </a:ext>
                </a:extLst>
              </a:tr>
              <a:tr h="554038">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26 letters (permutation)</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26! = 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26</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2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26</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µs	= 6.4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12</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6.4 </a:t>
                      </a:r>
                      <a:r>
                        <a:rPr kumimoji="0" lang="en-US" altLang="en-US" sz="1400" b="0" i="0" u="none" strike="noStrike" cap="none" normalizeH="0" baseline="0">
                          <a:ln>
                            <a:noFill/>
                          </a:ln>
                          <a:solidFill>
                            <a:schemeClr val="tx1"/>
                          </a:solidFill>
                          <a:effectLst/>
                          <a:latin typeface="Symbol" panose="05050102010706020507" pitchFamily="18" charset="2"/>
                          <a:ea typeface="MS PGothic"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MS PGothic" panose="020B0600070205080204" pitchFamily="34" charset="-128"/>
                        </a:rPr>
                        <a:t>6</a:t>
                      </a:r>
                      <a:r>
                        <a:rPr kumimoji="0" lang="en-US" altLang="en-US" sz="1400" b="0" i="0" u="none" strike="noStrike" cap="none" normalizeH="0" baseline="0">
                          <a:ln>
                            <a:noFill/>
                          </a:ln>
                          <a:solidFill>
                            <a:schemeClr val="tx1"/>
                          </a:solidFill>
                          <a:effectLst/>
                          <a:latin typeface="Times" panose="02020603050405020304" pitchFamily="18" charset="0"/>
                          <a:ea typeface="MS PGothic" panose="020B0600070205080204" pitchFamily="34" charset="-128"/>
                        </a:rPr>
                        <a:t> years</a:t>
                      </a:r>
                      <a:endParaRPr kumimoji="0" lang="en-US" altLang="en-US" sz="1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204933426"/>
                  </a:ext>
                </a:extLst>
              </a:tr>
            </a:tbl>
          </a:graphicData>
        </a:graphic>
      </p:graphicFrame>
      <p:sp>
        <p:nvSpPr>
          <p:cNvPr id="6" name="Rectangle 5">
            <a:extLst>
              <a:ext uri="{FF2B5EF4-FFF2-40B4-BE49-F238E27FC236}">
                <a16:creationId xmlns:a16="http://schemas.microsoft.com/office/drawing/2014/main" id="{25BF0BE3-791A-47FA-B3E3-4718694F1545}"/>
              </a:ext>
            </a:extLst>
          </p:cNvPr>
          <p:cNvSpPr>
            <a:spLocks noChangeArrowheads="1"/>
          </p:cNvSpPr>
          <p:nvPr/>
        </p:nvSpPr>
        <p:spPr bwMode="auto">
          <a:xfrm>
            <a:off x="5591176" y="4076700"/>
            <a:ext cx="2062163" cy="215900"/>
          </a:xfrm>
          <a:prstGeom prst="rect">
            <a:avLst/>
          </a:prstGeom>
          <a:solidFill>
            <a:schemeClr val="accent1"/>
          </a:solidFill>
          <a:ln w="9525">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7" name="Rectangle 6">
            <a:extLst>
              <a:ext uri="{FF2B5EF4-FFF2-40B4-BE49-F238E27FC236}">
                <a16:creationId xmlns:a16="http://schemas.microsoft.com/office/drawing/2014/main" id="{408F8DD9-B071-4107-BB61-CA2BAD86FB0E}"/>
              </a:ext>
            </a:extLst>
          </p:cNvPr>
          <p:cNvSpPr>
            <a:spLocks noChangeArrowheads="1"/>
          </p:cNvSpPr>
          <p:nvPr/>
        </p:nvSpPr>
        <p:spPr bwMode="auto">
          <a:xfrm>
            <a:off x="7967664" y="4076700"/>
            <a:ext cx="1368425" cy="215900"/>
          </a:xfrm>
          <a:prstGeom prst="rect">
            <a:avLst/>
          </a:prstGeom>
          <a:solidFill>
            <a:schemeClr val="accent1"/>
          </a:solidFill>
          <a:ln w="9525">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8" name="Rectangle 7">
            <a:extLst>
              <a:ext uri="{FF2B5EF4-FFF2-40B4-BE49-F238E27FC236}">
                <a16:creationId xmlns:a16="http://schemas.microsoft.com/office/drawing/2014/main" id="{5F078931-35CF-468E-957E-666FE5EBDC24}"/>
              </a:ext>
            </a:extLst>
          </p:cNvPr>
          <p:cNvSpPr>
            <a:spLocks noChangeArrowheads="1"/>
          </p:cNvSpPr>
          <p:nvPr/>
        </p:nvSpPr>
        <p:spPr bwMode="auto">
          <a:xfrm>
            <a:off x="5591176" y="4410075"/>
            <a:ext cx="2066925" cy="242888"/>
          </a:xfrm>
          <a:prstGeom prst="rect">
            <a:avLst/>
          </a:prstGeom>
          <a:solidFill>
            <a:schemeClr val="accent1"/>
          </a:solidFill>
          <a:ln w="9525">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9" name="Rectangle 8">
            <a:extLst>
              <a:ext uri="{FF2B5EF4-FFF2-40B4-BE49-F238E27FC236}">
                <a16:creationId xmlns:a16="http://schemas.microsoft.com/office/drawing/2014/main" id="{24498E44-FD1B-433F-8C7B-A97435C77E02}"/>
              </a:ext>
            </a:extLst>
          </p:cNvPr>
          <p:cNvSpPr>
            <a:spLocks noChangeArrowheads="1"/>
          </p:cNvSpPr>
          <p:nvPr/>
        </p:nvSpPr>
        <p:spPr bwMode="auto">
          <a:xfrm>
            <a:off x="7972426" y="4414838"/>
            <a:ext cx="1368425" cy="215900"/>
          </a:xfrm>
          <a:prstGeom prst="rect">
            <a:avLst/>
          </a:prstGeom>
          <a:solidFill>
            <a:schemeClr val="accent1"/>
          </a:solidFill>
          <a:ln w="9525">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cxnSp>
        <p:nvCxnSpPr>
          <p:cNvPr id="37933" name="Straight Arrow Connector 10">
            <a:extLst>
              <a:ext uri="{FF2B5EF4-FFF2-40B4-BE49-F238E27FC236}">
                <a16:creationId xmlns:a16="http://schemas.microsoft.com/office/drawing/2014/main" id="{02980718-C07B-486D-8EAE-CC46B1F2DAEF}"/>
              </a:ext>
            </a:extLst>
          </p:cNvPr>
          <p:cNvCxnSpPr>
            <a:cxnSpLocks noChangeShapeType="1"/>
          </p:cNvCxnSpPr>
          <p:nvPr/>
        </p:nvCxnSpPr>
        <p:spPr bwMode="auto">
          <a:xfrm flipV="1">
            <a:off x="5845176" y="3068638"/>
            <a:ext cx="2987675" cy="10080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34" name="TextBox 11">
            <a:extLst>
              <a:ext uri="{FF2B5EF4-FFF2-40B4-BE49-F238E27FC236}">
                <a16:creationId xmlns:a16="http://schemas.microsoft.com/office/drawing/2014/main" id="{093D52CB-481D-43E1-918C-0398BDB75668}"/>
              </a:ext>
            </a:extLst>
          </p:cNvPr>
          <p:cNvSpPr txBox="1">
            <a:spLocks noChangeArrowheads="1"/>
          </p:cNvSpPr>
          <p:nvPr/>
        </p:nvSpPr>
        <p:spPr bwMode="auto">
          <a:xfrm>
            <a:off x="8904288" y="2781300"/>
            <a:ext cx="1511300" cy="5540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500" baseline="0"/>
              <a:t>Average time (1/2)</a:t>
            </a:r>
            <a:endParaRPr lang="en-US" altLang="en-US" sz="1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8A1599CA-CEB8-4545-8FD0-222D0F18F6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534AC3CB-67BA-4C3F-B5DD-A44D35E52A07}" type="slidenum">
              <a:rPr lang="en-US" altLang="en-US" sz="1400" baseline="0"/>
              <a:pPr eaLnBrk="1" hangingPunct="1"/>
              <a:t>8</a:t>
            </a:fld>
            <a:endParaRPr lang="en-US" altLang="en-US" sz="1400" baseline="0"/>
          </a:p>
        </p:txBody>
      </p:sp>
      <p:sp>
        <p:nvSpPr>
          <p:cNvPr id="11266" name="Rectangle 2">
            <a:extLst>
              <a:ext uri="{FF2B5EF4-FFF2-40B4-BE49-F238E27FC236}">
                <a16:creationId xmlns:a16="http://schemas.microsoft.com/office/drawing/2014/main" id="{AE63B522-5530-4CCF-98E6-E309D382CEE8}"/>
              </a:ext>
            </a:extLst>
          </p:cNvPr>
          <p:cNvSpPr>
            <a:spLocks noGrp="1" noChangeArrowheads="1"/>
          </p:cNvSpPr>
          <p:nvPr>
            <p:ph type="title"/>
          </p:nvPr>
        </p:nvSpPr>
        <p:spPr>
          <a:xfrm>
            <a:off x="1650124" y="298881"/>
            <a:ext cx="8062048" cy="500109"/>
          </a:xfrm>
        </p:spPr>
        <p:txBody>
          <a:bodyPr vert="horz" lIns="91440" tIns="45720" rIns="91440" bIns="45720" rtlCol="0" anchor="ctr">
            <a:normAutofit fontScale="90000"/>
          </a:bodyPr>
          <a:lstStyle/>
          <a:p>
            <a:r>
              <a:rPr lang="sv-SE" altLang="zh-CN" dirty="0">
                <a:solidFill>
                  <a:schemeClr val="bg1"/>
                </a:solidFill>
              </a:rPr>
              <a:t>Classical </a:t>
            </a:r>
            <a:r>
              <a:rPr lang="sv-SE" dirty="0">
                <a:solidFill>
                  <a:schemeClr val="bg1"/>
                </a:solidFill>
              </a:rPr>
              <a:t>Feistel Cipher Structure</a:t>
            </a:r>
            <a:endParaRPr lang="en-US" dirty="0">
              <a:solidFill>
                <a:schemeClr val="bg1"/>
              </a:solidFill>
            </a:endParaRPr>
          </a:p>
        </p:txBody>
      </p:sp>
      <p:sp>
        <p:nvSpPr>
          <p:cNvPr id="76803" name="Rectangle 3">
            <a:extLst>
              <a:ext uri="{FF2B5EF4-FFF2-40B4-BE49-F238E27FC236}">
                <a16:creationId xmlns:a16="http://schemas.microsoft.com/office/drawing/2014/main" id="{5E3974CD-C4FD-4F4F-9101-023490396D0C}"/>
              </a:ext>
            </a:extLst>
          </p:cNvPr>
          <p:cNvSpPr>
            <a:spLocks noGrp="1" noChangeArrowheads="1"/>
          </p:cNvSpPr>
          <p:nvPr>
            <p:ph type="body" idx="1"/>
          </p:nvPr>
        </p:nvSpPr>
        <p:spPr/>
        <p:txBody>
          <a:bodyPr/>
          <a:lstStyle/>
          <a:p>
            <a:pPr eaLnBrk="1" hangingPunct="1"/>
            <a:r>
              <a:rPr lang="en-US" altLang="en-US">
                <a:latin typeface="Comic Sans MS" panose="030F0702030302020204" pitchFamily="66" charset="0"/>
              </a:rPr>
              <a:t>By Horst Feistel of IBM in 1973 </a:t>
            </a:r>
          </a:p>
          <a:p>
            <a:pPr lvl="1" eaLnBrk="1" hangingPunct="1"/>
            <a:r>
              <a:rPr lang="en-US" altLang="en-US">
                <a:latin typeface="Comic Sans MS" panose="030F0702030302020204" pitchFamily="66" charset="0"/>
              </a:rPr>
              <a:t>Virtually all conventional block encryption algorithms (including DES) use this structure</a:t>
            </a:r>
          </a:p>
          <a:p>
            <a:pPr eaLnBrk="1" hangingPunct="1"/>
            <a:r>
              <a:rPr lang="en-US" altLang="en-US">
                <a:latin typeface="Comic Sans MS" panose="030F0702030302020204" pitchFamily="66" charset="0"/>
              </a:rPr>
              <a:t>The realization of a Fe</a:t>
            </a:r>
            <a:r>
              <a:rPr lang="en-US" altLang="zh-CN">
                <a:latin typeface="Comic Sans MS" panose="030F0702030302020204" pitchFamily="66" charset="0"/>
                <a:ea typeface="SimSun" panose="02010600030101010101" pitchFamily="2" charset="-122"/>
              </a:rPr>
              <a:t>i</a:t>
            </a:r>
            <a:r>
              <a:rPr lang="en-US" altLang="en-US">
                <a:latin typeface="Comic Sans MS" panose="030F0702030302020204" pitchFamily="66" charset="0"/>
              </a:rPr>
              <a:t>stel Network depends on</a:t>
            </a:r>
          </a:p>
          <a:p>
            <a:pPr lvl="1" eaLnBrk="1" hangingPunct="1"/>
            <a:r>
              <a:rPr lang="en-US" altLang="en-US">
                <a:latin typeface="Comic Sans MS" panose="030F0702030302020204" pitchFamily="66" charset="0"/>
              </a:rPr>
              <a:t>the choice of </a:t>
            </a:r>
            <a:r>
              <a:rPr lang="en-US" altLang="zh-CN">
                <a:latin typeface="Comic Sans MS" panose="030F0702030302020204" pitchFamily="66" charset="0"/>
                <a:ea typeface="SimSun" panose="02010600030101010101" pitchFamily="2" charset="-122"/>
              </a:rPr>
              <a:t>a number of</a:t>
            </a:r>
            <a:r>
              <a:rPr lang="en-US" altLang="en-US">
                <a:latin typeface="Comic Sans MS" panose="030F0702030302020204" pitchFamily="66" charset="0"/>
              </a:rPr>
              <a:t> parameters and desi</a:t>
            </a:r>
            <a:r>
              <a:rPr lang="sv-SE" altLang="en-US">
                <a:latin typeface="Comic Sans MS" panose="030F0702030302020204" pitchFamily="66" charset="0"/>
              </a:rPr>
              <a:t>gn</a:t>
            </a:r>
            <a:r>
              <a:rPr lang="en-US" altLang="en-US">
                <a:latin typeface="Comic Sans MS" panose="030F0702030302020204" pitchFamily="66" charset="0"/>
              </a:rPr>
              <a:t> features</a:t>
            </a:r>
          </a:p>
          <a:p>
            <a:pPr eaLnBrk="1" hangingPunct="1">
              <a:buFontTx/>
              <a:buNone/>
            </a:pPr>
            <a:endParaRPr lang="en-US" altLang="en-US">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67081538-81C6-4F5E-BD2B-A6A2CB3B17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fld id="{BC22B4BA-FD20-4CE1-8C1F-D5A491857E60}" type="slidenum">
              <a:rPr lang="en-US" altLang="en-US" sz="1400" baseline="0"/>
              <a:pPr eaLnBrk="1" hangingPunct="1"/>
              <a:t>9</a:t>
            </a:fld>
            <a:endParaRPr lang="en-US" altLang="en-US" sz="1400" baseline="0"/>
          </a:p>
        </p:txBody>
      </p:sp>
      <p:sp>
        <p:nvSpPr>
          <p:cNvPr id="12290" name="Rectangle 2">
            <a:extLst>
              <a:ext uri="{FF2B5EF4-FFF2-40B4-BE49-F238E27FC236}">
                <a16:creationId xmlns:a16="http://schemas.microsoft.com/office/drawing/2014/main" id="{6F83ACBB-B0C6-4126-99B6-DD8704447FC5}"/>
              </a:ext>
            </a:extLst>
          </p:cNvPr>
          <p:cNvSpPr>
            <a:spLocks noGrp="1" noChangeArrowheads="1"/>
          </p:cNvSpPr>
          <p:nvPr>
            <p:ph type="title"/>
          </p:nvPr>
        </p:nvSpPr>
        <p:spPr>
          <a:xfrm>
            <a:off x="1650507" y="237508"/>
            <a:ext cx="7772400" cy="712433"/>
          </a:xfrm>
        </p:spPr>
        <p:txBody>
          <a:bodyPr vert="horz" lIns="91440" tIns="45720" rIns="91440" bIns="45720" rtlCol="0" anchor="ctr">
            <a:normAutofit/>
          </a:bodyPr>
          <a:lstStyle/>
          <a:p>
            <a:r>
              <a:rPr lang="sv-SE" dirty="0">
                <a:solidFill>
                  <a:schemeClr val="bg1"/>
                </a:solidFill>
              </a:rPr>
              <a:t>Feistel Cipher Structure</a:t>
            </a:r>
            <a:endParaRPr lang="en-US" dirty="0">
              <a:solidFill>
                <a:schemeClr val="bg1"/>
              </a:solidFill>
            </a:endParaRPr>
          </a:p>
        </p:txBody>
      </p:sp>
      <p:sp>
        <p:nvSpPr>
          <p:cNvPr id="78851" name="Rectangle 3">
            <a:extLst>
              <a:ext uri="{FF2B5EF4-FFF2-40B4-BE49-F238E27FC236}">
                <a16:creationId xmlns:a16="http://schemas.microsoft.com/office/drawing/2014/main" id="{8C0751E6-5D7D-44A0-A007-BAC2023BD63F}"/>
              </a:ext>
            </a:extLst>
          </p:cNvPr>
          <p:cNvSpPr>
            <a:spLocks noGrp="1" noChangeArrowheads="1"/>
          </p:cNvSpPr>
          <p:nvPr>
            <p:ph type="body" idx="1"/>
          </p:nvPr>
        </p:nvSpPr>
        <p:spPr>
          <a:xfrm>
            <a:off x="2133600" y="1219200"/>
            <a:ext cx="7772400" cy="4114800"/>
          </a:xfrm>
        </p:spPr>
        <p:txBody>
          <a:bodyPr>
            <a:normAutofit fontScale="92500" lnSpcReduction="20000"/>
          </a:bodyPr>
          <a:lstStyle/>
          <a:p>
            <a:pPr eaLnBrk="1" hangingPunct="1">
              <a:lnSpc>
                <a:spcPct val="90000"/>
              </a:lnSpc>
            </a:pPr>
            <a:r>
              <a:rPr lang="en-US" altLang="en-US" b="1">
                <a:latin typeface="Comic Sans MS" panose="030F0702030302020204" pitchFamily="66" charset="0"/>
              </a:rPr>
              <a:t>Block size</a:t>
            </a:r>
            <a:endParaRPr lang="en-US" altLang="zh-CN" b="1">
              <a:latin typeface="Comic Sans MS" panose="030F0702030302020204" pitchFamily="66" charset="0"/>
              <a:ea typeface="SimSun" panose="02010600030101010101" pitchFamily="2" charset="-122"/>
            </a:endParaRPr>
          </a:p>
          <a:p>
            <a:pPr lvl="1" eaLnBrk="1" hangingPunct="1">
              <a:lnSpc>
                <a:spcPct val="90000"/>
              </a:lnSpc>
            </a:pPr>
            <a:r>
              <a:rPr lang="en-US" altLang="en-US">
                <a:latin typeface="Comic Sans MS" panose="030F0702030302020204" pitchFamily="66" charset="0"/>
              </a:rPr>
              <a:t>larger block sizes mean greater security</a:t>
            </a:r>
          </a:p>
          <a:p>
            <a:pPr eaLnBrk="1" hangingPunct="1">
              <a:lnSpc>
                <a:spcPct val="90000"/>
              </a:lnSpc>
            </a:pPr>
            <a:r>
              <a:rPr lang="en-US" altLang="en-US" b="1">
                <a:latin typeface="Comic Sans MS" panose="030F0702030302020204" pitchFamily="66" charset="0"/>
              </a:rPr>
              <a:t>Key Size</a:t>
            </a:r>
            <a:endParaRPr lang="en-US" altLang="zh-CN" b="1">
              <a:latin typeface="Comic Sans MS" panose="030F0702030302020204" pitchFamily="66" charset="0"/>
              <a:ea typeface="SimSun" panose="02010600030101010101" pitchFamily="2" charset="-122"/>
            </a:endParaRPr>
          </a:p>
          <a:p>
            <a:pPr lvl="1" eaLnBrk="1" hangingPunct="1">
              <a:lnSpc>
                <a:spcPct val="90000"/>
              </a:lnSpc>
            </a:pPr>
            <a:r>
              <a:rPr lang="en-US" altLang="en-US">
                <a:latin typeface="Comic Sans MS" panose="030F0702030302020204" pitchFamily="66" charset="0"/>
              </a:rPr>
              <a:t>larger key size means</a:t>
            </a:r>
            <a:r>
              <a:rPr lang="sv-SE" altLang="en-US">
                <a:latin typeface="Comic Sans MS" panose="030F0702030302020204" pitchFamily="66" charset="0"/>
              </a:rPr>
              <a:t> greater security</a:t>
            </a:r>
          </a:p>
          <a:p>
            <a:pPr eaLnBrk="1" hangingPunct="1">
              <a:lnSpc>
                <a:spcPct val="90000"/>
              </a:lnSpc>
            </a:pPr>
            <a:r>
              <a:rPr lang="sv-SE" altLang="en-US" b="1">
                <a:latin typeface="Comic Sans MS" panose="030F0702030302020204" pitchFamily="66" charset="0"/>
              </a:rPr>
              <a:t>Number of rounds</a:t>
            </a:r>
            <a:endParaRPr lang="sv-SE" altLang="zh-CN" b="1">
              <a:latin typeface="Comic Sans MS" panose="030F0702030302020204" pitchFamily="66" charset="0"/>
              <a:ea typeface="SimSun" panose="02010600030101010101" pitchFamily="2" charset="-122"/>
            </a:endParaRPr>
          </a:p>
          <a:p>
            <a:pPr lvl="1" eaLnBrk="1" hangingPunct="1">
              <a:lnSpc>
                <a:spcPct val="90000"/>
              </a:lnSpc>
            </a:pPr>
            <a:r>
              <a:rPr lang="sv-SE" altLang="en-US">
                <a:latin typeface="Comic Sans MS" panose="030F0702030302020204" pitchFamily="66" charset="0"/>
              </a:rPr>
              <a:t>multiple rounds offer increasing security</a:t>
            </a:r>
          </a:p>
          <a:p>
            <a:pPr eaLnBrk="1" hangingPunct="1">
              <a:lnSpc>
                <a:spcPct val="90000"/>
              </a:lnSpc>
            </a:pPr>
            <a:r>
              <a:rPr lang="sv-SE" altLang="en-US" b="1">
                <a:latin typeface="Comic Sans MS" panose="030F0702030302020204" pitchFamily="66" charset="0"/>
              </a:rPr>
              <a:t>Subkey generation algorithm</a:t>
            </a:r>
            <a:endParaRPr lang="sv-SE" altLang="zh-CN" b="1">
              <a:latin typeface="Comic Sans MS" panose="030F0702030302020204" pitchFamily="66" charset="0"/>
              <a:ea typeface="SimSun" panose="02010600030101010101" pitchFamily="2" charset="-122"/>
            </a:endParaRPr>
          </a:p>
          <a:p>
            <a:pPr lvl="1" eaLnBrk="1" hangingPunct="1">
              <a:lnSpc>
                <a:spcPct val="90000"/>
              </a:lnSpc>
            </a:pPr>
            <a:r>
              <a:rPr lang="sv-SE" altLang="en-US">
                <a:latin typeface="Comic Sans MS" panose="030F0702030302020204" pitchFamily="66" charset="0"/>
              </a:rPr>
              <a:t>greater complexity will lead to greater difficulty of cryptanalysis.</a:t>
            </a:r>
          </a:p>
          <a:p>
            <a:pPr eaLnBrk="1" hangingPunct="1">
              <a:lnSpc>
                <a:spcPct val="90000"/>
              </a:lnSpc>
            </a:pPr>
            <a:r>
              <a:rPr lang="sv-SE" altLang="en-US" b="1">
                <a:latin typeface="Comic Sans MS" panose="030F0702030302020204" pitchFamily="66" charset="0"/>
              </a:rPr>
              <a:t>Fast software encryption/decryption</a:t>
            </a:r>
            <a:endParaRPr lang="sv-SE" altLang="zh-CN" b="1">
              <a:latin typeface="Comic Sans MS" panose="030F0702030302020204" pitchFamily="66" charset="0"/>
              <a:ea typeface="SimSun" panose="02010600030101010101" pitchFamily="2" charset="-122"/>
            </a:endParaRPr>
          </a:p>
          <a:p>
            <a:pPr lvl="1" eaLnBrk="1" hangingPunct="1">
              <a:lnSpc>
                <a:spcPct val="90000"/>
              </a:lnSpc>
            </a:pPr>
            <a:r>
              <a:rPr lang="sv-SE" altLang="en-US">
                <a:latin typeface="Comic Sans MS" panose="030F0702030302020204" pitchFamily="66" charset="0"/>
              </a:rPr>
              <a:t>the speed of execution of the algorithm becomes a concern</a:t>
            </a:r>
            <a:endParaRPr lang="en-US" altLang="en-US">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1696</Words>
  <Application>Microsoft Office PowerPoint</Application>
  <PresentationFormat>Widescreen</PresentationFormat>
  <Paragraphs>251</Paragraphs>
  <Slides>28</Slides>
  <Notes>26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Arial</vt:lpstr>
      <vt:lpstr>Calibri</vt:lpstr>
      <vt:lpstr>Calibri Light</vt:lpstr>
      <vt:lpstr>Comic Sans MS</vt:lpstr>
      <vt:lpstr>Symbol</vt:lpstr>
      <vt:lpstr>Times</vt:lpstr>
      <vt:lpstr>Times New Roman</vt:lpstr>
      <vt:lpstr>Times-Roman</vt:lpstr>
      <vt:lpstr>Wingdings</vt:lpstr>
      <vt:lpstr>Office Theme</vt:lpstr>
      <vt:lpstr>Bitmappsbild</vt:lpstr>
      <vt:lpstr>Equation</vt:lpstr>
      <vt:lpstr>PowerPoint Presentation</vt:lpstr>
      <vt:lpstr>Outline</vt:lpstr>
      <vt:lpstr>Symmetric Encryption</vt:lpstr>
      <vt:lpstr>Conventional Encryption Principles</vt:lpstr>
      <vt:lpstr>Conventional Encryption Principles</vt:lpstr>
      <vt:lpstr>Cryptography</vt:lpstr>
      <vt:lpstr>Brute Force Search (Exhaustive Key Search)</vt:lpstr>
      <vt:lpstr>Classical Feistel Cipher Structure</vt:lpstr>
      <vt:lpstr>Feistel Cipher Structure</vt:lpstr>
      <vt:lpstr>PowerPoint Presentation</vt:lpstr>
      <vt:lpstr>Conventional Encryption Algorithms</vt:lpstr>
      <vt:lpstr>PowerPoint Presentation</vt:lpstr>
      <vt:lpstr>PowerPoint Presentation</vt:lpstr>
      <vt:lpstr>DES</vt:lpstr>
      <vt:lpstr>Time to break a code (106 decryptions/µs)</vt:lpstr>
      <vt:lpstr>Alternatives to DES</vt:lpstr>
      <vt:lpstr>Triple DEA</vt:lpstr>
      <vt:lpstr>Triple DEA</vt:lpstr>
      <vt:lpstr>Alternatives to DES</vt:lpstr>
      <vt:lpstr>Other Symmetric Block Ciphers</vt:lpstr>
      <vt:lpstr>Other Symmetric Block Ciphers</vt:lpstr>
      <vt:lpstr>Cipher Block Chaining Modes of Operation</vt:lpstr>
      <vt:lpstr>PowerPoint Presentation</vt:lpstr>
      <vt:lpstr>Location of Encryption Device</vt:lpstr>
      <vt:lpstr>PowerPoint Presentation</vt:lpstr>
      <vt:lpstr>Key Distribution</vt:lpstr>
      <vt:lpstr>Session and Permanent Key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44</cp:revision>
  <dcterms:created xsi:type="dcterms:W3CDTF">2020-10-17T09:21:13Z</dcterms:created>
  <dcterms:modified xsi:type="dcterms:W3CDTF">2022-09-13T04:22:09Z</dcterms:modified>
</cp:coreProperties>
</file>