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76831-85E4-40A8-BD7C-33C506E634D8}">
          <p14:sldIdLst>
            <p14:sldId id="25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0" dirty="0">
                <a:latin typeface="Arial" panose="020B0604020202020204" pitchFamily="34" charset="0"/>
              </a:rPr>
              <a:t>Mathematics of Cryptography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altLang="zh-TW" u="sng" dirty="0"/>
              <a:t>Infinite Number of Primes</a:t>
            </a:r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Here is an informal proof.</a:t>
            </a:r>
          </a:p>
          <a:p>
            <a:pPr algn="just"/>
            <a:r>
              <a:rPr lang="en-US" altLang="zh-TW" dirty="0"/>
              <a:t>Suppose the set of primes is finite (limited), with p as the largest prime.</a:t>
            </a:r>
          </a:p>
          <a:p>
            <a:pPr algn="just"/>
            <a:r>
              <a:rPr lang="en-US" altLang="zh-TW" dirty="0"/>
              <a:t>Multiply the set of primes become</a:t>
            </a:r>
          </a:p>
          <a:p>
            <a:pPr algn="just"/>
            <a:r>
              <a:rPr lang="en-US" altLang="zh-TW" dirty="0"/>
              <a:t>The integer (P+1) cannot have a factor q ≤ p.</a:t>
            </a:r>
          </a:p>
          <a:p>
            <a:pPr algn="just"/>
            <a:r>
              <a:rPr lang="en-US" altLang="zh-TW" dirty="0"/>
              <a:t>If q also divides (P+1), then q divides (P+1) – P = 1</a:t>
            </a:r>
          </a:p>
          <a:p>
            <a:pPr algn="just"/>
            <a:r>
              <a:rPr lang="en-US" altLang="zh-TW" dirty="0"/>
              <a:t>The only number that divides 1 is 1, which is not a prime.</a:t>
            </a:r>
          </a:p>
          <a:p>
            <a:pPr algn="just"/>
            <a:r>
              <a:rPr lang="en-US" altLang="zh-TW" dirty="0"/>
              <a:t>Therefore, q is larger than p.</a:t>
            </a:r>
          </a:p>
        </p:txBody>
      </p:sp>
    </p:spTree>
    <p:extLst>
      <p:ext uri="{BB962C8B-B14F-4D97-AF65-F5344CB8AC3E}">
        <p14:creationId xmlns:p14="http://schemas.microsoft.com/office/powerpoint/2010/main" val="244277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dirty="0"/>
              <a:t>Example</a:t>
            </a:r>
          </a:p>
          <a:p>
            <a:pPr marL="0" indent="0" algn="just">
              <a:buNone/>
            </a:pPr>
            <a:r>
              <a:rPr lang="en-US" altLang="zh-TW" dirty="0"/>
              <a:t>Assume that the only primes are in the set { 2, 3, 5, 7, 11, 13, 17 }. </a:t>
            </a:r>
          </a:p>
          <a:p>
            <a:pPr marL="0" indent="0" algn="just">
              <a:buNone/>
            </a:pPr>
            <a:r>
              <a:rPr lang="en-US" altLang="zh-TW" dirty="0"/>
              <a:t>If P = 510510, how many more primes are not in the set?</a:t>
            </a:r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Solution:</a:t>
            </a:r>
          </a:p>
          <a:p>
            <a:pPr algn="just"/>
            <a:r>
              <a:rPr lang="en-US" altLang="zh-TW" dirty="0"/>
              <a:t>P + 1 = 510511</a:t>
            </a:r>
          </a:p>
          <a:p>
            <a:pPr algn="just"/>
            <a:r>
              <a:rPr lang="en-US" altLang="zh-TW" dirty="0"/>
              <a:t>However, 510511 = 19 × 97 × 277; none of these primes were in the original list.</a:t>
            </a:r>
          </a:p>
          <a:p>
            <a:pPr algn="just"/>
            <a:r>
              <a:rPr lang="en-US" altLang="zh-TW" dirty="0"/>
              <a:t>Therefore, there are three primes greater than 17.</a:t>
            </a:r>
          </a:p>
        </p:txBody>
      </p:sp>
    </p:spTree>
    <p:extLst>
      <p:ext uri="{BB962C8B-B14F-4D97-AF65-F5344CB8AC3E}">
        <p14:creationId xmlns:p14="http://schemas.microsoft.com/office/powerpoint/2010/main" val="218707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Checking for </a:t>
            </a:r>
            <a:r>
              <a:rPr lang="en-US" altLang="zh-TW" dirty="0" err="1">
                <a:solidFill>
                  <a:schemeClr val="bg1"/>
                </a:solidFill>
              </a:rPr>
              <a:t>Primeness</a:t>
            </a:r>
            <a:endParaRPr lang="en-US" altLang="zh-TW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TW" dirty="0"/>
                  <a:t>The next question that : given a number n, how we can determine if n is a prime?</a:t>
                </a:r>
              </a:p>
              <a:p>
                <a:pPr algn="just"/>
                <a:endParaRPr lang="en-US" altLang="zh-TW" dirty="0"/>
              </a:p>
              <a:p>
                <a:pPr algn="just"/>
                <a:endParaRPr lang="en-US" altLang="zh-TW" dirty="0"/>
              </a:p>
              <a:p>
                <a:pPr algn="just"/>
                <a:r>
                  <a:rPr lang="en-US" altLang="zh-TW" dirty="0"/>
                  <a:t>The answer is that we need to see if the number is divisible by all primes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41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Sieve of Eratosthenes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TW" dirty="0"/>
                  <a:t>A method to find all primes less than n by a Greek mathematician, Eratosthenes.</a:t>
                </a:r>
              </a:p>
              <a:p>
                <a:pPr algn="just"/>
                <a:endParaRPr lang="en-US" altLang="zh-TW" dirty="0"/>
              </a:p>
              <a:p>
                <a:pPr marL="0" indent="0" algn="just">
                  <a:buNone/>
                </a:pPr>
                <a:r>
                  <a:rPr lang="en-US" altLang="zh-TW" dirty="0"/>
                  <a:t>Suppose we want to find all primes less than 100.</a:t>
                </a:r>
              </a:p>
              <a:p>
                <a:pPr algn="just"/>
                <a:r>
                  <a:rPr lang="en-US" altLang="zh-TW" dirty="0"/>
                  <a:t>We write down all the numbers between 2 and 100.</a:t>
                </a:r>
              </a:p>
              <a:p>
                <a:pPr algn="just"/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rad>
                  </m:oMath>
                </a14:m>
                <a:r>
                  <a:rPr lang="en-US" altLang="zh-TW" dirty="0"/>
                  <a:t> = 10, we need to see if any number less than 100 is divisible by 2, 3, 5 and 7.</a:t>
                </a:r>
              </a:p>
            </p:txBody>
          </p:sp>
        </mc:Choice>
        <mc:Fallback xmlns="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3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ve of Eratosthenes (solutions, examples, videos)">
            <a:extLst>
              <a:ext uri="{FF2B5EF4-FFF2-40B4-BE49-F238E27FC236}">
                <a16:creationId xmlns:a16="http://schemas.microsoft.com/office/drawing/2014/main" id="{EAD376F9-A987-4DFC-A904-EE6D5F82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75" y="1776875"/>
            <a:ext cx="9031780" cy="41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3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The following shows the process:</a:t>
            </a:r>
          </a:p>
          <a:p>
            <a:pPr marL="0" indent="0" algn="just">
              <a:buNone/>
            </a:pPr>
            <a:r>
              <a:rPr lang="en-US" altLang="zh-TW" dirty="0"/>
              <a:t>1. Cross out all numbers divisible by 2 (except 2 itself)</a:t>
            </a:r>
          </a:p>
          <a:p>
            <a:pPr marL="0" indent="0" algn="just">
              <a:buNone/>
            </a:pPr>
            <a:r>
              <a:rPr lang="en-US" altLang="zh-TW" dirty="0"/>
              <a:t>2. Cross out all numbers divisible by 3 (except 3 itself)</a:t>
            </a:r>
          </a:p>
          <a:p>
            <a:pPr marL="0" indent="0" algn="just">
              <a:buNone/>
            </a:pPr>
            <a:r>
              <a:rPr lang="en-US" altLang="zh-TW" dirty="0"/>
              <a:t>3. Cross out all numbers divisible by 5 (except 5 itself)</a:t>
            </a:r>
          </a:p>
          <a:p>
            <a:pPr marL="0" indent="0" algn="just">
              <a:buNone/>
            </a:pPr>
            <a:r>
              <a:rPr lang="en-US" altLang="zh-TW" dirty="0"/>
              <a:t>4. Cross out all numbers divisible by 7 (except 7 itself)</a:t>
            </a:r>
          </a:p>
          <a:p>
            <a:pPr marL="0" indent="0" algn="just">
              <a:buNone/>
            </a:pPr>
            <a:r>
              <a:rPr lang="en-US" altLang="zh-TW" dirty="0"/>
              <a:t>5. The numbers left over are primes.</a:t>
            </a:r>
          </a:p>
        </p:txBody>
      </p:sp>
    </p:spTree>
    <p:extLst>
      <p:ext uri="{BB962C8B-B14F-4D97-AF65-F5344CB8AC3E}">
        <p14:creationId xmlns:p14="http://schemas.microsoft.com/office/powerpoint/2010/main" val="215409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Euler’s Phi-Function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TW" dirty="0"/>
                  <a:t>Notation: </a:t>
                </a:r>
                <a:r>
                  <a:rPr lang="el-GR" sz="2800" b="1" i="0" u="none" strike="noStrike" baseline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en-US" altLang="zh-TW" b="1" dirty="0"/>
                  <a:t>(n)</a:t>
                </a:r>
              </a:p>
              <a:p>
                <a:pPr algn="just"/>
                <a:r>
                  <a:rPr lang="en-US" altLang="zh-TW" dirty="0"/>
                  <a:t>Sometimes known as Euler’s totient function play a very important role in cryptography.</a:t>
                </a:r>
              </a:p>
              <a:p>
                <a:pPr algn="just"/>
                <a:r>
                  <a:rPr lang="en-US" altLang="zh-TW" dirty="0"/>
                  <a:t>The function finds the number of integers that are both smaller than n and relatively prime to n.</a:t>
                </a:r>
              </a:p>
              <a:p>
                <a:pPr algn="just"/>
                <a:r>
                  <a:rPr lang="en-US" altLang="zh-TW" dirty="0"/>
                  <a:t>The function </a:t>
                </a:r>
                <a:r>
                  <a:rPr lang="el-G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en-US" altLang="zh-TW" b="1" dirty="0"/>
                  <a:t>(n) </a:t>
                </a:r>
                <a:r>
                  <a:rPr lang="en-US" altLang="zh-TW" dirty="0"/>
                  <a:t>calculates the number of elements in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this set.</a:t>
                </a:r>
              </a:p>
              <a:p>
                <a:pPr algn="just"/>
                <a:endParaRPr lang="en-US" altLang="zh-TW" dirty="0"/>
              </a:p>
            </p:txBody>
          </p:sp>
        </mc:Choice>
        <mc:Fallback xmlns="">
          <p:sp>
            <p:nvSpPr>
              <p:cNvPr id="125955" name="Rectangle 3">
                <a:extLst>
                  <a:ext uri="{FF2B5EF4-FFF2-40B4-BE49-F238E27FC236}">
                    <a16:creationId xmlns:a16="http://schemas.microsoft.com/office/drawing/2014/main" id="{63213901-EF30-4F8B-88FD-91AD5E6A8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43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following rules help to find the value of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n-US" altLang="zh-TW" dirty="0"/>
          </a:p>
          <a:p>
            <a:r>
              <a:rPr lang="en-US" sz="1800" b="0" i="0" u="none" strike="noStrike" baseline="0" dirty="0">
                <a:latin typeface="CIDFont+F2"/>
              </a:rPr>
              <a:t>These four rules can be combined to find the value of </a:t>
            </a: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n-US" altLang="zh-TW" sz="1800" dirty="0"/>
          </a:p>
          <a:p>
            <a:pPr marL="342900" indent="-342900" algn="l">
              <a:buFont typeface="+mj-lt"/>
              <a:buAutoNum type="arabicPeriod"/>
            </a:pP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(1) = 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(p) = p-1 if p Is prime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(m x n) = </a:t>
            </a: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(m) x </a:t>
            </a: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(n) if m and n are relatively prime</a:t>
            </a:r>
            <a:endParaRPr lang="en-US" sz="1800" b="0" i="0" u="none" strike="noStrike" baseline="0" dirty="0">
              <a:latin typeface="CIDFont+F2"/>
            </a:endParaRPr>
          </a:p>
          <a:p>
            <a:pPr marL="342900" indent="-342900">
              <a:buFont typeface="+mj-lt"/>
              <a:buAutoNum type="arabicPeriod"/>
            </a:pP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zh-TW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 p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e-1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 if p is prime</a:t>
            </a:r>
            <a:endParaRPr lang="en-US" sz="1800" b="0" i="0" u="none" strike="noStrike" baseline="0" dirty="0">
              <a:latin typeface="CIDFont+F2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IDFont+F3"/>
              </a:rPr>
              <a:t>Example</a:t>
            </a:r>
            <a:r>
              <a:rPr lang="en-US" sz="1800" b="0" i="0" u="none" strike="noStrike" baseline="0" dirty="0">
                <a:latin typeface="CIDFont+F2"/>
              </a:rPr>
              <a:t>: if </a:t>
            </a:r>
            <a:r>
              <a:rPr lang="en-US" sz="1800" b="0" i="0" u="none" strike="noStrike" baseline="0" dirty="0">
                <a:latin typeface="CIDFont+F4"/>
              </a:rPr>
              <a:t>n </a:t>
            </a:r>
            <a:r>
              <a:rPr lang="en-US" sz="1800" b="0" i="0" u="none" strike="noStrike" baseline="0" dirty="0">
                <a:latin typeface="CIDFont+F2"/>
              </a:rPr>
              <a:t>can be factored as n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x p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x ….  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ek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then we combine the third and fourth rules to find</a:t>
            </a:r>
          </a:p>
          <a:p>
            <a:pPr marL="0" indent="0">
              <a:buNone/>
            </a:pPr>
            <a:r>
              <a:rPr lang="el-GR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(n) =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 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e1-1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 x ( 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e2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e2-1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 x  ... x (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IN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ek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</a:t>
            </a:r>
            <a:r>
              <a:rPr lang="en-IN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ek-1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0926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TW" dirty="0"/>
              <a:t>1.    What is the value of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(13)?</a:t>
            </a:r>
          </a:p>
          <a:p>
            <a:pPr marL="0" indent="0" algn="just">
              <a:buNone/>
            </a:pPr>
            <a:r>
              <a:rPr lang="en-US" altLang="zh-TW" dirty="0"/>
              <a:t>	(Second rule): Because 13 is a prime, 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(13) = (13-1) = 12</a:t>
            </a:r>
          </a:p>
          <a:p>
            <a:pPr marL="0" indent="0" algn="just">
              <a:buNone/>
            </a:pPr>
            <a:r>
              <a:rPr lang="en-US" altLang="zh-TW" dirty="0"/>
              <a:t>2.    What is the value of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  <a:r>
              <a:rPr lang="en-US" altLang="zh-TW" dirty="0"/>
              <a:t>?</a:t>
            </a:r>
          </a:p>
          <a:p>
            <a:pPr marL="914400" lvl="2" indent="0" algn="just">
              <a:buNone/>
            </a:pPr>
            <a:r>
              <a:rPr lang="en-US" altLang="zh-TW" sz="2800" dirty="0"/>
              <a:t>(Third rule): Because 2 and 5 are a primes.</a:t>
            </a:r>
          </a:p>
          <a:p>
            <a:pPr marL="914400" lvl="2" indent="0" algn="just">
              <a:buNone/>
            </a:pPr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2800" dirty="0"/>
              <a:t>(10) = </a:t>
            </a:r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2800" dirty="0"/>
              <a:t>(2) x </a:t>
            </a:r>
            <a:r>
              <a:rPr lang="el-GR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sz="2800" dirty="0"/>
              <a:t>(5)</a:t>
            </a:r>
          </a:p>
          <a:p>
            <a:pPr marL="914400" lvl="2" indent="0" algn="just">
              <a:buNone/>
            </a:pPr>
            <a:r>
              <a:rPr lang="en-US" altLang="zh-TW" sz="2800" dirty="0"/>
              <a:t>= (2 -1) x (5 -1)</a:t>
            </a:r>
          </a:p>
          <a:p>
            <a:pPr marL="914400" lvl="2" indent="0" algn="just">
              <a:buNone/>
            </a:pPr>
            <a:r>
              <a:rPr lang="en-US" altLang="zh-TW" sz="2800" dirty="0"/>
              <a:t>= 1 x 4 = 4</a:t>
            </a:r>
          </a:p>
          <a:p>
            <a:pPr marL="0" indent="0" algn="just">
              <a:buNone/>
            </a:pPr>
            <a:r>
              <a:rPr lang="en-US" altLang="zh-TW" dirty="0"/>
              <a:t>3.    What is the value of </a:t>
            </a:r>
            <a:r>
              <a:rPr lang="el-GR" altLang="zh-TW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altLang="zh-TW" dirty="0"/>
              <a:t>(240)?</a:t>
            </a:r>
          </a:p>
          <a:p>
            <a:pPr marL="914400" lvl="2" indent="0" algn="just">
              <a:buNone/>
            </a:pPr>
            <a:r>
              <a:rPr lang="en-US" altLang="zh-TW" sz="2600" dirty="0"/>
              <a:t>We can write 240 = 2</a:t>
            </a:r>
            <a:r>
              <a:rPr lang="en-US" altLang="zh-TW" sz="2600" baseline="30000" dirty="0"/>
              <a:t>4</a:t>
            </a:r>
            <a:r>
              <a:rPr lang="en-US" altLang="zh-TW" sz="2600" dirty="0"/>
              <a:t> x 3</a:t>
            </a:r>
            <a:r>
              <a:rPr lang="en-US" altLang="zh-TW" sz="2600" baseline="30000" dirty="0"/>
              <a:t>1</a:t>
            </a:r>
            <a:r>
              <a:rPr lang="en-US" altLang="zh-TW" sz="2600" dirty="0"/>
              <a:t> x 5</a:t>
            </a:r>
            <a:r>
              <a:rPr lang="en-US" altLang="zh-TW" sz="2600" baseline="30000" dirty="0"/>
              <a:t>1</a:t>
            </a:r>
          </a:p>
          <a:p>
            <a:pPr marL="914400" lvl="2" indent="0" algn="just">
              <a:buNone/>
            </a:pPr>
            <a:r>
              <a:rPr lang="en-US" altLang="zh-TW" sz="2600" dirty="0"/>
              <a:t>Then, f (240) = (2</a:t>
            </a:r>
            <a:r>
              <a:rPr lang="en-US" altLang="zh-TW" sz="2600" baseline="30000" dirty="0"/>
              <a:t>4</a:t>
            </a:r>
            <a:r>
              <a:rPr lang="en-US" altLang="zh-TW" sz="2600" dirty="0"/>
              <a:t> - 2</a:t>
            </a:r>
            <a:r>
              <a:rPr lang="en-US" altLang="zh-TW" sz="2600" baseline="30000" dirty="0"/>
              <a:t>3</a:t>
            </a:r>
            <a:r>
              <a:rPr lang="en-US" altLang="zh-TW" sz="2600" dirty="0"/>
              <a:t> ) x (3</a:t>
            </a:r>
            <a:r>
              <a:rPr lang="en-US" altLang="zh-TW" sz="2600" baseline="30000" dirty="0"/>
              <a:t>1</a:t>
            </a:r>
            <a:r>
              <a:rPr lang="en-US" altLang="zh-TW" sz="2600" dirty="0"/>
              <a:t> - 3</a:t>
            </a:r>
            <a:r>
              <a:rPr lang="en-US" altLang="zh-TW" sz="2600" baseline="30000" dirty="0"/>
              <a:t>0</a:t>
            </a:r>
            <a:r>
              <a:rPr lang="en-US" altLang="zh-TW" sz="2600" dirty="0"/>
              <a:t> ) x (5</a:t>
            </a:r>
            <a:r>
              <a:rPr lang="en-US" altLang="zh-TW" sz="2600" baseline="30000" dirty="0"/>
              <a:t>1</a:t>
            </a:r>
            <a:r>
              <a:rPr lang="en-US" altLang="zh-TW" sz="2600" dirty="0"/>
              <a:t> - 5</a:t>
            </a:r>
            <a:r>
              <a:rPr lang="en-US" altLang="zh-TW" sz="2600" baseline="30000" dirty="0"/>
              <a:t>0</a:t>
            </a:r>
            <a:r>
              <a:rPr lang="en-US" altLang="zh-TW" sz="2600" dirty="0"/>
              <a:t> )</a:t>
            </a:r>
          </a:p>
          <a:p>
            <a:pPr marL="914400" lvl="2" indent="0" algn="just">
              <a:buNone/>
            </a:pPr>
            <a:r>
              <a:rPr lang="en-US" altLang="zh-TW" sz="2600" dirty="0"/>
              <a:t>= (16 - 8) x (3 -1) x (5 -1)</a:t>
            </a:r>
          </a:p>
          <a:p>
            <a:pPr marL="914400" lvl="2" indent="0" algn="just">
              <a:buNone/>
            </a:pPr>
            <a:r>
              <a:rPr lang="en-US" altLang="zh-TW" sz="2600" dirty="0"/>
              <a:t>= 8 x 2 x 4 = 64</a:t>
            </a:r>
          </a:p>
        </p:txBody>
      </p:sp>
    </p:spTree>
    <p:extLst>
      <p:ext uri="{BB962C8B-B14F-4D97-AF65-F5344CB8AC3E}">
        <p14:creationId xmlns:p14="http://schemas.microsoft.com/office/powerpoint/2010/main" val="338067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Find the value of the following </a:t>
            </a:r>
            <a:r>
              <a:rPr lang="el-GR" altLang="zh-TW" dirty="0"/>
              <a:t>φ</a:t>
            </a:r>
            <a:r>
              <a:rPr lang="en-US" altLang="zh-TW" dirty="0"/>
              <a:t> (n).</a:t>
            </a:r>
          </a:p>
          <a:p>
            <a:pPr marL="0" indent="0" algn="just">
              <a:buNone/>
            </a:pPr>
            <a:r>
              <a:rPr lang="en-US" altLang="zh-TW" dirty="0"/>
              <a:t>a) </a:t>
            </a:r>
            <a:r>
              <a:rPr lang="el-GR" altLang="zh-TW" dirty="0"/>
              <a:t>φ</a:t>
            </a:r>
            <a:r>
              <a:rPr lang="en-US" altLang="zh-TW" dirty="0"/>
              <a:t> (29)</a:t>
            </a:r>
          </a:p>
          <a:p>
            <a:pPr marL="0" indent="0" algn="just">
              <a:buNone/>
            </a:pPr>
            <a:r>
              <a:rPr lang="en-US" altLang="zh-TW" dirty="0"/>
              <a:t>b) </a:t>
            </a:r>
            <a:r>
              <a:rPr lang="el-GR" altLang="zh-TW" dirty="0"/>
              <a:t>φ</a:t>
            </a:r>
            <a:r>
              <a:rPr lang="en-US" altLang="zh-TW" dirty="0"/>
              <a:t> (32)</a:t>
            </a:r>
          </a:p>
          <a:p>
            <a:pPr marL="0" indent="0" algn="just">
              <a:buNone/>
            </a:pPr>
            <a:r>
              <a:rPr lang="en-US" altLang="zh-TW" dirty="0"/>
              <a:t>c) </a:t>
            </a:r>
            <a:r>
              <a:rPr lang="el-GR" altLang="zh-TW" dirty="0"/>
              <a:t>φ</a:t>
            </a:r>
            <a:r>
              <a:rPr lang="en-US" altLang="zh-TW" dirty="0"/>
              <a:t> (80)</a:t>
            </a:r>
          </a:p>
          <a:p>
            <a:pPr marL="0" indent="0" algn="just">
              <a:buNone/>
            </a:pPr>
            <a:r>
              <a:rPr lang="en-US" altLang="zh-TW" dirty="0"/>
              <a:t>d) </a:t>
            </a:r>
            <a:r>
              <a:rPr lang="el-GR" altLang="zh-TW" dirty="0"/>
              <a:t>φ</a:t>
            </a:r>
            <a:r>
              <a:rPr lang="en-US" altLang="zh-TW" dirty="0"/>
              <a:t> (100)</a:t>
            </a:r>
          </a:p>
          <a:p>
            <a:pPr marL="0" indent="0" algn="just">
              <a:buNone/>
            </a:pPr>
            <a:r>
              <a:rPr lang="en-US" altLang="zh-TW" dirty="0"/>
              <a:t>e) </a:t>
            </a:r>
            <a:r>
              <a:rPr lang="el-GR" altLang="zh-TW" dirty="0"/>
              <a:t>φ</a:t>
            </a:r>
            <a:r>
              <a:rPr lang="en-US" altLang="zh-TW" dirty="0"/>
              <a:t> (101)</a:t>
            </a:r>
          </a:p>
        </p:txBody>
      </p:sp>
    </p:spTree>
    <p:extLst>
      <p:ext uri="{BB962C8B-B14F-4D97-AF65-F5344CB8AC3E}">
        <p14:creationId xmlns:p14="http://schemas.microsoft.com/office/powerpoint/2010/main" val="415364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Primes</a:t>
            </a:r>
          </a:p>
          <a:p>
            <a:r>
              <a:rPr lang="en-US" altLang="zh-TW" dirty="0"/>
              <a:t>Euler’s Phi-Function</a:t>
            </a:r>
          </a:p>
          <a:p>
            <a:r>
              <a:rPr lang="en-US" altLang="zh-TW" dirty="0"/>
              <a:t>Fermat’s Little Theorem</a:t>
            </a:r>
          </a:p>
          <a:p>
            <a:r>
              <a:rPr lang="en-US" altLang="zh-TW" dirty="0"/>
              <a:t>Euler’s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a) </a:t>
            </a:r>
            <a:r>
              <a:rPr lang="el-GR" altLang="zh-TW" dirty="0"/>
              <a:t>φ</a:t>
            </a:r>
            <a:r>
              <a:rPr lang="en-US" altLang="zh-TW" dirty="0"/>
              <a:t> (29) = 28</a:t>
            </a:r>
          </a:p>
          <a:p>
            <a:pPr marL="0" indent="0" algn="just">
              <a:buNone/>
            </a:pPr>
            <a:r>
              <a:rPr lang="en-US" altLang="zh-TW" dirty="0"/>
              <a:t>b) </a:t>
            </a:r>
            <a:r>
              <a:rPr lang="el-GR" altLang="zh-TW" dirty="0"/>
              <a:t>φ</a:t>
            </a:r>
            <a:r>
              <a:rPr lang="en-US" altLang="zh-TW" dirty="0"/>
              <a:t> (32) = 16</a:t>
            </a:r>
          </a:p>
          <a:p>
            <a:pPr marL="0" indent="0" algn="just">
              <a:buNone/>
            </a:pPr>
            <a:r>
              <a:rPr lang="en-US" altLang="zh-TW" dirty="0"/>
              <a:t>c) </a:t>
            </a:r>
            <a:r>
              <a:rPr lang="el-GR" altLang="zh-TW" dirty="0"/>
              <a:t>φ</a:t>
            </a:r>
            <a:r>
              <a:rPr lang="en-US" altLang="zh-TW" dirty="0"/>
              <a:t> (80) = 32</a:t>
            </a:r>
          </a:p>
          <a:p>
            <a:pPr marL="0" indent="0" algn="just">
              <a:buNone/>
            </a:pPr>
            <a:r>
              <a:rPr lang="en-US" altLang="zh-TW" dirty="0"/>
              <a:t>d) </a:t>
            </a:r>
            <a:r>
              <a:rPr lang="el-GR" altLang="zh-TW" dirty="0"/>
              <a:t>φ</a:t>
            </a:r>
            <a:r>
              <a:rPr lang="en-US" altLang="zh-TW" dirty="0"/>
              <a:t> (100) = 40</a:t>
            </a:r>
          </a:p>
          <a:p>
            <a:pPr marL="0" indent="0" algn="just">
              <a:buNone/>
            </a:pPr>
            <a:r>
              <a:rPr lang="en-US" altLang="zh-TW" dirty="0"/>
              <a:t>e) </a:t>
            </a:r>
            <a:r>
              <a:rPr lang="el-GR" altLang="zh-TW" dirty="0"/>
              <a:t>φ</a:t>
            </a:r>
            <a:r>
              <a:rPr lang="en-US" altLang="zh-TW" dirty="0"/>
              <a:t> (101) = 100</a:t>
            </a:r>
          </a:p>
        </p:txBody>
      </p:sp>
    </p:spTree>
    <p:extLst>
      <p:ext uri="{BB962C8B-B14F-4D97-AF65-F5344CB8AC3E}">
        <p14:creationId xmlns:p14="http://schemas.microsoft.com/office/powerpoint/2010/main" val="254515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Plays a very important role in number theory and cryptography.</a:t>
            </a:r>
          </a:p>
          <a:p>
            <a:pPr algn="just"/>
            <a:r>
              <a:rPr lang="en-US" altLang="zh-TW" dirty="0"/>
              <a:t>Sometime helpful for quickly finding a solution to some exponentiations.</a:t>
            </a:r>
          </a:p>
          <a:p>
            <a:pPr algn="just"/>
            <a:r>
              <a:rPr lang="en-US" altLang="zh-TW" dirty="0"/>
              <a:t>Two version of the theorem: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1741E-8C9E-48B4-BCE9-F97116CED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Fermat’s Little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A37A6-0CFD-408B-877A-4F10248D5B3C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CF6-D59F-49F8-B239-BCC9B3BC9D66}"/>
              </a:ext>
            </a:extLst>
          </p:cNvPr>
          <p:cNvSpPr txBox="1"/>
          <p:nvPr/>
        </p:nvSpPr>
        <p:spPr>
          <a:xfrm>
            <a:off x="1246462" y="4356222"/>
            <a:ext cx="400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</a:t>
            </a:r>
            <a:r>
              <a:rPr lang="en-US" altLang="zh-TW" sz="2000" baseline="30000" dirty="0"/>
              <a:t>p-1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≡</a:t>
            </a:r>
            <a:r>
              <a:rPr lang="en-US" altLang="zh-TW" sz="2000" dirty="0"/>
              <a:t> 1 mod p</a:t>
            </a:r>
          </a:p>
          <a:p>
            <a:pPr algn="just"/>
            <a:r>
              <a:rPr lang="en-US" altLang="zh-TW" sz="2000" dirty="0"/>
              <a:t>If p is a prime and a is an integer such that p does not divide 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77532-F9A2-41F1-9725-DD88C321CA35}"/>
              </a:ext>
            </a:extLst>
          </p:cNvPr>
          <p:cNvSpPr txBox="1"/>
          <p:nvPr/>
        </p:nvSpPr>
        <p:spPr>
          <a:xfrm>
            <a:off x="6403132" y="4213258"/>
            <a:ext cx="454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</a:t>
            </a:r>
            <a:r>
              <a:rPr lang="en-US" altLang="zh-TW" sz="2000" baseline="30000" dirty="0"/>
              <a:t>p</a:t>
            </a:r>
            <a:r>
              <a:rPr lang="en-US" altLang="zh-TW" sz="2000" dirty="0"/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≡</a:t>
            </a:r>
            <a:r>
              <a:rPr lang="en-US" altLang="zh-TW" sz="2000" dirty="0"/>
              <a:t> a mod p</a:t>
            </a:r>
          </a:p>
          <a:p>
            <a:pPr algn="just"/>
            <a:r>
              <a:rPr lang="en-US" altLang="zh-TW" sz="2000" dirty="0"/>
              <a:t>Remove the condition on a.</a:t>
            </a:r>
          </a:p>
          <a:p>
            <a:pPr algn="just"/>
            <a:r>
              <a:rPr lang="en-US" altLang="zh-TW" sz="2000" dirty="0"/>
              <a:t>If p is a prime and a is an integer.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016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Multiplicative Inverses</a:t>
            </a:r>
          </a:p>
          <a:p>
            <a:pPr marL="0" indent="0" algn="just">
              <a:buNone/>
            </a:pPr>
            <a:r>
              <a:rPr lang="en-US" altLang="zh-TW" dirty="0"/>
              <a:t>a</a:t>
            </a:r>
            <a:r>
              <a:rPr lang="en-US" altLang="zh-TW" baseline="30000" dirty="0"/>
              <a:t>-1</a:t>
            </a:r>
            <a:r>
              <a:rPr lang="en-US" altLang="zh-TW" dirty="0"/>
              <a:t> mod p = a</a:t>
            </a:r>
            <a:r>
              <a:rPr lang="en-US" altLang="zh-TW" baseline="30000" dirty="0"/>
              <a:t>p-2</a:t>
            </a:r>
            <a:r>
              <a:rPr lang="en-US" altLang="zh-TW" dirty="0"/>
              <a:t> mod p</a:t>
            </a:r>
          </a:p>
          <a:p>
            <a:pPr lvl="1" algn="just"/>
            <a:r>
              <a:rPr lang="en-US" altLang="zh-TW" dirty="0"/>
              <a:t>A very interesting application of Fermat’s theorem in finding some multiplicative inverses quickly if the modulus is a prime.</a:t>
            </a:r>
          </a:p>
          <a:p>
            <a:pPr lvl="1" algn="just"/>
            <a:r>
              <a:rPr lang="en-US" altLang="zh-TW" dirty="0"/>
              <a:t>p is a prime and a is an integer.</a:t>
            </a:r>
          </a:p>
          <a:p>
            <a:pPr algn="just"/>
            <a:r>
              <a:rPr lang="en-US" altLang="zh-TW" dirty="0"/>
              <a:t>The answers to multiplicative inverses modulo a prime can be found without using the extended Euclidean algorithm: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353A4-3616-4C9E-9734-B62871DC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46" y="4811304"/>
            <a:ext cx="7160654" cy="15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Find the result of the following, using Fermat’s little theorem:</a:t>
            </a:r>
          </a:p>
          <a:p>
            <a:pPr marL="0" indent="0" algn="just">
              <a:buNone/>
            </a:pPr>
            <a:r>
              <a:rPr lang="en-US" altLang="zh-TW" dirty="0"/>
              <a:t>a) 5</a:t>
            </a:r>
            <a:r>
              <a:rPr lang="en-US" altLang="zh-TW" baseline="30000" dirty="0"/>
              <a:t>15</a:t>
            </a:r>
            <a:r>
              <a:rPr lang="en-US" altLang="zh-TW" dirty="0"/>
              <a:t> mod 13</a:t>
            </a:r>
          </a:p>
          <a:p>
            <a:pPr marL="0" indent="0" algn="just">
              <a:buNone/>
            </a:pPr>
            <a:r>
              <a:rPr lang="en-US" altLang="zh-TW" dirty="0"/>
              <a:t>b) 5</a:t>
            </a:r>
            <a:r>
              <a:rPr lang="en-US" altLang="zh-TW" baseline="30000" dirty="0"/>
              <a:t>18</a:t>
            </a:r>
            <a:r>
              <a:rPr lang="en-US" altLang="zh-TW" dirty="0"/>
              <a:t> mod 17</a:t>
            </a:r>
          </a:p>
          <a:p>
            <a:pPr marL="0" indent="0" algn="just">
              <a:buNone/>
            </a:pPr>
            <a:r>
              <a:rPr lang="en-US" altLang="zh-TW" dirty="0"/>
              <a:t>c) 456</a:t>
            </a:r>
            <a:r>
              <a:rPr lang="en-US" altLang="zh-TW" baseline="30000" dirty="0"/>
              <a:t>17</a:t>
            </a:r>
            <a:r>
              <a:rPr lang="en-US" altLang="zh-TW" dirty="0"/>
              <a:t> mod 17</a:t>
            </a:r>
          </a:p>
          <a:p>
            <a:pPr marL="0" indent="0" algn="just">
              <a:buNone/>
            </a:pPr>
            <a:r>
              <a:rPr lang="en-US" altLang="zh-TW" dirty="0"/>
              <a:t>d) 145</a:t>
            </a:r>
            <a:r>
              <a:rPr lang="en-US" altLang="zh-TW" baseline="30000" dirty="0"/>
              <a:t>102</a:t>
            </a:r>
            <a:r>
              <a:rPr lang="en-US" altLang="zh-TW" dirty="0"/>
              <a:t> mod 101</a:t>
            </a:r>
          </a:p>
        </p:txBody>
      </p:sp>
    </p:spTree>
    <p:extLst>
      <p:ext uri="{BB962C8B-B14F-4D97-AF65-F5344CB8AC3E}">
        <p14:creationId xmlns:p14="http://schemas.microsoft.com/office/powerpoint/2010/main" val="379920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Euler’s Theorem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Can be thought of as a generalization of Fermat’s Little theorem.</a:t>
            </a:r>
          </a:p>
          <a:p>
            <a:pPr algn="just"/>
            <a:r>
              <a:rPr lang="en-US" altLang="zh-TW" dirty="0"/>
              <a:t>The modulus in Fermat’s theorem is a prime, while Euler’s theorem is an integer.</a:t>
            </a:r>
          </a:p>
          <a:p>
            <a:pPr algn="just"/>
            <a:r>
              <a:rPr lang="en-US" altLang="zh-TW" dirty="0"/>
              <a:t>Two version of this theorem:</a:t>
            </a:r>
          </a:p>
          <a:p>
            <a:pPr algn="just"/>
            <a:endParaRPr lang="en-US" altLang="zh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5AE12-DC5A-44A9-A549-C2F2FFC8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52" y="3815317"/>
            <a:ext cx="6081111" cy="22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665145"/>
            <a:ext cx="10515600" cy="3511817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The answers to multiplicative inverses modulo a composite can be found without using the extended Euclidean algorithm if we know the factorization of the composite: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0B74F-6A5B-45F3-81CE-A93B9597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1" y="1287462"/>
            <a:ext cx="2809875" cy="107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9D3AE-EA0B-455B-A146-EB255FC5974D}"/>
              </a:ext>
            </a:extLst>
          </p:cNvPr>
          <p:cNvSpPr txBox="1"/>
          <p:nvPr/>
        </p:nvSpPr>
        <p:spPr>
          <a:xfrm>
            <a:off x="4856085" y="1464816"/>
            <a:ext cx="53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Euler’s theorem can be used to find multiplicative inverses modulo a prime or a composite.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n and a are coprime.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0602-3B6B-4845-B3AF-1E9F7AF9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29" y="4087899"/>
            <a:ext cx="7031865" cy="14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CB16-B091-4A5B-BD1F-9BA948E6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result of the following, using Euler’s theorem:</a:t>
            </a:r>
          </a:p>
          <a:p>
            <a:r>
              <a:rPr lang="en-US" dirty="0"/>
              <a:t>a) 12</a:t>
            </a:r>
            <a:r>
              <a:rPr lang="en-US" baseline="30000" dirty="0"/>
              <a:t>-1</a:t>
            </a:r>
            <a:r>
              <a:rPr lang="en-US" dirty="0"/>
              <a:t> mod 77</a:t>
            </a:r>
          </a:p>
          <a:p>
            <a:r>
              <a:rPr lang="en-US" dirty="0"/>
              <a:t>b) 16</a:t>
            </a:r>
            <a:r>
              <a:rPr lang="en-US" baseline="30000" dirty="0"/>
              <a:t>-1</a:t>
            </a:r>
            <a:r>
              <a:rPr lang="en-US" dirty="0"/>
              <a:t> mod 323</a:t>
            </a:r>
          </a:p>
          <a:p>
            <a:r>
              <a:rPr lang="en-US" dirty="0"/>
              <a:t>c) 20</a:t>
            </a:r>
            <a:r>
              <a:rPr lang="en-US" baseline="30000" dirty="0"/>
              <a:t>-1</a:t>
            </a:r>
            <a:r>
              <a:rPr lang="en-US" dirty="0"/>
              <a:t> mod 403</a:t>
            </a:r>
          </a:p>
          <a:p>
            <a:r>
              <a:rPr lang="en-US" dirty="0"/>
              <a:t>d) 44</a:t>
            </a:r>
            <a:r>
              <a:rPr lang="en-US" baseline="30000" dirty="0"/>
              <a:t>-1</a:t>
            </a:r>
            <a:r>
              <a:rPr lang="en-US" dirty="0"/>
              <a:t> mod 667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76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This chapter reviews some mathematical background concept needed for understanding the asymmetric-key or </a:t>
            </a:r>
            <a:r>
              <a:rPr lang="en-US" altLang="zh-TW" dirty="0" err="1"/>
              <a:t>publickey</a:t>
            </a:r>
            <a:r>
              <a:rPr lang="en-US" altLang="zh-TW" dirty="0"/>
              <a:t> cryptography.</a:t>
            </a:r>
          </a:p>
          <a:p>
            <a:pPr algn="just"/>
            <a:r>
              <a:rPr lang="en-US" altLang="zh-TW" dirty="0"/>
              <a:t>The primes is one of the mathematical concept uses in this cryptography extensively.</a:t>
            </a:r>
          </a:p>
        </p:txBody>
      </p:sp>
    </p:spTree>
    <p:extLst>
      <p:ext uri="{BB962C8B-B14F-4D97-AF65-F5344CB8AC3E}">
        <p14:creationId xmlns:p14="http://schemas.microsoft.com/office/powerpoint/2010/main" val="21257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Two theorems that play important roles in asymmetric-key  cryptography are Fermat’s and Euler’s theorem.</a:t>
            </a:r>
          </a:p>
          <a:p>
            <a:pPr algn="just"/>
            <a:r>
              <a:rPr lang="en-US" altLang="zh-TW" dirty="0"/>
              <a:t>An important requirement in a number of cryptography algorithms is the ability to choose a large prime number.</a:t>
            </a:r>
          </a:p>
          <a:p>
            <a:pPr algn="just"/>
            <a:r>
              <a:rPr lang="en-US" altLang="zh-TW" dirty="0"/>
              <a:t>Discrete logarithms are fundamental to a number of asymmetric-key algorithms, but it operates over modular arithmetic.</a:t>
            </a:r>
          </a:p>
        </p:txBody>
      </p:sp>
    </p:spTree>
    <p:extLst>
      <p:ext uri="{BB962C8B-B14F-4D97-AF65-F5344CB8AC3E}">
        <p14:creationId xmlns:p14="http://schemas.microsoft.com/office/powerpoint/2010/main" val="23575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Prime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topic is a large part of any book on number theory</a:t>
            </a:r>
          </a:p>
          <a:p>
            <a:r>
              <a:rPr lang="en-US" altLang="zh-TW" dirty="0"/>
              <a:t>Positive integers can be divided into three groups.</a:t>
            </a:r>
          </a:p>
          <a:p>
            <a:endParaRPr lang="en-US" altLang="zh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6C230-DE0F-4688-AF1C-4D425AED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47" y="3115857"/>
            <a:ext cx="7881870" cy="2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4621567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A positive integer is a prime if and only if it is exactly divisible by two integers: 1 and itself.</a:t>
            </a:r>
          </a:p>
          <a:p>
            <a:pPr algn="just"/>
            <a:r>
              <a:rPr lang="en-US" altLang="zh-TW" dirty="0"/>
              <a:t>A composite is a positive integer with more than two divisors or it can be factored into two or more values other than one (1) and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2FE7D-9B84-49F6-8BE7-8EBD96A6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615" y="1825625"/>
            <a:ext cx="2869012" cy="39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What is the smallest prime?</a:t>
            </a:r>
          </a:p>
          <a:p>
            <a:pPr algn="just"/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Solution:</a:t>
            </a:r>
          </a:p>
          <a:p>
            <a:pPr marL="457200" lvl="1" indent="0" algn="just">
              <a:buNone/>
            </a:pPr>
            <a:r>
              <a:rPr lang="en-US" altLang="zh-TW" dirty="0"/>
              <a:t>Integer 2, which is divisible by 2 (itself) and 1.</a:t>
            </a:r>
          </a:p>
          <a:p>
            <a:pPr marL="457200" lvl="1" indent="0" algn="just">
              <a:buNone/>
            </a:pPr>
            <a:r>
              <a:rPr lang="en-US" altLang="zh-TW" dirty="0"/>
              <a:t>Note - Integer 1 is not a prime because it cannot be divisible by two different integers but only by itself.</a:t>
            </a:r>
          </a:p>
        </p:txBody>
      </p:sp>
    </p:spTree>
    <p:extLst>
      <p:ext uri="{BB962C8B-B14F-4D97-AF65-F5344CB8AC3E}">
        <p14:creationId xmlns:p14="http://schemas.microsoft.com/office/powerpoint/2010/main" val="177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List the primes smallest than 10.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en-US" altLang="zh-TW" dirty="0"/>
              <a:t>Solution:</a:t>
            </a:r>
          </a:p>
          <a:p>
            <a:pPr marL="457200" lvl="1" indent="0" algn="just">
              <a:buNone/>
            </a:pPr>
            <a:r>
              <a:rPr lang="en-US" altLang="zh-TW" dirty="0"/>
              <a:t>There are four primes less than 10: 2, 3, 5, and 7.</a:t>
            </a:r>
          </a:p>
          <a:p>
            <a:pPr lvl="1" algn="just"/>
            <a:r>
              <a:rPr lang="en-US" altLang="zh-TW" dirty="0"/>
              <a:t>It is interesting to note that the percentage of primes in the range 1 to 10 is 40%.</a:t>
            </a:r>
          </a:p>
          <a:p>
            <a:pPr lvl="1" algn="just"/>
            <a:r>
              <a:rPr lang="en-US" altLang="zh-TW" dirty="0"/>
              <a:t>The percentage decreases as the range increases.</a:t>
            </a:r>
          </a:p>
        </p:txBody>
      </p:sp>
    </p:spTree>
    <p:extLst>
      <p:ext uri="{BB962C8B-B14F-4D97-AF65-F5344CB8AC3E}">
        <p14:creationId xmlns:p14="http://schemas.microsoft.com/office/powerpoint/2010/main" val="4013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/>
              <a:t>Now, two questions naturally arise:</a:t>
            </a:r>
          </a:p>
          <a:p>
            <a:pPr algn="just"/>
            <a:r>
              <a:rPr lang="en-US" altLang="zh-TW" dirty="0"/>
              <a:t>Is there a finite number of primes?</a:t>
            </a:r>
          </a:p>
          <a:p>
            <a:pPr algn="just"/>
            <a:r>
              <a:rPr lang="en-US" altLang="zh-TW" dirty="0"/>
              <a:t>Is the list infinite?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Given a number n, how many primes are smaller than or equal to n?</a:t>
            </a:r>
          </a:p>
        </p:txBody>
      </p:sp>
    </p:spTree>
    <p:extLst>
      <p:ext uri="{BB962C8B-B14F-4D97-AF65-F5344CB8AC3E}">
        <p14:creationId xmlns:p14="http://schemas.microsoft.com/office/powerpoint/2010/main" val="405432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1390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CIDFont+F2</vt:lpstr>
      <vt:lpstr>CIDFont+F3</vt:lpstr>
      <vt:lpstr>CIDFont+F4</vt:lpstr>
      <vt:lpstr>Times New Roman</vt:lpstr>
      <vt:lpstr>Office Theme</vt:lpstr>
      <vt:lpstr>PowerPoint Presentation</vt:lpstr>
      <vt:lpstr>Contents</vt:lpstr>
      <vt:lpstr>Introduction</vt:lpstr>
      <vt:lpstr>PowerPoint Presentation</vt:lpstr>
      <vt:lpstr>Prime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Checking for Primeness</vt:lpstr>
      <vt:lpstr>Sieve of Eratosthenes</vt:lpstr>
      <vt:lpstr>PowerPoint Presentation</vt:lpstr>
      <vt:lpstr>PowerPoint Presentation</vt:lpstr>
      <vt:lpstr>Euler’s Phi-Function</vt:lpstr>
      <vt:lpstr>PowerPoint Presentation</vt:lpstr>
      <vt:lpstr>PowerPoint Presentation</vt:lpstr>
      <vt:lpstr>PowerPoint Presentation</vt:lpstr>
      <vt:lpstr>PowerPoint Presentation</vt:lpstr>
      <vt:lpstr>Fermat’s Little Theorem</vt:lpstr>
      <vt:lpstr>PowerPoint Presentation</vt:lpstr>
      <vt:lpstr>PowerPoint Presentation</vt:lpstr>
      <vt:lpstr>Euler’s Theorem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61</cp:revision>
  <dcterms:created xsi:type="dcterms:W3CDTF">2020-10-17T09:21:13Z</dcterms:created>
  <dcterms:modified xsi:type="dcterms:W3CDTF">2022-09-13T04:23:23Z</dcterms:modified>
</cp:coreProperties>
</file>