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4" r:id="rId3"/>
    <p:sldId id="331" r:id="rId4"/>
    <p:sldId id="325" r:id="rId5"/>
    <p:sldId id="326" r:id="rId6"/>
    <p:sldId id="327" r:id="rId7"/>
    <p:sldId id="332" r:id="rId8"/>
    <p:sldId id="333" r:id="rId9"/>
    <p:sldId id="334" r:id="rId10"/>
    <p:sldId id="335" r:id="rId11"/>
    <p:sldId id="328" r:id="rId12"/>
    <p:sldId id="336" r:id="rId13"/>
    <p:sldId id="337" r:id="rId14"/>
    <p:sldId id="338" r:id="rId15"/>
    <p:sldId id="339" r:id="rId16"/>
    <p:sldId id="341" r:id="rId17"/>
    <p:sldId id="340" r:id="rId18"/>
    <p:sldId id="342" r:id="rId19"/>
    <p:sldId id="343" r:id="rId20"/>
    <p:sldId id="344" r:id="rId21"/>
    <p:sldId id="346" r:id="rId22"/>
    <p:sldId id="347" r:id="rId23"/>
    <p:sldId id="348" r:id="rId24"/>
    <p:sldId id="320" r:id="rId25"/>
    <p:sldId id="349" r:id="rId26"/>
    <p:sldId id="350" r:id="rId27"/>
    <p:sldId id="351" r:id="rId28"/>
    <p:sldId id="352" r:id="rId29"/>
    <p:sldId id="353" r:id="rId30"/>
    <p:sldId id="354" r:id="rId31"/>
    <p:sldId id="283" r:id="rId32"/>
    <p:sldId id="395" r:id="rId33"/>
    <p:sldId id="396" r:id="rId34"/>
    <p:sldId id="397" r:id="rId35"/>
    <p:sldId id="398" r:id="rId36"/>
    <p:sldId id="355" r:id="rId37"/>
    <p:sldId id="356" r:id="rId38"/>
    <p:sldId id="357" r:id="rId39"/>
    <p:sldId id="358" r:id="rId40"/>
    <p:sldId id="359" r:id="rId41"/>
    <p:sldId id="360" r:id="rId42"/>
    <p:sldId id="361" r:id="rId43"/>
    <p:sldId id="367" r:id="rId44"/>
    <p:sldId id="362" r:id="rId45"/>
    <p:sldId id="363" r:id="rId46"/>
    <p:sldId id="364" r:id="rId47"/>
    <p:sldId id="365" r:id="rId48"/>
    <p:sldId id="366" r:id="rId49"/>
    <p:sldId id="368" r:id="rId50"/>
    <p:sldId id="369" r:id="rId51"/>
    <p:sldId id="370" r:id="rId52"/>
    <p:sldId id="371" r:id="rId53"/>
    <p:sldId id="372" r:id="rId54"/>
    <p:sldId id="373" r:id="rId55"/>
    <p:sldId id="402" r:id="rId56"/>
    <p:sldId id="403" r:id="rId57"/>
    <p:sldId id="404" r:id="rId58"/>
    <p:sldId id="401" r:id="rId59"/>
    <p:sldId id="399" r:id="rId60"/>
    <p:sldId id="400" r:id="rId61"/>
    <p:sldId id="374" r:id="rId62"/>
    <p:sldId id="322" r:id="rId63"/>
    <p:sldId id="323" r:id="rId64"/>
    <p:sldId id="375" r:id="rId65"/>
    <p:sldId id="376" r:id="rId66"/>
    <p:sldId id="377" r:id="rId67"/>
    <p:sldId id="405" r:id="rId68"/>
    <p:sldId id="378" r:id="rId69"/>
    <p:sldId id="379" r:id="rId70"/>
    <p:sldId id="380" r:id="rId71"/>
    <p:sldId id="381" r:id="rId72"/>
    <p:sldId id="382" r:id="rId73"/>
    <p:sldId id="406" r:id="rId74"/>
    <p:sldId id="409" r:id="rId75"/>
    <p:sldId id="408" r:id="rId76"/>
    <p:sldId id="383" r:id="rId77"/>
    <p:sldId id="384" r:id="rId78"/>
    <p:sldId id="385" r:id="rId79"/>
    <p:sldId id="386" r:id="rId80"/>
    <p:sldId id="387" r:id="rId81"/>
    <p:sldId id="388" r:id="rId82"/>
    <p:sldId id="407" r:id="rId83"/>
    <p:sldId id="410" r:id="rId84"/>
    <p:sldId id="389" r:id="rId85"/>
    <p:sldId id="390" r:id="rId86"/>
    <p:sldId id="391" r:id="rId87"/>
    <p:sldId id="392" r:id="rId88"/>
    <p:sldId id="393" r:id="rId89"/>
    <p:sldId id="394"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33DA-35B8-7E2C-F9F6-C85704EB1D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D44E15-86D9-E8B6-24D4-F06302E333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D51D79-90C1-FAA5-CD59-D5505EA254CA}"/>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5" name="Footer Placeholder 4">
            <a:extLst>
              <a:ext uri="{FF2B5EF4-FFF2-40B4-BE49-F238E27FC236}">
                <a16:creationId xmlns:a16="http://schemas.microsoft.com/office/drawing/2014/main" id="{D9D86454-1CE8-04A4-B952-85DEF8617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2BB08-9E8B-4577-398C-F67F2DC12F58}"/>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885657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7D42-032D-D922-3B71-BC24AF6FA6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C21462-C103-C391-9962-B84C2C4A62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09ABB6-EE9B-C61F-AEF6-9F4202024863}"/>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5" name="Footer Placeholder 4">
            <a:extLst>
              <a:ext uri="{FF2B5EF4-FFF2-40B4-BE49-F238E27FC236}">
                <a16:creationId xmlns:a16="http://schemas.microsoft.com/office/drawing/2014/main" id="{DF4D30AE-058F-FC84-67AD-2593A89C83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69006-D7FA-69BA-2D2D-A0431865A0D9}"/>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423826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71E22-C4FC-C8E1-D0AA-EF7D3ACC16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8EE357-6481-C300-B5CD-4DB1ADD2A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7226AC-7680-335D-64B9-F4F8EAEB49C2}"/>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5" name="Footer Placeholder 4">
            <a:extLst>
              <a:ext uri="{FF2B5EF4-FFF2-40B4-BE49-F238E27FC236}">
                <a16:creationId xmlns:a16="http://schemas.microsoft.com/office/drawing/2014/main" id="{BD724EEF-FDD0-13E1-1274-ED52FBCAE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0DF5C-F7BB-36E9-8FD5-4BDE062A540C}"/>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240050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E858-E1A7-3F75-D4AB-95CFCB939E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4E7E20-312A-3FE6-7C20-780020B9CF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E891D-6174-5436-B116-58EE1CF17B60}"/>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5" name="Footer Placeholder 4">
            <a:extLst>
              <a:ext uri="{FF2B5EF4-FFF2-40B4-BE49-F238E27FC236}">
                <a16:creationId xmlns:a16="http://schemas.microsoft.com/office/drawing/2014/main" id="{04FCF38A-A336-2FD1-CB25-50EF3917C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1BE33-6AA7-ED27-6103-9A098C034A51}"/>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237290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879F-B108-284E-E237-45AE45324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69428F-4B88-3177-200D-5F5FA825A9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EA7AB-9FA6-8E49-A238-55AAB3219036}"/>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5" name="Footer Placeholder 4">
            <a:extLst>
              <a:ext uri="{FF2B5EF4-FFF2-40B4-BE49-F238E27FC236}">
                <a16:creationId xmlns:a16="http://schemas.microsoft.com/office/drawing/2014/main" id="{C928E7E7-ABE4-B079-2238-7B95671C0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EF521-D91B-F467-574B-76CEA7C16FA4}"/>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349878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2725-3F81-1A3B-53EB-D040D923B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640AF1-E48D-E84E-B69E-29DA5184EB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47ED63-B075-DF26-FBA2-A8CEC8FBEA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712975-4E59-AFE2-F52C-2821C6D946BD}"/>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6" name="Footer Placeholder 5">
            <a:extLst>
              <a:ext uri="{FF2B5EF4-FFF2-40B4-BE49-F238E27FC236}">
                <a16:creationId xmlns:a16="http://schemas.microsoft.com/office/drawing/2014/main" id="{1ED9BFDE-2BD4-A5AE-7E12-2EADA7066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B07BE4-7499-B493-5918-69F72489D6CF}"/>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72423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7CFF-589E-10CC-15AF-E2FF4B2481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8152C8-0CF6-5BBC-A7C0-7BEB403B3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4E92CE-E9B2-37D4-67C3-C1EE3AC5C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0FA39D-7896-37DD-3B88-E53B8ADBA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23AB16-2780-C068-49DA-AB93631E16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11E9DB-2F72-1EBC-E77D-76176812816E}"/>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8" name="Footer Placeholder 7">
            <a:extLst>
              <a:ext uri="{FF2B5EF4-FFF2-40B4-BE49-F238E27FC236}">
                <a16:creationId xmlns:a16="http://schemas.microsoft.com/office/drawing/2014/main" id="{0F5BBD71-AB70-675F-72EF-668508C3BE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9ECFBB-84DB-B61C-BA79-E6BC72FA15E9}"/>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382823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7606-C29E-BDDB-86F7-5F87C11060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CE527F-CF37-E8CB-D68C-3A673AA88F11}"/>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4" name="Footer Placeholder 3">
            <a:extLst>
              <a:ext uri="{FF2B5EF4-FFF2-40B4-BE49-F238E27FC236}">
                <a16:creationId xmlns:a16="http://schemas.microsoft.com/office/drawing/2014/main" id="{01A19981-BE48-7DAD-8FB8-73090EA49D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CE3AF3-099C-F2FB-8594-8ECAADA2BFCB}"/>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122370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D4477-05E0-C9BB-C2DC-1CFAC074DE3B}"/>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3" name="Footer Placeholder 2">
            <a:extLst>
              <a:ext uri="{FF2B5EF4-FFF2-40B4-BE49-F238E27FC236}">
                <a16:creationId xmlns:a16="http://schemas.microsoft.com/office/drawing/2014/main" id="{B5F787D2-0C17-287F-E92D-8D34CC478F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5E58D0-0EE5-9E2D-CD84-209B97552413}"/>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317906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5025-6B5A-3321-E057-F9A7F9D98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835DDB-ADE6-1898-B9EB-F310EFBB9B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B95EB2-51D6-E685-59B2-9DBA6287C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48661-4572-4308-039E-205A42D05A6C}"/>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6" name="Footer Placeholder 5">
            <a:extLst>
              <a:ext uri="{FF2B5EF4-FFF2-40B4-BE49-F238E27FC236}">
                <a16:creationId xmlns:a16="http://schemas.microsoft.com/office/drawing/2014/main" id="{39068E81-0D67-72D4-6E10-1C1879A97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E4D8A2-7AFE-A886-29AD-778052F0698B}"/>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322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50E9-F23C-1121-010F-9F4D6CA5D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A93AF5-26BD-0BB6-2A50-87F64DA2C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E057DD-FB76-7115-059C-A0D4BF4D0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E5DC3-EBF7-74FE-FD29-D401F396C40F}"/>
              </a:ext>
            </a:extLst>
          </p:cNvPr>
          <p:cNvSpPr>
            <a:spLocks noGrp="1"/>
          </p:cNvSpPr>
          <p:nvPr>
            <p:ph type="dt" sz="half" idx="10"/>
          </p:nvPr>
        </p:nvSpPr>
        <p:spPr/>
        <p:txBody>
          <a:bodyPr/>
          <a:lstStyle/>
          <a:p>
            <a:fld id="{3C007432-AE49-45EA-A79C-42D2CE4AEDDF}" type="datetimeFigureOut">
              <a:rPr lang="en-IN" smtClean="0"/>
              <a:t>02-03-2023</a:t>
            </a:fld>
            <a:endParaRPr lang="en-IN"/>
          </a:p>
        </p:txBody>
      </p:sp>
      <p:sp>
        <p:nvSpPr>
          <p:cNvPr id="6" name="Footer Placeholder 5">
            <a:extLst>
              <a:ext uri="{FF2B5EF4-FFF2-40B4-BE49-F238E27FC236}">
                <a16:creationId xmlns:a16="http://schemas.microsoft.com/office/drawing/2014/main" id="{626E65E4-0541-CDE6-D3FF-49CFC85657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F006D8-AE98-F7FA-8187-5DF0491BED33}"/>
              </a:ext>
            </a:extLst>
          </p:cNvPr>
          <p:cNvSpPr>
            <a:spLocks noGrp="1"/>
          </p:cNvSpPr>
          <p:nvPr>
            <p:ph type="sldNum" sz="quarter" idx="12"/>
          </p:nvPr>
        </p:nvSpPr>
        <p:spPr/>
        <p:txBody>
          <a:bodyPr/>
          <a:lstStyle/>
          <a:p>
            <a:fld id="{F6CE1F20-6472-4E98-B90E-9F355F0EF938}" type="slidenum">
              <a:rPr lang="en-IN" smtClean="0"/>
              <a:t>‹#›</a:t>
            </a:fld>
            <a:endParaRPr lang="en-IN"/>
          </a:p>
        </p:txBody>
      </p:sp>
    </p:spTree>
    <p:extLst>
      <p:ext uri="{BB962C8B-B14F-4D97-AF65-F5344CB8AC3E}">
        <p14:creationId xmlns:p14="http://schemas.microsoft.com/office/powerpoint/2010/main" val="97778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6FAF4-594D-111D-CF79-41CABD97A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B4B6C-5DC6-5743-5F43-8232F37B32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F0F2B-0C87-991F-9AD8-0FC46DEF7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07432-AE49-45EA-A79C-42D2CE4AEDDF}" type="datetimeFigureOut">
              <a:rPr lang="en-IN" smtClean="0"/>
              <a:t>02-03-2023</a:t>
            </a:fld>
            <a:endParaRPr lang="en-IN"/>
          </a:p>
        </p:txBody>
      </p:sp>
      <p:sp>
        <p:nvSpPr>
          <p:cNvPr id="5" name="Footer Placeholder 4">
            <a:extLst>
              <a:ext uri="{FF2B5EF4-FFF2-40B4-BE49-F238E27FC236}">
                <a16:creationId xmlns:a16="http://schemas.microsoft.com/office/drawing/2014/main" id="{C5555007-6903-88CC-D642-8972B992CF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C1FEBE-0066-4206-F73B-E8BB538A0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E1F20-6472-4E98-B90E-9F355F0EF938}" type="slidenum">
              <a:rPr lang="en-IN" smtClean="0"/>
              <a:t>‹#›</a:t>
            </a:fld>
            <a:endParaRPr lang="en-IN"/>
          </a:p>
        </p:txBody>
      </p:sp>
    </p:spTree>
    <p:extLst>
      <p:ext uri="{BB962C8B-B14F-4D97-AF65-F5344CB8AC3E}">
        <p14:creationId xmlns:p14="http://schemas.microsoft.com/office/powerpoint/2010/main" val="313678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arget="../media/image7.jpe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8.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9.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13.xml.rels><?xml version="1.0" encoding="UTF-8" standalone="yes" ?><Relationships xmlns="http://schemas.openxmlformats.org/package/2006/relationships"><Relationship Id="rId3" Target="../media/image10.jpe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14.xml.rels><?xml version="1.0" encoding="UTF-8" standalone="yes" ?><Relationships xmlns="http://schemas.openxmlformats.org/package/2006/relationships"><Relationship Id="rId3" Target="../media/image11.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15.xml.rels><?xml version="1.0" encoding="UTF-8" standalone="yes" ?><Relationships xmlns="http://schemas.openxmlformats.org/package/2006/relationships"><Relationship Id="rId3" Target="../media/image12.jpe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13.png" Type="http://schemas.openxmlformats.org/officeDocument/2006/relationships/image"/></Relationships>
</file>

<file path=ppt/slides/_rels/slide16.xml.rels><?xml version="1.0" encoding="UTF-8" standalone="yes" ?><Relationships xmlns="http://schemas.openxmlformats.org/package/2006/relationships"><Relationship Id="rId3" Target="../media/image14.jpe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17.xml.rels><?xml version="1.0" encoding="UTF-8" standalone="yes" ?><Relationships xmlns="http://schemas.openxmlformats.org/package/2006/relationships"><Relationship Id="rId3" Target="../media/image15.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16.png" Type="http://schemas.openxmlformats.org/officeDocument/2006/relationships/image"/></Relationships>
</file>

<file path=ppt/slides/_rels/slide18.xml.rels><?xml version="1.0" encoding="UTF-8" standalone="yes" ?><Relationships xmlns="http://schemas.openxmlformats.org/package/2006/relationships"><Relationship Id="rId3" Target="../media/image17.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19.xml.rels><?xml version="1.0" encoding="UTF-8" standalone="yes" ?><Relationships xmlns="http://schemas.openxmlformats.org/package/2006/relationships"><Relationship Id="rId3" Target="../media/image18.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2.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20.xml.rels><?xml version="1.0" encoding="UTF-8" standalone="yes" ?><Relationships xmlns="http://schemas.openxmlformats.org/package/2006/relationships"><Relationship Id="rId3" Target="../media/image18.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21.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22.xml.rels><?xml version="1.0" encoding="UTF-8" standalone="yes" ?><Relationships xmlns="http://schemas.openxmlformats.org/package/2006/relationships"><Relationship Id="rId3" Target="../media/image20.pn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 Id="rId4" Target="../media/image1.jpeg" Type="http://schemas.openxmlformats.org/officeDocument/2006/relationships/image"/></Relationships>
</file>

<file path=ppt/slides/_rels/slide23.xml.rels><?xml version="1.0" encoding="UTF-8" standalone="yes" ?><Relationships xmlns="http://schemas.openxmlformats.org/package/2006/relationships"><Relationship Id="rId3" Target="../media/image21.pn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 Id="rId4" Target="../media/image1.jpeg" Type="http://schemas.openxmlformats.org/officeDocument/2006/relationships/image"/></Relationships>
</file>

<file path=ppt/slides/_rels/slide24.xml.rels><?xml version="1.0" encoding="UTF-8" standalone="yes" ?><Relationships xmlns="http://schemas.openxmlformats.org/package/2006/relationships"><Relationship Id="rId3" Target="../media/image22.pn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 standalone="yes" ?><Relationships xmlns="http://schemas.openxmlformats.org/package/2006/relationships"><Relationship Id="rId3" Target="../media/image23.pn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26.xml.rels><?xml version="1.0" encoding="UTF-8" standalone="yes" ?><Relationships xmlns="http://schemas.openxmlformats.org/package/2006/relationships"><Relationship Id="rId3" Target="../media/image24.pn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27.xml.rels><?xml version="1.0" encoding="UTF-8" standalone="yes" ?><Relationships xmlns="http://schemas.openxmlformats.org/package/2006/relationships"><Relationship Id="rId3" Target="../media/image24.pn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28.xml.rels><?xml version="1.0" encoding="UTF-8" standalone="yes" ?><Relationships xmlns="http://schemas.openxmlformats.org/package/2006/relationships"><Relationship Id="rId3" Target="../media/image25.pn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29.xml.rels><?xml version="1.0" encoding="UTF-8" standalone="yes" ?><Relationships xmlns="http://schemas.openxmlformats.org/package/2006/relationships"><Relationship Id="rId3" Target="../media/image26.pn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30.xml.rels><?xml version="1.0" encoding="UTF-8" standalone="yes" ?><Relationships xmlns="http://schemas.openxmlformats.org/package/2006/relationships"><Relationship Id="rId3" Target="../media/image27.png" Type="http://schemas.openxmlformats.org/officeDocument/2006/relationships/image"/><Relationship Id="rId2" Target="../media/image1.jpeg" Type="http://schemas.openxmlformats.org/officeDocument/2006/relationships/image"/><Relationship Id="rId1" Target="../slideLayouts/slideLayout2.xml" Type="http://schemas.openxmlformats.org/officeDocument/2006/relationships/slideLayout"/><Relationship Id="rId4" Target="../media/image28.png" Type="http://schemas.openxmlformats.org/officeDocument/2006/relationships/image"/></Relationships>
</file>

<file path=ppt/slides/_rels/slide31.xml.rels><?xml version="1.0" encoding="UTF-8" standalone="yes" ?><Relationships xmlns="http://schemas.openxmlformats.org/package/2006/relationships"><Relationship Id="rId3" Target="../media/image1.jpe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s>
</file>

<file path=ppt/slides/_rels/slide32.xml.rels><?xml version="1.0" encoding="UTF-8" standalone="yes" ?><Relationships xmlns="http://schemas.openxmlformats.org/package/2006/relationships"><Relationship Id="rId3" Target="../media/image1.jpe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s>
</file>

<file path=ppt/slides/_rels/slide33.xml.rels><?xml version="1.0" encoding="UTF-8" standalone="yes" ?><Relationships xmlns="http://schemas.openxmlformats.org/package/2006/relationships"><Relationship Id="rId3" Target="../media/image1.jpe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s>
</file>

<file path=ppt/slides/_rels/slide34.xml.rels><?xml version="1.0" encoding="UTF-8" standalone="yes" ?><Relationships xmlns="http://schemas.openxmlformats.org/package/2006/relationships"><Relationship Id="rId3" Target="../media/image1.jpe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s>
</file>

<file path=ppt/slides/_rels/slide35.xml.rels><?xml version="1.0" encoding="UTF-8" standalone="yes" ?><Relationships xmlns="http://schemas.openxmlformats.org/package/2006/relationships"><Relationship Id="rId3" Target="../media/image1.jpe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 Id="rId4" Target="../media/image29.png" Type="http://schemas.openxmlformats.org/officeDocument/2006/relationships/image"/></Relationships>
</file>

<file path=ppt/slides/_rels/slide36.xml.rels><?xml version="1.0" encoding="UTF-8" standalone="yes" ?><Relationships xmlns="http://schemas.openxmlformats.org/package/2006/relationships"><Relationship Id="rId3" Target="../media/image30.pn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 Id="rId6" Target="../media/image1.jpeg" Type="http://schemas.openxmlformats.org/officeDocument/2006/relationships/image"/><Relationship Id="rId5" Target="../media/image32.png" Type="http://schemas.openxmlformats.org/officeDocument/2006/relationships/image"/><Relationship Id="rId4" Target="../media/image31.png" Type="http://schemas.openxmlformats.org/officeDocument/2006/relationships/image"/></Relationships>
</file>

<file path=ppt/slides/_rels/slide37.xml.rels><?xml version="1.0" encoding="UTF-8" standalone="yes" ?><Relationships xmlns="http://schemas.openxmlformats.org/package/2006/relationships"><Relationship Id="rId3" Target="../media/image30.pn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 Id="rId4" Target="../media/image1.jpeg" Type="http://schemas.openxmlformats.org/officeDocument/2006/relationships/image"/></Relationships>
</file>

<file path=ppt/slides/_rels/slide38.xml.rels><?xml version="1.0" encoding="UTF-8" standalone="yes" ?><Relationships xmlns="http://schemas.openxmlformats.org/package/2006/relationships"><Relationship Id="rId3" Target="../media/image33.pn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 Id="rId5" Target="../media/image1.jpeg" Type="http://schemas.openxmlformats.org/officeDocument/2006/relationships/image"/><Relationship Id="rId4" Target="../media/image34.png" Type="http://schemas.openxmlformats.org/officeDocument/2006/relationships/image"/></Relationships>
</file>

<file path=ppt/slides/_rels/slide39.xml.rels><?xml version="1.0" encoding="UTF-8" standalone="yes" ?><Relationships xmlns="http://schemas.openxmlformats.org/package/2006/relationships"><Relationship Id="rId3" Target="../media/image35.png" Type="http://schemas.openxmlformats.org/officeDocument/2006/relationships/image"/><Relationship Id="rId2" Target="../media/image1.jpeg" Type="http://schemas.openxmlformats.org/officeDocument/2006/relationships/image"/><Relationship Id="rId1" Target="../slideLayouts/slideLayout4.xml" Type="http://schemas.openxmlformats.org/officeDocument/2006/relationships/slideLayout"/><Relationship Id="rId6" Target="../media/image38.png" Type="http://schemas.openxmlformats.org/officeDocument/2006/relationships/image"/><Relationship Id="rId5" Target="../media/image37.png" Type="http://schemas.openxmlformats.org/officeDocument/2006/relationships/image"/><Relationship Id="rId4" Target="../media/image36.png" Type="http://schemas.openxmlformats.org/officeDocument/2006/relationships/image"/></Relationships>
</file>

<file path=ppt/slides/_rels/slide4.xml.rels><?xml version="1.0" encoding="UTF-8" standalone="yes" ?><Relationships xmlns="http://schemas.openxmlformats.org/package/2006/relationships"><Relationship Id="rId3" Target="../media/image2.jpe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40.xml.rels><?xml version="1.0" encoding="UTF-8" standalone="yes" ?><Relationships xmlns="http://schemas.openxmlformats.org/package/2006/relationships"><Relationship Id="rId3" Target="../media/image39.png" Type="http://schemas.openxmlformats.org/officeDocument/2006/relationships/image"/><Relationship Id="rId2" Target="../media/image19.png" Type="http://schemas.openxmlformats.org/officeDocument/2006/relationships/image"/><Relationship Id="rId1" Target="../slideLayouts/slideLayout2.xml" Type="http://schemas.openxmlformats.org/officeDocument/2006/relationships/slideLayout"/><Relationship Id="rId6" Target="../media/image1.jpeg" Type="http://schemas.openxmlformats.org/officeDocument/2006/relationships/image"/><Relationship Id="rId5" Target="../media/image41.png" Type="http://schemas.openxmlformats.org/officeDocument/2006/relationships/image"/><Relationship Id="rId4" Target="../media/image40.png" Type="http://schemas.openxmlformats.org/officeDocument/2006/relationships/image"/></Relationships>
</file>

<file path=ppt/slides/_rels/slide41.xml.rels><?xml version="1.0" encoding="UTF-8" standalone="yes" ?><Relationships xmlns="http://schemas.openxmlformats.org/package/2006/relationships"><Relationship Id="rId3" Target="../media/image42.png" Type="http://schemas.openxmlformats.org/officeDocument/2006/relationships/image"/><Relationship Id="rId7" Target="../media/image46.png" Type="http://schemas.openxmlformats.org/officeDocument/2006/relationships/image"/><Relationship Id="rId2" Target="../media/image1.jpeg" Type="http://schemas.openxmlformats.org/officeDocument/2006/relationships/image"/><Relationship Id="rId1" Target="../slideLayouts/slideLayout4.xml" Type="http://schemas.openxmlformats.org/officeDocument/2006/relationships/slideLayout"/><Relationship Id="rId6" Target="../media/image45.png" Type="http://schemas.openxmlformats.org/officeDocument/2006/relationships/image"/><Relationship Id="rId5" Target="../media/image44.png" Type="http://schemas.openxmlformats.org/officeDocument/2006/relationships/image"/><Relationship Id="rId4" Target="../media/image43.png" Type="http://schemas.openxmlformats.org/officeDocument/2006/relationships/image"/></Relationships>
</file>

<file path=ppt/slides/_rels/slide42.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43.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44.xml.rels><?xml version="1.0" encoding="UTF-8" standalone="yes" ?><Relationships xmlns="http://schemas.openxmlformats.org/package/2006/relationships"><Relationship Id="rId3" Target="../media/image47.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45.xml.rels><?xml version="1.0" encoding="UTF-8" standalone="yes" ?><Relationships xmlns="http://schemas.openxmlformats.org/package/2006/relationships"><Relationship Id="rId3" Target="../media/image48.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46.xml.rels><?xml version="1.0" encoding="UTF-8" standalone="yes" ?><Relationships xmlns="http://schemas.openxmlformats.org/package/2006/relationships"><Relationship Id="rId3" Target="../media/image49.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47.xml.rels><?xml version="1.0" encoding="UTF-8" standalone="yes" ?><Relationships xmlns="http://schemas.openxmlformats.org/package/2006/relationships"><Relationship Id="rId3" Target="../media/image50.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48.xml.rels><?xml version="1.0" encoding="UTF-8" standalone="yes" ?><Relationships xmlns="http://schemas.openxmlformats.org/package/2006/relationships"><Relationship Id="rId3" Target="../media/image51.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49.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xml.rels><?xml version="1.0" encoding="UTF-8" standalone="yes" ?><Relationships xmlns="http://schemas.openxmlformats.org/package/2006/relationships"><Relationship Id="rId3" Target="../media/image3.jpe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0.xml.rels><?xml version="1.0" encoding="UTF-8" standalone="yes" ?><Relationships xmlns="http://schemas.openxmlformats.org/package/2006/relationships"><Relationship Id="rId3" Target="../media/image52.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1.xml.rels><?xml version="1.0" encoding="UTF-8" standalone="yes" ?><Relationships xmlns="http://schemas.openxmlformats.org/package/2006/relationships"><Relationship Id="rId3" Target="../media/image53.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54.png" Type="http://schemas.openxmlformats.org/officeDocument/2006/relationships/image"/></Relationships>
</file>

<file path=ppt/slides/_rels/slide52.xml.rels><?xml version="1.0" encoding="UTF-8" standalone="yes" ?><Relationships xmlns="http://schemas.openxmlformats.org/package/2006/relationships"><Relationship Id="rId3" Target="../media/image55.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3.xml.rels><?xml version="1.0" encoding="UTF-8" standalone="yes" ?><Relationships xmlns="http://schemas.openxmlformats.org/package/2006/relationships"><Relationship Id="rId3" Target="../media/image56.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4.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5.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6.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7.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8.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59.xml.rels><?xml version="1.0" encoding="UTF-8" standalone="yes" ?><Relationships xmlns="http://schemas.openxmlformats.org/package/2006/relationships"><Relationship Id="rId3" Target="../media/image57.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58.png" Type="http://schemas.openxmlformats.org/officeDocument/2006/relationships/image"/></Relationships>
</file>

<file path=ppt/slides/_rels/slide6.xml.rels><?xml version="1.0" encoding="UTF-8" standalone="yes" ?><Relationships xmlns="http://schemas.openxmlformats.org/package/2006/relationships"><Relationship Id="rId3" Target="../media/image4.jpe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60.xml.rels><?xml version="1.0" encoding="UTF-8" standalone="yes" ?><Relationships xmlns="http://schemas.openxmlformats.org/package/2006/relationships"><Relationship Id="rId3" Target="../media/image59.png" Type="http://schemas.openxmlformats.org/officeDocument/2006/relationships/image"/><Relationship Id="rId7" Target="../media/image63.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6" Target="../media/image62.png" Type="http://schemas.openxmlformats.org/officeDocument/2006/relationships/image"/><Relationship Id="rId5" Target="../media/image61.png" Type="http://schemas.openxmlformats.org/officeDocument/2006/relationships/image"/><Relationship Id="rId4" Target="../media/image60.png" Type="http://schemas.openxmlformats.org/officeDocument/2006/relationships/image"/></Relationships>
</file>

<file path=ppt/slides/_rels/slide61.xml.rels><?xml version="1.0" encoding="UTF-8" standalone="yes" ?><Relationships xmlns="http://schemas.openxmlformats.org/package/2006/relationships"><Relationship Id="rId3" Target="../media/image64.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62.xml.rels><?xml version="1.0" encoding="UTF-8" standalone="yes" ?><Relationships xmlns="http://schemas.openxmlformats.org/package/2006/relationships"><Relationship Id="rId3" Target="../media/image65.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66.png" Type="http://schemas.openxmlformats.org/officeDocument/2006/relationships/image"/></Relationships>
</file>

<file path=ppt/slides/_rels/slide63.xml.rels><?xml version="1.0" encoding="UTF-8" standalone="yes" ?><Relationships xmlns="http://schemas.openxmlformats.org/package/2006/relationships"><Relationship Id="rId3" Target="../media/image67.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64.xml.rels><?xml version="1.0" encoding="UTF-8" standalone="yes" ?><Relationships xmlns="http://schemas.openxmlformats.org/package/2006/relationships"><Relationship Id="rId3" Target="../media/image68.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65.xml.rels><?xml version="1.0" encoding="UTF-8" standalone="yes" ?><Relationships xmlns="http://schemas.openxmlformats.org/package/2006/relationships"><Relationship Id="rId3" Target="../media/image69.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66.xml.rels><?xml version="1.0" encoding="UTF-8" standalone="yes" ?><Relationships xmlns="http://schemas.openxmlformats.org/package/2006/relationships"><Relationship Id="rId3" Target="../media/image70.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67.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68.xml.rels><?xml version="1.0" encoding="UTF-8" standalone="yes" ?><Relationships xmlns="http://schemas.openxmlformats.org/package/2006/relationships"><Relationship Id="rId3" Target="../media/image71.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69.xml.rels><?xml version="1.0" encoding="UTF-8" standalone="yes" ?><Relationships xmlns="http://schemas.openxmlformats.org/package/2006/relationships"><Relationship Id="rId3" Target="../media/image72.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70.xml.rels><?xml version="1.0" encoding="UTF-8" standalone="yes" ?><Relationships xmlns="http://schemas.openxmlformats.org/package/2006/relationships"><Relationship Id="rId3" Target="../media/image73.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74.png" Type="http://schemas.openxmlformats.org/officeDocument/2006/relationships/image"/></Relationships>
</file>

<file path=ppt/slides/_rels/slide71.xml.rels><?xml version="1.0" encoding="UTF-8" standalone="yes" ?><Relationships xmlns="http://schemas.openxmlformats.org/package/2006/relationships"><Relationship Id="rId3" Target="../media/image75.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72.xml.rels><?xml version="1.0" encoding="UTF-8" standalone="yes" ?><Relationships xmlns="http://schemas.openxmlformats.org/package/2006/relationships"><Relationship Id="rId3" Target="../media/image76.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77.png" Type="http://schemas.openxmlformats.org/officeDocument/2006/relationships/image"/></Relationships>
</file>

<file path=ppt/slides/_rels/slide73.xml.rels><?xml version="1.0" encoding="UTF-8" standalone="yes" ?><Relationships xmlns="http://schemas.openxmlformats.org/package/2006/relationships"><Relationship Id="rId3" Target="../media/image78.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74.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75.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76.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77.xml.rels><?xml version="1.0" encoding="UTF-8" standalone="yes" ?><Relationships xmlns="http://schemas.openxmlformats.org/package/2006/relationships"><Relationship Id="rId3" Target="../media/image79.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78.xml.rels><?xml version="1.0" encoding="UTF-8" standalone="yes" ?><Relationships xmlns="http://schemas.openxmlformats.org/package/2006/relationships"><Relationship Id="rId3" Target="../media/image80.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81.png" Type="http://schemas.openxmlformats.org/officeDocument/2006/relationships/image"/></Relationships>
</file>

<file path=ppt/slides/_rels/slide79.xml.rels><?xml version="1.0" encoding="UTF-8" standalone="yes" ?><Relationships xmlns="http://schemas.openxmlformats.org/package/2006/relationships"><Relationship Id="rId3" Target="../media/image82.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xml.rels><?xml version="1.0" encoding="UTF-8" standalone="yes" ?><Relationships xmlns="http://schemas.openxmlformats.org/package/2006/relationships"><Relationship Id="rId3" Target="../media/image5.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0.xml.rels><?xml version="1.0" encoding="UTF-8" standalone="yes" ?><Relationships xmlns="http://schemas.openxmlformats.org/package/2006/relationships"><Relationship Id="rId3" Target="../media/image83.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1.xml.rels><?xml version="1.0" encoding="UTF-8" standalone="yes" ?><Relationships xmlns="http://schemas.openxmlformats.org/package/2006/relationships"><Relationship Id="rId3" Target="../media/image84.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2.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3.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4.xml.rels><?xml version="1.0" encoding="UTF-8" standalone="yes" ?><Relationships xmlns="http://schemas.openxmlformats.org/package/2006/relationships"><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5.xml.rels><?xml version="1.0" encoding="UTF-8" standalone="yes" ?><Relationships xmlns="http://schemas.openxmlformats.org/package/2006/relationships"><Relationship Id="rId3" Target="../media/image85.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6.xml.rels><?xml version="1.0" encoding="UTF-8" standalone="yes" ?><Relationships xmlns="http://schemas.openxmlformats.org/package/2006/relationships"><Relationship Id="rId3" Target="../media/image86.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 Id="rId4" Target="../media/image87.png" Type="http://schemas.openxmlformats.org/officeDocument/2006/relationships/image"/></Relationships>
</file>

<file path=ppt/slides/_rels/slide87.xml.rels><?xml version="1.0" encoding="UTF-8" standalone="yes" ?><Relationships xmlns="http://schemas.openxmlformats.org/package/2006/relationships"><Relationship Id="rId3" Target="../media/image88.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8.xml.rels><?xml version="1.0" encoding="UTF-8" standalone="yes" ?><Relationships xmlns="http://schemas.openxmlformats.org/package/2006/relationships"><Relationship Id="rId3" Target="../media/image89.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89.xml.rels><?xml version="1.0" encoding="UTF-8" standalone="yes" ?><Relationships xmlns="http://schemas.openxmlformats.org/package/2006/relationships"><Relationship Id="rId3" Target="../media/image90.pn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_rels/slide9.xml.rels><?xml version="1.0" encoding="UTF-8" standalone="yes" ?><Relationships xmlns="http://schemas.openxmlformats.org/package/2006/relationships"><Relationship Id="rId3" Target="../media/image6.jpeg" Type="http://schemas.openxmlformats.org/officeDocument/2006/relationships/image"/><Relationship Id="rId2" Target="../media/image1.jpeg" Type="http://schemas.openxmlformats.org/officeDocument/2006/relationships/image"/><Relationship Id="rId1" Target="../slideLayouts/slideLayout7.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EE4B-545A-65E1-1DB0-4EF9C49EE73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049E14B-7330-C43A-8E54-9580E82E4FA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3738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Cutting &amp; Pasting data (cont.)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D9E72EF-CC6F-4974-9120-DE2F874F9A21}"/>
              </a:ext>
            </a:extLst>
          </p:cNvPr>
          <p:cNvSpPr txBox="1"/>
          <p:nvPr/>
        </p:nvSpPr>
        <p:spPr>
          <a:xfrm>
            <a:off x="1442905" y="2055303"/>
            <a:ext cx="4748169" cy="3582519"/>
          </a:xfrm>
          <a:prstGeom prst="rect">
            <a:avLst/>
          </a:prstGeom>
          <a:noFill/>
        </p:spPr>
        <p:txBody>
          <a:bodyPr wrap="square" rtlCol="0">
            <a:spAutoFit/>
          </a:bodyPr>
          <a:lstStyle/>
          <a:p>
            <a:pPr eaLnBrk="1" hangingPunct="1">
              <a:lnSpc>
                <a:spcPct val="90000"/>
              </a:lnSpc>
            </a:pPr>
            <a:r>
              <a:rPr lang="en-US" altLang="en-US" sz="2400" dirty="0"/>
              <a:t>To COPY contents of a cell: </a:t>
            </a:r>
          </a:p>
          <a:p>
            <a:pPr marL="800100" lvl="1" indent="-342900" eaLnBrk="1" hangingPunct="1">
              <a:lnSpc>
                <a:spcPct val="90000"/>
              </a:lnSpc>
              <a:buFont typeface="Arial" panose="020B0604020202020204" pitchFamily="34" charset="0"/>
              <a:buChar char="•"/>
            </a:pPr>
            <a:r>
              <a:rPr lang="en-US" altLang="en-US" sz="2000" dirty="0"/>
              <a:t>Click on the cell, </a:t>
            </a:r>
          </a:p>
          <a:p>
            <a:pPr marL="800100" lvl="1" indent="-342900" eaLnBrk="1" hangingPunct="1">
              <a:lnSpc>
                <a:spcPct val="90000"/>
              </a:lnSpc>
              <a:buFont typeface="Arial" panose="020B0604020202020204" pitchFamily="34" charset="0"/>
              <a:buChar char="•"/>
            </a:pPr>
            <a:r>
              <a:rPr lang="en-US" altLang="en-US" sz="2000" dirty="0"/>
              <a:t>Select the Home tab,</a:t>
            </a:r>
          </a:p>
          <a:p>
            <a:pPr marL="800100" lvl="1" indent="-342900" eaLnBrk="1" hangingPunct="1">
              <a:lnSpc>
                <a:spcPct val="90000"/>
              </a:lnSpc>
              <a:buFont typeface="Arial" panose="020B0604020202020204" pitchFamily="34" charset="0"/>
              <a:buChar char="•"/>
            </a:pPr>
            <a:r>
              <a:rPr lang="en-US" altLang="en-US" sz="2000" dirty="0"/>
              <a:t>Click Copy from the Clipboard Group. </a:t>
            </a:r>
          </a:p>
          <a:p>
            <a:pPr eaLnBrk="1" hangingPunct="1">
              <a:lnSpc>
                <a:spcPct val="90000"/>
              </a:lnSpc>
            </a:pPr>
            <a:endParaRPr lang="en-US" altLang="en-US" sz="2400" dirty="0"/>
          </a:p>
          <a:p>
            <a:pPr eaLnBrk="1" hangingPunct="1">
              <a:lnSpc>
                <a:spcPct val="90000"/>
              </a:lnSpc>
            </a:pPr>
            <a:r>
              <a:rPr lang="en-US" altLang="en-US" sz="2400" dirty="0"/>
              <a:t>To PASTE contents of a cell:</a:t>
            </a:r>
          </a:p>
          <a:p>
            <a:pPr marL="800100" lvl="1" indent="-342900" eaLnBrk="1" hangingPunct="1">
              <a:lnSpc>
                <a:spcPct val="90000"/>
              </a:lnSpc>
              <a:buFont typeface="Arial" panose="020B0604020202020204" pitchFamily="34" charset="0"/>
              <a:buChar char="•"/>
            </a:pPr>
            <a:r>
              <a:rPr lang="en-US" altLang="en-US" sz="2000" dirty="0"/>
              <a:t>click on the cell,</a:t>
            </a:r>
          </a:p>
          <a:p>
            <a:pPr marL="800100" lvl="1" indent="-342900" eaLnBrk="1" hangingPunct="1">
              <a:lnSpc>
                <a:spcPct val="90000"/>
              </a:lnSpc>
              <a:buFont typeface="Arial" panose="020B0604020202020204" pitchFamily="34" charset="0"/>
              <a:buChar char="•"/>
            </a:pPr>
            <a:r>
              <a:rPr lang="en-US" altLang="en-US" sz="2000" dirty="0"/>
              <a:t>Select the Home tab,</a:t>
            </a:r>
          </a:p>
          <a:p>
            <a:pPr marL="800100" lvl="1" indent="-342900" eaLnBrk="1" hangingPunct="1">
              <a:lnSpc>
                <a:spcPct val="90000"/>
              </a:lnSpc>
              <a:buFont typeface="Arial" panose="020B0604020202020204" pitchFamily="34" charset="0"/>
              <a:buChar char="•"/>
            </a:pPr>
            <a:r>
              <a:rPr lang="en-US" altLang="en-US" sz="2000" dirty="0"/>
              <a:t>click Paste from the Clipboard Group.</a:t>
            </a:r>
          </a:p>
          <a:p>
            <a:endParaRPr lang="en-IN" dirty="0"/>
          </a:p>
        </p:txBody>
      </p:sp>
      <p:pic>
        <p:nvPicPr>
          <p:cNvPr id="4" name="Picture 6">
            <a:extLst>
              <a:ext uri="{FF2B5EF4-FFF2-40B4-BE49-F238E27FC236}">
                <a16:creationId xmlns:a16="http://schemas.microsoft.com/office/drawing/2014/main" id="{E556377B-5416-4024-9276-04099EE873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8867" y="2055303"/>
            <a:ext cx="3470275" cy="3204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68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Selecting cells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41D31406-467F-4ABA-BB33-0B7E37501162}"/>
              </a:ext>
            </a:extLst>
          </p:cNvPr>
          <p:cNvSpPr txBox="1"/>
          <p:nvPr/>
        </p:nvSpPr>
        <p:spPr>
          <a:xfrm>
            <a:off x="1384181" y="4486343"/>
            <a:ext cx="10536573" cy="646331"/>
          </a:xfrm>
          <a:prstGeom prst="rect">
            <a:avLst/>
          </a:prstGeom>
          <a:noFill/>
        </p:spPr>
        <p:txBody>
          <a:bodyPr wrap="square" rtlCol="0">
            <a:spAutoFit/>
          </a:bodyPr>
          <a:lstStyle/>
          <a:p>
            <a:r>
              <a:rPr lang="en-US" altLang="en-US" sz="1800" dirty="0"/>
              <a:t>To select a range of cells in a column/row, click the left mouse button in a cell &amp; drag the mouse pointer to highlight the cells of your choice.</a:t>
            </a:r>
            <a:endParaRPr lang="en-IN" dirty="0"/>
          </a:p>
        </p:txBody>
      </p:sp>
      <p:pic>
        <p:nvPicPr>
          <p:cNvPr id="6" name="Picture 7">
            <a:extLst>
              <a:ext uri="{FF2B5EF4-FFF2-40B4-BE49-F238E27FC236}">
                <a16:creationId xmlns:a16="http://schemas.microsoft.com/office/drawing/2014/main" id="{D2579DA7-09A9-44DE-8190-EB757858B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8" y="1070970"/>
            <a:ext cx="10415807" cy="28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607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Adding rows &amp; columns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4" name="Picture 10">
            <a:extLst>
              <a:ext uri="{FF2B5EF4-FFF2-40B4-BE49-F238E27FC236}">
                <a16:creationId xmlns:a16="http://schemas.microsoft.com/office/drawing/2014/main" id="{3AECCF2B-0FCB-46D8-B14D-81E72E740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5710"/>
            <a:ext cx="12191999" cy="5390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EBEF726-B0F1-4FDB-8015-D3AF3E15D23A}"/>
              </a:ext>
            </a:extLst>
          </p:cNvPr>
          <p:cNvSpPr txBox="1"/>
          <p:nvPr/>
        </p:nvSpPr>
        <p:spPr>
          <a:xfrm>
            <a:off x="7935985" y="2572804"/>
            <a:ext cx="3775046" cy="3705630"/>
          </a:xfrm>
          <a:prstGeom prst="rect">
            <a:avLst/>
          </a:prstGeom>
          <a:noFill/>
        </p:spPr>
        <p:txBody>
          <a:bodyPr wrap="square" rtlCol="0">
            <a:spAutoFit/>
          </a:bodyPr>
          <a:lstStyle/>
          <a:p>
            <a:pPr marL="342900" indent="-342900" eaLnBrk="1" hangingPunct="1">
              <a:lnSpc>
                <a:spcPct val="90000"/>
              </a:lnSpc>
              <a:spcBef>
                <a:spcPct val="20000"/>
              </a:spcBef>
              <a:buFontTx/>
              <a:buChar char="•"/>
              <a:defRPr/>
            </a:pPr>
            <a:r>
              <a:rPr lang="en-US" sz="2200" dirty="0">
                <a:latin typeface="Arial" charset="0"/>
              </a:rPr>
              <a:t>To INSERT a Row/Column:</a:t>
            </a:r>
            <a:r>
              <a:rPr lang="en-US" sz="2400" dirty="0">
                <a:latin typeface="Arial" charset="0"/>
              </a:rPr>
              <a:t> </a:t>
            </a:r>
          </a:p>
          <a:p>
            <a:pPr marL="742950" lvl="1" indent="-285750" eaLnBrk="1" hangingPunct="1">
              <a:lnSpc>
                <a:spcPct val="90000"/>
              </a:lnSpc>
              <a:spcBef>
                <a:spcPct val="20000"/>
              </a:spcBef>
              <a:buFontTx/>
              <a:buChar char="–"/>
              <a:defRPr/>
            </a:pPr>
            <a:r>
              <a:rPr lang="en-US" dirty="0">
                <a:latin typeface="Arial" charset="0"/>
              </a:rPr>
              <a:t>Select the row/column heading, </a:t>
            </a:r>
          </a:p>
          <a:p>
            <a:pPr marL="742950" lvl="1" indent="-285750" eaLnBrk="1" hangingPunct="1">
              <a:lnSpc>
                <a:spcPct val="90000"/>
              </a:lnSpc>
              <a:spcBef>
                <a:spcPct val="20000"/>
              </a:spcBef>
              <a:buFontTx/>
              <a:buChar char="–"/>
              <a:defRPr/>
            </a:pPr>
            <a:r>
              <a:rPr lang="en-US" dirty="0">
                <a:latin typeface="Arial" charset="0"/>
              </a:rPr>
              <a:t>Click the Home Tab,</a:t>
            </a:r>
          </a:p>
          <a:p>
            <a:pPr marL="742950" lvl="1" indent="-285750" eaLnBrk="1" hangingPunct="1">
              <a:lnSpc>
                <a:spcPct val="90000"/>
              </a:lnSpc>
              <a:spcBef>
                <a:spcPct val="20000"/>
              </a:spcBef>
              <a:buFontTx/>
              <a:buChar char="–"/>
              <a:defRPr/>
            </a:pPr>
            <a:r>
              <a:rPr lang="en-US" dirty="0">
                <a:latin typeface="Arial" charset="0"/>
              </a:rPr>
              <a:t>Click the</a:t>
            </a:r>
            <a:r>
              <a:rPr lang="en-US" b="1" dirty="0">
                <a:latin typeface="Arial" charset="0"/>
              </a:rPr>
              <a:t> </a:t>
            </a:r>
            <a:r>
              <a:rPr lang="en-US" dirty="0">
                <a:latin typeface="Arial" charset="0"/>
              </a:rPr>
              <a:t>Insert</a:t>
            </a:r>
            <a:r>
              <a:rPr lang="en-US" b="1" dirty="0">
                <a:latin typeface="Arial" charset="0"/>
              </a:rPr>
              <a:t> </a:t>
            </a:r>
            <a:r>
              <a:rPr lang="en-US" dirty="0">
                <a:latin typeface="Arial" charset="0"/>
              </a:rPr>
              <a:t>button from the Cells Group.</a:t>
            </a:r>
          </a:p>
          <a:p>
            <a:pPr marL="342900" indent="-342900" eaLnBrk="1" hangingPunct="1">
              <a:lnSpc>
                <a:spcPct val="90000"/>
              </a:lnSpc>
              <a:spcBef>
                <a:spcPct val="20000"/>
              </a:spcBef>
              <a:buFontTx/>
              <a:buChar char="•"/>
              <a:defRPr/>
            </a:pPr>
            <a:endParaRPr lang="en-US" dirty="0">
              <a:latin typeface="Arial" charset="0"/>
            </a:endParaRPr>
          </a:p>
          <a:p>
            <a:pPr marL="342900" indent="-342900" eaLnBrk="1" hangingPunct="1">
              <a:lnSpc>
                <a:spcPct val="90000"/>
              </a:lnSpc>
              <a:spcBef>
                <a:spcPct val="20000"/>
              </a:spcBef>
              <a:buFontTx/>
              <a:buChar char="•"/>
              <a:defRPr/>
            </a:pPr>
            <a:r>
              <a:rPr lang="en-US" sz="2200" dirty="0">
                <a:latin typeface="Arial" charset="0"/>
              </a:rPr>
              <a:t>The insertion occurs before the selected column/row.</a:t>
            </a:r>
            <a:endParaRPr lang="en-US" sz="2000" dirty="0">
              <a:latin typeface="Arial" charset="0"/>
            </a:endParaRPr>
          </a:p>
          <a:p>
            <a:endParaRPr lang="en-IN" dirty="0"/>
          </a:p>
        </p:txBody>
      </p:sp>
    </p:spTree>
    <p:extLst>
      <p:ext uri="{BB962C8B-B14F-4D97-AF65-F5344CB8AC3E}">
        <p14:creationId xmlns:p14="http://schemas.microsoft.com/office/powerpoint/2010/main" val="174285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Deleting Rows and Columns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4" name="Picture 4">
            <a:extLst>
              <a:ext uri="{FF2B5EF4-FFF2-40B4-BE49-F238E27FC236}">
                <a16:creationId xmlns:a16="http://schemas.microsoft.com/office/drawing/2014/main" id="{5A558A1F-01D1-4A16-A2F6-7B291D9B1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9" y="1357618"/>
            <a:ext cx="1068704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C5776ADB-687C-4DA9-9179-5BAB30E87920}"/>
              </a:ext>
            </a:extLst>
          </p:cNvPr>
          <p:cNvSpPr txBox="1"/>
          <p:nvPr/>
        </p:nvSpPr>
        <p:spPr>
          <a:xfrm>
            <a:off x="1442906" y="4548396"/>
            <a:ext cx="10482923" cy="1354217"/>
          </a:xfrm>
          <a:prstGeom prst="rect">
            <a:avLst/>
          </a:prstGeom>
          <a:noFill/>
        </p:spPr>
        <p:txBody>
          <a:bodyPr wrap="square" rtlCol="0">
            <a:spAutoFit/>
          </a:bodyPr>
          <a:lstStyle/>
          <a:p>
            <a:r>
              <a:rPr lang="en-US" altLang="en-US" sz="2400" dirty="0"/>
              <a:t>      To delete a column/row:</a:t>
            </a:r>
          </a:p>
          <a:p>
            <a:pPr marL="800100" lvl="1" indent="-342900">
              <a:buFont typeface="Arial" panose="020B0604020202020204" pitchFamily="34" charset="0"/>
              <a:buChar char="•"/>
            </a:pPr>
            <a:r>
              <a:rPr lang="en-US" altLang="en-US" sz="2000" dirty="0"/>
              <a:t>click the column/row heading</a:t>
            </a:r>
          </a:p>
          <a:p>
            <a:pPr marL="800100" lvl="1" indent="-342900">
              <a:buFont typeface="Arial" panose="020B0604020202020204" pitchFamily="34" charset="0"/>
              <a:buChar char="•"/>
            </a:pPr>
            <a:r>
              <a:rPr lang="en-US" altLang="en-US" sz="2000" dirty="0"/>
              <a:t>click the Delete button on the Cells Group of the Home Ribbon.</a:t>
            </a:r>
          </a:p>
          <a:p>
            <a:endParaRPr lang="en-IN" dirty="0"/>
          </a:p>
        </p:txBody>
      </p:sp>
    </p:spTree>
    <p:extLst>
      <p:ext uri="{BB962C8B-B14F-4D97-AF65-F5344CB8AC3E}">
        <p14:creationId xmlns:p14="http://schemas.microsoft.com/office/powerpoint/2010/main" val="2896618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Editing spreadsheets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4" name="Picture 8">
            <a:extLst>
              <a:ext uri="{FF2B5EF4-FFF2-40B4-BE49-F238E27FC236}">
                <a16:creationId xmlns:a16="http://schemas.microsoft.com/office/drawing/2014/main" id="{434BF277-251B-43EE-BCC0-9A565C8D8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9" y="1155583"/>
            <a:ext cx="4100513" cy="5119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8A943A-BA34-4F3F-8784-AB8952E22290}"/>
              </a:ext>
            </a:extLst>
          </p:cNvPr>
          <p:cNvSpPr txBox="1"/>
          <p:nvPr/>
        </p:nvSpPr>
        <p:spPr>
          <a:xfrm>
            <a:off x="6509857" y="2264706"/>
            <a:ext cx="4983060" cy="2529923"/>
          </a:xfrm>
          <a:prstGeom prst="rect">
            <a:avLst/>
          </a:prstGeom>
          <a:noFill/>
        </p:spPr>
        <p:txBody>
          <a:bodyPr wrap="square" rtlCol="0">
            <a:spAutoFit/>
          </a:bodyPr>
          <a:lstStyle/>
          <a:p>
            <a:pPr eaLnBrk="1" hangingPunct="1">
              <a:lnSpc>
                <a:spcPct val="90000"/>
              </a:lnSpc>
            </a:pPr>
            <a:r>
              <a:rPr lang="en-US" altLang="en-US" sz="2400" dirty="0"/>
              <a:t>To rename a worksheet:</a:t>
            </a:r>
          </a:p>
          <a:p>
            <a:pPr marL="800100" lvl="1" indent="-342900" eaLnBrk="1" hangingPunct="1">
              <a:lnSpc>
                <a:spcPct val="90000"/>
              </a:lnSpc>
              <a:buFont typeface="Arial" panose="020B0604020202020204" pitchFamily="34" charset="0"/>
              <a:buChar char="•"/>
            </a:pPr>
            <a:r>
              <a:rPr lang="en-US" altLang="en-US" sz="2000" dirty="0"/>
              <a:t>double-click the sheet tab </a:t>
            </a:r>
          </a:p>
          <a:p>
            <a:pPr marL="800100" lvl="1" indent="-342900" eaLnBrk="1" hangingPunct="1">
              <a:lnSpc>
                <a:spcPct val="90000"/>
              </a:lnSpc>
              <a:buFont typeface="Arial" panose="020B0604020202020204" pitchFamily="34" charset="0"/>
              <a:buChar char="•"/>
            </a:pPr>
            <a:r>
              <a:rPr lang="en-US" altLang="en-US" sz="2000" dirty="0"/>
              <a:t>type the new name</a:t>
            </a:r>
          </a:p>
          <a:p>
            <a:pPr marL="800100" lvl="1" indent="-342900" eaLnBrk="1" hangingPunct="1">
              <a:lnSpc>
                <a:spcPct val="90000"/>
              </a:lnSpc>
              <a:buFont typeface="Arial" panose="020B0604020202020204" pitchFamily="34" charset="0"/>
              <a:buChar char="•"/>
            </a:pPr>
            <a:r>
              <a:rPr lang="en-US" altLang="en-US" sz="2000" dirty="0"/>
              <a:t>press ENTER </a:t>
            </a:r>
          </a:p>
          <a:p>
            <a:pPr eaLnBrk="1" hangingPunct="1">
              <a:lnSpc>
                <a:spcPct val="90000"/>
              </a:lnSpc>
              <a:buFontTx/>
              <a:buNone/>
            </a:pPr>
            <a:endParaRPr lang="en-US" altLang="en-US" sz="2400" dirty="0"/>
          </a:p>
          <a:p>
            <a:pPr eaLnBrk="1" hangingPunct="1">
              <a:lnSpc>
                <a:spcPct val="90000"/>
              </a:lnSpc>
            </a:pPr>
            <a:r>
              <a:rPr lang="en-US" altLang="en-US" sz="2400" dirty="0"/>
              <a:t>You can also Delete &amp; Insert a Worksheet as well.</a:t>
            </a:r>
          </a:p>
          <a:p>
            <a:endParaRPr lang="en-IN" dirty="0"/>
          </a:p>
        </p:txBody>
      </p:sp>
    </p:spTree>
    <p:extLst>
      <p:ext uri="{BB962C8B-B14F-4D97-AF65-F5344CB8AC3E}">
        <p14:creationId xmlns:p14="http://schemas.microsoft.com/office/powerpoint/2010/main" val="282781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Inserting a chart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4" name="Picture 20">
            <a:extLst>
              <a:ext uri="{FF2B5EF4-FFF2-40B4-BE49-F238E27FC236}">
                <a16:creationId xmlns:a16="http://schemas.microsoft.com/office/drawing/2014/main" id="{85D5D76D-8B6D-4E2A-8ACB-AB677843D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9" y="1016659"/>
            <a:ext cx="4820350" cy="540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a:extLst>
              <a:ext uri="{FF2B5EF4-FFF2-40B4-BE49-F238E27FC236}">
                <a16:creationId xmlns:a16="http://schemas.microsoft.com/office/drawing/2014/main" id="{4606B57E-BBE6-4420-8C8F-88CF8A6095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913" y="1035710"/>
            <a:ext cx="5662568" cy="539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4F2F513E-04C3-4EFE-8517-19BC821209B3}"/>
              </a:ext>
            </a:extLst>
          </p:cNvPr>
          <p:cNvSpPr txBox="1"/>
          <p:nvPr/>
        </p:nvSpPr>
        <p:spPr>
          <a:xfrm>
            <a:off x="3047301" y="3204486"/>
            <a:ext cx="6094602" cy="369332"/>
          </a:xfrm>
          <a:prstGeom prst="rect">
            <a:avLst/>
          </a:prstGeom>
          <a:noFill/>
        </p:spPr>
        <p:txBody>
          <a:bodyPr wrap="square">
            <a:spAutoFit/>
          </a:bodyPr>
          <a:lstStyle/>
          <a:p>
            <a:r>
              <a:rPr lang="en-US" altLang="en-US" sz="1800" dirty="0">
                <a:solidFill>
                  <a:schemeClr val="bg1"/>
                </a:solidFill>
              </a:rPr>
              <a:t>Formulas &amp; functions</a:t>
            </a:r>
            <a:endParaRPr lang="en-IN" dirty="0"/>
          </a:p>
        </p:txBody>
      </p:sp>
    </p:spTree>
    <p:extLst>
      <p:ext uri="{BB962C8B-B14F-4D97-AF65-F5344CB8AC3E}">
        <p14:creationId xmlns:p14="http://schemas.microsoft.com/office/powerpoint/2010/main" val="1185328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Formulas &amp; functions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6" name="Picture 9" descr="MPj04394320000[1]">
            <a:extLst>
              <a:ext uri="{FF2B5EF4-FFF2-40B4-BE49-F238E27FC236}">
                <a16:creationId xmlns:a16="http://schemas.microsoft.com/office/drawing/2014/main" id="{B7A1439E-940F-4994-B577-ABFA32679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21853" y="1084976"/>
            <a:ext cx="4572000" cy="2732015"/>
          </a:xfrm>
          <a:prstGeom prst="rect">
            <a:avLst/>
          </a:prstGeom>
        </p:spPr>
      </p:pic>
      <p:sp>
        <p:nvSpPr>
          <p:cNvPr id="4" name="TextBox 3">
            <a:extLst>
              <a:ext uri="{FF2B5EF4-FFF2-40B4-BE49-F238E27FC236}">
                <a16:creationId xmlns:a16="http://schemas.microsoft.com/office/drawing/2014/main" id="{9FB061C0-043E-4DE7-B87D-2059BBE36D13}"/>
              </a:ext>
            </a:extLst>
          </p:cNvPr>
          <p:cNvSpPr txBox="1"/>
          <p:nvPr/>
        </p:nvSpPr>
        <p:spPr>
          <a:xfrm>
            <a:off x="1786855" y="4433366"/>
            <a:ext cx="8690995" cy="923330"/>
          </a:xfrm>
          <a:prstGeom prst="rect">
            <a:avLst/>
          </a:prstGeom>
          <a:noFill/>
        </p:spPr>
        <p:txBody>
          <a:bodyPr wrap="square" rtlCol="0">
            <a:spAutoFit/>
          </a:bodyPr>
          <a:lstStyle/>
          <a:p>
            <a:pPr eaLnBrk="1" hangingPunct="1"/>
            <a:r>
              <a:rPr lang="en-US" altLang="en-US" sz="1800" dirty="0"/>
              <a:t>The function =SUM(B1:B6) </a:t>
            </a:r>
          </a:p>
          <a:p>
            <a:pPr eaLnBrk="1" hangingPunct="1"/>
            <a:r>
              <a:rPr lang="en-US" altLang="en-US" sz="1800" dirty="0"/>
              <a:t>The formula =B1+B2+B3+B4+B5+B6 </a:t>
            </a:r>
          </a:p>
          <a:p>
            <a:endParaRPr lang="en-IN" dirty="0"/>
          </a:p>
        </p:txBody>
      </p:sp>
      <p:sp>
        <p:nvSpPr>
          <p:cNvPr id="8" name="TextBox 7">
            <a:extLst>
              <a:ext uri="{FF2B5EF4-FFF2-40B4-BE49-F238E27FC236}">
                <a16:creationId xmlns:a16="http://schemas.microsoft.com/office/drawing/2014/main" id="{58777A49-5002-43BB-83A9-7A4D4EFFBD14}"/>
              </a:ext>
            </a:extLst>
          </p:cNvPr>
          <p:cNvSpPr txBox="1"/>
          <p:nvPr/>
        </p:nvSpPr>
        <p:spPr>
          <a:xfrm>
            <a:off x="9181751" y="1371600"/>
            <a:ext cx="2592198" cy="2308324"/>
          </a:xfrm>
          <a:prstGeom prst="rect">
            <a:avLst/>
          </a:prstGeom>
          <a:noFill/>
        </p:spPr>
        <p:txBody>
          <a:bodyPr wrap="square" rtlCol="0">
            <a:spAutoFit/>
          </a:bodyPr>
          <a:lstStyle/>
          <a:p>
            <a:pPr>
              <a:buFont typeface="Arial" pitchFamily="34" charset="0"/>
              <a:buChar char="•"/>
            </a:pPr>
            <a:r>
              <a:rPr lang="en-US" altLang="en-US" sz="1800" dirty="0"/>
              <a:t> Excel reads any expression that begins with an equal sign as a calculation. </a:t>
            </a:r>
          </a:p>
          <a:p>
            <a:pPr>
              <a:buFont typeface="Arial" pitchFamily="34" charset="0"/>
              <a:buChar char="•"/>
            </a:pPr>
            <a:r>
              <a:rPr lang="en-US" altLang="en-US" sz="1800" dirty="0"/>
              <a:t> All functions and formulas begin with an equal sign.</a:t>
            </a:r>
          </a:p>
          <a:p>
            <a:endParaRPr lang="en-IN" dirty="0"/>
          </a:p>
        </p:txBody>
      </p:sp>
    </p:spTree>
    <p:extLst>
      <p:ext uri="{BB962C8B-B14F-4D97-AF65-F5344CB8AC3E}">
        <p14:creationId xmlns:p14="http://schemas.microsoft.com/office/powerpoint/2010/main" val="2112665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Formulas &amp; Functions </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9" name="Picture 9">
            <a:extLst>
              <a:ext uri="{FF2B5EF4-FFF2-40B4-BE49-F238E27FC236}">
                <a16:creationId xmlns:a16="http://schemas.microsoft.com/office/drawing/2014/main" id="{DA711953-C4B4-435B-8720-F9ECF7716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8" y="1016659"/>
            <a:ext cx="10687047" cy="191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a:extLst>
              <a:ext uri="{FF2B5EF4-FFF2-40B4-BE49-F238E27FC236}">
                <a16:creationId xmlns:a16="http://schemas.microsoft.com/office/drawing/2014/main" id="{A9666793-8A85-4958-BD68-8B65E2CC5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948" y="2927758"/>
            <a:ext cx="10687047" cy="2631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722BACA-0219-426C-B611-3A9678AB2168}"/>
              </a:ext>
            </a:extLst>
          </p:cNvPr>
          <p:cNvSpPr txBox="1"/>
          <p:nvPr/>
        </p:nvSpPr>
        <p:spPr>
          <a:xfrm>
            <a:off x="1435045" y="5637582"/>
            <a:ext cx="10617143" cy="830997"/>
          </a:xfrm>
          <a:prstGeom prst="rect">
            <a:avLst/>
          </a:prstGeom>
          <a:noFill/>
        </p:spPr>
        <p:txBody>
          <a:bodyPr wrap="square" rtlCol="0">
            <a:spAutoFit/>
          </a:bodyPr>
          <a:lstStyle/>
          <a:p>
            <a:r>
              <a:rPr lang="en-US" altLang="en-US" sz="1600" dirty="0"/>
              <a:t>To Calculate the Sum of cells , click the destination cell, select the SUM button (sigma symbol),  select cells for which you want to calculate the sum, drag the mouse pointer from cell </a:t>
            </a:r>
            <a:r>
              <a:rPr lang="en-US" altLang="en-US" sz="1600" b="1" dirty="0"/>
              <a:t>C3</a:t>
            </a:r>
            <a:r>
              <a:rPr lang="en-US" altLang="en-US" sz="1600" dirty="0"/>
              <a:t> to cell </a:t>
            </a:r>
            <a:r>
              <a:rPr lang="en-US" altLang="en-US" sz="1600" b="1" dirty="0"/>
              <a:t>C6</a:t>
            </a:r>
            <a:r>
              <a:rPr lang="en-US" altLang="en-US" sz="1600" dirty="0"/>
              <a:t>, and then press ENTER. </a:t>
            </a:r>
          </a:p>
          <a:p>
            <a:endParaRPr lang="en-IN" sz="1600" dirty="0"/>
          </a:p>
        </p:txBody>
      </p:sp>
      <p:sp>
        <p:nvSpPr>
          <p:cNvPr id="14" name="TextBox 13">
            <a:extLst>
              <a:ext uri="{FF2B5EF4-FFF2-40B4-BE49-F238E27FC236}">
                <a16:creationId xmlns:a16="http://schemas.microsoft.com/office/drawing/2014/main" id="{B11ACCC7-240C-456D-ABEC-2BE44D0985F6}"/>
              </a:ext>
            </a:extLst>
          </p:cNvPr>
          <p:cNvSpPr txBox="1"/>
          <p:nvPr/>
        </p:nvSpPr>
        <p:spPr>
          <a:xfrm>
            <a:off x="3047301" y="3204486"/>
            <a:ext cx="6094602" cy="369332"/>
          </a:xfrm>
          <a:prstGeom prst="rect">
            <a:avLst/>
          </a:prstGeom>
          <a:noFill/>
        </p:spPr>
        <p:txBody>
          <a:bodyPr wrap="square">
            <a:spAutoFit/>
          </a:bodyPr>
          <a:lstStyle/>
          <a:p>
            <a:r>
              <a:rPr lang="en-US" altLang="en-US" sz="1800" dirty="0">
                <a:solidFill>
                  <a:schemeClr val="bg1"/>
                </a:solidFill>
              </a:rPr>
              <a:t>Inserting a function</a:t>
            </a:r>
            <a:endParaRPr lang="en-IN" dirty="0"/>
          </a:p>
        </p:txBody>
      </p:sp>
    </p:spTree>
    <p:extLst>
      <p:ext uri="{BB962C8B-B14F-4D97-AF65-F5344CB8AC3E}">
        <p14:creationId xmlns:p14="http://schemas.microsoft.com/office/powerpoint/2010/main" val="1105055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Inserting a function</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12" name="TextBox 11">
            <a:extLst>
              <a:ext uri="{FF2B5EF4-FFF2-40B4-BE49-F238E27FC236}">
                <a16:creationId xmlns:a16="http://schemas.microsoft.com/office/drawing/2014/main" id="{E722BACA-0219-426C-B611-3A9678AB2168}"/>
              </a:ext>
            </a:extLst>
          </p:cNvPr>
          <p:cNvSpPr txBox="1"/>
          <p:nvPr/>
        </p:nvSpPr>
        <p:spPr>
          <a:xfrm>
            <a:off x="1351155" y="5384773"/>
            <a:ext cx="10617143" cy="1231106"/>
          </a:xfrm>
          <a:prstGeom prst="rect">
            <a:avLst/>
          </a:prstGeom>
          <a:noFill/>
        </p:spPr>
        <p:txBody>
          <a:bodyPr wrap="square" rtlCol="0">
            <a:spAutoFit/>
          </a:bodyPr>
          <a:lstStyle/>
          <a:p>
            <a:pPr eaLnBrk="1" hangingPunct="1"/>
            <a:r>
              <a:rPr lang="en-US" altLang="en-US" sz="1400" dirty="0"/>
              <a:t>Excel also provides a list of predefined formulas called functions. To insert a function to calculate the average of a group of values, click the </a:t>
            </a:r>
            <a:r>
              <a:rPr lang="en-US" altLang="en-US" sz="1400" b="1" dirty="0"/>
              <a:t>Insert</a:t>
            </a:r>
            <a:r>
              <a:rPr lang="en-US" altLang="en-US" sz="1400" dirty="0"/>
              <a:t> menu, and then click </a:t>
            </a:r>
            <a:r>
              <a:rPr lang="en-US" altLang="en-US" sz="1400" b="1" dirty="0"/>
              <a:t>Function</a:t>
            </a:r>
            <a:r>
              <a:rPr lang="en-US" altLang="en-US" sz="1400" dirty="0"/>
              <a:t> (2)To specify which cells should be used to calculate the average, in the </a:t>
            </a:r>
            <a:r>
              <a:rPr lang="en-US" altLang="en-US" sz="1400" b="1" dirty="0"/>
              <a:t>Function Arguments</a:t>
            </a:r>
            <a:r>
              <a:rPr lang="en-US" altLang="en-US" sz="1400" dirty="0"/>
              <a:t> dialog box, press SPACEBAR to have the cell range typed for you in the </a:t>
            </a:r>
            <a:r>
              <a:rPr lang="en-US" altLang="en-US" sz="1400" b="1" dirty="0"/>
              <a:t>Number1</a:t>
            </a:r>
            <a:r>
              <a:rPr lang="en-US" altLang="en-US" sz="1400" dirty="0"/>
              <a:t> box, and then click </a:t>
            </a:r>
            <a:r>
              <a:rPr lang="en-US" altLang="en-US" sz="1400" b="1" dirty="0"/>
              <a:t>OK</a:t>
            </a:r>
            <a:r>
              <a:rPr lang="en-US" altLang="en-US" sz="1400" dirty="0"/>
              <a:t>. (3.) To save time, you can use the </a:t>
            </a:r>
            <a:r>
              <a:rPr lang="en-US" altLang="en-US" sz="1400" b="1" dirty="0"/>
              <a:t>AutoSum</a:t>
            </a:r>
            <a:r>
              <a:rPr lang="en-US" altLang="en-US" sz="1400" dirty="0"/>
              <a:t> button to perform functions such as sum and average </a:t>
            </a:r>
          </a:p>
          <a:p>
            <a:endParaRPr lang="en-IN" dirty="0"/>
          </a:p>
        </p:txBody>
      </p:sp>
      <p:sp>
        <p:nvSpPr>
          <p:cNvPr id="14" name="TextBox 13">
            <a:extLst>
              <a:ext uri="{FF2B5EF4-FFF2-40B4-BE49-F238E27FC236}">
                <a16:creationId xmlns:a16="http://schemas.microsoft.com/office/drawing/2014/main" id="{B11ACCC7-240C-456D-ABEC-2BE44D0985F6}"/>
              </a:ext>
            </a:extLst>
          </p:cNvPr>
          <p:cNvSpPr txBox="1"/>
          <p:nvPr/>
        </p:nvSpPr>
        <p:spPr>
          <a:xfrm>
            <a:off x="3047301" y="3204486"/>
            <a:ext cx="6094602" cy="369332"/>
          </a:xfrm>
          <a:prstGeom prst="rect">
            <a:avLst/>
          </a:prstGeom>
          <a:noFill/>
        </p:spPr>
        <p:txBody>
          <a:bodyPr wrap="square">
            <a:spAutoFit/>
          </a:bodyPr>
          <a:lstStyle/>
          <a:p>
            <a:r>
              <a:rPr lang="en-US" altLang="en-US" sz="1800" dirty="0">
                <a:solidFill>
                  <a:schemeClr val="bg1"/>
                </a:solidFill>
              </a:rPr>
              <a:t>Inserting a function</a:t>
            </a:r>
            <a:endParaRPr lang="en-IN" dirty="0"/>
          </a:p>
        </p:txBody>
      </p:sp>
      <p:pic>
        <p:nvPicPr>
          <p:cNvPr id="2" name="Picture 13">
            <a:extLst>
              <a:ext uri="{FF2B5EF4-FFF2-40B4-BE49-F238E27FC236}">
                <a16:creationId xmlns:a16="http://schemas.microsoft.com/office/drawing/2014/main" id="{45A13D50-A022-4F86-911F-77DD631D2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9" y="1026184"/>
            <a:ext cx="10617143" cy="42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756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How to Print Spreadsheet Data</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14" name="TextBox 13">
            <a:extLst>
              <a:ext uri="{FF2B5EF4-FFF2-40B4-BE49-F238E27FC236}">
                <a16:creationId xmlns:a16="http://schemas.microsoft.com/office/drawing/2014/main" id="{B11ACCC7-240C-456D-ABEC-2BE44D0985F6}"/>
              </a:ext>
            </a:extLst>
          </p:cNvPr>
          <p:cNvSpPr txBox="1"/>
          <p:nvPr/>
        </p:nvSpPr>
        <p:spPr>
          <a:xfrm>
            <a:off x="3047301" y="3204486"/>
            <a:ext cx="6094602" cy="369332"/>
          </a:xfrm>
          <a:prstGeom prst="rect">
            <a:avLst/>
          </a:prstGeom>
          <a:noFill/>
        </p:spPr>
        <p:txBody>
          <a:bodyPr wrap="square">
            <a:spAutoFit/>
          </a:bodyPr>
          <a:lstStyle/>
          <a:p>
            <a:r>
              <a:rPr lang="en-US" altLang="en-US" sz="1800" dirty="0">
                <a:solidFill>
                  <a:schemeClr val="bg1"/>
                </a:solidFill>
              </a:rPr>
              <a:t>Inserting a function</a:t>
            </a:r>
            <a:endParaRPr lang="en-IN" dirty="0"/>
          </a:p>
        </p:txBody>
      </p:sp>
      <p:pic>
        <p:nvPicPr>
          <p:cNvPr id="4" name="Picture 4">
            <a:extLst>
              <a:ext uri="{FF2B5EF4-FFF2-40B4-BE49-F238E27FC236}">
                <a16:creationId xmlns:a16="http://schemas.microsoft.com/office/drawing/2014/main" id="{6F23BF32-D36C-493C-B5B5-942859C56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9" y="1040235"/>
            <a:ext cx="4392512" cy="538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49C9929-17C5-45F7-896F-32F47D99DC5A}"/>
              </a:ext>
            </a:extLst>
          </p:cNvPr>
          <p:cNvSpPr txBox="1"/>
          <p:nvPr/>
        </p:nvSpPr>
        <p:spPr>
          <a:xfrm>
            <a:off x="7071919" y="2526064"/>
            <a:ext cx="2583809" cy="1200329"/>
          </a:xfrm>
          <a:prstGeom prst="rect">
            <a:avLst/>
          </a:prstGeom>
          <a:noFill/>
        </p:spPr>
        <p:txBody>
          <a:bodyPr wrap="square" rtlCol="0">
            <a:spAutoFit/>
          </a:bodyPr>
          <a:lstStyle/>
          <a:p>
            <a:r>
              <a:rPr lang="en-US" altLang="en-US" sz="1800" dirty="0"/>
              <a:t> To print a spreadsheet, click the </a:t>
            </a:r>
            <a:r>
              <a:rPr lang="en-US" altLang="en-US" sz="1800" b="1" dirty="0"/>
              <a:t>Microsoft Office Button</a:t>
            </a:r>
            <a:r>
              <a:rPr lang="en-US" altLang="en-US" sz="1800" dirty="0"/>
              <a:t>, point to </a:t>
            </a:r>
            <a:r>
              <a:rPr lang="en-US" altLang="en-US" sz="1800" b="1" dirty="0"/>
              <a:t>Print</a:t>
            </a:r>
            <a:r>
              <a:rPr lang="en-US" altLang="en-US" sz="1800" dirty="0"/>
              <a:t>, and then click </a:t>
            </a:r>
            <a:r>
              <a:rPr lang="en-US" altLang="en-US" sz="1800" b="1" dirty="0"/>
              <a:t>Print</a:t>
            </a:r>
            <a:r>
              <a:rPr lang="en-US" altLang="en-US" sz="1800" dirty="0"/>
              <a:t>.</a:t>
            </a:r>
            <a:endParaRPr lang="en-IN" dirty="0"/>
          </a:p>
        </p:txBody>
      </p:sp>
    </p:spTree>
    <p:extLst>
      <p:ext uri="{BB962C8B-B14F-4D97-AF65-F5344CB8AC3E}">
        <p14:creationId xmlns:p14="http://schemas.microsoft.com/office/powerpoint/2010/main" val="288649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dirty="0">
                <a:solidFill>
                  <a:schemeClr val="bg1"/>
                </a:solidFill>
              </a:rPr>
              <a:t>Introduction to Spread Sheets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733F53A2-D06B-490E-9BF5-689A9EE9E671}"/>
              </a:ext>
            </a:extLst>
          </p:cNvPr>
          <p:cNvSpPr txBox="1"/>
          <p:nvPr/>
        </p:nvSpPr>
        <p:spPr>
          <a:xfrm>
            <a:off x="2155971" y="1493240"/>
            <a:ext cx="8707772" cy="615553"/>
          </a:xfrm>
          <a:prstGeom prst="rect">
            <a:avLst/>
          </a:prstGeom>
          <a:noFill/>
        </p:spPr>
        <p:txBody>
          <a:bodyPr wrap="square" rtlCol="0">
            <a:spAutoFit/>
          </a:bodyPr>
          <a:lstStyle/>
          <a:p>
            <a:r>
              <a:rPr lang="en-IN" sz="3400" dirty="0"/>
              <a:t>                        What is Spreadsheet?</a:t>
            </a:r>
          </a:p>
        </p:txBody>
      </p:sp>
      <p:sp>
        <p:nvSpPr>
          <p:cNvPr id="4" name="TextBox 3">
            <a:extLst>
              <a:ext uri="{FF2B5EF4-FFF2-40B4-BE49-F238E27FC236}">
                <a16:creationId xmlns:a16="http://schemas.microsoft.com/office/drawing/2014/main" id="{41D31406-467F-4ABA-BB33-0B7E37501162}"/>
              </a:ext>
            </a:extLst>
          </p:cNvPr>
          <p:cNvSpPr txBox="1"/>
          <p:nvPr/>
        </p:nvSpPr>
        <p:spPr>
          <a:xfrm>
            <a:off x="2306972" y="2667869"/>
            <a:ext cx="7801762" cy="1200329"/>
          </a:xfrm>
          <a:prstGeom prst="rect">
            <a:avLst/>
          </a:prstGeom>
          <a:noFill/>
        </p:spPr>
        <p:txBody>
          <a:bodyPr wrap="square" rtlCol="0">
            <a:spAutoFit/>
          </a:bodyPr>
          <a:lstStyle/>
          <a:p>
            <a:pPr algn="just"/>
            <a:r>
              <a:rPr lang="en-US" sz="2400" spc="-5" dirty="0">
                <a:latin typeface="Calibri" pitchFamily="34" charset="0"/>
                <a:cs typeface="Calibri" pitchFamily="34" charset="0"/>
              </a:rPr>
              <a:t>An </a:t>
            </a:r>
            <a:r>
              <a:rPr lang="en-US" sz="2400" spc="-15" dirty="0">
                <a:latin typeface="Calibri" pitchFamily="34" charset="0"/>
                <a:cs typeface="Calibri" pitchFamily="34" charset="0"/>
              </a:rPr>
              <a:t>arrangement </a:t>
            </a:r>
            <a:r>
              <a:rPr lang="en-US" sz="2400" spc="-5" dirty="0">
                <a:latin typeface="Calibri" pitchFamily="34" charset="0"/>
                <a:cs typeface="Calibri" pitchFamily="34" charset="0"/>
              </a:rPr>
              <a:t>of cells in </a:t>
            </a:r>
            <a:r>
              <a:rPr lang="en-US" sz="2400" spc="-10" dirty="0">
                <a:latin typeface="Calibri" pitchFamily="34" charset="0"/>
                <a:cs typeface="Calibri" pitchFamily="34" charset="0"/>
              </a:rPr>
              <a:t>columns </a:t>
            </a:r>
            <a:r>
              <a:rPr lang="en-US" sz="2400" spc="-5" dirty="0">
                <a:latin typeface="Calibri" pitchFamily="34" charset="0"/>
                <a:cs typeface="Calibri" pitchFamily="34" charset="0"/>
              </a:rPr>
              <a:t>and </a:t>
            </a:r>
            <a:r>
              <a:rPr lang="en-US" sz="2400" spc="-25" dirty="0">
                <a:latin typeface="Calibri" pitchFamily="34" charset="0"/>
                <a:cs typeface="Calibri" pitchFamily="34" charset="0"/>
              </a:rPr>
              <a:t>rows  </a:t>
            </a:r>
            <a:r>
              <a:rPr lang="en-US" sz="2400" spc="-10" dirty="0">
                <a:latin typeface="Calibri" pitchFamily="34" charset="0"/>
                <a:cs typeface="Calibri" pitchFamily="34" charset="0"/>
              </a:rPr>
              <a:t>used </a:t>
            </a:r>
            <a:r>
              <a:rPr lang="en-US" sz="2400" spc="-20" dirty="0">
                <a:latin typeface="Calibri" pitchFamily="34" charset="0"/>
                <a:cs typeface="Calibri" pitchFamily="34" charset="0"/>
              </a:rPr>
              <a:t>to organize, </a:t>
            </a:r>
            <a:r>
              <a:rPr lang="en-US" sz="2400" spc="-15" dirty="0">
                <a:latin typeface="Calibri" pitchFamily="34" charset="0"/>
                <a:cs typeface="Calibri" pitchFamily="34" charset="0"/>
              </a:rPr>
              <a:t>analyze, </a:t>
            </a:r>
            <a:r>
              <a:rPr lang="en-US" sz="2400" spc="-10" dirty="0">
                <a:latin typeface="Calibri" pitchFamily="34" charset="0"/>
                <a:cs typeface="Calibri" pitchFamily="34" charset="0"/>
              </a:rPr>
              <a:t>calculate, </a:t>
            </a:r>
            <a:r>
              <a:rPr lang="en-US" sz="2400" spc="-5" dirty="0">
                <a:latin typeface="Calibri" pitchFamily="34" charset="0"/>
                <a:cs typeface="Calibri" pitchFamily="34" charset="0"/>
              </a:rPr>
              <a:t>and </a:t>
            </a:r>
            <a:r>
              <a:rPr lang="en-US" sz="2400" spc="-10" dirty="0">
                <a:latin typeface="Calibri" pitchFamily="34" charset="0"/>
                <a:cs typeface="Calibri" pitchFamily="34" charset="0"/>
              </a:rPr>
              <a:t>report  </a:t>
            </a:r>
            <a:r>
              <a:rPr lang="en-US" sz="2400" spc="-15" dirty="0">
                <a:latin typeface="Calibri" pitchFamily="34" charset="0"/>
                <a:cs typeface="Calibri" pitchFamily="34" charset="0"/>
              </a:rPr>
              <a:t>information, </a:t>
            </a:r>
            <a:r>
              <a:rPr lang="en-US" sz="2400" spc="-10" dirty="0">
                <a:latin typeface="Calibri" pitchFamily="34" charset="0"/>
                <a:cs typeface="Calibri" pitchFamily="34" charset="0"/>
              </a:rPr>
              <a:t>usually </a:t>
            </a:r>
            <a:r>
              <a:rPr lang="en-US" sz="2400" spc="-5" dirty="0">
                <a:latin typeface="Calibri" pitchFamily="34" charset="0"/>
                <a:cs typeface="Calibri" pitchFamily="34" charset="0"/>
              </a:rPr>
              <a:t>in </a:t>
            </a:r>
            <a:r>
              <a:rPr lang="en-US" sz="2400" spc="-10" dirty="0">
                <a:latin typeface="Calibri" pitchFamily="34" charset="0"/>
                <a:cs typeface="Calibri" pitchFamily="34" charset="0"/>
              </a:rPr>
              <a:t>numerical</a:t>
            </a:r>
            <a:r>
              <a:rPr lang="en-US" sz="2400" spc="110" dirty="0">
                <a:latin typeface="Calibri" pitchFamily="34" charset="0"/>
                <a:cs typeface="Calibri" pitchFamily="34" charset="0"/>
              </a:rPr>
              <a:t> </a:t>
            </a:r>
            <a:r>
              <a:rPr lang="en-US" sz="2400" spc="-20" dirty="0">
                <a:latin typeface="Calibri" pitchFamily="34" charset="0"/>
                <a:cs typeface="Calibri" pitchFamily="34" charset="0"/>
              </a:rPr>
              <a:t>form.</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403953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How to Print Spreadsheet Data</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14" name="TextBox 13">
            <a:extLst>
              <a:ext uri="{FF2B5EF4-FFF2-40B4-BE49-F238E27FC236}">
                <a16:creationId xmlns:a16="http://schemas.microsoft.com/office/drawing/2014/main" id="{B11ACCC7-240C-456D-ABEC-2BE44D0985F6}"/>
              </a:ext>
            </a:extLst>
          </p:cNvPr>
          <p:cNvSpPr txBox="1"/>
          <p:nvPr/>
        </p:nvSpPr>
        <p:spPr>
          <a:xfrm>
            <a:off x="3047301" y="3204486"/>
            <a:ext cx="6094602" cy="369332"/>
          </a:xfrm>
          <a:prstGeom prst="rect">
            <a:avLst/>
          </a:prstGeom>
          <a:noFill/>
        </p:spPr>
        <p:txBody>
          <a:bodyPr wrap="square">
            <a:spAutoFit/>
          </a:bodyPr>
          <a:lstStyle/>
          <a:p>
            <a:r>
              <a:rPr lang="en-US" altLang="en-US" sz="1800" dirty="0">
                <a:solidFill>
                  <a:schemeClr val="bg1"/>
                </a:solidFill>
              </a:rPr>
              <a:t>Inserting a function</a:t>
            </a:r>
            <a:endParaRPr lang="en-IN" dirty="0"/>
          </a:p>
        </p:txBody>
      </p:sp>
      <p:pic>
        <p:nvPicPr>
          <p:cNvPr id="4" name="Picture 4">
            <a:extLst>
              <a:ext uri="{FF2B5EF4-FFF2-40B4-BE49-F238E27FC236}">
                <a16:creationId xmlns:a16="http://schemas.microsoft.com/office/drawing/2014/main" id="{6F23BF32-D36C-493C-B5B5-942859C56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9" y="1040235"/>
            <a:ext cx="4392512" cy="5386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49C9929-17C5-45F7-896F-32F47D99DC5A}"/>
              </a:ext>
            </a:extLst>
          </p:cNvPr>
          <p:cNvSpPr txBox="1"/>
          <p:nvPr/>
        </p:nvSpPr>
        <p:spPr>
          <a:xfrm>
            <a:off x="7071919" y="2526064"/>
            <a:ext cx="2583809" cy="1200329"/>
          </a:xfrm>
          <a:prstGeom prst="rect">
            <a:avLst/>
          </a:prstGeom>
          <a:noFill/>
        </p:spPr>
        <p:txBody>
          <a:bodyPr wrap="square" rtlCol="0">
            <a:spAutoFit/>
          </a:bodyPr>
          <a:lstStyle/>
          <a:p>
            <a:r>
              <a:rPr lang="en-US" altLang="en-US" sz="1800" dirty="0"/>
              <a:t> To print a spreadsheet, click the </a:t>
            </a:r>
            <a:r>
              <a:rPr lang="en-US" altLang="en-US" sz="1800" b="1" dirty="0"/>
              <a:t>Microsoft Office Button</a:t>
            </a:r>
            <a:r>
              <a:rPr lang="en-US" altLang="en-US" sz="1800" dirty="0"/>
              <a:t>, point to </a:t>
            </a:r>
            <a:r>
              <a:rPr lang="en-US" altLang="en-US" sz="1800" b="1" dirty="0"/>
              <a:t>Print</a:t>
            </a:r>
            <a:r>
              <a:rPr lang="en-US" altLang="en-US" sz="1800" dirty="0"/>
              <a:t>, and then click </a:t>
            </a:r>
            <a:r>
              <a:rPr lang="en-US" altLang="en-US" sz="1800" b="1" dirty="0"/>
              <a:t>Print</a:t>
            </a:r>
            <a:r>
              <a:rPr lang="en-US" altLang="en-US" sz="1800" dirty="0"/>
              <a:t>.</a:t>
            </a:r>
            <a:endParaRPr lang="en-IN" dirty="0"/>
          </a:p>
        </p:txBody>
      </p:sp>
    </p:spTree>
    <p:extLst>
      <p:ext uri="{BB962C8B-B14F-4D97-AF65-F5344CB8AC3E}">
        <p14:creationId xmlns:p14="http://schemas.microsoft.com/office/powerpoint/2010/main" val="2044867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14" name="TextBox 13">
            <a:extLst>
              <a:ext uri="{FF2B5EF4-FFF2-40B4-BE49-F238E27FC236}">
                <a16:creationId xmlns:a16="http://schemas.microsoft.com/office/drawing/2014/main" id="{B11ACCC7-240C-456D-ABEC-2BE44D0985F6}"/>
              </a:ext>
            </a:extLst>
          </p:cNvPr>
          <p:cNvSpPr txBox="1"/>
          <p:nvPr/>
        </p:nvSpPr>
        <p:spPr>
          <a:xfrm>
            <a:off x="3047301" y="3204486"/>
            <a:ext cx="6094602" cy="369332"/>
          </a:xfrm>
          <a:prstGeom prst="rect">
            <a:avLst/>
          </a:prstGeom>
          <a:noFill/>
        </p:spPr>
        <p:txBody>
          <a:bodyPr wrap="square">
            <a:spAutoFit/>
          </a:bodyPr>
          <a:lstStyle/>
          <a:p>
            <a:r>
              <a:rPr lang="en-US" altLang="en-US" sz="1800" dirty="0">
                <a:solidFill>
                  <a:schemeClr val="bg1"/>
                </a:solidFill>
              </a:rPr>
              <a:t>Inserting a function</a:t>
            </a:r>
            <a:endParaRPr lang="en-IN" dirty="0"/>
          </a:p>
        </p:txBody>
      </p:sp>
      <p:sp>
        <p:nvSpPr>
          <p:cNvPr id="6" name="TextBox 5">
            <a:extLst>
              <a:ext uri="{FF2B5EF4-FFF2-40B4-BE49-F238E27FC236}">
                <a16:creationId xmlns:a16="http://schemas.microsoft.com/office/drawing/2014/main" id="{649C9929-17C5-45F7-896F-32F47D99DC5A}"/>
              </a:ext>
            </a:extLst>
          </p:cNvPr>
          <p:cNvSpPr txBox="1"/>
          <p:nvPr/>
        </p:nvSpPr>
        <p:spPr>
          <a:xfrm>
            <a:off x="3047301" y="3142930"/>
            <a:ext cx="7503468" cy="830997"/>
          </a:xfrm>
          <a:prstGeom prst="rect">
            <a:avLst/>
          </a:prstGeom>
          <a:noFill/>
        </p:spPr>
        <p:txBody>
          <a:bodyPr wrap="square" rtlCol="0">
            <a:spAutoFit/>
          </a:bodyPr>
          <a:lstStyle/>
          <a:p>
            <a:pPr marL="0" indent="0" algn="ctr">
              <a:buNone/>
            </a:pPr>
            <a:r>
              <a:rPr lang="en-US" sz="4800" b="1" dirty="0">
                <a:solidFill>
                  <a:srgbClr val="0070C0"/>
                </a:solidFill>
                <a:cs typeface="Calibri"/>
              </a:rPr>
              <a:t>Manipulation of Excel Data</a:t>
            </a:r>
            <a:endParaRPr lang="en-US" sz="4800" b="1" dirty="0">
              <a:cs typeface="Calibri"/>
            </a:endParaRPr>
          </a:p>
        </p:txBody>
      </p:sp>
    </p:spTree>
    <p:extLst>
      <p:ext uri="{BB962C8B-B14F-4D97-AF65-F5344CB8AC3E}">
        <p14:creationId xmlns:p14="http://schemas.microsoft.com/office/powerpoint/2010/main" val="2336171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22</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3371" y="-8845"/>
            <a:ext cx="12191999" cy="1021965"/>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algn="ctr">
              <a:lnSpc>
                <a:spcPct val="90000"/>
              </a:lnSpc>
              <a:spcBef>
                <a:spcPct val="0"/>
              </a:spcBef>
              <a:defRPr/>
            </a:pPr>
            <a:r>
              <a:rPr lang="en-IN" altLang="zh-CN" sz="2800" b="1" dirty="0">
                <a:solidFill>
                  <a:schemeClr val="bg1"/>
                </a:solidFill>
                <a:latin typeface="Tinos"/>
                <a:ea typeface="+mj-ea"/>
                <a:cs typeface="+mj-cs"/>
              </a:rPr>
              <a:t>Sum : MS Excel</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r>
              <a:rPr lang="en-US" altLang="zh-CN" b="1" dirty="0">
                <a:solidFill>
                  <a:schemeClr val="bg1"/>
                </a:solidFill>
                <a:latin typeface="Tinos"/>
              </a:rPr>
              <a:t> –CSE</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5122" name="Picture 2"/>
          <p:cNvPicPr>
            <a:picLocks noChangeAspect="1" noChangeArrowheads="1"/>
          </p:cNvPicPr>
          <p:nvPr/>
        </p:nvPicPr>
        <p:blipFill>
          <a:blip r:embed="rId3"/>
          <a:srcRect/>
          <a:stretch>
            <a:fillRect/>
          </a:stretch>
        </p:blipFill>
        <p:spPr bwMode="auto">
          <a:xfrm>
            <a:off x="8198615" y="3207535"/>
            <a:ext cx="3314947" cy="3009314"/>
          </a:xfrm>
          <a:prstGeom prst="rect">
            <a:avLst/>
          </a:prstGeom>
          <a:noFill/>
          <a:ln w="9525">
            <a:noFill/>
            <a:miter lim="800000"/>
            <a:headEnd/>
            <a:tailEnd/>
          </a:ln>
          <a:effectLst/>
        </p:spPr>
      </p:pic>
      <p:sp>
        <p:nvSpPr>
          <p:cNvPr id="12" name="object 3"/>
          <p:cNvSpPr txBox="1"/>
          <p:nvPr/>
        </p:nvSpPr>
        <p:spPr>
          <a:xfrm>
            <a:off x="1280161" y="1317091"/>
            <a:ext cx="9777046" cy="4168449"/>
          </a:xfrm>
          <a:prstGeom prst="rect">
            <a:avLst/>
          </a:prstGeom>
        </p:spPr>
        <p:txBody>
          <a:bodyPr vert="horz" wrap="square" lIns="0" tIns="13335" rIns="0" bIns="0" rtlCol="0">
            <a:spAutoFit/>
          </a:bodyPr>
          <a:lstStyle/>
          <a:p>
            <a:pPr marL="231775" indent="-219075">
              <a:lnSpc>
                <a:spcPct val="150000"/>
              </a:lnSpc>
              <a:buClr>
                <a:srgbClr val="0000FF"/>
              </a:buClr>
              <a:buFontTx/>
              <a:buChar char="•"/>
              <a:tabLst>
                <a:tab pos="231775" algn="l"/>
              </a:tabLst>
            </a:pPr>
            <a:r>
              <a:rPr lang="en-IN" sz="2800" dirty="0"/>
              <a:t>Sum()</a:t>
            </a:r>
          </a:p>
          <a:p>
            <a:pPr marL="231775" indent="-219075">
              <a:lnSpc>
                <a:spcPct val="150000"/>
              </a:lnSpc>
              <a:buClr>
                <a:srgbClr val="0000FF"/>
              </a:buClr>
              <a:buFontTx/>
              <a:buChar char="•"/>
              <a:tabLst>
                <a:tab pos="231775" algn="l"/>
              </a:tabLst>
            </a:pPr>
            <a:r>
              <a:rPr lang="en-IN" sz="2800" dirty="0"/>
              <a:t>It is the summation all values in any particular row or column</a:t>
            </a:r>
          </a:p>
          <a:p>
            <a:pPr marL="688975" lvl="1" indent="-219075">
              <a:lnSpc>
                <a:spcPct val="150000"/>
              </a:lnSpc>
              <a:buClr>
                <a:srgbClr val="0000FF"/>
              </a:buClr>
              <a:buFontTx/>
              <a:buChar char="•"/>
              <a:tabLst>
                <a:tab pos="231775" algn="l"/>
              </a:tabLst>
            </a:pPr>
            <a:r>
              <a:rPr lang="en-IN" sz="2800" dirty="0"/>
              <a:t>Select any particular block where sum will be store  </a:t>
            </a:r>
          </a:p>
          <a:p>
            <a:pPr marL="688975" lvl="1" indent="-219075">
              <a:lnSpc>
                <a:spcPct val="150000"/>
              </a:lnSpc>
              <a:buClr>
                <a:srgbClr val="0000FF"/>
              </a:buClr>
              <a:buFontTx/>
              <a:buChar char="•"/>
              <a:tabLst>
                <a:tab pos="231775" algn="l"/>
              </a:tabLst>
            </a:pPr>
            <a:r>
              <a:rPr lang="en-US" sz="2400" dirty="0"/>
              <a:t>Write the formula for sum () in the formula bar  </a:t>
            </a:r>
          </a:p>
          <a:p>
            <a:pPr marL="688975" lvl="1" indent="-219075">
              <a:lnSpc>
                <a:spcPct val="150000"/>
              </a:lnSpc>
              <a:buClr>
                <a:srgbClr val="0000FF"/>
              </a:buClr>
              <a:buFontTx/>
              <a:buChar char="•"/>
              <a:tabLst>
                <a:tab pos="231775" algn="l"/>
              </a:tabLst>
            </a:pPr>
            <a:r>
              <a:rPr lang="en-US" sz="2400" dirty="0"/>
              <a:t> =</a:t>
            </a:r>
            <a:r>
              <a:rPr lang="en-US" sz="2400" b="1" dirty="0"/>
              <a:t>SUM</a:t>
            </a:r>
            <a:r>
              <a:rPr lang="en-US" sz="2400" dirty="0"/>
              <a:t>(first column/row : last column/row)</a:t>
            </a:r>
          </a:p>
          <a:p>
            <a:pPr marL="1146175" lvl="2" indent="-219075">
              <a:lnSpc>
                <a:spcPct val="150000"/>
              </a:lnSpc>
              <a:buClr>
                <a:srgbClr val="0000FF"/>
              </a:buClr>
              <a:buFontTx/>
              <a:buChar char="•"/>
              <a:tabLst>
                <a:tab pos="231775" algn="l"/>
              </a:tabLst>
            </a:pPr>
            <a:r>
              <a:rPr lang="en-IN" sz="2400" dirty="0"/>
              <a:t>In this example it is </a:t>
            </a:r>
            <a:r>
              <a:rPr lang="en-US" sz="2400" dirty="0"/>
              <a:t>–</a:t>
            </a:r>
          </a:p>
          <a:p>
            <a:pPr marL="1146175" lvl="2" indent="-219075">
              <a:lnSpc>
                <a:spcPct val="150000"/>
              </a:lnSpc>
              <a:buClr>
                <a:srgbClr val="0000FF"/>
              </a:buClr>
              <a:buFontTx/>
              <a:buChar char="•"/>
              <a:tabLst>
                <a:tab pos="231775" algn="l"/>
              </a:tabLst>
            </a:pPr>
            <a:r>
              <a:rPr lang="en-IN" sz="2400" dirty="0">
                <a:solidFill>
                  <a:srgbClr val="00B050"/>
                </a:solidFill>
              </a:rPr>
              <a:t>SUM(F3:F8)</a:t>
            </a:r>
            <a:r>
              <a:rPr lang="en-IN" sz="2400" dirty="0"/>
              <a:t> and result is in block F9 </a:t>
            </a:r>
          </a:p>
        </p:txBody>
      </p:sp>
      <p:pic>
        <p:nvPicPr>
          <p:cNvPr id="13" name="Picture 12">
            <a:extLst>
              <a:ext uri="{FF2B5EF4-FFF2-40B4-BE49-F238E27FC236}">
                <a16:creationId xmlns:a16="http://schemas.microsoft.com/office/drawing/2014/main" id="{0A539C75-5F76-421D-9730-EDC319C99338}"/>
              </a:ext>
            </a:extLst>
          </p:cNvPr>
          <p:cNvPicPr>
            <a:picLocks noChangeAspect="1"/>
          </p:cNvPicPr>
          <p:nvPr/>
        </p:nvPicPr>
        <p:blipFill>
          <a:blip r:embed="rId4"/>
          <a:stretch>
            <a:fillRect/>
          </a:stretch>
        </p:blipFill>
        <p:spPr>
          <a:xfrm>
            <a:off x="-13063" y="-10466"/>
            <a:ext cx="1504949" cy="1023587"/>
          </a:xfrm>
          <a:prstGeom prst="rect">
            <a:avLst/>
          </a:prstGeom>
        </p:spPr>
      </p:pic>
    </p:spTree>
    <p:extLst>
      <p:ext uri="{BB962C8B-B14F-4D97-AF65-F5344CB8AC3E}">
        <p14:creationId xmlns:p14="http://schemas.microsoft.com/office/powerpoint/2010/main" val="3419127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23</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504950" y="2597"/>
            <a:ext cx="10673678" cy="1023587"/>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algn="ctr">
              <a:lnSpc>
                <a:spcPct val="90000"/>
              </a:lnSpc>
              <a:spcBef>
                <a:spcPct val="0"/>
              </a:spcBef>
              <a:defRPr/>
            </a:pPr>
            <a:r>
              <a:rPr lang="en-IN" altLang="zh-CN" sz="2800" b="1" dirty="0">
                <a:solidFill>
                  <a:schemeClr val="bg1"/>
                </a:solidFill>
                <a:latin typeface="Tinos"/>
                <a:ea typeface="+mj-ea"/>
                <a:cs typeface="+mj-cs"/>
              </a:rPr>
              <a:t>Average : MS Excel</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12" name="object 3"/>
          <p:cNvSpPr txBox="1"/>
          <p:nvPr/>
        </p:nvSpPr>
        <p:spPr>
          <a:xfrm>
            <a:off x="1280161" y="1317091"/>
            <a:ext cx="9777046" cy="4722447"/>
          </a:xfrm>
          <a:prstGeom prst="rect">
            <a:avLst/>
          </a:prstGeom>
        </p:spPr>
        <p:txBody>
          <a:bodyPr vert="horz" wrap="square" lIns="0" tIns="13335" rIns="0" bIns="0" rtlCol="0">
            <a:spAutoFit/>
          </a:bodyPr>
          <a:lstStyle/>
          <a:p>
            <a:pPr marL="231775" indent="-219075">
              <a:lnSpc>
                <a:spcPct val="150000"/>
              </a:lnSpc>
              <a:buClr>
                <a:srgbClr val="0000FF"/>
              </a:buClr>
              <a:buFontTx/>
              <a:buChar char="•"/>
              <a:tabLst>
                <a:tab pos="231775" algn="l"/>
              </a:tabLst>
            </a:pPr>
            <a:r>
              <a:rPr lang="en-IN" sz="2800" dirty="0"/>
              <a:t>Average()</a:t>
            </a:r>
          </a:p>
          <a:p>
            <a:pPr marL="231775" indent="-219075">
              <a:lnSpc>
                <a:spcPct val="150000"/>
              </a:lnSpc>
              <a:buClr>
                <a:srgbClr val="0000FF"/>
              </a:buClr>
              <a:buFontTx/>
              <a:buChar char="•"/>
              <a:tabLst>
                <a:tab pos="231775" algn="l"/>
              </a:tabLst>
            </a:pPr>
            <a:r>
              <a:rPr lang="en-IN" sz="2800" dirty="0"/>
              <a:t>It is the average of all values in any particular row or column</a:t>
            </a:r>
          </a:p>
          <a:p>
            <a:pPr marL="688975" lvl="2" indent="-219075">
              <a:lnSpc>
                <a:spcPct val="150000"/>
              </a:lnSpc>
              <a:buClr>
                <a:srgbClr val="0000FF"/>
              </a:buClr>
              <a:buFontTx/>
              <a:buChar char="•"/>
              <a:tabLst>
                <a:tab pos="231775" algn="l"/>
              </a:tabLst>
            </a:pPr>
            <a:r>
              <a:rPr lang="en-IN" sz="2800" dirty="0"/>
              <a:t>Select any particular block where the average will be store  </a:t>
            </a:r>
          </a:p>
          <a:p>
            <a:pPr marL="688975" lvl="1" indent="-219075">
              <a:lnSpc>
                <a:spcPct val="150000"/>
              </a:lnSpc>
              <a:buClr>
                <a:srgbClr val="0000FF"/>
              </a:buClr>
              <a:buFontTx/>
              <a:buChar char="•"/>
              <a:tabLst>
                <a:tab pos="231775" algn="l"/>
              </a:tabLst>
            </a:pPr>
            <a:r>
              <a:rPr lang="en-US" sz="2400" dirty="0"/>
              <a:t>Write the formula for  average () in the formula bar </a:t>
            </a:r>
          </a:p>
          <a:p>
            <a:pPr marL="688975" lvl="1" indent="-219075">
              <a:lnSpc>
                <a:spcPct val="150000"/>
              </a:lnSpc>
              <a:buClr>
                <a:srgbClr val="0000FF"/>
              </a:buClr>
              <a:buFontTx/>
              <a:buChar char="•"/>
              <a:tabLst>
                <a:tab pos="231775" algn="l"/>
              </a:tabLst>
            </a:pPr>
            <a:r>
              <a:rPr lang="en-US" sz="2400" dirty="0"/>
              <a:t> =</a:t>
            </a:r>
            <a:r>
              <a:rPr lang="en-US" sz="2400" b="1" dirty="0"/>
              <a:t>AVERAGE</a:t>
            </a:r>
            <a:r>
              <a:rPr lang="en-US" sz="2400" dirty="0"/>
              <a:t>(first block column/row : last block column/row)</a:t>
            </a:r>
          </a:p>
          <a:p>
            <a:pPr marL="1146175" lvl="2" indent="-219075">
              <a:lnSpc>
                <a:spcPct val="150000"/>
              </a:lnSpc>
              <a:buClr>
                <a:srgbClr val="0000FF"/>
              </a:buClr>
              <a:buFontTx/>
              <a:buChar char="•"/>
              <a:tabLst>
                <a:tab pos="231775" algn="l"/>
              </a:tabLst>
            </a:pPr>
            <a:r>
              <a:rPr lang="en-IN" sz="2400" dirty="0"/>
              <a:t>In this example it is </a:t>
            </a:r>
            <a:r>
              <a:rPr lang="en-US" sz="2400" dirty="0"/>
              <a:t>–</a:t>
            </a:r>
          </a:p>
          <a:p>
            <a:pPr marL="1146175" lvl="2" indent="-219075">
              <a:lnSpc>
                <a:spcPct val="150000"/>
              </a:lnSpc>
              <a:buClr>
                <a:srgbClr val="0000FF"/>
              </a:buClr>
              <a:buFontTx/>
              <a:buChar char="•"/>
              <a:tabLst>
                <a:tab pos="231775" algn="l"/>
              </a:tabLst>
            </a:pPr>
            <a:r>
              <a:rPr lang="en-IN" sz="2400" dirty="0">
                <a:solidFill>
                  <a:srgbClr val="00B050"/>
                </a:solidFill>
              </a:rPr>
              <a:t>AVERAGE(F3:F8)</a:t>
            </a:r>
            <a:r>
              <a:rPr lang="en-IN" sz="2400" dirty="0">
                <a:solidFill>
                  <a:srgbClr val="FF0000"/>
                </a:solidFill>
              </a:rPr>
              <a:t> </a:t>
            </a:r>
            <a:r>
              <a:rPr lang="en-IN" sz="2400" dirty="0"/>
              <a:t>and result is in block F9 </a:t>
            </a:r>
          </a:p>
          <a:p>
            <a:pPr marL="688975" lvl="1" indent="-219075">
              <a:lnSpc>
                <a:spcPct val="150000"/>
              </a:lnSpc>
              <a:buClr>
                <a:srgbClr val="0000FF"/>
              </a:buClr>
              <a:buFontTx/>
              <a:buChar char="•"/>
              <a:tabLst>
                <a:tab pos="231775" algn="l"/>
              </a:tabLst>
            </a:pPr>
            <a:endParaRPr lang="en-US" sz="2400" dirty="0"/>
          </a:p>
        </p:txBody>
      </p:sp>
      <p:pic>
        <p:nvPicPr>
          <p:cNvPr id="6146" name="Picture 2"/>
          <p:cNvPicPr>
            <a:picLocks noChangeAspect="1" noChangeArrowheads="1"/>
          </p:cNvPicPr>
          <p:nvPr/>
        </p:nvPicPr>
        <p:blipFill>
          <a:blip r:embed="rId3"/>
          <a:srcRect/>
          <a:stretch>
            <a:fillRect/>
          </a:stretch>
        </p:blipFill>
        <p:spPr bwMode="auto">
          <a:xfrm>
            <a:off x="9480032" y="3202450"/>
            <a:ext cx="2590800" cy="2543175"/>
          </a:xfrm>
          <a:prstGeom prst="rect">
            <a:avLst/>
          </a:prstGeom>
          <a:noFill/>
          <a:ln w="9525">
            <a:noFill/>
            <a:miter lim="800000"/>
            <a:headEnd/>
            <a:tailEnd/>
          </a:ln>
          <a:effectLst/>
        </p:spPr>
      </p:pic>
      <p:pic>
        <p:nvPicPr>
          <p:cNvPr id="13" name="Picture 12">
            <a:extLst>
              <a:ext uri="{FF2B5EF4-FFF2-40B4-BE49-F238E27FC236}">
                <a16:creationId xmlns:a16="http://schemas.microsoft.com/office/drawing/2014/main" id="{0A539C75-5F76-421D-9730-EDC319C99338}"/>
              </a:ext>
            </a:extLst>
          </p:cNvPr>
          <p:cNvPicPr>
            <a:picLocks noChangeAspect="1"/>
          </p:cNvPicPr>
          <p:nvPr/>
        </p:nvPicPr>
        <p:blipFill>
          <a:blip r:embed="rId4"/>
          <a:stretch>
            <a:fillRect/>
          </a:stretch>
        </p:blipFill>
        <p:spPr>
          <a:xfrm>
            <a:off x="0" y="2597"/>
            <a:ext cx="1504949" cy="1023587"/>
          </a:xfrm>
          <a:prstGeom prst="rect">
            <a:avLst/>
          </a:prstGeom>
        </p:spPr>
      </p:pic>
    </p:spTree>
    <p:extLst>
      <p:ext uri="{BB962C8B-B14F-4D97-AF65-F5344CB8AC3E}">
        <p14:creationId xmlns:p14="http://schemas.microsoft.com/office/powerpoint/2010/main" val="3991821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Max: MS Excel</a:t>
            </a:r>
          </a:p>
          <a:p>
            <a:pPr algn="ctr"/>
            <a:endParaRPr lang="en-US" dirty="0"/>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Content Placeholder 7">
            <a:extLst>
              <a:ext uri="{FF2B5EF4-FFF2-40B4-BE49-F238E27FC236}">
                <a16:creationId xmlns:a16="http://schemas.microsoft.com/office/drawing/2014/main" id="{7257380E-C034-4252-ABFD-B18AF5461801}"/>
              </a:ext>
            </a:extLst>
          </p:cNvPr>
          <p:cNvSpPr>
            <a:spLocks noGrp="1"/>
          </p:cNvSpPr>
          <p:nvPr>
            <p:ph idx="1"/>
          </p:nvPr>
        </p:nvSpPr>
        <p:spPr>
          <a:xfrm>
            <a:off x="576777" y="1360991"/>
            <a:ext cx="8253713" cy="4897677"/>
          </a:xfrm>
        </p:spPr>
        <p:txBody>
          <a:bodyPr vert="horz" lIns="91440" tIns="45720" rIns="91440" bIns="45720" rtlCol="0" anchor="t">
            <a:normAutofit fontScale="85000" lnSpcReduction="10000"/>
          </a:bodyPr>
          <a:lstStyle/>
          <a:p>
            <a:pPr marL="231775" indent="-219075">
              <a:lnSpc>
                <a:spcPct val="150000"/>
              </a:lnSpc>
              <a:buClr>
                <a:srgbClr val="0000FF"/>
              </a:buClr>
              <a:buFontTx/>
              <a:buChar char="•"/>
              <a:tabLst>
                <a:tab pos="231775" algn="l"/>
              </a:tabLst>
            </a:pPr>
            <a:r>
              <a:rPr lang="en-IN" sz="3200" dirty="0"/>
              <a:t>MAX()</a:t>
            </a:r>
          </a:p>
          <a:p>
            <a:pPr marL="231775" indent="-219075">
              <a:lnSpc>
                <a:spcPct val="150000"/>
              </a:lnSpc>
              <a:buClr>
                <a:srgbClr val="0000FF"/>
              </a:buClr>
              <a:buFontTx/>
              <a:buChar char="•"/>
              <a:tabLst>
                <a:tab pos="231775" algn="l"/>
              </a:tabLst>
            </a:pPr>
            <a:r>
              <a:rPr lang="en-IN" dirty="0"/>
              <a:t>It will return the  maximum value among all the values in any particular row or column</a:t>
            </a:r>
          </a:p>
          <a:p>
            <a:pPr marL="688975" lvl="2" indent="-219075">
              <a:lnSpc>
                <a:spcPct val="150000"/>
              </a:lnSpc>
              <a:buClr>
                <a:srgbClr val="0000FF"/>
              </a:buClr>
              <a:buFontTx/>
              <a:buChar char="•"/>
              <a:tabLst>
                <a:tab pos="231775" algn="l"/>
              </a:tabLst>
            </a:pPr>
            <a:r>
              <a:rPr lang="en-IN" sz="2800" dirty="0"/>
              <a:t>Select any particular block where the average will be store  </a:t>
            </a:r>
          </a:p>
          <a:p>
            <a:pPr marL="688975" lvl="1" indent="-219075">
              <a:lnSpc>
                <a:spcPct val="150000"/>
              </a:lnSpc>
              <a:buClr>
                <a:srgbClr val="0000FF"/>
              </a:buClr>
              <a:buFontTx/>
              <a:buChar char="•"/>
              <a:tabLst>
                <a:tab pos="231775" algn="l"/>
              </a:tabLst>
            </a:pPr>
            <a:r>
              <a:rPr lang="en-US" dirty="0"/>
              <a:t>Write the formula for  MAX () in the formula bar </a:t>
            </a:r>
          </a:p>
          <a:p>
            <a:pPr marL="688975" lvl="1" indent="-219075">
              <a:lnSpc>
                <a:spcPct val="150000"/>
              </a:lnSpc>
              <a:buClr>
                <a:srgbClr val="0000FF"/>
              </a:buClr>
              <a:buFontTx/>
              <a:buChar char="•"/>
              <a:tabLst>
                <a:tab pos="231775" algn="l"/>
              </a:tabLst>
            </a:pPr>
            <a:r>
              <a:rPr lang="en-US" dirty="0"/>
              <a:t> =</a:t>
            </a:r>
            <a:r>
              <a:rPr lang="en-US" b="1" dirty="0"/>
              <a:t>MAX</a:t>
            </a:r>
            <a:r>
              <a:rPr lang="en-US" dirty="0"/>
              <a:t>(first block column/row : last block column/row)</a:t>
            </a:r>
          </a:p>
          <a:p>
            <a:pPr marL="1146175" lvl="2" indent="-219075">
              <a:lnSpc>
                <a:spcPct val="150000"/>
              </a:lnSpc>
              <a:buClr>
                <a:srgbClr val="0000FF"/>
              </a:buClr>
              <a:buFontTx/>
              <a:buChar char="•"/>
              <a:tabLst>
                <a:tab pos="231775" algn="l"/>
              </a:tabLst>
            </a:pPr>
            <a:r>
              <a:rPr lang="en-IN" sz="2400" dirty="0"/>
              <a:t>In this example it is </a:t>
            </a:r>
            <a:r>
              <a:rPr lang="en-US" sz="2400" dirty="0"/>
              <a:t>–</a:t>
            </a:r>
          </a:p>
          <a:p>
            <a:pPr marL="1146175" lvl="2" indent="-219075">
              <a:lnSpc>
                <a:spcPct val="150000"/>
              </a:lnSpc>
              <a:buClr>
                <a:srgbClr val="0000FF"/>
              </a:buClr>
              <a:buFontTx/>
              <a:buChar char="•"/>
              <a:tabLst>
                <a:tab pos="231775" algn="l"/>
              </a:tabLst>
            </a:pPr>
            <a:r>
              <a:rPr lang="en-IN" sz="2400">
                <a:solidFill>
                  <a:srgbClr val="00B050"/>
                </a:solidFill>
              </a:rPr>
              <a:t>MAX(E3:E8</a:t>
            </a:r>
            <a:r>
              <a:rPr lang="en-IN" sz="2400" dirty="0">
                <a:solidFill>
                  <a:srgbClr val="00B050"/>
                </a:solidFill>
              </a:rPr>
              <a:t>)</a:t>
            </a:r>
            <a:r>
              <a:rPr lang="en-IN" sz="2400" dirty="0">
                <a:solidFill>
                  <a:srgbClr val="FF0000"/>
                </a:solidFill>
              </a:rPr>
              <a:t> </a:t>
            </a:r>
            <a:r>
              <a:rPr lang="en-IN" sz="2400" dirty="0"/>
              <a:t>and result is in </a:t>
            </a:r>
            <a:r>
              <a:rPr lang="en-IN" sz="2400"/>
              <a:t>block E9 </a:t>
            </a:r>
            <a:endParaRPr lang="en-IN" sz="2400" dirty="0"/>
          </a:p>
          <a:p>
            <a:pPr marL="231775" indent="-219075">
              <a:lnSpc>
                <a:spcPct val="150000"/>
              </a:lnSpc>
              <a:buClr>
                <a:srgbClr val="0000FF"/>
              </a:buClr>
              <a:buFontTx/>
              <a:buChar char="•"/>
              <a:tabLst>
                <a:tab pos="231775" algn="l"/>
              </a:tabLst>
            </a:pPr>
            <a:endParaRPr lang="en-IN" sz="3200" dirty="0"/>
          </a:p>
        </p:txBody>
      </p:sp>
      <p:pic>
        <p:nvPicPr>
          <p:cNvPr id="1027" name="Picture 3"/>
          <p:cNvPicPr>
            <a:picLocks noChangeAspect="1" noChangeArrowheads="1"/>
          </p:cNvPicPr>
          <p:nvPr/>
        </p:nvPicPr>
        <p:blipFill>
          <a:blip r:embed="rId3"/>
          <a:srcRect/>
          <a:stretch>
            <a:fillRect/>
          </a:stretch>
        </p:blipFill>
        <p:spPr bwMode="auto">
          <a:xfrm>
            <a:off x="9099641" y="2385603"/>
            <a:ext cx="2134416" cy="3320203"/>
          </a:xfrm>
          <a:prstGeom prst="rect">
            <a:avLst/>
          </a:prstGeom>
          <a:noFill/>
          <a:ln w="9525">
            <a:noFill/>
            <a:miter lim="800000"/>
            <a:headEnd/>
            <a:tailEnd/>
          </a:ln>
          <a:effectLst/>
        </p:spPr>
      </p:pic>
    </p:spTree>
    <p:extLst>
      <p:ext uri="{BB962C8B-B14F-4D97-AF65-F5344CB8AC3E}">
        <p14:creationId xmlns:p14="http://schemas.microsoft.com/office/powerpoint/2010/main" val="719381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Min: MS Excel</a:t>
            </a:r>
          </a:p>
          <a:p>
            <a:pPr algn="ctr"/>
            <a:endParaRPr lang="en-US" dirty="0"/>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Content Placeholder 7">
            <a:extLst>
              <a:ext uri="{FF2B5EF4-FFF2-40B4-BE49-F238E27FC236}">
                <a16:creationId xmlns:a16="http://schemas.microsoft.com/office/drawing/2014/main" id="{7257380E-C034-4252-ABFD-B18AF5461801}"/>
              </a:ext>
            </a:extLst>
          </p:cNvPr>
          <p:cNvSpPr>
            <a:spLocks noGrp="1"/>
          </p:cNvSpPr>
          <p:nvPr>
            <p:ph idx="1"/>
          </p:nvPr>
        </p:nvSpPr>
        <p:spPr>
          <a:xfrm>
            <a:off x="576777" y="1360991"/>
            <a:ext cx="8253713" cy="4897677"/>
          </a:xfrm>
        </p:spPr>
        <p:txBody>
          <a:bodyPr vert="horz" lIns="91440" tIns="45720" rIns="91440" bIns="45720" rtlCol="0" anchor="t">
            <a:normAutofit fontScale="85000" lnSpcReduction="10000"/>
          </a:bodyPr>
          <a:lstStyle/>
          <a:p>
            <a:pPr marL="231775" indent="-219075">
              <a:lnSpc>
                <a:spcPct val="150000"/>
              </a:lnSpc>
              <a:buClr>
                <a:srgbClr val="0000FF"/>
              </a:buClr>
              <a:buFontTx/>
              <a:buChar char="•"/>
              <a:tabLst>
                <a:tab pos="231775" algn="l"/>
              </a:tabLst>
            </a:pPr>
            <a:r>
              <a:rPr lang="en-IN" sz="3200" dirty="0"/>
              <a:t>MIN()</a:t>
            </a:r>
          </a:p>
          <a:p>
            <a:pPr marL="231775" indent="-219075">
              <a:lnSpc>
                <a:spcPct val="150000"/>
              </a:lnSpc>
              <a:buClr>
                <a:srgbClr val="0000FF"/>
              </a:buClr>
              <a:buFontTx/>
              <a:buChar char="•"/>
              <a:tabLst>
                <a:tab pos="231775" algn="l"/>
              </a:tabLst>
            </a:pPr>
            <a:r>
              <a:rPr lang="en-IN" dirty="0"/>
              <a:t>It will return the  minimum value among all the values in any selected particular row or column</a:t>
            </a:r>
          </a:p>
          <a:p>
            <a:pPr marL="688975" lvl="2" indent="-219075">
              <a:lnSpc>
                <a:spcPct val="150000"/>
              </a:lnSpc>
              <a:buClr>
                <a:srgbClr val="0000FF"/>
              </a:buClr>
              <a:buFontTx/>
              <a:buChar char="•"/>
              <a:tabLst>
                <a:tab pos="231775" algn="l"/>
              </a:tabLst>
            </a:pPr>
            <a:r>
              <a:rPr lang="en-IN" sz="2800" dirty="0"/>
              <a:t>Select any particular block where the average will be store  </a:t>
            </a:r>
          </a:p>
          <a:p>
            <a:pPr marL="688975" lvl="1" indent="-219075">
              <a:lnSpc>
                <a:spcPct val="150000"/>
              </a:lnSpc>
              <a:buClr>
                <a:srgbClr val="0000FF"/>
              </a:buClr>
              <a:buFontTx/>
              <a:buChar char="•"/>
              <a:tabLst>
                <a:tab pos="231775" algn="l"/>
              </a:tabLst>
            </a:pPr>
            <a:r>
              <a:rPr lang="en-US" dirty="0"/>
              <a:t>Write the formula for  MIN () in the formula bar </a:t>
            </a:r>
          </a:p>
          <a:p>
            <a:pPr marL="688975" lvl="1" indent="-219075">
              <a:lnSpc>
                <a:spcPct val="150000"/>
              </a:lnSpc>
              <a:buClr>
                <a:srgbClr val="0000FF"/>
              </a:buClr>
              <a:buFontTx/>
              <a:buChar char="•"/>
              <a:tabLst>
                <a:tab pos="231775" algn="l"/>
              </a:tabLst>
            </a:pPr>
            <a:r>
              <a:rPr lang="en-US" dirty="0"/>
              <a:t> =</a:t>
            </a:r>
            <a:r>
              <a:rPr lang="en-US" b="1" dirty="0"/>
              <a:t>MIN</a:t>
            </a:r>
            <a:r>
              <a:rPr lang="en-US" dirty="0"/>
              <a:t>(first block column/row : last block column/row)</a:t>
            </a:r>
          </a:p>
          <a:p>
            <a:pPr marL="1146175" lvl="2" indent="-219075">
              <a:lnSpc>
                <a:spcPct val="150000"/>
              </a:lnSpc>
              <a:buClr>
                <a:srgbClr val="0000FF"/>
              </a:buClr>
              <a:buFontTx/>
              <a:buChar char="•"/>
              <a:tabLst>
                <a:tab pos="231775" algn="l"/>
              </a:tabLst>
            </a:pPr>
            <a:r>
              <a:rPr lang="en-IN" sz="2400" dirty="0"/>
              <a:t>In this example it is </a:t>
            </a:r>
            <a:r>
              <a:rPr lang="en-US" sz="2400" dirty="0"/>
              <a:t>–</a:t>
            </a:r>
          </a:p>
          <a:p>
            <a:pPr marL="1146175" lvl="2" indent="-219075">
              <a:lnSpc>
                <a:spcPct val="150000"/>
              </a:lnSpc>
              <a:buClr>
                <a:srgbClr val="0000FF"/>
              </a:buClr>
              <a:buFontTx/>
              <a:buChar char="•"/>
              <a:tabLst>
                <a:tab pos="231775" algn="l"/>
              </a:tabLst>
            </a:pPr>
            <a:r>
              <a:rPr lang="en-IN" sz="2400" dirty="0">
                <a:solidFill>
                  <a:srgbClr val="00B050"/>
                </a:solidFill>
              </a:rPr>
              <a:t>MIN(E3:E8)</a:t>
            </a:r>
            <a:r>
              <a:rPr lang="en-IN" sz="2400" dirty="0">
                <a:solidFill>
                  <a:srgbClr val="FF0000"/>
                </a:solidFill>
              </a:rPr>
              <a:t> </a:t>
            </a:r>
            <a:r>
              <a:rPr lang="en-IN" sz="2400" dirty="0"/>
              <a:t>and result is in block E9 </a:t>
            </a:r>
          </a:p>
          <a:p>
            <a:pPr marL="231775" indent="-219075">
              <a:lnSpc>
                <a:spcPct val="150000"/>
              </a:lnSpc>
              <a:buClr>
                <a:srgbClr val="0000FF"/>
              </a:buClr>
              <a:buFontTx/>
              <a:buChar char="•"/>
              <a:tabLst>
                <a:tab pos="231775" algn="l"/>
              </a:tabLst>
            </a:pPr>
            <a:endParaRPr lang="en-IN" sz="3200" dirty="0"/>
          </a:p>
        </p:txBody>
      </p:sp>
      <p:pic>
        <p:nvPicPr>
          <p:cNvPr id="1026" name="Picture 2"/>
          <p:cNvPicPr>
            <a:picLocks noChangeAspect="1" noChangeArrowheads="1"/>
          </p:cNvPicPr>
          <p:nvPr/>
        </p:nvPicPr>
        <p:blipFill>
          <a:blip r:embed="rId3"/>
          <a:srcRect/>
          <a:stretch>
            <a:fillRect/>
          </a:stretch>
        </p:blipFill>
        <p:spPr bwMode="auto">
          <a:xfrm>
            <a:off x="8830490" y="1958340"/>
            <a:ext cx="2220821" cy="3706694"/>
          </a:xfrm>
          <a:prstGeom prst="rect">
            <a:avLst/>
          </a:prstGeom>
          <a:noFill/>
          <a:ln w="9525">
            <a:noFill/>
            <a:miter lim="800000"/>
            <a:headEnd/>
            <a:tailEnd/>
          </a:ln>
          <a:effectLst/>
        </p:spPr>
      </p:pic>
    </p:spTree>
    <p:extLst>
      <p:ext uri="{BB962C8B-B14F-4D97-AF65-F5344CB8AC3E}">
        <p14:creationId xmlns:p14="http://schemas.microsoft.com/office/powerpoint/2010/main" val="312978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Count: MS Excel</a:t>
            </a:r>
          </a:p>
          <a:p>
            <a:pPr algn="ctr"/>
            <a:endParaRPr lang="en-US" dirty="0"/>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Content Placeholder 7">
            <a:extLst>
              <a:ext uri="{FF2B5EF4-FFF2-40B4-BE49-F238E27FC236}">
                <a16:creationId xmlns:a16="http://schemas.microsoft.com/office/drawing/2014/main" id="{7257380E-C034-4252-ABFD-B18AF5461801}"/>
              </a:ext>
            </a:extLst>
          </p:cNvPr>
          <p:cNvSpPr>
            <a:spLocks noGrp="1"/>
          </p:cNvSpPr>
          <p:nvPr>
            <p:ph idx="1"/>
          </p:nvPr>
        </p:nvSpPr>
        <p:spPr>
          <a:xfrm>
            <a:off x="576777" y="1360991"/>
            <a:ext cx="8253713" cy="4897677"/>
          </a:xfrm>
        </p:spPr>
        <p:txBody>
          <a:bodyPr vert="horz" lIns="91440" tIns="45720" rIns="91440" bIns="45720" rtlCol="0" anchor="t">
            <a:normAutofit fontScale="85000" lnSpcReduction="20000"/>
          </a:bodyPr>
          <a:lstStyle/>
          <a:p>
            <a:pPr marL="231775" indent="-219075">
              <a:lnSpc>
                <a:spcPct val="150000"/>
              </a:lnSpc>
              <a:buClr>
                <a:srgbClr val="0000FF"/>
              </a:buClr>
              <a:buFontTx/>
              <a:buChar char="•"/>
              <a:tabLst>
                <a:tab pos="231775" algn="l"/>
              </a:tabLst>
            </a:pPr>
            <a:r>
              <a:rPr lang="en-IN" sz="3200" dirty="0"/>
              <a:t>COUNT()</a:t>
            </a:r>
          </a:p>
          <a:p>
            <a:pPr marL="231775" indent="-219075">
              <a:lnSpc>
                <a:spcPct val="150000"/>
              </a:lnSpc>
              <a:buClr>
                <a:srgbClr val="0000FF"/>
              </a:buClr>
              <a:buFontTx/>
              <a:buChar char="•"/>
              <a:tabLst>
                <a:tab pos="231775" algn="l"/>
              </a:tabLst>
            </a:pPr>
            <a:r>
              <a:rPr lang="en-IN" dirty="0"/>
              <a:t>It will return the  count the total number of numerical values among all the values selected in any particular row or column</a:t>
            </a:r>
          </a:p>
          <a:p>
            <a:pPr marL="231775" indent="-219075">
              <a:lnSpc>
                <a:spcPct val="150000"/>
              </a:lnSpc>
              <a:buClr>
                <a:srgbClr val="0000FF"/>
              </a:buClr>
              <a:buFontTx/>
              <a:buChar char="•"/>
              <a:tabLst>
                <a:tab pos="231775" algn="l"/>
              </a:tabLst>
            </a:pPr>
            <a:r>
              <a:rPr lang="en-IN" dirty="0">
                <a:solidFill>
                  <a:srgbClr val="FF0000"/>
                </a:solidFill>
              </a:rPr>
              <a:t>It will exclude the blank cell </a:t>
            </a:r>
          </a:p>
          <a:p>
            <a:pPr marL="688975" lvl="2" indent="-219075">
              <a:lnSpc>
                <a:spcPct val="150000"/>
              </a:lnSpc>
              <a:buClr>
                <a:srgbClr val="0000FF"/>
              </a:buClr>
              <a:buFontTx/>
              <a:buChar char="•"/>
              <a:tabLst>
                <a:tab pos="231775" algn="l"/>
              </a:tabLst>
            </a:pPr>
            <a:r>
              <a:rPr lang="en-IN" sz="2800" dirty="0"/>
              <a:t>Select any particular cell where the average will be store  </a:t>
            </a:r>
          </a:p>
          <a:p>
            <a:pPr marL="688975" lvl="1" indent="-219075">
              <a:lnSpc>
                <a:spcPct val="150000"/>
              </a:lnSpc>
              <a:buClr>
                <a:srgbClr val="0000FF"/>
              </a:buClr>
              <a:buFontTx/>
              <a:buChar char="•"/>
              <a:tabLst>
                <a:tab pos="231775" algn="l"/>
              </a:tabLst>
            </a:pPr>
            <a:r>
              <a:rPr lang="en-US" dirty="0"/>
              <a:t>Write the formula for  COUNT () in the formula bar </a:t>
            </a:r>
          </a:p>
          <a:p>
            <a:pPr marL="688975" lvl="1" indent="-219075">
              <a:lnSpc>
                <a:spcPct val="150000"/>
              </a:lnSpc>
              <a:buClr>
                <a:srgbClr val="0000FF"/>
              </a:buClr>
              <a:buFontTx/>
              <a:buChar char="•"/>
              <a:tabLst>
                <a:tab pos="231775" algn="l"/>
              </a:tabLst>
            </a:pPr>
            <a:r>
              <a:rPr lang="en-US" dirty="0"/>
              <a:t> =</a:t>
            </a:r>
            <a:r>
              <a:rPr lang="en-US" b="1" dirty="0"/>
              <a:t>COUNT</a:t>
            </a:r>
            <a:r>
              <a:rPr lang="en-US" dirty="0"/>
              <a:t>(first cell column/row : last cell column/row)</a:t>
            </a:r>
          </a:p>
          <a:p>
            <a:pPr marL="1146175" lvl="2" indent="-219075">
              <a:lnSpc>
                <a:spcPct val="150000"/>
              </a:lnSpc>
              <a:buClr>
                <a:srgbClr val="0000FF"/>
              </a:buClr>
              <a:buFontTx/>
              <a:buChar char="•"/>
              <a:tabLst>
                <a:tab pos="231775" algn="l"/>
              </a:tabLst>
            </a:pPr>
            <a:r>
              <a:rPr lang="en-IN" sz="2400" dirty="0"/>
              <a:t>In this example it is </a:t>
            </a:r>
            <a:r>
              <a:rPr lang="en-US" sz="2400" dirty="0"/>
              <a:t>–</a:t>
            </a:r>
          </a:p>
          <a:p>
            <a:pPr marL="1146175" lvl="2" indent="-219075">
              <a:lnSpc>
                <a:spcPct val="150000"/>
              </a:lnSpc>
              <a:buClr>
                <a:srgbClr val="0000FF"/>
              </a:buClr>
              <a:buFontTx/>
              <a:buChar char="•"/>
              <a:tabLst>
                <a:tab pos="231775" algn="l"/>
              </a:tabLst>
            </a:pPr>
            <a:r>
              <a:rPr lang="en-IN" sz="2400" dirty="0">
                <a:solidFill>
                  <a:srgbClr val="00B050"/>
                </a:solidFill>
              </a:rPr>
              <a:t>COUNT(E3:E8)</a:t>
            </a:r>
            <a:r>
              <a:rPr lang="en-IN" sz="2400" dirty="0">
                <a:solidFill>
                  <a:srgbClr val="FF0000"/>
                </a:solidFill>
              </a:rPr>
              <a:t> </a:t>
            </a:r>
            <a:r>
              <a:rPr lang="en-IN" sz="2400" dirty="0"/>
              <a:t>and result is in cell E9 </a:t>
            </a:r>
          </a:p>
          <a:p>
            <a:pPr marL="231775" indent="-219075">
              <a:lnSpc>
                <a:spcPct val="150000"/>
              </a:lnSpc>
              <a:buClr>
                <a:srgbClr val="0000FF"/>
              </a:buClr>
              <a:buFontTx/>
              <a:buChar char="•"/>
              <a:tabLst>
                <a:tab pos="231775" algn="l"/>
              </a:tabLst>
            </a:pPr>
            <a:endParaRPr lang="en-IN" sz="3200" dirty="0"/>
          </a:p>
        </p:txBody>
      </p:sp>
      <p:pic>
        <p:nvPicPr>
          <p:cNvPr id="2051" name="Picture 3"/>
          <p:cNvPicPr>
            <a:picLocks noChangeAspect="1" noChangeArrowheads="1"/>
          </p:cNvPicPr>
          <p:nvPr/>
        </p:nvPicPr>
        <p:blipFill>
          <a:blip r:embed="rId3"/>
          <a:srcRect/>
          <a:stretch>
            <a:fillRect/>
          </a:stretch>
        </p:blipFill>
        <p:spPr bwMode="auto">
          <a:xfrm>
            <a:off x="8578486" y="2021204"/>
            <a:ext cx="2237559" cy="3598237"/>
          </a:xfrm>
          <a:prstGeom prst="rect">
            <a:avLst/>
          </a:prstGeom>
          <a:noFill/>
          <a:ln w="9525">
            <a:noFill/>
            <a:miter lim="800000"/>
            <a:headEnd/>
            <a:tailEnd/>
          </a:ln>
          <a:effectLst/>
        </p:spPr>
      </p:pic>
    </p:spTree>
    <p:extLst>
      <p:ext uri="{BB962C8B-B14F-4D97-AF65-F5344CB8AC3E}">
        <p14:creationId xmlns:p14="http://schemas.microsoft.com/office/powerpoint/2010/main" val="859416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Count: MS Excel</a:t>
            </a:r>
          </a:p>
          <a:p>
            <a:pPr algn="ctr"/>
            <a:endParaRPr lang="en-US" dirty="0"/>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Content Placeholder 7">
            <a:extLst>
              <a:ext uri="{FF2B5EF4-FFF2-40B4-BE49-F238E27FC236}">
                <a16:creationId xmlns:a16="http://schemas.microsoft.com/office/drawing/2014/main" id="{7257380E-C034-4252-ABFD-B18AF5461801}"/>
              </a:ext>
            </a:extLst>
          </p:cNvPr>
          <p:cNvSpPr>
            <a:spLocks noGrp="1"/>
          </p:cNvSpPr>
          <p:nvPr>
            <p:ph idx="1"/>
          </p:nvPr>
        </p:nvSpPr>
        <p:spPr>
          <a:xfrm>
            <a:off x="576777" y="1360991"/>
            <a:ext cx="8253713" cy="4897677"/>
          </a:xfrm>
        </p:spPr>
        <p:txBody>
          <a:bodyPr vert="horz" lIns="91440" tIns="45720" rIns="91440" bIns="45720" rtlCol="0" anchor="t">
            <a:normAutofit fontScale="85000" lnSpcReduction="20000"/>
          </a:bodyPr>
          <a:lstStyle/>
          <a:p>
            <a:pPr marL="231775" indent="-219075">
              <a:lnSpc>
                <a:spcPct val="150000"/>
              </a:lnSpc>
              <a:buClr>
                <a:srgbClr val="0000FF"/>
              </a:buClr>
              <a:buFontTx/>
              <a:buChar char="•"/>
              <a:tabLst>
                <a:tab pos="231775" algn="l"/>
              </a:tabLst>
            </a:pPr>
            <a:r>
              <a:rPr lang="en-IN" sz="3200" dirty="0"/>
              <a:t>COUNTA()</a:t>
            </a:r>
          </a:p>
          <a:p>
            <a:pPr marL="231775" indent="-219075">
              <a:lnSpc>
                <a:spcPct val="150000"/>
              </a:lnSpc>
              <a:buClr>
                <a:srgbClr val="0000FF"/>
              </a:buClr>
              <a:buFontTx/>
              <a:buChar char="•"/>
              <a:tabLst>
                <a:tab pos="231775" algn="l"/>
              </a:tabLst>
            </a:pPr>
            <a:r>
              <a:rPr lang="en-IN" dirty="0"/>
              <a:t>It will return the  count the total number of numerical values among all the values selected in any particular row or column</a:t>
            </a:r>
          </a:p>
          <a:p>
            <a:pPr marL="231775" indent="-219075">
              <a:lnSpc>
                <a:spcPct val="150000"/>
              </a:lnSpc>
              <a:buClr>
                <a:srgbClr val="0000FF"/>
              </a:buClr>
              <a:buFontTx/>
              <a:buChar char="•"/>
              <a:tabLst>
                <a:tab pos="231775" algn="l"/>
              </a:tabLst>
            </a:pPr>
            <a:r>
              <a:rPr lang="en-IN" dirty="0">
                <a:solidFill>
                  <a:srgbClr val="FF0000"/>
                </a:solidFill>
              </a:rPr>
              <a:t>It will include the blank cell </a:t>
            </a:r>
          </a:p>
          <a:p>
            <a:pPr marL="688975" lvl="2" indent="-219075">
              <a:lnSpc>
                <a:spcPct val="150000"/>
              </a:lnSpc>
              <a:buClr>
                <a:srgbClr val="0000FF"/>
              </a:buClr>
              <a:buFontTx/>
              <a:buChar char="•"/>
              <a:tabLst>
                <a:tab pos="231775" algn="l"/>
              </a:tabLst>
            </a:pPr>
            <a:r>
              <a:rPr lang="en-IN" sz="2800" dirty="0"/>
              <a:t>Select any particular cell where the average will be store  </a:t>
            </a:r>
          </a:p>
          <a:p>
            <a:pPr marL="688975" lvl="1" indent="-219075">
              <a:lnSpc>
                <a:spcPct val="150000"/>
              </a:lnSpc>
              <a:buClr>
                <a:srgbClr val="0000FF"/>
              </a:buClr>
              <a:buFontTx/>
              <a:buChar char="•"/>
              <a:tabLst>
                <a:tab pos="231775" algn="l"/>
              </a:tabLst>
            </a:pPr>
            <a:r>
              <a:rPr lang="en-US" dirty="0"/>
              <a:t>Write the formula for  COUNTA () in the formula bar </a:t>
            </a:r>
          </a:p>
          <a:p>
            <a:pPr marL="688975" lvl="1" indent="-219075">
              <a:lnSpc>
                <a:spcPct val="150000"/>
              </a:lnSpc>
              <a:buClr>
                <a:srgbClr val="0000FF"/>
              </a:buClr>
              <a:buFontTx/>
              <a:buChar char="•"/>
              <a:tabLst>
                <a:tab pos="231775" algn="l"/>
              </a:tabLst>
            </a:pPr>
            <a:r>
              <a:rPr lang="en-US" dirty="0"/>
              <a:t> =</a:t>
            </a:r>
            <a:r>
              <a:rPr lang="en-US" b="1" dirty="0"/>
              <a:t>COUNTA</a:t>
            </a:r>
            <a:r>
              <a:rPr lang="en-US" dirty="0"/>
              <a:t>(first cell column/row : last cell column/row)</a:t>
            </a:r>
          </a:p>
          <a:p>
            <a:pPr marL="1146175" lvl="2" indent="-219075">
              <a:lnSpc>
                <a:spcPct val="150000"/>
              </a:lnSpc>
              <a:buClr>
                <a:srgbClr val="0000FF"/>
              </a:buClr>
              <a:buFontTx/>
              <a:buChar char="•"/>
              <a:tabLst>
                <a:tab pos="231775" algn="l"/>
              </a:tabLst>
            </a:pPr>
            <a:r>
              <a:rPr lang="en-IN" sz="2400" dirty="0"/>
              <a:t>In this example it is </a:t>
            </a:r>
            <a:r>
              <a:rPr lang="en-US" sz="2400" dirty="0"/>
              <a:t>–</a:t>
            </a:r>
          </a:p>
          <a:p>
            <a:pPr marL="1146175" lvl="2" indent="-219075">
              <a:lnSpc>
                <a:spcPct val="150000"/>
              </a:lnSpc>
              <a:buClr>
                <a:srgbClr val="0000FF"/>
              </a:buClr>
              <a:buFontTx/>
              <a:buChar char="•"/>
              <a:tabLst>
                <a:tab pos="231775" algn="l"/>
              </a:tabLst>
            </a:pPr>
            <a:r>
              <a:rPr lang="en-IN" sz="2400" dirty="0">
                <a:solidFill>
                  <a:srgbClr val="00B050"/>
                </a:solidFill>
              </a:rPr>
              <a:t>COUNTA(E3:E8)</a:t>
            </a:r>
            <a:r>
              <a:rPr lang="en-IN" sz="2400" dirty="0">
                <a:solidFill>
                  <a:srgbClr val="FF0000"/>
                </a:solidFill>
              </a:rPr>
              <a:t> </a:t>
            </a:r>
            <a:r>
              <a:rPr lang="en-IN" sz="2400" dirty="0"/>
              <a:t>and result is in cell E9 </a:t>
            </a:r>
          </a:p>
          <a:p>
            <a:pPr marL="231775" indent="-219075">
              <a:lnSpc>
                <a:spcPct val="150000"/>
              </a:lnSpc>
              <a:buClr>
                <a:srgbClr val="0000FF"/>
              </a:buClr>
              <a:buFontTx/>
              <a:buChar char="•"/>
              <a:tabLst>
                <a:tab pos="231775" algn="l"/>
              </a:tabLst>
            </a:pPr>
            <a:endParaRPr lang="en-IN" sz="3200" dirty="0"/>
          </a:p>
        </p:txBody>
      </p:sp>
      <p:pic>
        <p:nvPicPr>
          <p:cNvPr id="3074" name="Picture 2"/>
          <p:cNvPicPr>
            <a:picLocks noChangeAspect="1" noChangeArrowheads="1"/>
          </p:cNvPicPr>
          <p:nvPr/>
        </p:nvPicPr>
        <p:blipFill>
          <a:blip r:embed="rId3"/>
          <a:srcRect/>
          <a:stretch>
            <a:fillRect/>
          </a:stretch>
        </p:blipFill>
        <p:spPr bwMode="auto">
          <a:xfrm>
            <a:off x="8830490" y="2125706"/>
            <a:ext cx="2381250" cy="3829307"/>
          </a:xfrm>
          <a:prstGeom prst="rect">
            <a:avLst/>
          </a:prstGeom>
          <a:noFill/>
          <a:ln w="9525">
            <a:noFill/>
            <a:miter lim="800000"/>
            <a:headEnd/>
            <a:tailEnd/>
          </a:ln>
          <a:effectLst/>
        </p:spPr>
      </p:pic>
    </p:spTree>
    <p:extLst>
      <p:ext uri="{BB962C8B-B14F-4D97-AF65-F5344CB8AC3E}">
        <p14:creationId xmlns:p14="http://schemas.microsoft.com/office/powerpoint/2010/main" val="3768164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Count: MS Excel</a:t>
            </a:r>
          </a:p>
          <a:p>
            <a:pPr algn="ctr"/>
            <a:endParaRPr lang="en-US" dirty="0"/>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Content Placeholder 7">
            <a:extLst>
              <a:ext uri="{FF2B5EF4-FFF2-40B4-BE49-F238E27FC236}">
                <a16:creationId xmlns:a16="http://schemas.microsoft.com/office/drawing/2014/main" id="{7257380E-C034-4252-ABFD-B18AF5461801}"/>
              </a:ext>
            </a:extLst>
          </p:cNvPr>
          <p:cNvSpPr>
            <a:spLocks noGrp="1"/>
          </p:cNvSpPr>
          <p:nvPr>
            <p:ph idx="1"/>
          </p:nvPr>
        </p:nvSpPr>
        <p:spPr>
          <a:xfrm>
            <a:off x="576777" y="1360991"/>
            <a:ext cx="8253713" cy="4897677"/>
          </a:xfrm>
        </p:spPr>
        <p:txBody>
          <a:bodyPr vert="horz" lIns="91440" tIns="45720" rIns="91440" bIns="45720" rtlCol="0" anchor="t">
            <a:normAutofit fontScale="85000" lnSpcReduction="20000"/>
          </a:bodyPr>
          <a:lstStyle/>
          <a:p>
            <a:pPr marL="231775" indent="-219075">
              <a:lnSpc>
                <a:spcPct val="150000"/>
              </a:lnSpc>
              <a:buClr>
                <a:srgbClr val="0000FF"/>
              </a:buClr>
              <a:buFontTx/>
              <a:buChar char="•"/>
              <a:tabLst>
                <a:tab pos="231775" algn="l"/>
              </a:tabLst>
            </a:pPr>
            <a:r>
              <a:rPr lang="en-IN" sz="3200" dirty="0"/>
              <a:t>COUNTBLANK()</a:t>
            </a:r>
          </a:p>
          <a:p>
            <a:pPr marL="231775" indent="-219075">
              <a:lnSpc>
                <a:spcPct val="150000"/>
              </a:lnSpc>
              <a:buClr>
                <a:srgbClr val="0000FF"/>
              </a:buClr>
              <a:buFontTx/>
              <a:buChar char="•"/>
              <a:tabLst>
                <a:tab pos="231775" algn="l"/>
              </a:tabLst>
            </a:pPr>
            <a:r>
              <a:rPr lang="en-IN" dirty="0"/>
              <a:t>It will return the  count the total number blank cell among all the values selected in any particular row or column</a:t>
            </a:r>
          </a:p>
          <a:p>
            <a:pPr marL="231775" indent="-219075">
              <a:lnSpc>
                <a:spcPct val="150000"/>
              </a:lnSpc>
              <a:buClr>
                <a:srgbClr val="0000FF"/>
              </a:buClr>
              <a:buFontTx/>
              <a:buChar char="•"/>
              <a:tabLst>
                <a:tab pos="231775" algn="l"/>
              </a:tabLst>
            </a:pPr>
            <a:r>
              <a:rPr lang="en-IN" dirty="0">
                <a:solidFill>
                  <a:srgbClr val="FF0000"/>
                </a:solidFill>
              </a:rPr>
              <a:t>It will include only the blank cell </a:t>
            </a:r>
          </a:p>
          <a:p>
            <a:pPr marL="688975" lvl="2" indent="-219075">
              <a:lnSpc>
                <a:spcPct val="150000"/>
              </a:lnSpc>
              <a:buClr>
                <a:srgbClr val="0000FF"/>
              </a:buClr>
              <a:buFontTx/>
              <a:buChar char="•"/>
              <a:tabLst>
                <a:tab pos="231775" algn="l"/>
              </a:tabLst>
            </a:pPr>
            <a:r>
              <a:rPr lang="en-IN" sz="2800" dirty="0"/>
              <a:t>Select any particular cell where the average will be store  </a:t>
            </a:r>
          </a:p>
          <a:p>
            <a:pPr marL="688975" lvl="1" indent="-219075">
              <a:lnSpc>
                <a:spcPct val="150000"/>
              </a:lnSpc>
              <a:buClr>
                <a:srgbClr val="0000FF"/>
              </a:buClr>
              <a:buFontTx/>
              <a:buChar char="•"/>
              <a:tabLst>
                <a:tab pos="231775" algn="l"/>
              </a:tabLst>
            </a:pPr>
            <a:r>
              <a:rPr lang="en-US" dirty="0"/>
              <a:t>Write the formula for  COUNTBLANK () in the formula bar </a:t>
            </a:r>
          </a:p>
          <a:p>
            <a:pPr marL="688975" lvl="1" indent="-219075">
              <a:lnSpc>
                <a:spcPct val="150000"/>
              </a:lnSpc>
              <a:buClr>
                <a:srgbClr val="0000FF"/>
              </a:buClr>
              <a:buFontTx/>
              <a:buChar char="•"/>
              <a:tabLst>
                <a:tab pos="231775" algn="l"/>
              </a:tabLst>
            </a:pPr>
            <a:r>
              <a:rPr lang="en-US" dirty="0"/>
              <a:t> =</a:t>
            </a:r>
            <a:r>
              <a:rPr lang="en-US" b="1" dirty="0"/>
              <a:t>COUNTBLANK</a:t>
            </a:r>
            <a:r>
              <a:rPr lang="en-US" dirty="0"/>
              <a:t>(first cell column/row : last cell column/row)</a:t>
            </a:r>
          </a:p>
          <a:p>
            <a:pPr marL="1146175" lvl="2" indent="-219075">
              <a:lnSpc>
                <a:spcPct val="150000"/>
              </a:lnSpc>
              <a:buClr>
                <a:srgbClr val="0000FF"/>
              </a:buClr>
              <a:buFontTx/>
              <a:buChar char="•"/>
              <a:tabLst>
                <a:tab pos="231775" algn="l"/>
              </a:tabLst>
            </a:pPr>
            <a:r>
              <a:rPr lang="en-IN" sz="2400" dirty="0"/>
              <a:t>In this example it is </a:t>
            </a:r>
            <a:r>
              <a:rPr lang="en-US" sz="2400" dirty="0"/>
              <a:t>–</a:t>
            </a:r>
          </a:p>
          <a:p>
            <a:pPr marL="1146175" lvl="2" indent="-219075">
              <a:lnSpc>
                <a:spcPct val="150000"/>
              </a:lnSpc>
              <a:buClr>
                <a:srgbClr val="0000FF"/>
              </a:buClr>
              <a:buFontTx/>
              <a:buChar char="•"/>
              <a:tabLst>
                <a:tab pos="231775" algn="l"/>
              </a:tabLst>
            </a:pPr>
            <a:r>
              <a:rPr lang="en-IN" sz="2400" dirty="0">
                <a:solidFill>
                  <a:srgbClr val="00B050"/>
                </a:solidFill>
              </a:rPr>
              <a:t>COUNTBLANK(E3:E8)</a:t>
            </a:r>
            <a:r>
              <a:rPr lang="en-IN" sz="2400" dirty="0">
                <a:solidFill>
                  <a:srgbClr val="FF0000"/>
                </a:solidFill>
              </a:rPr>
              <a:t> </a:t>
            </a:r>
            <a:r>
              <a:rPr lang="en-IN" sz="2400" dirty="0"/>
              <a:t>and result is in cell E9 </a:t>
            </a:r>
          </a:p>
          <a:p>
            <a:pPr marL="231775" indent="-219075">
              <a:lnSpc>
                <a:spcPct val="150000"/>
              </a:lnSpc>
              <a:buClr>
                <a:srgbClr val="0000FF"/>
              </a:buClr>
              <a:buFontTx/>
              <a:buChar char="•"/>
              <a:tabLst>
                <a:tab pos="231775" algn="l"/>
              </a:tabLst>
            </a:pPr>
            <a:endParaRPr lang="en-IN" sz="3200" dirty="0"/>
          </a:p>
        </p:txBody>
      </p:sp>
      <p:pic>
        <p:nvPicPr>
          <p:cNvPr id="1026" name="Picture 2"/>
          <p:cNvPicPr>
            <a:picLocks noChangeAspect="1" noChangeArrowheads="1"/>
          </p:cNvPicPr>
          <p:nvPr/>
        </p:nvPicPr>
        <p:blipFill>
          <a:blip r:embed="rId3"/>
          <a:srcRect/>
          <a:stretch>
            <a:fillRect/>
          </a:stretch>
        </p:blipFill>
        <p:spPr bwMode="auto">
          <a:xfrm>
            <a:off x="8551481" y="1883500"/>
            <a:ext cx="3010083" cy="3746592"/>
          </a:xfrm>
          <a:prstGeom prst="rect">
            <a:avLst/>
          </a:prstGeom>
          <a:noFill/>
          <a:ln w="9525">
            <a:noFill/>
            <a:miter lim="800000"/>
            <a:headEnd/>
            <a:tailEnd/>
          </a:ln>
          <a:effectLst/>
        </p:spPr>
      </p:pic>
    </p:spTree>
    <p:extLst>
      <p:ext uri="{BB962C8B-B14F-4D97-AF65-F5344CB8AC3E}">
        <p14:creationId xmlns:p14="http://schemas.microsoft.com/office/powerpoint/2010/main" val="54742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IF: MS Excel</a:t>
            </a:r>
          </a:p>
          <a:p>
            <a:pPr algn="ctr"/>
            <a:endParaRPr lang="en-US" dirty="0"/>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Content Placeholder 7">
            <a:extLst>
              <a:ext uri="{FF2B5EF4-FFF2-40B4-BE49-F238E27FC236}">
                <a16:creationId xmlns:a16="http://schemas.microsoft.com/office/drawing/2014/main" id="{7257380E-C034-4252-ABFD-B18AF5461801}"/>
              </a:ext>
            </a:extLst>
          </p:cNvPr>
          <p:cNvSpPr>
            <a:spLocks noGrp="1"/>
          </p:cNvSpPr>
          <p:nvPr>
            <p:ph idx="1"/>
          </p:nvPr>
        </p:nvSpPr>
        <p:spPr>
          <a:xfrm>
            <a:off x="576777" y="1360991"/>
            <a:ext cx="8253713" cy="4897677"/>
          </a:xfrm>
        </p:spPr>
        <p:txBody>
          <a:bodyPr vert="horz" lIns="91440" tIns="45720" rIns="91440" bIns="45720" rtlCol="0" anchor="t">
            <a:normAutofit fontScale="92500"/>
          </a:bodyPr>
          <a:lstStyle/>
          <a:p>
            <a:pPr marL="231775" indent="-219075">
              <a:lnSpc>
                <a:spcPct val="150000"/>
              </a:lnSpc>
              <a:buClr>
                <a:srgbClr val="0000FF"/>
              </a:buClr>
              <a:buFontTx/>
              <a:buChar char="•"/>
              <a:tabLst>
                <a:tab pos="231775" algn="l"/>
              </a:tabLst>
            </a:pPr>
            <a:r>
              <a:rPr lang="en-IN" sz="3200" dirty="0"/>
              <a:t>IF()</a:t>
            </a:r>
          </a:p>
          <a:p>
            <a:pPr marL="231775" indent="-219075">
              <a:lnSpc>
                <a:spcPct val="150000"/>
              </a:lnSpc>
              <a:buClr>
                <a:srgbClr val="0000FF"/>
              </a:buClr>
              <a:buFontTx/>
              <a:buChar char="•"/>
              <a:tabLst>
                <a:tab pos="231775" algn="l"/>
              </a:tabLst>
            </a:pPr>
            <a:r>
              <a:rPr lang="en-US" dirty="0"/>
              <a:t>The IF function runs a logical test and returns one value for a TRUE result, and another for a FALSE result.</a:t>
            </a:r>
          </a:p>
          <a:p>
            <a:pPr marL="688975" lvl="2" indent="-219075">
              <a:lnSpc>
                <a:spcPct val="150000"/>
              </a:lnSpc>
              <a:buClr>
                <a:srgbClr val="0000FF"/>
              </a:buClr>
              <a:buFontTx/>
              <a:buChar char="•"/>
              <a:tabLst>
                <a:tab pos="231775" algn="l"/>
              </a:tabLst>
            </a:pPr>
            <a:r>
              <a:rPr lang="en-US" sz="2400" dirty="0"/>
              <a:t>For example, </a:t>
            </a:r>
          </a:p>
          <a:p>
            <a:pPr marL="688975" lvl="2" indent="-219075">
              <a:lnSpc>
                <a:spcPct val="150000"/>
              </a:lnSpc>
              <a:buClr>
                <a:srgbClr val="0000FF"/>
              </a:buClr>
              <a:buFontTx/>
              <a:buChar char="•"/>
              <a:tabLst>
                <a:tab pos="231775" algn="l"/>
              </a:tabLst>
            </a:pPr>
            <a:r>
              <a:rPr lang="en-US" sz="2400" dirty="0"/>
              <a:t>to "pass" scores above 40:</a:t>
            </a:r>
            <a:endParaRPr lang="en-IN" sz="2800" dirty="0"/>
          </a:p>
          <a:p>
            <a:pPr marL="688975" lvl="1" indent="-219075">
              <a:lnSpc>
                <a:spcPct val="150000"/>
              </a:lnSpc>
              <a:buClr>
                <a:srgbClr val="0000FF"/>
              </a:buClr>
              <a:buFontTx/>
              <a:buChar char="•"/>
              <a:tabLst>
                <a:tab pos="231775" algn="l"/>
              </a:tabLst>
            </a:pPr>
            <a:r>
              <a:rPr lang="en-US" dirty="0"/>
              <a:t>Write the formula for  IF () in the formula bar </a:t>
            </a:r>
          </a:p>
          <a:p>
            <a:pPr marL="688975" lvl="1" indent="-219075">
              <a:lnSpc>
                <a:spcPct val="150000"/>
              </a:lnSpc>
              <a:buClr>
                <a:srgbClr val="0000FF"/>
              </a:buClr>
              <a:buFontTx/>
              <a:buChar char="•"/>
              <a:tabLst>
                <a:tab pos="231775" algn="l"/>
              </a:tabLst>
            </a:pPr>
            <a:r>
              <a:rPr lang="en-US" dirty="0"/>
              <a:t>  =</a:t>
            </a:r>
            <a:r>
              <a:rPr lang="en-US" dirty="0">
                <a:solidFill>
                  <a:srgbClr val="00B050"/>
                </a:solidFill>
              </a:rPr>
              <a:t>IF(E3&gt;40,"Pass","Fail")</a:t>
            </a:r>
          </a:p>
          <a:p>
            <a:pPr marL="1146175" lvl="2" indent="-219075">
              <a:lnSpc>
                <a:spcPct val="150000"/>
              </a:lnSpc>
              <a:buClr>
                <a:srgbClr val="0000FF"/>
              </a:buClr>
              <a:buFontTx/>
              <a:buChar char="•"/>
              <a:tabLst>
                <a:tab pos="231775" algn="l"/>
              </a:tabLst>
            </a:pPr>
            <a:endParaRPr lang="en-IN" sz="2400" dirty="0"/>
          </a:p>
          <a:p>
            <a:pPr marL="231775" indent="-219075">
              <a:lnSpc>
                <a:spcPct val="150000"/>
              </a:lnSpc>
              <a:buClr>
                <a:srgbClr val="0000FF"/>
              </a:buClr>
              <a:buFontTx/>
              <a:buChar char="•"/>
              <a:tabLst>
                <a:tab pos="231775" algn="l"/>
              </a:tabLst>
            </a:pPr>
            <a:endParaRPr lang="en-IN" sz="3200" dirty="0"/>
          </a:p>
        </p:txBody>
      </p:sp>
      <p:pic>
        <p:nvPicPr>
          <p:cNvPr id="2050" name="Picture 2"/>
          <p:cNvPicPr>
            <a:picLocks noChangeAspect="1" noChangeArrowheads="1"/>
          </p:cNvPicPr>
          <p:nvPr/>
        </p:nvPicPr>
        <p:blipFill>
          <a:blip r:embed="rId3"/>
          <a:srcRect/>
          <a:stretch>
            <a:fillRect/>
          </a:stretch>
        </p:blipFill>
        <p:spPr bwMode="auto">
          <a:xfrm>
            <a:off x="8520658" y="2036988"/>
            <a:ext cx="3301228" cy="3224455"/>
          </a:xfrm>
          <a:prstGeom prst="rect">
            <a:avLst/>
          </a:prstGeom>
          <a:noFill/>
          <a:ln w="9525">
            <a:noFill/>
            <a:miter lim="800000"/>
            <a:headEnd/>
            <a:tailEnd/>
          </a:ln>
          <a:effectLst/>
        </p:spPr>
      </p:pic>
    </p:spTree>
    <p:extLst>
      <p:ext uri="{BB962C8B-B14F-4D97-AF65-F5344CB8AC3E}">
        <p14:creationId xmlns:p14="http://schemas.microsoft.com/office/powerpoint/2010/main" val="231578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dirty="0">
                <a:solidFill>
                  <a:schemeClr val="bg1"/>
                </a:solidFill>
              </a:rPr>
              <a:t>Introduction to Spread Sheets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733F53A2-D06B-490E-9BF5-689A9EE9E671}"/>
              </a:ext>
            </a:extLst>
          </p:cNvPr>
          <p:cNvSpPr txBox="1"/>
          <p:nvPr/>
        </p:nvSpPr>
        <p:spPr>
          <a:xfrm>
            <a:off x="2155971" y="1493240"/>
            <a:ext cx="8707772" cy="615553"/>
          </a:xfrm>
          <a:prstGeom prst="rect">
            <a:avLst/>
          </a:prstGeom>
          <a:noFill/>
        </p:spPr>
        <p:txBody>
          <a:bodyPr wrap="square" rtlCol="0">
            <a:spAutoFit/>
          </a:bodyPr>
          <a:lstStyle/>
          <a:p>
            <a:r>
              <a:rPr lang="en-IN" sz="3400" dirty="0"/>
              <a:t>                        What is Workbook?</a:t>
            </a:r>
          </a:p>
        </p:txBody>
      </p:sp>
      <p:sp>
        <p:nvSpPr>
          <p:cNvPr id="4" name="TextBox 3">
            <a:extLst>
              <a:ext uri="{FF2B5EF4-FFF2-40B4-BE49-F238E27FC236}">
                <a16:creationId xmlns:a16="http://schemas.microsoft.com/office/drawing/2014/main" id="{41D31406-467F-4ABA-BB33-0B7E37501162}"/>
              </a:ext>
            </a:extLst>
          </p:cNvPr>
          <p:cNvSpPr txBox="1"/>
          <p:nvPr/>
        </p:nvSpPr>
        <p:spPr>
          <a:xfrm>
            <a:off x="2306972" y="2667869"/>
            <a:ext cx="7801762" cy="523220"/>
          </a:xfrm>
          <a:prstGeom prst="rect">
            <a:avLst/>
          </a:prstGeom>
          <a:noFill/>
        </p:spPr>
        <p:txBody>
          <a:bodyPr wrap="square" rtlCol="0">
            <a:spAutoFit/>
          </a:bodyPr>
          <a:lstStyle/>
          <a:p>
            <a:pPr algn="just"/>
            <a:r>
              <a:rPr lang="en-US" sz="2800" spc="-5" dirty="0">
                <a:latin typeface="Calibri"/>
                <a:cs typeface="Calibri"/>
              </a:rPr>
              <a:t>A file which </a:t>
            </a:r>
            <a:r>
              <a:rPr lang="en-US" sz="2800" spc="-15" dirty="0">
                <a:latin typeface="Calibri"/>
                <a:cs typeface="Calibri"/>
              </a:rPr>
              <a:t>contains </a:t>
            </a:r>
            <a:r>
              <a:rPr lang="en-US" sz="2800" spc="-5" dirty="0">
                <a:latin typeface="Calibri"/>
                <a:cs typeface="Calibri"/>
              </a:rPr>
              <a:t>one or </a:t>
            </a:r>
            <a:r>
              <a:rPr lang="en-US" sz="2800" spc="-15" dirty="0">
                <a:latin typeface="Calibri"/>
                <a:cs typeface="Calibri"/>
              </a:rPr>
              <a:t>more</a:t>
            </a:r>
            <a:r>
              <a:rPr lang="en-US" sz="2800" spc="75" dirty="0">
                <a:latin typeface="Calibri"/>
                <a:cs typeface="Calibri"/>
              </a:rPr>
              <a:t> </a:t>
            </a:r>
            <a:r>
              <a:rPr lang="en-US" sz="2800" spc="-10" dirty="0">
                <a:latin typeface="Calibri"/>
                <a:cs typeface="Calibri"/>
              </a:rPr>
              <a:t>spreadsheets.</a:t>
            </a:r>
            <a:endParaRPr lang="en-IN" sz="2800" dirty="0"/>
          </a:p>
        </p:txBody>
      </p:sp>
    </p:spTree>
    <p:extLst>
      <p:ext uri="{BB962C8B-B14F-4D97-AF65-F5344CB8AC3E}">
        <p14:creationId xmlns:p14="http://schemas.microsoft.com/office/powerpoint/2010/main" val="2968469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Filter</a:t>
            </a:r>
            <a:endParaRPr lang="en-US" dirty="0"/>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Content Placeholder 7">
            <a:extLst>
              <a:ext uri="{FF2B5EF4-FFF2-40B4-BE49-F238E27FC236}">
                <a16:creationId xmlns:a16="http://schemas.microsoft.com/office/drawing/2014/main" id="{7257380E-C034-4252-ABFD-B18AF5461801}"/>
              </a:ext>
            </a:extLst>
          </p:cNvPr>
          <p:cNvSpPr>
            <a:spLocks noGrp="1"/>
          </p:cNvSpPr>
          <p:nvPr>
            <p:ph idx="1"/>
          </p:nvPr>
        </p:nvSpPr>
        <p:spPr>
          <a:xfrm>
            <a:off x="576778" y="1360991"/>
            <a:ext cx="6029864" cy="4897677"/>
          </a:xfrm>
        </p:spPr>
        <p:txBody>
          <a:bodyPr vert="horz" lIns="91440" tIns="45720" rIns="91440" bIns="45720" rtlCol="0" anchor="t">
            <a:normAutofit/>
          </a:bodyPr>
          <a:lstStyle/>
          <a:p>
            <a:pPr marL="285750" indent="-285750">
              <a:lnSpc>
                <a:spcPct val="100000"/>
              </a:lnSpc>
              <a:spcBef>
                <a:spcPts val="0"/>
              </a:spcBef>
              <a:buFont typeface="Arial,Sans-Serif" panose="020B0604020202020204" pitchFamily="34" charset="0"/>
            </a:pPr>
            <a:endParaRPr lang="en-GB" sz="3200" dirty="0">
              <a:cs typeface="Calibri"/>
            </a:endParaRPr>
          </a:p>
          <a:p>
            <a:pPr lvl="1">
              <a:lnSpc>
                <a:spcPct val="100000"/>
              </a:lnSpc>
              <a:spcBef>
                <a:spcPts val="0"/>
              </a:spcBef>
              <a:buFont typeface="Courier New" panose="020B0604020202020204" pitchFamily="34" charset="0"/>
              <a:buChar char="o"/>
            </a:pPr>
            <a:r>
              <a:rPr lang="en-GB" sz="2800" dirty="0">
                <a:ea typeface="+mn-lt"/>
                <a:cs typeface="+mn-lt"/>
              </a:rPr>
              <a:t>Click the arrow next to Country.</a:t>
            </a:r>
          </a:p>
          <a:p>
            <a:pPr lvl="1">
              <a:lnSpc>
                <a:spcPct val="100000"/>
              </a:lnSpc>
              <a:spcBef>
                <a:spcPts val="0"/>
              </a:spcBef>
              <a:buFont typeface="Courier New" panose="020B0604020202020204" pitchFamily="34" charset="0"/>
              <a:buChar char="o"/>
            </a:pPr>
            <a:endParaRPr lang="en-GB" sz="2800" dirty="0">
              <a:ea typeface="+mn-lt"/>
              <a:cs typeface="+mn-lt"/>
            </a:endParaRPr>
          </a:p>
          <a:p>
            <a:pPr lvl="1">
              <a:lnSpc>
                <a:spcPct val="100000"/>
              </a:lnSpc>
              <a:spcBef>
                <a:spcPts val="0"/>
              </a:spcBef>
              <a:buFont typeface="Courier New" panose="020B0604020202020204" pitchFamily="34" charset="0"/>
              <a:buChar char="o"/>
            </a:pPr>
            <a:r>
              <a:rPr lang="en-GB" sz="2800" dirty="0">
                <a:ea typeface="+mn-lt"/>
                <a:cs typeface="+mn-lt"/>
              </a:rPr>
              <a:t>Click on Select All to clear all the check boxes, and click the check box next to USA.</a:t>
            </a:r>
            <a:endParaRPr lang="en-GB" sz="2800" dirty="0">
              <a:cs typeface="Calibri"/>
            </a:endParaRPr>
          </a:p>
          <a:p>
            <a:pPr lvl="1">
              <a:lnSpc>
                <a:spcPct val="100000"/>
              </a:lnSpc>
              <a:spcBef>
                <a:spcPts val="0"/>
              </a:spcBef>
              <a:buFont typeface="Courier New" panose="020B0604020202020204" pitchFamily="34" charset="0"/>
              <a:buChar char="o"/>
            </a:pPr>
            <a:endParaRPr lang="en-GB" sz="2800" dirty="0">
              <a:cs typeface="Calibri"/>
            </a:endParaRPr>
          </a:p>
          <a:p>
            <a:pPr lvl="1">
              <a:lnSpc>
                <a:spcPct val="100000"/>
              </a:lnSpc>
              <a:spcBef>
                <a:spcPts val="0"/>
              </a:spcBef>
              <a:buFont typeface="Courier New" panose="020B0604020202020204" pitchFamily="34" charset="0"/>
              <a:buChar char="o"/>
            </a:pPr>
            <a:r>
              <a:rPr lang="en-GB" sz="2800" dirty="0">
                <a:cs typeface="Calibri"/>
              </a:rPr>
              <a:t>Click OK</a:t>
            </a:r>
          </a:p>
          <a:p>
            <a:pPr lvl="1">
              <a:lnSpc>
                <a:spcPct val="100000"/>
              </a:lnSpc>
              <a:spcBef>
                <a:spcPts val="0"/>
              </a:spcBef>
              <a:buFont typeface="Courier New" panose="020B0604020202020204" pitchFamily="34" charset="0"/>
              <a:buChar char="o"/>
            </a:pPr>
            <a:endParaRPr lang="en-GB" sz="2800" dirty="0">
              <a:cs typeface="Calibri"/>
            </a:endParaRPr>
          </a:p>
          <a:p>
            <a:pPr marL="457200" lvl="1" indent="0">
              <a:lnSpc>
                <a:spcPct val="100000"/>
              </a:lnSpc>
              <a:spcBef>
                <a:spcPts val="0"/>
              </a:spcBef>
              <a:buNone/>
            </a:pPr>
            <a:r>
              <a:rPr lang="en-GB" sz="2800" dirty="0">
                <a:ea typeface="+mn-lt"/>
                <a:cs typeface="+mn-lt"/>
              </a:rPr>
              <a:t>Result. Excel only displays the sales in the USA.</a:t>
            </a:r>
            <a:endParaRPr lang="en-GB" dirty="0"/>
          </a:p>
          <a:p>
            <a:pPr lvl="1"/>
            <a:endParaRPr lang="en-US" sz="2800" dirty="0">
              <a:cs typeface="Calibri"/>
            </a:endParaRPr>
          </a:p>
          <a:p>
            <a:pPr marL="457200" lvl="1" indent="0">
              <a:buNone/>
            </a:pPr>
            <a:endParaRPr lang="en-US" sz="2800" dirty="0">
              <a:cs typeface="Calibri"/>
            </a:endParaRPr>
          </a:p>
        </p:txBody>
      </p:sp>
      <p:pic>
        <p:nvPicPr>
          <p:cNvPr id="6" name="Picture 8" descr="Graphical user interface, application&#10;&#10;Description automatically generated">
            <a:extLst>
              <a:ext uri="{FF2B5EF4-FFF2-40B4-BE49-F238E27FC236}">
                <a16:creationId xmlns:a16="http://schemas.microsoft.com/office/drawing/2014/main" id="{F2D2D324-3921-426F-A8F8-89436415F632}"/>
              </a:ext>
            </a:extLst>
          </p:cNvPr>
          <p:cNvPicPr>
            <a:picLocks noChangeAspect="1"/>
          </p:cNvPicPr>
          <p:nvPr/>
        </p:nvPicPr>
        <p:blipFill>
          <a:blip r:embed="rId3"/>
          <a:stretch>
            <a:fillRect/>
          </a:stretch>
        </p:blipFill>
        <p:spPr>
          <a:xfrm>
            <a:off x="6199876" y="1289110"/>
            <a:ext cx="2552700" cy="3790950"/>
          </a:xfrm>
          <a:prstGeom prst="rect">
            <a:avLst/>
          </a:prstGeom>
        </p:spPr>
      </p:pic>
      <p:pic>
        <p:nvPicPr>
          <p:cNvPr id="9" name="Picture 9" descr="Graphical user interface, application, table, Excel&#10;&#10;Description automatically generated">
            <a:extLst>
              <a:ext uri="{FF2B5EF4-FFF2-40B4-BE49-F238E27FC236}">
                <a16:creationId xmlns:a16="http://schemas.microsoft.com/office/drawing/2014/main" id="{7789E22E-EA15-4BFA-86EA-46DE73E2333D}"/>
              </a:ext>
            </a:extLst>
          </p:cNvPr>
          <p:cNvPicPr>
            <a:picLocks noChangeAspect="1"/>
          </p:cNvPicPr>
          <p:nvPr/>
        </p:nvPicPr>
        <p:blipFill>
          <a:blip r:embed="rId4"/>
          <a:stretch>
            <a:fillRect/>
          </a:stretch>
        </p:blipFill>
        <p:spPr>
          <a:xfrm>
            <a:off x="8879457" y="1282619"/>
            <a:ext cx="3102633" cy="3775176"/>
          </a:xfrm>
          <a:prstGeom prst="rect">
            <a:avLst/>
          </a:prstGeom>
        </p:spPr>
      </p:pic>
    </p:spTree>
    <p:extLst>
      <p:ext uri="{BB962C8B-B14F-4D97-AF65-F5344CB8AC3E}">
        <p14:creationId xmlns:p14="http://schemas.microsoft.com/office/powerpoint/2010/main" val="907431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3" name="object 3"/>
          <p:cNvSpPr txBox="1"/>
          <p:nvPr/>
        </p:nvSpPr>
        <p:spPr>
          <a:xfrm>
            <a:off x="1280161" y="1514043"/>
            <a:ext cx="9777046" cy="3245119"/>
          </a:xfrm>
          <a:prstGeom prst="rect">
            <a:avLst/>
          </a:prstGeom>
        </p:spPr>
        <p:txBody>
          <a:bodyPr vert="horz" wrap="square" lIns="0" tIns="13335" rIns="0" bIns="0" rtlCol="0">
            <a:spAutoFit/>
          </a:bodyPr>
          <a:lstStyle/>
          <a:p>
            <a:pPr marL="231775" indent="-219075">
              <a:lnSpc>
                <a:spcPct val="150000"/>
              </a:lnSpc>
              <a:buClr>
                <a:srgbClr val="0000FF"/>
              </a:buClr>
              <a:buFontTx/>
              <a:buChar char="•"/>
              <a:tabLst>
                <a:tab pos="231775" algn="l"/>
              </a:tabLst>
            </a:pPr>
            <a:r>
              <a:rPr lang="en-US" sz="2800" dirty="0"/>
              <a:t>Filtering data is referred to displaying only the set of data which meet certain condition. </a:t>
            </a:r>
          </a:p>
          <a:p>
            <a:pPr marL="231775" indent="-219075">
              <a:lnSpc>
                <a:spcPct val="150000"/>
              </a:lnSpc>
              <a:buClr>
                <a:srgbClr val="0000FF"/>
              </a:buClr>
              <a:buFontTx/>
              <a:buChar char="•"/>
              <a:tabLst>
                <a:tab pos="231775" algn="l"/>
              </a:tabLst>
            </a:pPr>
            <a:r>
              <a:rPr lang="en-US" sz="2800" dirty="0"/>
              <a:t>Other data which are not meet the condition should be be gets hide </a:t>
            </a:r>
          </a:p>
          <a:p>
            <a:pPr marL="231775" indent="-219075">
              <a:lnSpc>
                <a:spcPct val="150000"/>
              </a:lnSpc>
              <a:buClr>
                <a:srgbClr val="0000FF"/>
              </a:buClr>
              <a:buFontTx/>
              <a:buChar char="•"/>
              <a:tabLst>
                <a:tab pos="231775" algn="l"/>
              </a:tabLst>
            </a:pPr>
            <a:r>
              <a:rPr lang="en-IN" altLang="en-US" sz="2800" dirty="0">
                <a:latin typeface="Arial" charset="0"/>
              </a:rPr>
              <a:t>We can perform this operation using </a:t>
            </a:r>
            <a:r>
              <a:rPr lang="en-US" sz="2800" dirty="0"/>
              <a:t>MS Excel</a:t>
            </a:r>
            <a:r>
              <a:rPr lang="en-IN" altLang="en-US" sz="2800" dirty="0">
                <a:latin typeface="Arial" charset="0"/>
              </a:rPr>
              <a:t> </a:t>
            </a:r>
            <a:endParaRPr lang="en-US" altLang="en-US" sz="2800" dirty="0">
              <a:latin typeface="Arial" charset="0"/>
            </a:endParaRP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31</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504949" y="0"/>
            <a:ext cx="10687047" cy="1045234"/>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IN" altLang="zh-CN" sz="2800" b="1" dirty="0">
                <a:solidFill>
                  <a:schemeClr val="bg1"/>
                </a:solidFill>
                <a:latin typeface="Tinos"/>
                <a:ea typeface="+mj-ea"/>
                <a:cs typeface="+mj-cs"/>
              </a:rPr>
              <a:t>Data Filtering</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12" name="Picture 11">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spTree>
    <p:extLst>
      <p:ext uri="{BB962C8B-B14F-4D97-AF65-F5344CB8AC3E}">
        <p14:creationId xmlns:p14="http://schemas.microsoft.com/office/powerpoint/2010/main" val="1505369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3" name="object 3"/>
          <p:cNvSpPr txBox="1"/>
          <p:nvPr/>
        </p:nvSpPr>
        <p:spPr>
          <a:xfrm>
            <a:off x="1280161" y="1514043"/>
            <a:ext cx="9777046" cy="4468211"/>
          </a:xfrm>
          <a:prstGeom prst="rect">
            <a:avLst/>
          </a:prstGeom>
        </p:spPr>
        <p:txBody>
          <a:bodyPr vert="horz" wrap="square" lIns="0" tIns="13335" rIns="0" bIns="0" rtlCol="0">
            <a:spAutoFit/>
          </a:bodyPr>
          <a:lstStyle/>
          <a:p>
            <a:pPr marL="231775" indent="-219075">
              <a:lnSpc>
                <a:spcPct val="150000"/>
              </a:lnSpc>
              <a:buClr>
                <a:srgbClr val="0000FF"/>
              </a:buClr>
              <a:buFontTx/>
              <a:buChar char="•"/>
              <a:tabLst>
                <a:tab pos="231775" algn="l"/>
              </a:tabLst>
            </a:pPr>
            <a:r>
              <a:rPr lang="en-US" sz="2800" dirty="0"/>
              <a:t>The VLOOKUP Function in Excel is a tool for looking up a piece of information in a table or data set and extracting some corresponding data/information.  </a:t>
            </a:r>
          </a:p>
          <a:p>
            <a:pPr marL="231775" indent="-219075">
              <a:lnSpc>
                <a:spcPct val="150000"/>
              </a:lnSpc>
              <a:buClr>
                <a:srgbClr val="0000FF"/>
              </a:buClr>
              <a:buFontTx/>
              <a:buChar char="•"/>
              <a:tabLst>
                <a:tab pos="231775" algn="l"/>
              </a:tabLst>
            </a:pPr>
            <a:r>
              <a:rPr lang="en-US" sz="2800" dirty="0"/>
              <a:t>In simple terms, the VLOOKUP function says the following to Excel: “Look for this piece of information (e.g., bananas), in this data set (a table), and tell me some corresponding information about it (e.g., the price of bananas)”.</a:t>
            </a:r>
            <a:endParaRPr lang="en-US" altLang="en-US" sz="2800" dirty="0">
              <a:latin typeface="Arial" charset="0"/>
            </a:endParaRP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32</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504949" y="0"/>
            <a:ext cx="10687047" cy="1045234"/>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IN" altLang="zh-CN" sz="2800" b="1" dirty="0">
                <a:solidFill>
                  <a:schemeClr val="bg1"/>
                </a:solidFill>
                <a:latin typeface="Tinos"/>
                <a:ea typeface="+mj-ea"/>
                <a:cs typeface="+mj-cs"/>
              </a:rPr>
              <a:t>VLOOKUP</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12" name="Picture 11">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spTree>
    <p:extLst>
      <p:ext uri="{BB962C8B-B14F-4D97-AF65-F5344CB8AC3E}">
        <p14:creationId xmlns:p14="http://schemas.microsoft.com/office/powerpoint/2010/main" val="2913857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3" name="object 3"/>
          <p:cNvSpPr txBox="1"/>
          <p:nvPr/>
        </p:nvSpPr>
        <p:spPr>
          <a:xfrm>
            <a:off x="1280161" y="1514043"/>
            <a:ext cx="9777046" cy="4457952"/>
          </a:xfrm>
          <a:prstGeom prst="rect">
            <a:avLst/>
          </a:prstGeom>
        </p:spPr>
        <p:txBody>
          <a:bodyPr vert="horz" wrap="square" lIns="0" tIns="13335" rIns="0" bIns="0" rtlCol="0">
            <a:spAutoFit/>
          </a:bodyPr>
          <a:lstStyle/>
          <a:p>
            <a:pPr marL="231775" indent="-219075">
              <a:lnSpc>
                <a:spcPct val="150000"/>
              </a:lnSpc>
              <a:buClr>
                <a:srgbClr val="0000FF"/>
              </a:buClr>
              <a:buFontTx/>
              <a:buChar char="•"/>
              <a:tabLst>
                <a:tab pos="231775" algn="l"/>
              </a:tabLst>
            </a:pPr>
            <a:r>
              <a:rPr lang="en-US" sz="2800" b="1" dirty="0"/>
              <a:t>=VLOOKUP(</a:t>
            </a:r>
            <a:r>
              <a:rPr lang="en-US" sz="2800" b="1" dirty="0" err="1"/>
              <a:t>lookup_value</a:t>
            </a:r>
            <a:r>
              <a:rPr lang="en-US" sz="2800" b="1" dirty="0"/>
              <a:t>, </a:t>
            </a:r>
            <a:r>
              <a:rPr lang="en-US" sz="2800" b="1" dirty="0" err="1"/>
              <a:t>table_array</a:t>
            </a:r>
            <a:r>
              <a:rPr lang="en-US" sz="2800" b="1" dirty="0"/>
              <a:t>, </a:t>
            </a:r>
            <a:r>
              <a:rPr lang="en-US" sz="2800" b="1" dirty="0" err="1"/>
              <a:t>col_index_num</a:t>
            </a:r>
            <a:r>
              <a:rPr lang="en-US" sz="2800" b="1" dirty="0"/>
              <a:t>, [</a:t>
            </a:r>
            <a:r>
              <a:rPr lang="en-US" sz="2800" b="1" dirty="0" err="1"/>
              <a:t>range_lookup</a:t>
            </a:r>
            <a:r>
              <a:rPr lang="en-US" sz="2800" b="1" dirty="0"/>
              <a:t>])</a:t>
            </a:r>
          </a:p>
          <a:p>
            <a:pPr marL="688975" lvl="1" indent="-219075">
              <a:lnSpc>
                <a:spcPct val="150000"/>
              </a:lnSpc>
              <a:buClr>
                <a:srgbClr val="0000FF"/>
              </a:buClr>
              <a:buFontTx/>
              <a:buChar char="•"/>
              <a:tabLst>
                <a:tab pos="231775" algn="l"/>
              </a:tabLst>
            </a:pPr>
            <a:r>
              <a:rPr lang="en-US" altLang="en-US" sz="2800" b="1" dirty="0" err="1">
                <a:latin typeface="Arial" charset="0"/>
              </a:rPr>
              <a:t>Lookup_value</a:t>
            </a:r>
            <a:r>
              <a:rPr lang="en-US" altLang="en-US" sz="2800" b="1" dirty="0">
                <a:latin typeface="Arial" charset="0"/>
              </a:rPr>
              <a:t> (required argument) </a:t>
            </a:r>
            <a:r>
              <a:rPr lang="en-US" altLang="en-US" sz="2800" dirty="0">
                <a:latin typeface="Arial" charset="0"/>
              </a:rPr>
              <a:t>– </a:t>
            </a:r>
            <a:r>
              <a:rPr lang="en-US" altLang="en-US" sz="2800" dirty="0" err="1">
                <a:latin typeface="Arial" charset="0"/>
              </a:rPr>
              <a:t>Lookup_value</a:t>
            </a:r>
            <a:r>
              <a:rPr lang="en-US" altLang="en-US" sz="2800" dirty="0">
                <a:latin typeface="Arial" charset="0"/>
              </a:rPr>
              <a:t> specifies the value that we want to look up in the first column of a table.</a:t>
            </a:r>
          </a:p>
          <a:p>
            <a:pPr marL="688975" lvl="1" indent="-219075">
              <a:lnSpc>
                <a:spcPct val="150000"/>
              </a:lnSpc>
              <a:buClr>
                <a:srgbClr val="0000FF"/>
              </a:buClr>
              <a:buFontTx/>
              <a:buChar char="•"/>
              <a:tabLst>
                <a:tab pos="231775" algn="l"/>
              </a:tabLst>
            </a:pPr>
            <a:r>
              <a:rPr lang="en-US" altLang="en-US" sz="2800" b="1" dirty="0" err="1">
                <a:latin typeface="Arial" charset="0"/>
              </a:rPr>
              <a:t>Table_array</a:t>
            </a:r>
            <a:r>
              <a:rPr lang="en-US" altLang="en-US" sz="2800" b="1" dirty="0">
                <a:latin typeface="Arial" charset="0"/>
              </a:rPr>
              <a:t> (required argument) </a:t>
            </a:r>
            <a:r>
              <a:rPr lang="en-US" altLang="en-US" sz="2800" dirty="0">
                <a:latin typeface="Arial" charset="0"/>
              </a:rPr>
              <a:t>– The table array is the data array that need to be searched. </a:t>
            </a: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33</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504949" y="0"/>
            <a:ext cx="10687047" cy="1045234"/>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IN" altLang="zh-CN" sz="2800" b="1" dirty="0">
                <a:solidFill>
                  <a:schemeClr val="bg1"/>
                </a:solidFill>
                <a:latin typeface="Tinos"/>
                <a:ea typeface="+mj-ea"/>
                <a:cs typeface="+mj-cs"/>
              </a:rPr>
              <a:t>VLOOKUP Formula</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12" name="Picture 11">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spTree>
    <p:extLst>
      <p:ext uri="{BB962C8B-B14F-4D97-AF65-F5344CB8AC3E}">
        <p14:creationId xmlns:p14="http://schemas.microsoft.com/office/powerpoint/2010/main" val="831317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3" name="object 3"/>
          <p:cNvSpPr txBox="1"/>
          <p:nvPr/>
        </p:nvSpPr>
        <p:spPr>
          <a:xfrm>
            <a:off x="1280161" y="1514043"/>
            <a:ext cx="9777046" cy="4440318"/>
          </a:xfrm>
          <a:prstGeom prst="rect">
            <a:avLst/>
          </a:prstGeom>
        </p:spPr>
        <p:txBody>
          <a:bodyPr vert="horz" wrap="square" lIns="0" tIns="13335" rIns="0" bIns="0" rtlCol="0">
            <a:spAutoFit/>
          </a:bodyPr>
          <a:lstStyle/>
          <a:p>
            <a:pPr marL="688975" lvl="1" indent="-219075">
              <a:lnSpc>
                <a:spcPct val="150000"/>
              </a:lnSpc>
              <a:buClr>
                <a:srgbClr val="0000FF"/>
              </a:buClr>
              <a:buFontTx/>
              <a:buChar char="•"/>
              <a:tabLst>
                <a:tab pos="231775" algn="l"/>
              </a:tabLst>
            </a:pPr>
            <a:r>
              <a:rPr lang="en-US" altLang="en-US" sz="2800" b="1" dirty="0" err="1">
                <a:latin typeface="Arial" charset="0"/>
              </a:rPr>
              <a:t>Col_index_num</a:t>
            </a:r>
            <a:r>
              <a:rPr lang="en-US" altLang="en-US" sz="2800" b="1" dirty="0">
                <a:latin typeface="Arial" charset="0"/>
              </a:rPr>
              <a:t> (required argument) </a:t>
            </a:r>
            <a:r>
              <a:rPr lang="en-US" altLang="en-US" sz="2800" dirty="0">
                <a:latin typeface="Arial" charset="0"/>
              </a:rPr>
              <a:t>– This is an integer, specifying the column number of the supplied </a:t>
            </a:r>
            <a:r>
              <a:rPr lang="en-US" altLang="en-US" sz="2800" dirty="0" err="1">
                <a:latin typeface="Arial" charset="0"/>
              </a:rPr>
              <a:t>table_array</a:t>
            </a:r>
            <a:r>
              <a:rPr lang="en-US" altLang="en-US" sz="2800" dirty="0">
                <a:latin typeface="Arial" charset="0"/>
              </a:rPr>
              <a:t>, that you want to return a value from.</a:t>
            </a:r>
          </a:p>
          <a:p>
            <a:pPr marL="688975" lvl="1" indent="-219075">
              <a:lnSpc>
                <a:spcPct val="150000"/>
              </a:lnSpc>
              <a:buClr>
                <a:srgbClr val="0000FF"/>
              </a:buClr>
              <a:buFontTx/>
              <a:buChar char="•"/>
              <a:tabLst>
                <a:tab pos="231775" algn="l"/>
              </a:tabLst>
            </a:pPr>
            <a:r>
              <a:rPr lang="en-US" altLang="en-US" sz="2800" b="1" dirty="0" err="1">
                <a:latin typeface="Arial" charset="0"/>
              </a:rPr>
              <a:t>Range_lookup</a:t>
            </a:r>
            <a:r>
              <a:rPr lang="en-US" altLang="en-US" sz="2800" b="1" dirty="0">
                <a:latin typeface="Arial" charset="0"/>
              </a:rPr>
              <a:t> (optional argument) </a:t>
            </a:r>
            <a:r>
              <a:rPr lang="en-US" altLang="en-US" sz="2800" dirty="0">
                <a:latin typeface="Arial" charset="0"/>
              </a:rPr>
              <a:t>–The argument can be set to TRUE or FALSE</a:t>
            </a:r>
          </a:p>
          <a:p>
            <a:pPr marL="1146175" lvl="2" indent="-219075">
              <a:lnSpc>
                <a:spcPct val="150000"/>
              </a:lnSpc>
              <a:buClr>
                <a:srgbClr val="0000FF"/>
              </a:buClr>
              <a:buFontTx/>
              <a:buChar char="•"/>
              <a:tabLst>
                <a:tab pos="231775" algn="l"/>
              </a:tabLst>
            </a:pPr>
            <a:r>
              <a:rPr lang="en-US" altLang="en-US" dirty="0">
                <a:latin typeface="Arial" charset="0"/>
              </a:rPr>
              <a:t>TRUE – Approximate match, that is, if an exact match is not found, use the closest match below the </a:t>
            </a:r>
            <a:r>
              <a:rPr lang="en-US" altLang="en-US" dirty="0" err="1">
                <a:latin typeface="Arial" charset="0"/>
              </a:rPr>
              <a:t>lookup_value</a:t>
            </a:r>
            <a:r>
              <a:rPr lang="en-US" altLang="en-US" dirty="0">
                <a:latin typeface="Arial" charset="0"/>
              </a:rPr>
              <a:t>.</a:t>
            </a:r>
          </a:p>
          <a:p>
            <a:pPr marL="1146175" lvl="2" indent="-219075">
              <a:lnSpc>
                <a:spcPct val="150000"/>
              </a:lnSpc>
              <a:buClr>
                <a:srgbClr val="0000FF"/>
              </a:buClr>
              <a:buFontTx/>
              <a:buChar char="•"/>
              <a:tabLst>
                <a:tab pos="231775" algn="l"/>
              </a:tabLst>
            </a:pPr>
            <a:r>
              <a:rPr lang="en-US" altLang="en-US" dirty="0">
                <a:latin typeface="Arial" charset="0"/>
              </a:rPr>
              <a:t>FALSE – Exact match, that is, if an exact match not found, then it will return an error.</a:t>
            </a: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34</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504949" y="0"/>
            <a:ext cx="10687047" cy="1045234"/>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IN" altLang="zh-CN" sz="2800" b="1" dirty="0">
                <a:solidFill>
                  <a:schemeClr val="bg1"/>
                </a:solidFill>
                <a:latin typeface="Tinos"/>
                <a:ea typeface="+mj-ea"/>
                <a:cs typeface="+mj-cs"/>
              </a:rPr>
              <a:t>VLOOKUP Formula</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12" name="Picture 11">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spTree>
    <p:extLst>
      <p:ext uri="{BB962C8B-B14F-4D97-AF65-F5344CB8AC3E}">
        <p14:creationId xmlns:p14="http://schemas.microsoft.com/office/powerpoint/2010/main" val="458138269"/>
      </p:ext>
    </p:extLst>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anchor="ctr" bIns="0" lIns="0" rIns="0" rtlCol="0" tIns="12700" vert="horz" wrap="square">
            <a:spAutoFit/>
          </a:bodyPr>
          <a:lstStyle/>
          <a:p>
            <a:pPr marL="12700">
              <a:lnSpc>
                <a:spcPct val="100000"/>
              </a:lnSpc>
              <a:spcBef>
                <a:spcPts val="100"/>
              </a:spcBef>
            </a:pPr>
            <a:r>
              <a:rPr dirty="0" sz="3600"/>
              <a:t>Software process and Process</a:t>
            </a:r>
            <a:r>
              <a:rPr dirty="0" spc="-30" sz="3600"/>
              <a:t> </a:t>
            </a:r>
            <a:r>
              <a:rPr dirty="0" sz="3600"/>
              <a:t>Models</a:t>
            </a:r>
          </a:p>
        </p:txBody>
      </p:sp>
      <p:sp>
        <p:nvSpPr>
          <p:cNvPr id="3" name="object 3"/>
          <p:cNvSpPr txBox="1"/>
          <p:nvPr/>
        </p:nvSpPr>
        <p:spPr>
          <a:xfrm>
            <a:off x="1280161" y="1514043"/>
            <a:ext cx="9777046" cy="377667"/>
          </a:xfrm>
          <a:prstGeom prst="rect">
            <a:avLst/>
          </a:prstGeom>
        </p:spPr>
        <p:txBody>
          <a:bodyPr bIns="0" lIns="0" rIns="0" rtlCol="0" tIns="13335" vert="horz" wrap="square">
            <a:spAutoFit/>
          </a:bodyPr>
          <a:lstStyle/>
          <a:p>
            <a:pPr indent="-219075" lvl="1" marL="688975">
              <a:lnSpc>
                <a:spcPct val="150000"/>
              </a:lnSpc>
              <a:buClr>
                <a:srgbClr val="0000FF"/>
              </a:buClr>
              <a:buFontTx/>
              <a:buChar char="•"/>
              <a:tabLst>
                <a:tab algn="l" pos="231775"/>
              </a:tabLst>
            </a:pPr>
            <a:r>
              <a:rPr altLang="en-US" dirty="0" lang="en-US">
                <a:latin charset="0" typeface="Arial"/>
              </a:rPr>
              <a:t>.</a:t>
            </a:r>
          </a:p>
        </p:txBody>
      </p:sp>
      <p:sp>
        <p:nvSpPr>
          <p:cNvPr id="5" name="object 5"/>
          <p:cNvSpPr/>
          <p:nvPr/>
        </p:nvSpPr>
        <p:spPr>
          <a:xfrm>
            <a:off x="1979676" y="4043808"/>
            <a:ext cx="356616" cy="252983"/>
          </a:xfrm>
          <a:prstGeom prst="rect">
            <a:avLst/>
          </a:prstGeom>
          <a:blipFill>
            <a:blip cstate="print" r:embed="rId2"/>
            <a:stretch>
              <a:fillRect/>
            </a:stretch>
          </a:blipFill>
        </p:spPr>
        <p:txBody>
          <a:bodyPr bIns="0" lIns="0" rIns="0" rtlCol="0" tIns="0" wrap="square"/>
          <a:lstStyle/>
          <a:p>
            <a:endParaRPr/>
          </a:p>
        </p:txBody>
      </p:sp>
      <p:sp>
        <p:nvSpPr>
          <p:cNvPr id="6" name="object 6"/>
          <p:cNvSpPr/>
          <p:nvPr/>
        </p:nvSpPr>
        <p:spPr>
          <a:xfrm>
            <a:off x="1979676" y="4516247"/>
            <a:ext cx="356616" cy="252983"/>
          </a:xfrm>
          <a:prstGeom prst="rect">
            <a:avLst/>
          </a:prstGeom>
          <a:blipFill>
            <a:blip cstate="print" r:embed="rId2"/>
            <a:stretch>
              <a:fillRect/>
            </a:stretch>
          </a:blipFill>
        </p:spPr>
        <p:txBody>
          <a:bodyPr bIns="0" lIns="0" rIns="0" rtlCol="0" tIns="0" wrap="square"/>
          <a:lstStyle/>
          <a:p>
            <a:endParaRPr/>
          </a:p>
        </p:txBody>
      </p:sp>
      <p:sp>
        <p:nvSpPr>
          <p:cNvPr id="7" name="object 7"/>
          <p:cNvSpPr/>
          <p:nvPr/>
        </p:nvSpPr>
        <p:spPr>
          <a:xfrm>
            <a:off x="1979676" y="5533034"/>
            <a:ext cx="356616" cy="252984"/>
          </a:xfrm>
          <a:prstGeom prst="rect">
            <a:avLst/>
          </a:prstGeom>
          <a:blipFill>
            <a:blip cstate="print" r:embed="rId2"/>
            <a:stretch>
              <a:fillRect/>
            </a:stretch>
          </a:blipFill>
        </p:spPr>
        <p:txBody>
          <a:bodyPr bIns="0" lIns="0" rIns="0" rtlCol="0" tIns="0" wrap="square"/>
          <a:lstStyle/>
          <a:p>
            <a:endParaRPr/>
          </a:p>
        </p:txBody>
      </p:sp>
      <p:sp>
        <p:nvSpPr>
          <p:cNvPr id="8" name="object 8"/>
          <p:cNvSpPr/>
          <p:nvPr/>
        </p:nvSpPr>
        <p:spPr>
          <a:xfrm>
            <a:off x="1979676" y="6005474"/>
            <a:ext cx="356616" cy="252984"/>
          </a:xfrm>
          <a:prstGeom prst="rect">
            <a:avLst/>
          </a:prstGeom>
          <a:blipFill>
            <a:blip cstate="print" r:embed="rId2"/>
            <a:stretch>
              <a:fillRect/>
            </a:stretch>
          </a:blipFill>
        </p:spPr>
        <p:txBody>
          <a:bodyPr bIns="0" lIns="0" rIns="0" rtlCol="0" tIns="0" wrap="square"/>
          <a:lstStyle/>
          <a:p>
            <a:endParaRPr/>
          </a:p>
        </p:txBody>
      </p:sp>
      <p:sp>
        <p:nvSpPr>
          <p:cNvPr id="11" name="object 11"/>
          <p:cNvSpPr txBox="1"/>
          <p:nvPr/>
        </p:nvSpPr>
        <p:spPr>
          <a:xfrm>
            <a:off x="10030841" y="6423228"/>
            <a:ext cx="205740" cy="923330"/>
          </a:xfrm>
          <a:prstGeom prst="rect">
            <a:avLst/>
          </a:prstGeom>
        </p:spPr>
        <p:txBody>
          <a:bodyPr bIns="0" lIns="0" rIns="0" rtlCol="0" tIns="0" vert="horz" wrap="square">
            <a:spAutoFit/>
          </a:bodyPr>
          <a:lstStyle/>
          <a:p>
            <a:pPr marL="25400">
              <a:lnSpc>
                <a:spcPts val="2380"/>
              </a:lnSpc>
            </a:pPr>
            <a:fld id="{81D60167-4931-47E6-BA6A-407CBD079E47}" type="slidenum">
              <a:rPr dirty="0" sz="2400">
                <a:latin typeface="Calibri"/>
                <a:cs typeface="Calibri"/>
              </a:rPr>
              <a:pPr marL="25400">
                <a:lnSpc>
                  <a:spcPts val="2380"/>
                </a:lnSpc>
              </a:pPr>
              <a:t>35</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504949" y="0"/>
            <a:ext cx="10687047" cy="1045234"/>
          </a:xfrm>
          <a:prstGeom prst="rect">
            <a:avLst/>
          </a:prstGeom>
          <a:solidFill>
            <a:srgbClr val="C00000"/>
          </a:solidFill>
        </p:spPr>
        <p:txBody>
          <a:bodyPr/>
          <a:lstStyle/>
          <a:p>
            <a:pPr algn="ctr" lvl="0">
              <a:lnSpc>
                <a:spcPct val="90000"/>
              </a:lnSpc>
              <a:spcBef>
                <a:spcPct val="0"/>
              </a:spcBef>
              <a:defRPr/>
            </a:pPr>
            <a:endParaRPr altLang="zh-CN" b="1" baseline="0" cap="none" dirty="0" i="0" kern="1200" kumimoji="0" lang="en-IN" noProof="0" normalizeH="0" spc="0" strike="noStrike" sz="800" u="none">
              <a:ln>
                <a:noFill/>
              </a:ln>
              <a:solidFill>
                <a:schemeClr val="bg1"/>
              </a:solidFill>
              <a:effectLst/>
              <a:uLnTx/>
              <a:uFillTx/>
              <a:latin typeface="Tinos"/>
              <a:ea typeface="+mj-ea"/>
              <a:cs typeface="+mj-cs"/>
            </a:endParaRPr>
          </a:p>
          <a:p>
            <a:pPr algn="ctr" lvl="0">
              <a:lnSpc>
                <a:spcPct val="90000"/>
              </a:lnSpc>
              <a:spcBef>
                <a:spcPct val="0"/>
              </a:spcBef>
              <a:defRPr/>
            </a:pPr>
            <a:r>
              <a:rPr altLang="zh-CN" b="1" dirty="0" lang="en-IN" sz="2800">
                <a:solidFill>
                  <a:schemeClr val="bg1"/>
                </a:solidFill>
                <a:latin typeface="Tinos"/>
                <a:ea typeface="+mj-ea"/>
                <a:cs typeface="+mj-cs"/>
              </a:rPr>
              <a:t>VLOOKUP Example</a:t>
            </a:r>
            <a:endParaRPr altLang="en-US" b="1" dirty="0" lang="zh-CN" sz="280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altLang="zh-CN" b="1" baseline="0" cap="none" dirty="0" i="0" kern="1200" kumimoji="0" lang="en-IN" noProof="0" normalizeH="0" spc="0" strike="noStrike" u="none">
                <a:ln>
                  <a:noFill/>
                </a:ln>
                <a:solidFill>
                  <a:schemeClr val="bg1"/>
                </a:solidFill>
                <a:effectLst/>
                <a:uLnTx/>
                <a:uFillTx/>
                <a:latin typeface="Tinos"/>
                <a:ea typeface="+mj-ea"/>
                <a:cs typeface="+mj-cs"/>
              </a:rPr>
              <a:t> 					</a:t>
            </a:r>
          </a:p>
        </p:txBody>
      </p:sp>
      <p:pic>
        <p:nvPicPr>
          <p:cNvPr id="12" name="Picture 11">
            <a:extLst>
              <a:ext uri="{FF2B5EF4-FFF2-40B4-BE49-F238E27FC236}">
                <a16:creationId xmlns:a16="http://schemas.microsoft.com/office/drawing/2014/main" id="{4A7D3D7F-37FF-43C2-AB10-6A15E1541F32}"/>
              </a:ext>
            </a:extLst>
          </p:cNvPr>
          <p:cNvPicPr>
            <a:picLocks noChangeAspect="1"/>
          </p:cNvPicPr>
          <p:nvPr/>
        </p:nvPicPr>
        <p:blipFill>
          <a:blip r:embed="rId3"/>
          <a:stretch>
            <a:fillRect/>
          </a:stretch>
        </p:blipFill>
        <p:spPr>
          <a:xfrm>
            <a:off x="0" y="21647"/>
            <a:ext cx="1504949" cy="1023587"/>
          </a:xfrm>
          <a:prstGeom prst="rect">
            <a:avLst/>
          </a:prstGeom>
        </p:spPr>
      </p:pic>
      <p:pic>
        <p:nvPicPr>
          <p:cNvPr id="9" name="Picture 8">
            <a:extLst>
              <a:ext uri="{FF2B5EF4-FFF2-40B4-BE49-F238E27FC236}">
                <a16:creationId xmlns:a16="http://schemas.microsoft.com/office/drawing/2014/main" id="{37307C0E-4FFF-2CAA-B00B-0032E41ACA5A}"/>
              </a:ext>
            </a:extLst>
          </p:cNvPr>
          <p:cNvPicPr>
            <a:picLocks noChangeAspect="1"/>
          </p:cNvPicPr>
          <p:nvPr/>
        </p:nvPicPr>
        <p:blipFill rotWithShape="1">
          <a:blip r:embed="rId4"/>
          <a:srcRect b="22" l="51" r="46" t="311"/>
          <a:stretch/>
        </p:blipFill>
        <p:spPr>
          <a:xfrm>
            <a:off x="2438923" y="1395676"/>
            <a:ext cx="7417166" cy="4263850"/>
          </a:xfrm>
          <a:prstGeom prst="rect">
            <a:avLst/>
          </a:prstGeom>
        </p:spPr>
      </p:pic>
    </p:spTree>
    <p:extLst>
      <p:ext uri="{BB962C8B-B14F-4D97-AF65-F5344CB8AC3E}">
        <p14:creationId xmlns:p14="http://schemas.microsoft.com/office/powerpoint/2010/main" val="2416206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3" name="object 3"/>
          <p:cNvSpPr txBox="1"/>
          <p:nvPr/>
        </p:nvSpPr>
        <p:spPr>
          <a:xfrm>
            <a:off x="1280161" y="1317091"/>
            <a:ext cx="9777046" cy="1767792"/>
          </a:xfrm>
          <a:prstGeom prst="rect">
            <a:avLst/>
          </a:prstGeom>
        </p:spPr>
        <p:txBody>
          <a:bodyPr vert="horz" wrap="square" lIns="0" tIns="13335" rIns="0" bIns="0" rtlCol="0">
            <a:spAutoFit/>
          </a:bodyPr>
          <a:lstStyle/>
          <a:p>
            <a:pPr marL="231775" indent="-219075">
              <a:lnSpc>
                <a:spcPct val="150000"/>
              </a:lnSpc>
              <a:buClr>
                <a:srgbClr val="0000FF"/>
              </a:buClr>
              <a:buFontTx/>
              <a:buChar char="•"/>
              <a:tabLst>
                <a:tab pos="231775" algn="l"/>
              </a:tabLst>
            </a:pPr>
            <a:r>
              <a:rPr lang="en-IN" sz="2800" dirty="0"/>
              <a:t>Steps</a:t>
            </a:r>
          </a:p>
          <a:p>
            <a:pPr marL="688975" lvl="1" indent="-219075">
              <a:lnSpc>
                <a:spcPct val="150000"/>
              </a:lnSpc>
              <a:buClr>
                <a:srgbClr val="0000FF"/>
              </a:buClr>
              <a:buFontTx/>
              <a:buChar char="•"/>
              <a:tabLst>
                <a:tab pos="231775" algn="l"/>
              </a:tabLst>
            </a:pPr>
            <a:r>
              <a:rPr lang="en-US" sz="2400" dirty="0"/>
              <a:t>Click any single cell inside a data set.</a:t>
            </a:r>
          </a:p>
          <a:p>
            <a:pPr marL="688975" lvl="1" indent="-219075">
              <a:lnSpc>
                <a:spcPct val="150000"/>
              </a:lnSpc>
              <a:buClr>
                <a:srgbClr val="0000FF"/>
              </a:buClr>
              <a:buFontTx/>
              <a:buChar char="•"/>
              <a:tabLst>
                <a:tab pos="231775" algn="l"/>
              </a:tabLst>
            </a:pPr>
            <a:r>
              <a:rPr lang="en-US" sz="2400" dirty="0"/>
              <a:t>On the Data tab, in the Sort &amp; Filter group, click Filter.</a:t>
            </a:r>
            <a:endParaRPr lang="en-US" altLang="en-US" sz="2400" dirty="0">
              <a:latin typeface="Arial" charset="0"/>
            </a:endParaRP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36</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41378" y="0"/>
            <a:ext cx="12050618" cy="1026184"/>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lvl="0" algn="ctr">
              <a:lnSpc>
                <a:spcPct val="90000"/>
              </a:lnSpc>
              <a:spcBef>
                <a:spcPct val="0"/>
              </a:spcBef>
              <a:defRPr/>
            </a:pPr>
            <a:r>
              <a:rPr lang="en-IN" altLang="zh-CN" sz="2800" b="1" dirty="0">
                <a:solidFill>
                  <a:schemeClr val="bg1"/>
                </a:solidFill>
                <a:latin typeface="Tinos"/>
                <a:ea typeface="+mj-ea"/>
                <a:cs typeface="+mj-cs"/>
              </a:rPr>
              <a:t>Data Filtering: MS Excel</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1026" name="Picture 2"/>
          <p:cNvPicPr>
            <a:picLocks noChangeAspect="1" noChangeArrowheads="1"/>
          </p:cNvPicPr>
          <p:nvPr/>
        </p:nvPicPr>
        <p:blipFill>
          <a:blip r:embed="rId3"/>
          <a:srcRect/>
          <a:stretch>
            <a:fillRect/>
          </a:stretch>
        </p:blipFill>
        <p:spPr bwMode="auto">
          <a:xfrm>
            <a:off x="9047432" y="1514043"/>
            <a:ext cx="2503383" cy="1767792"/>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2336292" y="3216388"/>
            <a:ext cx="1964005" cy="3105683"/>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6980507" y="4364417"/>
            <a:ext cx="2066925" cy="809625"/>
          </a:xfrm>
          <a:prstGeom prst="rect">
            <a:avLst/>
          </a:prstGeom>
          <a:noFill/>
          <a:ln w="9525">
            <a:noFill/>
            <a:miter lim="800000"/>
            <a:headEnd/>
            <a:tailEnd/>
          </a:ln>
          <a:effectLst/>
        </p:spPr>
      </p:pic>
      <p:sp>
        <p:nvSpPr>
          <p:cNvPr id="17" name="Right Arrow 16"/>
          <p:cNvSpPr/>
          <p:nvPr/>
        </p:nvSpPr>
        <p:spPr>
          <a:xfrm>
            <a:off x="4825218" y="4516247"/>
            <a:ext cx="1167619" cy="6577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D267548-C4FE-4898-B521-1E584A055D04}"/>
              </a:ext>
            </a:extLst>
          </p:cNvPr>
          <p:cNvPicPr>
            <a:picLocks noChangeAspect="1"/>
          </p:cNvPicPr>
          <p:nvPr/>
        </p:nvPicPr>
        <p:blipFill>
          <a:blip r:embed="rId6"/>
          <a:stretch>
            <a:fillRect/>
          </a:stretch>
        </p:blipFill>
        <p:spPr>
          <a:xfrm>
            <a:off x="0" y="2597"/>
            <a:ext cx="1504949" cy="1023587"/>
          </a:xfrm>
          <a:prstGeom prst="rect">
            <a:avLst/>
          </a:prstGeom>
        </p:spPr>
      </p:pic>
    </p:spTree>
    <p:extLst>
      <p:ext uri="{BB962C8B-B14F-4D97-AF65-F5344CB8AC3E}">
        <p14:creationId xmlns:p14="http://schemas.microsoft.com/office/powerpoint/2010/main" val="255422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3" name="object 3"/>
          <p:cNvSpPr txBox="1"/>
          <p:nvPr/>
        </p:nvSpPr>
        <p:spPr>
          <a:xfrm>
            <a:off x="1280161" y="1317091"/>
            <a:ext cx="9777046" cy="2875787"/>
          </a:xfrm>
          <a:prstGeom prst="rect">
            <a:avLst/>
          </a:prstGeom>
        </p:spPr>
        <p:txBody>
          <a:bodyPr vert="horz" wrap="square" lIns="0" tIns="13335" rIns="0" bIns="0" rtlCol="0">
            <a:spAutoFit/>
          </a:bodyPr>
          <a:lstStyle/>
          <a:p>
            <a:pPr marL="231775" indent="-219075">
              <a:lnSpc>
                <a:spcPct val="150000"/>
              </a:lnSpc>
              <a:buClr>
                <a:srgbClr val="0000FF"/>
              </a:buClr>
              <a:buFontTx/>
              <a:buChar char="•"/>
              <a:tabLst>
                <a:tab pos="231775" algn="l"/>
              </a:tabLst>
            </a:pPr>
            <a:r>
              <a:rPr lang="en-IN" sz="2800" dirty="0"/>
              <a:t>Sorting</a:t>
            </a:r>
          </a:p>
          <a:p>
            <a:pPr marL="688975" lvl="1" indent="-219075">
              <a:lnSpc>
                <a:spcPct val="150000"/>
              </a:lnSpc>
              <a:buClr>
                <a:srgbClr val="0000FF"/>
              </a:buClr>
              <a:buFontTx/>
              <a:buChar char="•"/>
              <a:tabLst>
                <a:tab pos="231775" algn="l"/>
              </a:tabLst>
            </a:pPr>
            <a:r>
              <a:rPr lang="en-US" sz="2400" dirty="0"/>
              <a:t>It is the process of arranging data in a ascending or descending order</a:t>
            </a:r>
          </a:p>
          <a:p>
            <a:pPr marL="688975" lvl="1" indent="-219075">
              <a:lnSpc>
                <a:spcPct val="150000"/>
              </a:lnSpc>
              <a:buClr>
                <a:srgbClr val="0000FF"/>
              </a:buClr>
              <a:buFontTx/>
              <a:buChar char="•"/>
              <a:tabLst>
                <a:tab pos="231775" algn="l"/>
              </a:tabLst>
            </a:pPr>
            <a:r>
              <a:rPr lang="en-IN" sz="2400" dirty="0"/>
              <a:t>Select Marks column in the data set</a:t>
            </a:r>
            <a:endParaRPr lang="en-US" sz="2400" dirty="0"/>
          </a:p>
          <a:p>
            <a:pPr marL="688975" lvl="1" indent="-219075">
              <a:lnSpc>
                <a:spcPct val="150000"/>
              </a:lnSpc>
              <a:buClr>
                <a:srgbClr val="0000FF"/>
              </a:buClr>
              <a:buFontTx/>
              <a:buChar char="•"/>
              <a:tabLst>
                <a:tab pos="231775" algn="l"/>
              </a:tabLst>
            </a:pPr>
            <a:r>
              <a:rPr lang="en-US" sz="2400" dirty="0"/>
              <a:t>Select the Sort &amp; Filter option</a:t>
            </a:r>
          </a:p>
          <a:p>
            <a:pPr marL="688975" lvl="1" indent="-219075">
              <a:lnSpc>
                <a:spcPct val="150000"/>
              </a:lnSpc>
              <a:buClr>
                <a:srgbClr val="0000FF"/>
              </a:buClr>
              <a:buFontTx/>
              <a:buChar char="•"/>
              <a:tabLst>
                <a:tab pos="231775" algn="l"/>
              </a:tabLst>
            </a:pPr>
            <a:r>
              <a:rPr lang="en-US" sz="2400" dirty="0"/>
              <a:t>Click sort smallest to largest </a:t>
            </a:r>
            <a:endParaRPr lang="en-US" altLang="en-US" sz="2400" dirty="0">
              <a:latin typeface="Arial" charset="0"/>
            </a:endParaRP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37</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41377" y="0"/>
            <a:ext cx="12050619" cy="1026184"/>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algn="ctr">
              <a:lnSpc>
                <a:spcPct val="90000"/>
              </a:lnSpc>
              <a:spcBef>
                <a:spcPct val="0"/>
              </a:spcBef>
              <a:defRPr/>
            </a:pPr>
            <a:r>
              <a:rPr lang="en-IN" altLang="zh-CN" sz="2800" b="1" dirty="0">
                <a:solidFill>
                  <a:schemeClr val="bg1"/>
                </a:solidFill>
                <a:latin typeface="Tinos"/>
                <a:ea typeface="+mj-ea"/>
                <a:cs typeface="+mj-cs"/>
              </a:rPr>
              <a:t>Sorting : MS Excel</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1026" name="Picture 2"/>
          <p:cNvPicPr>
            <a:picLocks noChangeAspect="1" noChangeArrowheads="1"/>
          </p:cNvPicPr>
          <p:nvPr/>
        </p:nvPicPr>
        <p:blipFill>
          <a:blip r:embed="rId3"/>
          <a:srcRect/>
          <a:stretch>
            <a:fillRect/>
          </a:stretch>
        </p:blipFill>
        <p:spPr bwMode="auto">
          <a:xfrm>
            <a:off x="7983983" y="3001438"/>
            <a:ext cx="2503383" cy="1767792"/>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8D267548-C4FE-4898-B521-1E584A055D04}"/>
              </a:ext>
            </a:extLst>
          </p:cNvPr>
          <p:cNvPicPr>
            <a:picLocks noChangeAspect="1"/>
          </p:cNvPicPr>
          <p:nvPr/>
        </p:nvPicPr>
        <p:blipFill>
          <a:blip r:embed="rId4"/>
          <a:stretch>
            <a:fillRect/>
          </a:stretch>
        </p:blipFill>
        <p:spPr>
          <a:xfrm>
            <a:off x="0" y="2597"/>
            <a:ext cx="1504949" cy="1023587"/>
          </a:xfrm>
          <a:prstGeom prst="rect">
            <a:avLst/>
          </a:prstGeom>
        </p:spPr>
      </p:pic>
    </p:spTree>
    <p:extLst>
      <p:ext uri="{BB962C8B-B14F-4D97-AF65-F5344CB8AC3E}">
        <p14:creationId xmlns:p14="http://schemas.microsoft.com/office/powerpoint/2010/main" val="1422790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38</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3371" y="-22912"/>
            <a:ext cx="12191999" cy="1035028"/>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algn="ctr">
              <a:lnSpc>
                <a:spcPct val="90000"/>
              </a:lnSpc>
              <a:spcBef>
                <a:spcPct val="0"/>
              </a:spcBef>
              <a:defRPr/>
            </a:pPr>
            <a:r>
              <a:rPr lang="en-IN" altLang="zh-CN" sz="2800" b="1" dirty="0">
                <a:solidFill>
                  <a:schemeClr val="bg1"/>
                </a:solidFill>
                <a:latin typeface="Tinos"/>
                <a:ea typeface="+mj-ea"/>
                <a:cs typeface="+mj-cs"/>
              </a:rPr>
              <a:t>Sorting : MS Excel</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pic>
        <p:nvPicPr>
          <p:cNvPr id="2050" name="Picture 2"/>
          <p:cNvPicPr>
            <a:picLocks noChangeAspect="1" noChangeArrowheads="1"/>
          </p:cNvPicPr>
          <p:nvPr/>
        </p:nvPicPr>
        <p:blipFill>
          <a:blip r:embed="rId3"/>
          <a:srcRect/>
          <a:stretch>
            <a:fillRect/>
          </a:stretch>
        </p:blipFill>
        <p:spPr bwMode="auto">
          <a:xfrm>
            <a:off x="933450" y="1577337"/>
            <a:ext cx="10325100" cy="3028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119938" y="4783201"/>
            <a:ext cx="2047875" cy="1419225"/>
          </a:xfrm>
          <a:prstGeom prst="rect">
            <a:avLst/>
          </a:prstGeom>
          <a:noFill/>
          <a:ln w="9525">
            <a:noFill/>
            <a:miter lim="800000"/>
            <a:headEnd/>
            <a:tailEnd/>
          </a:ln>
          <a:effectLst/>
        </p:spPr>
      </p:pic>
      <p:sp>
        <p:nvSpPr>
          <p:cNvPr id="14" name="Curved Right Arrow 13"/>
          <p:cNvSpPr/>
          <p:nvPr/>
        </p:nvSpPr>
        <p:spPr>
          <a:xfrm>
            <a:off x="4389120" y="4839473"/>
            <a:ext cx="858129" cy="11997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467955" y="1083175"/>
            <a:ext cx="2055819" cy="369332"/>
          </a:xfrm>
          <a:prstGeom prst="rect">
            <a:avLst/>
          </a:prstGeom>
        </p:spPr>
        <p:txBody>
          <a:bodyPr wrap="none">
            <a:spAutoFit/>
          </a:bodyPr>
          <a:lstStyle/>
          <a:p>
            <a:r>
              <a:rPr lang="en-US" b="1" dirty="0">
                <a:ea typeface="+mj-lt"/>
                <a:cs typeface="+mj-lt"/>
              </a:rPr>
              <a:t>Sort on </a:t>
            </a:r>
            <a:r>
              <a:rPr lang="en-US" b="1" dirty="0">
                <a:solidFill>
                  <a:srgbClr val="0070C0"/>
                </a:solidFill>
                <a:ea typeface="+mj-lt"/>
                <a:cs typeface="+mj-lt"/>
              </a:rPr>
              <a:t>one column</a:t>
            </a:r>
            <a:endParaRPr lang="en-US" dirty="0"/>
          </a:p>
        </p:txBody>
      </p:sp>
      <p:pic>
        <p:nvPicPr>
          <p:cNvPr id="15" name="Picture 14">
            <a:extLst>
              <a:ext uri="{FF2B5EF4-FFF2-40B4-BE49-F238E27FC236}">
                <a16:creationId xmlns:a16="http://schemas.microsoft.com/office/drawing/2014/main" id="{8D267548-C4FE-4898-B521-1E584A055D04}"/>
              </a:ext>
            </a:extLst>
          </p:cNvPr>
          <p:cNvPicPr>
            <a:picLocks noChangeAspect="1"/>
          </p:cNvPicPr>
          <p:nvPr/>
        </p:nvPicPr>
        <p:blipFill>
          <a:blip r:embed="rId5"/>
          <a:stretch>
            <a:fillRect/>
          </a:stretch>
        </p:blipFill>
        <p:spPr>
          <a:xfrm>
            <a:off x="0" y="2597"/>
            <a:ext cx="1504949" cy="1023587"/>
          </a:xfrm>
          <a:prstGeom prst="rect">
            <a:avLst/>
          </a:prstGeom>
        </p:spPr>
      </p:pic>
    </p:spTree>
    <p:extLst>
      <p:ext uri="{BB962C8B-B14F-4D97-AF65-F5344CB8AC3E}">
        <p14:creationId xmlns:p14="http://schemas.microsoft.com/office/powerpoint/2010/main" val="1848173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D251EB-177F-4340-BD47-D9D1E014DFAD}"/>
              </a:ext>
            </a:extLst>
          </p:cNvPr>
          <p:cNvSpPr txBox="1">
            <a:spLocks noChangeArrowheads="1"/>
          </p:cNvSpPr>
          <p:nvPr/>
        </p:nvSpPr>
        <p:spPr>
          <a:xfrm>
            <a:off x="1504949" y="3085"/>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Basic Data Manipulation (Sorting)</a:t>
            </a:r>
            <a:endParaRPr lang="en-US" dirty="0"/>
          </a:p>
        </p:txBody>
      </p:sp>
      <p:sp>
        <p:nvSpPr>
          <p:cNvPr id="5" name="Title 1">
            <a:extLst>
              <a:ext uri="{FF2B5EF4-FFF2-40B4-BE49-F238E27FC236}">
                <a16:creationId xmlns:a16="http://schemas.microsoft.com/office/drawing/2014/main"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6" name="Title 5">
            <a:extLst>
              <a:ext uri="{FF2B5EF4-FFF2-40B4-BE49-F238E27FC236}">
                <a16:creationId xmlns:a16="http://schemas.microsoft.com/office/drawing/2014/main" id="{71F350AE-1758-471D-8C43-74DC0A0B584E}"/>
              </a:ext>
            </a:extLst>
          </p:cNvPr>
          <p:cNvSpPr>
            <a:spLocks noGrp="1"/>
          </p:cNvSpPr>
          <p:nvPr>
            <p:ph type="title"/>
          </p:nvPr>
        </p:nvSpPr>
        <p:spPr>
          <a:xfrm>
            <a:off x="838200" y="1146663"/>
            <a:ext cx="10515600" cy="563563"/>
          </a:xfrm>
        </p:spPr>
        <p:txBody>
          <a:bodyPr>
            <a:normAutofit/>
          </a:bodyPr>
          <a:lstStyle/>
          <a:p>
            <a:r>
              <a:rPr lang="en-US" sz="2400" b="1" dirty="0">
                <a:ea typeface="+mj-lt"/>
                <a:cs typeface="+mj-lt"/>
              </a:rPr>
              <a:t>Sort on </a:t>
            </a:r>
            <a:r>
              <a:rPr lang="en-US" sz="2400" b="1" dirty="0">
                <a:solidFill>
                  <a:srgbClr val="0070C0"/>
                </a:solidFill>
                <a:ea typeface="+mj-lt"/>
                <a:cs typeface="+mj-lt"/>
              </a:rPr>
              <a:t>multiple columns</a:t>
            </a:r>
          </a:p>
        </p:txBody>
      </p:sp>
      <p:sp>
        <p:nvSpPr>
          <p:cNvPr id="4" name="Content Placeholder 3">
            <a:extLst>
              <a:ext uri="{FF2B5EF4-FFF2-40B4-BE49-F238E27FC236}">
                <a16:creationId xmlns:a16="http://schemas.microsoft.com/office/drawing/2014/main" id="{E772DDA9-E906-4F8D-B009-FFBFD0954306}"/>
              </a:ext>
            </a:extLst>
          </p:cNvPr>
          <p:cNvSpPr>
            <a:spLocks noGrp="1"/>
          </p:cNvSpPr>
          <p:nvPr>
            <p:ph sz="half" idx="1"/>
          </p:nvPr>
        </p:nvSpPr>
        <p:spPr>
          <a:xfrm>
            <a:off x="838200" y="1825625"/>
            <a:ext cx="5181600" cy="4351338"/>
          </a:xfrm>
        </p:spPr>
        <p:txBody>
          <a:bodyPr vert="horz" lIns="91440" tIns="45720" rIns="91440" bIns="45720" rtlCol="0" anchor="t">
            <a:normAutofit/>
          </a:bodyPr>
          <a:lstStyle/>
          <a:p>
            <a:pPr marL="457200" indent="-457200">
              <a:buAutoNum type="arabicPeriod"/>
            </a:pPr>
            <a:r>
              <a:rPr lang="en-US" sz="2000" dirty="0">
                <a:ea typeface="+mn-lt"/>
                <a:cs typeface="+mn-lt"/>
              </a:rPr>
              <a:t>On the Data tab, in the Sort &amp; Filter group, click Sort.</a:t>
            </a:r>
          </a:p>
          <a:p>
            <a:pPr marL="457200" indent="-457200">
              <a:buAutoNum type="arabicPeriod"/>
            </a:pPr>
            <a:endParaRPr lang="en-US" sz="2000" dirty="0">
              <a:ea typeface="+mn-lt"/>
              <a:cs typeface="+mn-lt"/>
            </a:endParaRPr>
          </a:p>
          <a:p>
            <a:pPr marL="457200" indent="-457200">
              <a:buAutoNum type="arabicPeriod"/>
            </a:pPr>
            <a:endParaRPr lang="en-US" sz="2000" dirty="0">
              <a:ea typeface="+mn-lt"/>
              <a:cs typeface="+mn-lt"/>
            </a:endParaRPr>
          </a:p>
          <a:p>
            <a:pPr marL="457200" indent="-457200">
              <a:buAutoNum type="arabicPeriod"/>
            </a:pPr>
            <a:r>
              <a:rPr lang="en-US" sz="2000" dirty="0">
                <a:ea typeface="+mn-lt"/>
                <a:cs typeface="+mn-lt"/>
              </a:rPr>
              <a:t>Sorting dialog box appears</a:t>
            </a:r>
          </a:p>
          <a:p>
            <a:pPr marL="457200" indent="-457200">
              <a:buAutoNum type="arabicPeriod"/>
            </a:pPr>
            <a:r>
              <a:rPr lang="en-US" sz="2000" dirty="0">
                <a:ea typeface="+mn-lt"/>
                <a:cs typeface="+mn-lt"/>
              </a:rPr>
              <a:t>Select Last Name from the 'Sort by' drop-down list.</a:t>
            </a:r>
            <a:endParaRPr lang="en-US" dirty="0"/>
          </a:p>
          <a:p>
            <a:endParaRPr lang="en-US" sz="2000" dirty="0">
              <a:ea typeface="+mn-lt"/>
              <a:cs typeface="+mn-lt"/>
            </a:endParaRPr>
          </a:p>
        </p:txBody>
      </p:sp>
      <p:sp>
        <p:nvSpPr>
          <p:cNvPr id="8" name="Content Placeholder 7">
            <a:extLst>
              <a:ext uri="{FF2B5EF4-FFF2-40B4-BE49-F238E27FC236}">
                <a16:creationId xmlns:a16="http://schemas.microsoft.com/office/drawing/2014/main" id="{DBD6C6D9-546B-4B42-BDB3-5F2CEABED5EE}"/>
              </a:ext>
            </a:extLst>
          </p:cNvPr>
          <p:cNvSpPr>
            <a:spLocks noGrp="1"/>
          </p:cNvSpPr>
          <p:nvPr>
            <p:ph sz="half" idx="2"/>
          </p:nvPr>
        </p:nvSpPr>
        <p:spPr/>
        <p:txBody>
          <a:bodyPr vert="horz" lIns="91440" tIns="45720" rIns="91440" bIns="45720" rtlCol="0" anchor="t">
            <a:normAutofit/>
          </a:bodyPr>
          <a:lstStyle/>
          <a:p>
            <a:pPr marL="0" indent="0">
              <a:buNone/>
            </a:pPr>
            <a:r>
              <a:rPr lang="en-US" sz="2000" dirty="0">
                <a:ea typeface="+mn-lt"/>
                <a:cs typeface="+mn-lt"/>
              </a:rPr>
              <a:t>4.   Click on Add Level.</a:t>
            </a:r>
          </a:p>
          <a:p>
            <a:pPr marL="0" indent="0">
              <a:buNone/>
            </a:pPr>
            <a:r>
              <a:rPr lang="en-US" sz="2000" dirty="0">
                <a:cs typeface="Calibri"/>
              </a:rPr>
              <a:t>5.    </a:t>
            </a:r>
            <a:r>
              <a:rPr lang="en-US" sz="2000" dirty="0">
                <a:ea typeface="+mn-lt"/>
                <a:cs typeface="+mn-lt"/>
              </a:rPr>
              <a:t>Select Sales from the 'Then by' drop-down list.</a:t>
            </a:r>
          </a:p>
          <a:p>
            <a:pPr marL="0" indent="0">
              <a:buNone/>
            </a:pPr>
            <a:endParaRPr lang="en-US" sz="2000" dirty="0">
              <a:cs typeface="Calibri"/>
            </a:endParaRPr>
          </a:p>
          <a:p>
            <a:pPr marL="0" indent="0">
              <a:buNone/>
            </a:pPr>
            <a:endParaRPr lang="en-US" sz="2000" dirty="0">
              <a:cs typeface="Calibri"/>
            </a:endParaRPr>
          </a:p>
          <a:p>
            <a:pPr marL="0" indent="0">
              <a:buNone/>
            </a:pPr>
            <a:endParaRPr lang="en-US" sz="2000" dirty="0">
              <a:cs typeface="Calibri"/>
            </a:endParaRPr>
          </a:p>
          <a:p>
            <a:pPr marL="0" indent="0">
              <a:buNone/>
            </a:pPr>
            <a:r>
              <a:rPr lang="en-US" sz="2000" dirty="0">
                <a:cs typeface="Calibri"/>
              </a:rPr>
              <a:t>6.    Click OK</a:t>
            </a:r>
          </a:p>
          <a:p>
            <a:pPr marL="0" indent="0">
              <a:buNone/>
            </a:pPr>
            <a:endParaRPr lang="en-US" sz="2000" dirty="0">
              <a:cs typeface="Calibri"/>
            </a:endParaRPr>
          </a:p>
        </p:txBody>
      </p:sp>
      <p:pic>
        <p:nvPicPr>
          <p:cNvPr id="11" name="Picture 11" descr="A picture containing diagram&#10;&#10;Description automatically generated">
            <a:extLst>
              <a:ext uri="{FF2B5EF4-FFF2-40B4-BE49-F238E27FC236}">
                <a16:creationId xmlns:a16="http://schemas.microsoft.com/office/drawing/2014/main" id="{D0D5D0FD-90A6-496F-A855-B2FE13D7C316}"/>
              </a:ext>
            </a:extLst>
          </p:cNvPr>
          <p:cNvPicPr>
            <a:picLocks noChangeAspect="1"/>
          </p:cNvPicPr>
          <p:nvPr/>
        </p:nvPicPr>
        <p:blipFill>
          <a:blip r:embed="rId3"/>
          <a:stretch>
            <a:fillRect/>
          </a:stretch>
        </p:blipFill>
        <p:spPr>
          <a:xfrm>
            <a:off x="1471979" y="2474058"/>
            <a:ext cx="1755043" cy="825500"/>
          </a:xfrm>
          <a:prstGeom prst="rect">
            <a:avLst/>
          </a:prstGeom>
        </p:spPr>
      </p:pic>
      <p:pic>
        <p:nvPicPr>
          <p:cNvPr id="13" name="Picture 13" descr="Graphical user interface, text, application&#10;&#10;Description automatically generated">
            <a:extLst>
              <a:ext uri="{FF2B5EF4-FFF2-40B4-BE49-F238E27FC236}">
                <a16:creationId xmlns:a16="http://schemas.microsoft.com/office/drawing/2014/main" id="{79688676-8CE8-4989-948E-8500FAD5B453}"/>
              </a:ext>
            </a:extLst>
          </p:cNvPr>
          <p:cNvPicPr>
            <a:picLocks noChangeAspect="1"/>
          </p:cNvPicPr>
          <p:nvPr/>
        </p:nvPicPr>
        <p:blipFill>
          <a:blip r:embed="rId4"/>
          <a:stretch>
            <a:fillRect/>
          </a:stretch>
        </p:blipFill>
        <p:spPr>
          <a:xfrm>
            <a:off x="1393092" y="4394100"/>
            <a:ext cx="3964353" cy="1791876"/>
          </a:xfrm>
          <a:prstGeom prst="rect">
            <a:avLst/>
          </a:prstGeom>
        </p:spPr>
      </p:pic>
      <p:pic>
        <p:nvPicPr>
          <p:cNvPr id="14" name="Picture 14" descr="Graphical user interface, text, application&#10;&#10;Description automatically generated">
            <a:extLst>
              <a:ext uri="{FF2B5EF4-FFF2-40B4-BE49-F238E27FC236}">
                <a16:creationId xmlns:a16="http://schemas.microsoft.com/office/drawing/2014/main" id="{8651BB88-65A8-4EDE-BC91-07FB3EDE8AEC}"/>
              </a:ext>
            </a:extLst>
          </p:cNvPr>
          <p:cNvPicPr>
            <a:picLocks noChangeAspect="1"/>
          </p:cNvPicPr>
          <p:nvPr/>
        </p:nvPicPr>
        <p:blipFill>
          <a:blip r:embed="rId5"/>
          <a:stretch>
            <a:fillRect/>
          </a:stretch>
        </p:blipFill>
        <p:spPr>
          <a:xfrm>
            <a:off x="7108093" y="2645407"/>
            <a:ext cx="3241430" cy="1362031"/>
          </a:xfrm>
          <a:prstGeom prst="rect">
            <a:avLst/>
          </a:prstGeom>
        </p:spPr>
      </p:pic>
      <p:pic>
        <p:nvPicPr>
          <p:cNvPr id="15" name="Picture 15" descr="Table&#10;&#10;Description automatically generated">
            <a:extLst>
              <a:ext uri="{FF2B5EF4-FFF2-40B4-BE49-F238E27FC236}">
                <a16:creationId xmlns:a16="http://schemas.microsoft.com/office/drawing/2014/main" id="{2F21776C-B538-402F-B52B-E52350054E05}"/>
              </a:ext>
            </a:extLst>
          </p:cNvPr>
          <p:cNvPicPr>
            <a:picLocks noChangeAspect="1"/>
          </p:cNvPicPr>
          <p:nvPr/>
        </p:nvPicPr>
        <p:blipFill>
          <a:blip r:embed="rId6"/>
          <a:stretch>
            <a:fillRect/>
          </a:stretch>
        </p:blipFill>
        <p:spPr>
          <a:xfrm>
            <a:off x="7704015" y="4140439"/>
            <a:ext cx="2743200" cy="2299201"/>
          </a:xfrm>
          <a:prstGeom prst="rect">
            <a:avLst/>
          </a:prstGeom>
        </p:spPr>
      </p:pic>
    </p:spTree>
    <p:extLst>
      <p:ext uri="{BB962C8B-B14F-4D97-AF65-F5344CB8AC3E}">
        <p14:creationId xmlns:p14="http://schemas.microsoft.com/office/powerpoint/2010/main" val="740617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a:solidFill>
                  <a:schemeClr val="bg1"/>
                </a:solidFill>
                <a:latin typeface="Times New Roman" panose="02020603050405020304" pitchFamily="18" charset="0"/>
                <a:cs typeface="Times New Roman" panose="02020603050405020304" pitchFamily="18" charset="0"/>
              </a:rPr>
              <a:t>Excel  Getting Started</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12" name="Picture 11">
            <a:extLst>
              <a:ext uri="{FF2B5EF4-FFF2-40B4-BE49-F238E27FC236}">
                <a16:creationId xmlns:a16="http://schemas.microsoft.com/office/drawing/2014/main" id="{A2431B47-5A8F-4672-8479-FDC6A8C7154E}"/>
              </a:ext>
            </a:extLst>
          </p:cNvPr>
          <p:cNvPicPr>
            <a:picLocks noChangeAspect="1"/>
          </p:cNvPicPr>
          <p:nvPr/>
        </p:nvPicPr>
        <p:blipFill>
          <a:blip r:embed="rId3"/>
          <a:stretch>
            <a:fillRect/>
          </a:stretch>
        </p:blipFill>
        <p:spPr>
          <a:xfrm>
            <a:off x="0" y="1026184"/>
            <a:ext cx="12192000" cy="5400420"/>
          </a:xfrm>
          <a:prstGeom prst="rect">
            <a:avLst/>
          </a:prstGeom>
        </p:spPr>
      </p:pic>
    </p:spTree>
    <p:extLst>
      <p:ext uri="{BB962C8B-B14F-4D97-AF65-F5344CB8AC3E}">
        <p14:creationId xmlns:p14="http://schemas.microsoft.com/office/powerpoint/2010/main" val="4205025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634" y="365583"/>
            <a:ext cx="6942455" cy="574675"/>
          </a:xfrm>
          <a:prstGeom prst="rect">
            <a:avLst/>
          </a:prstGeom>
        </p:spPr>
        <p:txBody>
          <a:bodyPr vert="horz" wrap="square" lIns="0" tIns="12700" rIns="0" bIns="0" rtlCol="0" anchor="ctr">
            <a:spAutoFit/>
          </a:bodyPr>
          <a:lstStyle/>
          <a:p>
            <a:pPr marL="12700">
              <a:lnSpc>
                <a:spcPct val="100000"/>
              </a:lnSpc>
              <a:spcBef>
                <a:spcPts val="100"/>
              </a:spcBef>
            </a:pPr>
            <a:r>
              <a:rPr sz="3600" dirty="0"/>
              <a:t>Software process and Process</a:t>
            </a:r>
            <a:r>
              <a:rPr sz="3600" spc="-30" dirty="0"/>
              <a:t> </a:t>
            </a:r>
            <a:r>
              <a:rPr sz="3600" dirty="0"/>
              <a:t>Models</a:t>
            </a:r>
          </a:p>
        </p:txBody>
      </p:sp>
      <p:sp>
        <p:nvSpPr>
          <p:cNvPr id="5" name="object 5"/>
          <p:cNvSpPr/>
          <p:nvPr/>
        </p:nvSpPr>
        <p:spPr>
          <a:xfrm>
            <a:off x="1979676" y="4043808"/>
            <a:ext cx="356616" cy="2529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979676" y="4516247"/>
            <a:ext cx="356616" cy="2529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1979676" y="5533034"/>
            <a:ext cx="356616" cy="252984"/>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1979676" y="6005474"/>
            <a:ext cx="356616" cy="252984"/>
          </a:xfrm>
          <a:prstGeom prst="rect">
            <a:avLst/>
          </a:prstGeom>
          <a:blipFill>
            <a:blip r:embed="rId2" cstate="print"/>
            <a:stretch>
              <a:fillRect/>
            </a:stretch>
          </a:blipFill>
        </p:spPr>
        <p:txBody>
          <a:bodyPr wrap="square" lIns="0" tIns="0" rIns="0" bIns="0" rtlCol="0"/>
          <a:lstStyle/>
          <a:p>
            <a:endParaRPr/>
          </a:p>
        </p:txBody>
      </p:sp>
      <p:sp>
        <p:nvSpPr>
          <p:cNvPr id="11" name="object 11"/>
          <p:cNvSpPr txBox="1"/>
          <p:nvPr/>
        </p:nvSpPr>
        <p:spPr>
          <a:xfrm>
            <a:off x="10030841" y="6423228"/>
            <a:ext cx="205740" cy="923330"/>
          </a:xfrm>
          <a:prstGeom prst="rect">
            <a:avLst/>
          </a:prstGeom>
        </p:spPr>
        <p:txBody>
          <a:bodyPr vert="horz" wrap="square" lIns="0" tIns="0" rIns="0" bIns="0" rtlCol="0">
            <a:spAutoFit/>
          </a:bodyPr>
          <a:lstStyle/>
          <a:p>
            <a:pPr marL="25400">
              <a:lnSpc>
                <a:spcPts val="2380"/>
              </a:lnSpc>
            </a:pPr>
            <a:fld id="{81D60167-4931-47E6-BA6A-407CBD079E47}" type="slidenum">
              <a:rPr sz="2400" dirty="0">
                <a:latin typeface="Calibri"/>
                <a:cs typeface="Calibri"/>
              </a:rPr>
              <a:pPr marL="25400">
                <a:lnSpc>
                  <a:spcPts val="2380"/>
                </a:lnSpc>
              </a:pPr>
              <a:t>40</a:t>
            </a:fld>
            <a:endParaRPr sz="2400">
              <a:latin typeface="Calibri"/>
              <a:cs typeface="Calibri"/>
            </a:endParaRPr>
          </a:p>
        </p:txBody>
      </p:sp>
      <p:sp>
        <p:nvSpPr>
          <p:cNvPr id="10" name="Title 1">
            <a:extLst>
              <a:ext uri="{FF2B5EF4-FFF2-40B4-BE49-F238E27FC236}">
                <a16:creationId xmlns:a16="http://schemas.microsoft.com/office/drawing/2014/main" id="{4DDF7809-3273-4A16-9F15-BAD83D6423C0}"/>
              </a:ext>
            </a:extLst>
          </p:cNvPr>
          <p:cNvSpPr txBox="1">
            <a:spLocks noChangeArrowheads="1"/>
          </p:cNvSpPr>
          <p:nvPr/>
        </p:nvSpPr>
        <p:spPr>
          <a:xfrm>
            <a:off x="-13371" y="-8844"/>
            <a:ext cx="12191999" cy="1035028"/>
          </a:xfrm>
          <a:prstGeom prst="rect">
            <a:avLst/>
          </a:prstGeom>
          <a:solidFill>
            <a:srgbClr val="C00000"/>
          </a:solidFill>
        </p:spPr>
        <p:txBody>
          <a:bodyPr/>
          <a:lstStyle/>
          <a:p>
            <a:pPr lvl="0" algn="ctr">
              <a:lnSpc>
                <a:spcPct val="90000"/>
              </a:lnSpc>
              <a:spcBef>
                <a:spcPct val="0"/>
              </a:spcBef>
              <a:defRPr/>
            </a:pPr>
            <a:endParaRPr kumimoji="0" lang="en-IN" altLang="zh-CN" sz="800" b="1" i="0" u="none" strike="noStrike" kern="1200" cap="none" spc="0" normalizeH="0" baseline="0" noProof="0" dirty="0">
              <a:ln>
                <a:noFill/>
              </a:ln>
              <a:solidFill>
                <a:schemeClr val="bg1"/>
              </a:solidFill>
              <a:effectLst/>
              <a:uLnTx/>
              <a:uFillTx/>
              <a:latin typeface="Tinos"/>
              <a:ea typeface="+mj-ea"/>
              <a:cs typeface="+mj-cs"/>
            </a:endParaRPr>
          </a:p>
          <a:p>
            <a:pPr algn="ctr">
              <a:lnSpc>
                <a:spcPct val="90000"/>
              </a:lnSpc>
              <a:spcBef>
                <a:spcPct val="0"/>
              </a:spcBef>
              <a:defRPr/>
            </a:pPr>
            <a:r>
              <a:rPr lang="en-IN" altLang="zh-CN" sz="2800" b="1" dirty="0">
                <a:solidFill>
                  <a:schemeClr val="bg1"/>
                </a:solidFill>
                <a:latin typeface="Tinos"/>
                <a:ea typeface="+mj-ea"/>
                <a:cs typeface="+mj-cs"/>
              </a:rPr>
              <a:t>Custom Sorting : MS Excel</a:t>
            </a:r>
            <a:endParaRPr lang="zh-CN" altLang="en-US" sz="2800" b="1" dirty="0">
              <a:solidFill>
                <a:schemeClr val="bg1"/>
              </a:solidFill>
              <a:latin typeface="Tinos"/>
              <a:ea typeface="+mj-ea"/>
              <a:cs typeface="+mj-cs"/>
            </a:endParaRPr>
          </a:p>
        </p:txBody>
      </p:sp>
      <p:sp>
        <p:nvSpPr>
          <p:cNvPr id="16" name="Title 1">
            <a:extLst>
              <a:ext uri="{FF2B5EF4-FFF2-40B4-BE49-F238E27FC236}">
                <a16:creationId xmlns:a16="http://schemas.microsoft.com/office/drawing/2014/main" id="{5F39C4B8-4F20-422F-A81D-5EC08C9DBC17}"/>
              </a:ext>
            </a:extLst>
          </p:cNvPr>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p>
        </p:txBody>
      </p:sp>
      <p:sp>
        <p:nvSpPr>
          <p:cNvPr id="14" name="Curved Right Arrow 13"/>
          <p:cNvSpPr/>
          <p:nvPr/>
        </p:nvSpPr>
        <p:spPr>
          <a:xfrm>
            <a:off x="4389120" y="4586249"/>
            <a:ext cx="858129" cy="11997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4" name="Picture 2"/>
          <p:cNvPicPr>
            <a:picLocks noChangeAspect="1" noChangeArrowheads="1"/>
          </p:cNvPicPr>
          <p:nvPr/>
        </p:nvPicPr>
        <p:blipFill>
          <a:blip r:embed="rId3"/>
          <a:srcRect/>
          <a:stretch>
            <a:fillRect/>
          </a:stretch>
        </p:blipFill>
        <p:spPr bwMode="auto">
          <a:xfrm>
            <a:off x="884809" y="1400175"/>
            <a:ext cx="2028825" cy="1352550"/>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3953022" y="1400175"/>
            <a:ext cx="7733236" cy="2142106"/>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5756837" y="4586249"/>
            <a:ext cx="2028825" cy="1390650"/>
          </a:xfrm>
          <a:prstGeom prst="rect">
            <a:avLst/>
          </a:prstGeom>
          <a:noFill/>
          <a:ln w="9525">
            <a:noFill/>
            <a:miter lim="800000"/>
            <a:headEnd/>
            <a:tailEnd/>
          </a:ln>
          <a:effectLst/>
        </p:spPr>
      </p:pic>
      <p:sp>
        <p:nvSpPr>
          <p:cNvPr id="17" name="Right Arrow 16"/>
          <p:cNvSpPr/>
          <p:nvPr/>
        </p:nvSpPr>
        <p:spPr>
          <a:xfrm>
            <a:off x="3249634" y="2025748"/>
            <a:ext cx="576776" cy="337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D267548-C4FE-4898-B521-1E584A055D04}"/>
              </a:ext>
            </a:extLst>
          </p:cNvPr>
          <p:cNvPicPr>
            <a:picLocks noChangeAspect="1"/>
          </p:cNvPicPr>
          <p:nvPr/>
        </p:nvPicPr>
        <p:blipFill>
          <a:blip r:embed="rId6"/>
          <a:stretch>
            <a:fillRect/>
          </a:stretch>
        </p:blipFill>
        <p:spPr>
          <a:xfrm>
            <a:off x="0" y="2597"/>
            <a:ext cx="1504949" cy="1023587"/>
          </a:xfrm>
          <a:prstGeom prst="rect">
            <a:avLst/>
          </a:prstGeom>
        </p:spPr>
      </p:pic>
    </p:spTree>
    <p:extLst>
      <p:ext uri="{BB962C8B-B14F-4D97-AF65-F5344CB8AC3E}">
        <p14:creationId xmlns:p14="http://schemas.microsoft.com/office/powerpoint/2010/main" val="3621490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D251EB-177F-4340-BD47-D9D1E014DFAD}"/>
              </a:ext>
            </a:extLst>
          </p:cNvPr>
          <p:cNvSpPr txBox="1">
            <a:spLocks noChangeArrowheads="1"/>
          </p:cNvSpPr>
          <p:nvPr/>
        </p:nvSpPr>
        <p:spPr>
          <a:xfrm>
            <a:off x="1504949" y="3085"/>
            <a:ext cx="10687051" cy="1033112"/>
          </a:xfrm>
          <a:prstGeom prst="rect">
            <a:avLst/>
          </a:prstGeom>
          <a:solidFill>
            <a:srgbClr val="C00000"/>
          </a:solidFill>
        </p:spPr>
        <p:txBody>
          <a:bodyPr lIns="91440" tIns="45720" rIns="91440" bIns="45720" anchor="ctr"/>
          <a:lstStyle/>
          <a:p>
            <a:pPr algn="ctr"/>
            <a:r>
              <a:rPr lang="en-GB" sz="2800" b="1" dirty="0">
                <a:solidFill>
                  <a:schemeClr val="bg1"/>
                </a:solidFill>
                <a:ea typeface="+mn-lt"/>
                <a:cs typeface="+mn-lt"/>
              </a:rPr>
              <a:t>Basic Data Manipulation (Sorting)</a:t>
            </a:r>
            <a:endParaRPr lang="en-US" dirty="0"/>
          </a:p>
        </p:txBody>
      </p:sp>
      <p:sp>
        <p:nvSpPr>
          <p:cNvPr id="5" name="Title 1">
            <a:extLst>
              <a:ext uri="{FF2B5EF4-FFF2-40B4-BE49-F238E27FC236}">
                <a16:creationId xmlns:a16="http://schemas.microsoft.com/office/drawing/2014/main" id="{4FEA30AE-1B9E-4DC8-B9DB-497045811F8F}"/>
              </a:ext>
            </a:extLst>
          </p:cNvPr>
          <p:cNvSpPr txBox="1">
            <a:spLocks noChangeArrowheads="1"/>
          </p:cNvSpPr>
          <p:nvPr/>
        </p:nvSpPr>
        <p:spPr>
          <a:xfrm>
            <a:off x="-1" y="6464265"/>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6" name="Title 5">
            <a:extLst>
              <a:ext uri="{FF2B5EF4-FFF2-40B4-BE49-F238E27FC236}">
                <a16:creationId xmlns:a16="http://schemas.microsoft.com/office/drawing/2014/main" id="{71F350AE-1758-471D-8C43-74DC0A0B584E}"/>
              </a:ext>
            </a:extLst>
          </p:cNvPr>
          <p:cNvSpPr>
            <a:spLocks noGrp="1"/>
          </p:cNvSpPr>
          <p:nvPr>
            <p:ph type="title"/>
          </p:nvPr>
        </p:nvSpPr>
        <p:spPr>
          <a:xfrm>
            <a:off x="838200" y="1078278"/>
            <a:ext cx="10515600" cy="563563"/>
          </a:xfrm>
        </p:spPr>
        <p:txBody>
          <a:bodyPr>
            <a:normAutofit/>
          </a:bodyPr>
          <a:lstStyle/>
          <a:p>
            <a:r>
              <a:rPr lang="en-US" sz="2400" b="1">
                <a:ea typeface="+mj-lt"/>
                <a:cs typeface="+mj-lt"/>
              </a:rPr>
              <a:t>Sort on</a:t>
            </a:r>
            <a:r>
              <a:rPr lang="en-US" sz="2400" b="1">
                <a:solidFill>
                  <a:srgbClr val="0070C0"/>
                </a:solidFill>
                <a:ea typeface="+mj-lt"/>
                <a:cs typeface="+mj-lt"/>
              </a:rPr>
              <a:t> custom list (</a:t>
            </a:r>
            <a:r>
              <a:rPr lang="en-US" sz="2400">
                <a:ea typeface="+mj-lt"/>
                <a:cs typeface="+mj-lt"/>
              </a:rPr>
              <a:t>Sort by Priority (High, Normal, Low)</a:t>
            </a:r>
            <a:r>
              <a:rPr lang="en-US" sz="2400" b="1">
                <a:solidFill>
                  <a:srgbClr val="0070C0"/>
                </a:solidFill>
                <a:ea typeface="+mj-lt"/>
                <a:cs typeface="+mj-lt"/>
              </a:rPr>
              <a:t>)</a:t>
            </a:r>
          </a:p>
        </p:txBody>
      </p:sp>
      <p:sp>
        <p:nvSpPr>
          <p:cNvPr id="4" name="Content Placeholder 3">
            <a:extLst>
              <a:ext uri="{FF2B5EF4-FFF2-40B4-BE49-F238E27FC236}">
                <a16:creationId xmlns:a16="http://schemas.microsoft.com/office/drawing/2014/main" id="{E772DDA9-E906-4F8D-B009-FFBFD0954306}"/>
              </a:ext>
            </a:extLst>
          </p:cNvPr>
          <p:cNvSpPr>
            <a:spLocks noGrp="1"/>
          </p:cNvSpPr>
          <p:nvPr>
            <p:ph sz="half" idx="1"/>
          </p:nvPr>
        </p:nvSpPr>
        <p:spPr>
          <a:xfrm>
            <a:off x="926123" y="1640009"/>
            <a:ext cx="5142523" cy="4351338"/>
          </a:xfrm>
        </p:spPr>
        <p:txBody>
          <a:bodyPr vert="horz" lIns="91440" tIns="45720" rIns="91440" bIns="45720" rtlCol="0" anchor="t">
            <a:noAutofit/>
          </a:bodyPr>
          <a:lstStyle/>
          <a:p>
            <a:pPr marL="342900" indent="-342900">
              <a:buAutoNum type="arabicPeriod"/>
            </a:pPr>
            <a:r>
              <a:rPr lang="en-US" sz="1800" dirty="0">
                <a:ea typeface="+mn-lt"/>
                <a:cs typeface="+mn-lt"/>
              </a:rPr>
              <a:t>Click any cell inside the data set.</a:t>
            </a:r>
          </a:p>
          <a:p>
            <a:pPr marL="342900" indent="-342900">
              <a:buAutoNum type="arabicPeriod"/>
            </a:pPr>
            <a:endParaRPr lang="en-US" sz="1800" dirty="0">
              <a:ea typeface="+mn-lt"/>
              <a:cs typeface="+mn-lt"/>
            </a:endParaRPr>
          </a:p>
          <a:p>
            <a:pPr marL="342900" indent="-342900">
              <a:buAutoNum type="arabicPeriod"/>
            </a:pPr>
            <a:endParaRPr lang="en-US" sz="1800" dirty="0">
              <a:ea typeface="+mn-lt"/>
              <a:cs typeface="+mn-lt"/>
            </a:endParaRPr>
          </a:p>
          <a:p>
            <a:pPr marL="342900" indent="-342900">
              <a:buAutoNum type="arabicPeriod"/>
            </a:pPr>
            <a:endParaRPr lang="en-US" sz="1800" dirty="0">
              <a:ea typeface="+mn-lt"/>
              <a:cs typeface="+mn-lt"/>
            </a:endParaRPr>
          </a:p>
          <a:p>
            <a:pPr marL="342900" indent="-342900">
              <a:buAutoNum type="arabicPeriod"/>
            </a:pPr>
            <a:endParaRPr lang="en-US" sz="1800" dirty="0">
              <a:ea typeface="+mn-lt"/>
              <a:cs typeface="+mn-lt"/>
            </a:endParaRPr>
          </a:p>
          <a:p>
            <a:pPr marL="342900" indent="-342900">
              <a:buAutoNum type="arabicPeriod"/>
            </a:pPr>
            <a:r>
              <a:rPr lang="en-US" sz="1800" dirty="0">
                <a:ea typeface="+mn-lt"/>
                <a:cs typeface="+mn-lt"/>
              </a:rPr>
              <a:t>On the Data tab, in the Sort &amp; Filter group, click Sort.</a:t>
            </a:r>
            <a:endParaRPr lang="en-US" dirty="0"/>
          </a:p>
          <a:p>
            <a:pPr marL="342900" indent="-342900">
              <a:buAutoNum type="arabicPeriod"/>
            </a:pPr>
            <a:r>
              <a:rPr lang="en-US" sz="1800" dirty="0">
                <a:ea typeface="+mn-lt"/>
                <a:cs typeface="+mn-lt"/>
              </a:rPr>
              <a:t>Select Priority from the 'Sort by' drop-down list.</a:t>
            </a:r>
          </a:p>
          <a:p>
            <a:pPr marL="342900" indent="-342900">
              <a:buAutoNum type="arabicPeriod"/>
            </a:pPr>
            <a:r>
              <a:rPr lang="en-US" sz="1800" dirty="0">
                <a:ea typeface="+mn-lt"/>
                <a:cs typeface="+mn-lt"/>
              </a:rPr>
              <a:t>Select Custom List from the 'Order' drop-down list.</a:t>
            </a:r>
          </a:p>
        </p:txBody>
      </p:sp>
      <p:sp>
        <p:nvSpPr>
          <p:cNvPr id="8" name="Content Placeholder 7">
            <a:extLst>
              <a:ext uri="{FF2B5EF4-FFF2-40B4-BE49-F238E27FC236}">
                <a16:creationId xmlns:a16="http://schemas.microsoft.com/office/drawing/2014/main" id="{DBD6C6D9-546B-4B42-BDB3-5F2CEABED5EE}"/>
              </a:ext>
            </a:extLst>
          </p:cNvPr>
          <p:cNvSpPr>
            <a:spLocks noGrp="1"/>
          </p:cNvSpPr>
          <p:nvPr>
            <p:ph sz="half" idx="2"/>
          </p:nvPr>
        </p:nvSpPr>
        <p:spPr>
          <a:xfrm>
            <a:off x="6025662" y="1640010"/>
            <a:ext cx="5181600" cy="4429491"/>
          </a:xfrm>
        </p:spPr>
        <p:txBody>
          <a:bodyPr vert="horz" lIns="91440" tIns="45720" rIns="91440" bIns="45720" rtlCol="0" anchor="t">
            <a:normAutofit/>
          </a:bodyPr>
          <a:lstStyle/>
          <a:p>
            <a:pPr marL="0" indent="0">
              <a:buNone/>
            </a:pPr>
            <a:r>
              <a:rPr lang="en-US" sz="1800">
                <a:ea typeface="+mn-lt"/>
                <a:cs typeface="+mn-lt"/>
              </a:rPr>
              <a:t>5.  Type the list entries and click OK</a:t>
            </a:r>
          </a:p>
          <a:p>
            <a:pPr marL="0" indent="0">
              <a:buNone/>
            </a:pP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a:p>
            <a:pPr marL="0" indent="0">
              <a:buNone/>
            </a:pPr>
            <a:endParaRPr lang="en-US" sz="1800" dirty="0">
              <a:ea typeface="+mn-lt"/>
              <a:cs typeface="+mn-lt"/>
            </a:endParaRPr>
          </a:p>
        </p:txBody>
      </p:sp>
      <p:pic>
        <p:nvPicPr>
          <p:cNvPr id="2" name="Picture 8" descr="Table&#10;&#10;Description automatically generated">
            <a:extLst>
              <a:ext uri="{FF2B5EF4-FFF2-40B4-BE49-F238E27FC236}">
                <a16:creationId xmlns:a16="http://schemas.microsoft.com/office/drawing/2014/main" id="{81F9D2A8-AC7D-465E-9420-B7D2CB2A2EA3}"/>
              </a:ext>
            </a:extLst>
          </p:cNvPr>
          <p:cNvPicPr>
            <a:picLocks noChangeAspect="1"/>
          </p:cNvPicPr>
          <p:nvPr/>
        </p:nvPicPr>
        <p:blipFill>
          <a:blip r:embed="rId3"/>
          <a:stretch>
            <a:fillRect/>
          </a:stretch>
        </p:blipFill>
        <p:spPr>
          <a:xfrm>
            <a:off x="1500554" y="1950484"/>
            <a:ext cx="2743200" cy="1579571"/>
          </a:xfrm>
          <a:prstGeom prst="rect">
            <a:avLst/>
          </a:prstGeom>
        </p:spPr>
      </p:pic>
      <p:pic>
        <p:nvPicPr>
          <p:cNvPr id="9" name="Picture 9" descr="Graphical user interface, text&#10;&#10;Description automatically generated">
            <a:extLst>
              <a:ext uri="{FF2B5EF4-FFF2-40B4-BE49-F238E27FC236}">
                <a16:creationId xmlns:a16="http://schemas.microsoft.com/office/drawing/2014/main" id="{0C63AF0F-4858-44AF-BD34-D7BBA0BBE13C}"/>
              </a:ext>
            </a:extLst>
          </p:cNvPr>
          <p:cNvPicPr>
            <a:picLocks noChangeAspect="1"/>
          </p:cNvPicPr>
          <p:nvPr/>
        </p:nvPicPr>
        <p:blipFill>
          <a:blip r:embed="rId4"/>
          <a:stretch>
            <a:fillRect/>
          </a:stretch>
        </p:blipFill>
        <p:spPr>
          <a:xfrm>
            <a:off x="1852245" y="4833715"/>
            <a:ext cx="3260969" cy="1489030"/>
          </a:xfrm>
          <a:prstGeom prst="rect">
            <a:avLst/>
          </a:prstGeom>
        </p:spPr>
      </p:pic>
      <p:pic>
        <p:nvPicPr>
          <p:cNvPr id="10" name="Picture 10" descr="Graphical user interface, text, application&#10;&#10;Description automatically generated">
            <a:extLst>
              <a:ext uri="{FF2B5EF4-FFF2-40B4-BE49-F238E27FC236}">
                <a16:creationId xmlns:a16="http://schemas.microsoft.com/office/drawing/2014/main" id="{BA1CAE88-41B2-493F-BF25-FC791639E327}"/>
              </a:ext>
            </a:extLst>
          </p:cNvPr>
          <p:cNvPicPr>
            <a:picLocks noChangeAspect="1"/>
          </p:cNvPicPr>
          <p:nvPr/>
        </p:nvPicPr>
        <p:blipFill>
          <a:blip r:embed="rId5"/>
          <a:stretch>
            <a:fillRect/>
          </a:stretch>
        </p:blipFill>
        <p:spPr>
          <a:xfrm>
            <a:off x="6092092" y="1949557"/>
            <a:ext cx="3065585" cy="1825656"/>
          </a:xfrm>
          <a:prstGeom prst="rect">
            <a:avLst/>
          </a:prstGeom>
        </p:spPr>
      </p:pic>
      <p:pic>
        <p:nvPicPr>
          <p:cNvPr id="11" name="Picture 11" descr="Graphical user interface, text&#10;&#10;Description automatically generated">
            <a:extLst>
              <a:ext uri="{FF2B5EF4-FFF2-40B4-BE49-F238E27FC236}">
                <a16:creationId xmlns:a16="http://schemas.microsoft.com/office/drawing/2014/main" id="{4A2CCCCF-52D6-4FC3-B6A7-74F3F4BA2E5C}"/>
              </a:ext>
            </a:extLst>
          </p:cNvPr>
          <p:cNvPicPr>
            <a:picLocks noChangeAspect="1"/>
          </p:cNvPicPr>
          <p:nvPr/>
        </p:nvPicPr>
        <p:blipFill>
          <a:blip r:embed="rId6"/>
          <a:stretch>
            <a:fillRect/>
          </a:stretch>
        </p:blipFill>
        <p:spPr>
          <a:xfrm>
            <a:off x="6062784" y="3817715"/>
            <a:ext cx="3065584" cy="1254569"/>
          </a:xfrm>
          <a:prstGeom prst="rect">
            <a:avLst/>
          </a:prstGeom>
        </p:spPr>
      </p:pic>
      <p:pic>
        <p:nvPicPr>
          <p:cNvPr id="12" name="Picture 12" descr="Table&#10;&#10;Description automatically generated">
            <a:extLst>
              <a:ext uri="{FF2B5EF4-FFF2-40B4-BE49-F238E27FC236}">
                <a16:creationId xmlns:a16="http://schemas.microsoft.com/office/drawing/2014/main" id="{2A953DC1-811D-4E76-B109-00179331C4A3}"/>
              </a:ext>
            </a:extLst>
          </p:cNvPr>
          <p:cNvPicPr>
            <a:picLocks noChangeAspect="1"/>
          </p:cNvPicPr>
          <p:nvPr/>
        </p:nvPicPr>
        <p:blipFill>
          <a:blip r:embed="rId7"/>
          <a:stretch>
            <a:fillRect/>
          </a:stretch>
        </p:blipFill>
        <p:spPr>
          <a:xfrm>
            <a:off x="9179169" y="3855484"/>
            <a:ext cx="2743200" cy="2292724"/>
          </a:xfrm>
          <a:prstGeom prst="rect">
            <a:avLst/>
          </a:prstGeom>
        </p:spPr>
      </p:pic>
    </p:spTree>
    <p:extLst>
      <p:ext uri="{BB962C8B-B14F-4D97-AF65-F5344CB8AC3E}">
        <p14:creationId xmlns:p14="http://schemas.microsoft.com/office/powerpoint/2010/main" val="3952219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2800" dirty="0">
              <a:solidFill>
                <a:schemeClr val="bg1"/>
              </a:solidFill>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02512138-1A57-F9DB-19F4-247DEF05B927}"/>
              </a:ext>
            </a:extLst>
          </p:cNvPr>
          <p:cNvSpPr txBox="1"/>
          <p:nvPr/>
        </p:nvSpPr>
        <p:spPr>
          <a:xfrm>
            <a:off x="2007574" y="2706245"/>
            <a:ext cx="8176846" cy="2308324"/>
          </a:xfrm>
          <a:prstGeom prst="rect">
            <a:avLst/>
          </a:prstGeom>
          <a:noFill/>
        </p:spPr>
        <p:txBody>
          <a:bodyPr wrap="square">
            <a:spAutoFit/>
          </a:bodyPr>
          <a:lstStyle/>
          <a:p>
            <a:pPr algn="ctr" fontAlgn="base"/>
            <a:r>
              <a:rPr lang="en-US" sz="4800" b="1" dirty="0">
                <a:effectLst/>
                <a:ea typeface="Times New Roman" panose="02020603050405020304" pitchFamily="18" charset="0"/>
                <a:cs typeface="Times New Roman" panose="02020603050405020304" pitchFamily="18" charset="0"/>
              </a:rPr>
              <a:t>Installing Data Analysis Tool in Excel</a:t>
            </a:r>
            <a:endParaRPr lang="en-IN" sz="4800" b="1" dirty="0">
              <a:cs typeface="Times New Roman" panose="02020603050405020304" pitchFamily="18" charset="0"/>
            </a:endParaRPr>
          </a:p>
          <a:p>
            <a:pPr algn="ctr" fontAlgn="base"/>
            <a:r>
              <a:rPr lang="en-US" sz="4800" b="1" dirty="0">
                <a:solidFill>
                  <a:schemeClr val="bg1"/>
                </a:solidFill>
                <a:effectLst/>
                <a:ea typeface="Times New Roman" panose="02020603050405020304" pitchFamily="18" charset="0"/>
                <a:cs typeface="Times New Roman" panose="02020603050405020304" pitchFamily="18" charset="0"/>
              </a:rPr>
              <a:t>Analysis Tool in Excel</a:t>
            </a:r>
            <a:endParaRPr lang="en-IN" sz="48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980255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dirty="0">
                <a:solidFill>
                  <a:schemeClr val="bg1"/>
                </a:solidFill>
                <a:effectLst/>
                <a:ea typeface="Times New Roman" panose="02020603050405020304" pitchFamily="18" charset="0"/>
                <a:cs typeface="Times New Roman" panose="02020603050405020304" pitchFamily="18" charset="0"/>
              </a:rPr>
              <a:t>Installing Data Analysis Tool in Excel</a:t>
            </a:r>
            <a:endParaRPr lang="en-IN" sz="2800" dirty="0">
              <a:solidFill>
                <a:schemeClr val="bg1"/>
              </a:solidFill>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D9E72EF-CC6F-4974-9120-DE2F874F9A21}"/>
              </a:ext>
            </a:extLst>
          </p:cNvPr>
          <p:cNvSpPr txBox="1"/>
          <p:nvPr/>
        </p:nvSpPr>
        <p:spPr>
          <a:xfrm>
            <a:off x="1442906" y="2055303"/>
            <a:ext cx="9529894" cy="2462213"/>
          </a:xfrm>
          <a:prstGeom prst="rect">
            <a:avLst/>
          </a:prstGeom>
          <a:noFill/>
        </p:spPr>
        <p:txBody>
          <a:bodyPr wrap="square" rtlCol="0">
            <a:spAutoFit/>
          </a:bodyPr>
          <a:lstStyle/>
          <a:p>
            <a:pPr marL="342900" indent="-342900" algn="l">
              <a:buFont typeface="Arial" panose="020B0604020202020204" pitchFamily="34" charset="0"/>
              <a:buChar char="•"/>
            </a:pPr>
            <a:r>
              <a:rPr lang="en-IN" sz="2200" b="0" i="0" dirty="0">
                <a:solidFill>
                  <a:srgbClr val="202124"/>
                </a:solidFill>
                <a:effectLst/>
              </a:rPr>
              <a:t>Click on the File tab, click Options, and then click the Add-Ins category.</a:t>
            </a:r>
          </a:p>
          <a:p>
            <a:pPr marL="342900" indent="-342900" algn="l">
              <a:buFont typeface="Arial" panose="020B0604020202020204" pitchFamily="34" charset="0"/>
              <a:buChar char="•"/>
            </a:pPr>
            <a:endParaRPr lang="en-IN" sz="2200" b="0" i="0" dirty="0">
              <a:solidFill>
                <a:srgbClr val="202124"/>
              </a:solidFill>
              <a:effectLst/>
            </a:endParaRPr>
          </a:p>
          <a:p>
            <a:pPr marL="342900" indent="-342900" algn="l">
              <a:buFont typeface="Arial" panose="020B0604020202020204" pitchFamily="34" charset="0"/>
              <a:buChar char="•"/>
            </a:pPr>
            <a:r>
              <a:rPr lang="en-IN" sz="2200" b="0" i="0" dirty="0">
                <a:solidFill>
                  <a:srgbClr val="202124"/>
                </a:solidFill>
                <a:effectLst/>
              </a:rPr>
              <a:t>In the Manage box, select </a:t>
            </a:r>
            <a:r>
              <a:rPr lang="en-IN" sz="2200" b="1" i="0" dirty="0">
                <a:solidFill>
                  <a:srgbClr val="202124"/>
                </a:solidFill>
                <a:effectLst/>
              </a:rPr>
              <a:t>Excel</a:t>
            </a:r>
            <a:r>
              <a:rPr lang="en-IN" sz="2200" b="0" i="0" dirty="0">
                <a:solidFill>
                  <a:srgbClr val="202124"/>
                </a:solidFill>
                <a:effectLst/>
              </a:rPr>
              <a:t> Add-ins and then click Go.</a:t>
            </a:r>
          </a:p>
          <a:p>
            <a:pPr marL="342900" indent="-342900" algn="l">
              <a:buFont typeface="Arial" panose="020B0604020202020204" pitchFamily="34" charset="0"/>
              <a:buChar char="•"/>
            </a:pPr>
            <a:endParaRPr lang="en-IN" sz="2200" b="0" i="0" dirty="0">
              <a:solidFill>
                <a:srgbClr val="202124"/>
              </a:solidFill>
              <a:effectLst/>
            </a:endParaRPr>
          </a:p>
          <a:p>
            <a:pPr marL="342900" indent="-342900" algn="l">
              <a:buFont typeface="Arial" panose="020B0604020202020204" pitchFamily="34" charset="0"/>
              <a:buChar char="•"/>
            </a:pPr>
            <a:r>
              <a:rPr lang="en-IN" sz="2200" b="0" i="0" dirty="0">
                <a:solidFill>
                  <a:srgbClr val="202124"/>
                </a:solidFill>
                <a:effectLst/>
              </a:rPr>
              <a:t>In the Add-Ins available box, select the </a:t>
            </a:r>
            <a:r>
              <a:rPr lang="en-IN" sz="2200" b="1" i="0" dirty="0">
                <a:solidFill>
                  <a:srgbClr val="202124"/>
                </a:solidFill>
                <a:effectLst/>
              </a:rPr>
              <a:t>Analysis</a:t>
            </a:r>
            <a:r>
              <a:rPr lang="en-IN" sz="2200" b="0" i="0" dirty="0">
                <a:solidFill>
                  <a:srgbClr val="202124"/>
                </a:solidFill>
                <a:effectLst/>
              </a:rPr>
              <a:t> Tool Pack check box, and then click OK.</a:t>
            </a:r>
          </a:p>
          <a:p>
            <a:pPr marL="285750" indent="-285750">
              <a:buFont typeface="Arial" panose="020B0604020202020204" pitchFamily="34" charset="0"/>
              <a:buChar char="•"/>
            </a:pPr>
            <a:endParaRPr lang="en-IN" sz="2200" dirty="0"/>
          </a:p>
        </p:txBody>
      </p:sp>
    </p:spTree>
    <p:extLst>
      <p:ext uri="{BB962C8B-B14F-4D97-AF65-F5344CB8AC3E}">
        <p14:creationId xmlns:p14="http://schemas.microsoft.com/office/powerpoint/2010/main" val="3509906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dirty="0">
                <a:solidFill>
                  <a:schemeClr val="bg1"/>
                </a:solidFill>
                <a:effectLst/>
                <a:ea typeface="Times New Roman" panose="02020603050405020304" pitchFamily="18" charset="0"/>
                <a:cs typeface="Times New Roman" panose="02020603050405020304" pitchFamily="18" charset="0"/>
              </a:rPr>
              <a:t>Installing Data Analysis Tool in Excel</a:t>
            </a:r>
            <a:endParaRPr lang="en-IN" sz="2800" dirty="0">
              <a:solidFill>
                <a:schemeClr val="bg1"/>
              </a:solidFill>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D9E72EF-CC6F-4974-9120-DE2F874F9A21}"/>
              </a:ext>
            </a:extLst>
          </p:cNvPr>
          <p:cNvSpPr txBox="1"/>
          <p:nvPr/>
        </p:nvSpPr>
        <p:spPr>
          <a:xfrm>
            <a:off x="1109709" y="1602297"/>
            <a:ext cx="2556770" cy="677108"/>
          </a:xfrm>
          <a:prstGeom prst="rect">
            <a:avLst/>
          </a:prstGeom>
          <a:noFill/>
        </p:spPr>
        <p:txBody>
          <a:bodyPr wrap="square" rtlCol="0">
            <a:spAutoFit/>
          </a:bodyPr>
          <a:lstStyle/>
          <a:p>
            <a:pPr marL="285750" indent="-285750" algn="l">
              <a:buFont typeface="Arial" panose="020B0604020202020204" pitchFamily="34" charset="0"/>
              <a:buChar char="•"/>
            </a:pPr>
            <a:r>
              <a:rPr lang="en-IN" sz="2000" b="0" i="0" dirty="0">
                <a:solidFill>
                  <a:srgbClr val="202124"/>
                </a:solidFill>
                <a:effectLst/>
              </a:rPr>
              <a:t> Click on the File tab</a:t>
            </a:r>
            <a:endParaRPr lang="en-IN" sz="2000" dirty="0"/>
          </a:p>
          <a:p>
            <a:endParaRPr lang="en-IN" dirty="0"/>
          </a:p>
        </p:txBody>
      </p:sp>
      <p:pic>
        <p:nvPicPr>
          <p:cNvPr id="8" name="Picture 7">
            <a:extLst>
              <a:ext uri="{FF2B5EF4-FFF2-40B4-BE49-F238E27FC236}">
                <a16:creationId xmlns:a16="http://schemas.microsoft.com/office/drawing/2014/main" id="{902F3857-CC4A-4823-9698-C8624A1A6A98}"/>
              </a:ext>
            </a:extLst>
          </p:cNvPr>
          <p:cNvPicPr>
            <a:picLocks noChangeAspect="1"/>
          </p:cNvPicPr>
          <p:nvPr/>
        </p:nvPicPr>
        <p:blipFill>
          <a:blip r:embed="rId3"/>
          <a:stretch>
            <a:fillRect/>
          </a:stretch>
        </p:blipFill>
        <p:spPr>
          <a:xfrm>
            <a:off x="3871398" y="1026184"/>
            <a:ext cx="8320598" cy="5400420"/>
          </a:xfrm>
          <a:prstGeom prst="rect">
            <a:avLst/>
          </a:prstGeom>
        </p:spPr>
      </p:pic>
      <p:cxnSp>
        <p:nvCxnSpPr>
          <p:cNvPr id="10" name="Straight Arrow Connector 9">
            <a:extLst>
              <a:ext uri="{FF2B5EF4-FFF2-40B4-BE49-F238E27FC236}">
                <a16:creationId xmlns:a16="http://schemas.microsoft.com/office/drawing/2014/main" id="{11A74830-93D8-4689-B301-BE76CA70722A}"/>
              </a:ext>
            </a:extLst>
          </p:cNvPr>
          <p:cNvCxnSpPr>
            <a:cxnSpLocks/>
          </p:cNvCxnSpPr>
          <p:nvPr/>
        </p:nvCxnSpPr>
        <p:spPr>
          <a:xfrm flipV="1">
            <a:off x="3559946" y="1349406"/>
            <a:ext cx="435005" cy="32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093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rPr>
              <a:t>Installing Data Analysis Tool in Excel</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D9E72EF-CC6F-4974-9120-DE2F874F9A21}"/>
              </a:ext>
            </a:extLst>
          </p:cNvPr>
          <p:cNvSpPr txBox="1"/>
          <p:nvPr/>
        </p:nvSpPr>
        <p:spPr>
          <a:xfrm>
            <a:off x="1442906" y="2055303"/>
            <a:ext cx="9529894" cy="400110"/>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a:solidFill>
                  <a:srgbClr val="202124"/>
                </a:solidFill>
                <a:effectLst/>
              </a:rPr>
              <a:t>Click on  Options</a:t>
            </a:r>
            <a:endParaRPr lang="en-IN" sz="2000" dirty="0"/>
          </a:p>
        </p:txBody>
      </p:sp>
      <p:pic>
        <p:nvPicPr>
          <p:cNvPr id="10" name="Picture 9">
            <a:extLst>
              <a:ext uri="{FF2B5EF4-FFF2-40B4-BE49-F238E27FC236}">
                <a16:creationId xmlns:a16="http://schemas.microsoft.com/office/drawing/2014/main" id="{B7BAFF62-31EE-4EBB-9D1E-FC8EAC678D20}"/>
              </a:ext>
            </a:extLst>
          </p:cNvPr>
          <p:cNvPicPr>
            <a:picLocks noChangeAspect="1"/>
          </p:cNvPicPr>
          <p:nvPr/>
        </p:nvPicPr>
        <p:blipFill>
          <a:blip r:embed="rId3"/>
          <a:stretch>
            <a:fillRect/>
          </a:stretch>
        </p:blipFill>
        <p:spPr>
          <a:xfrm>
            <a:off x="3808520" y="1016659"/>
            <a:ext cx="8383479" cy="5409945"/>
          </a:xfrm>
          <a:prstGeom prst="rect">
            <a:avLst/>
          </a:prstGeom>
        </p:spPr>
      </p:pic>
      <p:cxnSp>
        <p:nvCxnSpPr>
          <p:cNvPr id="12" name="Straight Arrow Connector 11">
            <a:extLst>
              <a:ext uri="{FF2B5EF4-FFF2-40B4-BE49-F238E27FC236}">
                <a16:creationId xmlns:a16="http://schemas.microsoft.com/office/drawing/2014/main" id="{BA073172-54B3-472B-9FB4-29C3E634739C}"/>
              </a:ext>
            </a:extLst>
          </p:cNvPr>
          <p:cNvCxnSpPr>
            <a:cxnSpLocks/>
          </p:cNvCxnSpPr>
          <p:nvPr/>
        </p:nvCxnSpPr>
        <p:spPr>
          <a:xfrm>
            <a:off x="2911876" y="2380081"/>
            <a:ext cx="1047565" cy="346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53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dirty="0">
                <a:solidFill>
                  <a:schemeClr val="bg1"/>
                </a:solidFill>
                <a:effectLst/>
                <a:ea typeface="Times New Roman" panose="02020603050405020304" pitchFamily="18" charset="0"/>
                <a:cs typeface="Times New Roman" panose="02020603050405020304" pitchFamily="18" charset="0"/>
              </a:rPr>
              <a:t>Installing Data Analysis Tool in Excel</a:t>
            </a:r>
            <a:endParaRPr lang="en-IN" sz="2800" dirty="0">
              <a:solidFill>
                <a:schemeClr val="bg1"/>
              </a:solidFill>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D9E72EF-CC6F-4974-9120-DE2F874F9A21}"/>
              </a:ext>
            </a:extLst>
          </p:cNvPr>
          <p:cNvSpPr txBox="1"/>
          <p:nvPr/>
        </p:nvSpPr>
        <p:spPr>
          <a:xfrm>
            <a:off x="1442905" y="2055303"/>
            <a:ext cx="4469623" cy="9787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2000" dirty="0">
                <a:solidFill>
                  <a:srgbClr val="202124"/>
                </a:solidFill>
              </a:rPr>
              <a:t>C</a:t>
            </a:r>
            <a:r>
              <a:rPr lang="en-IN" sz="2000" b="0" i="0" dirty="0">
                <a:solidFill>
                  <a:srgbClr val="202124"/>
                </a:solidFill>
                <a:effectLst/>
              </a:rPr>
              <a:t>lick  on the Add-Ins Category</a:t>
            </a:r>
          </a:p>
          <a:p>
            <a:pPr eaLnBrk="1" hangingPunct="1">
              <a:lnSpc>
                <a:spcPct val="90000"/>
              </a:lnSpc>
            </a:pPr>
            <a:endParaRPr lang="en-US" altLang="en-US" sz="2400" dirty="0"/>
          </a:p>
          <a:p>
            <a:endParaRPr lang="en-IN" dirty="0"/>
          </a:p>
        </p:txBody>
      </p:sp>
      <p:pic>
        <p:nvPicPr>
          <p:cNvPr id="10" name="Picture 9">
            <a:extLst>
              <a:ext uri="{FF2B5EF4-FFF2-40B4-BE49-F238E27FC236}">
                <a16:creationId xmlns:a16="http://schemas.microsoft.com/office/drawing/2014/main" id="{9E111598-9886-42A0-8B0D-6FCC4C4D7C7F}"/>
              </a:ext>
            </a:extLst>
          </p:cNvPr>
          <p:cNvPicPr>
            <a:picLocks noChangeAspect="1"/>
          </p:cNvPicPr>
          <p:nvPr/>
        </p:nvPicPr>
        <p:blipFill>
          <a:blip r:embed="rId3"/>
          <a:stretch>
            <a:fillRect/>
          </a:stretch>
        </p:blipFill>
        <p:spPr>
          <a:xfrm>
            <a:off x="5033639" y="1016658"/>
            <a:ext cx="7158357" cy="5409946"/>
          </a:xfrm>
          <a:prstGeom prst="rect">
            <a:avLst/>
          </a:prstGeom>
        </p:spPr>
      </p:pic>
      <p:cxnSp>
        <p:nvCxnSpPr>
          <p:cNvPr id="12" name="Straight Arrow Connector 11">
            <a:extLst>
              <a:ext uri="{FF2B5EF4-FFF2-40B4-BE49-F238E27FC236}">
                <a16:creationId xmlns:a16="http://schemas.microsoft.com/office/drawing/2014/main" id="{E1DC322E-3756-4ACD-A1C9-CE9263A62EC0}"/>
              </a:ext>
            </a:extLst>
          </p:cNvPr>
          <p:cNvCxnSpPr>
            <a:cxnSpLocks/>
          </p:cNvCxnSpPr>
          <p:nvPr/>
        </p:nvCxnSpPr>
        <p:spPr>
          <a:xfrm>
            <a:off x="4793942" y="2338755"/>
            <a:ext cx="2139518" cy="1083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9574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dirty="0">
                <a:solidFill>
                  <a:schemeClr val="bg1"/>
                </a:solidFill>
                <a:effectLst/>
                <a:ea typeface="Times New Roman" panose="02020603050405020304" pitchFamily="18" charset="0"/>
                <a:cs typeface="Times New Roman" panose="02020603050405020304" pitchFamily="18" charset="0"/>
              </a:rPr>
              <a:t>Installing Data Analysis Tool in Excel</a:t>
            </a:r>
            <a:endParaRPr lang="en-IN" sz="2800" dirty="0">
              <a:solidFill>
                <a:schemeClr val="bg1"/>
              </a:solidFill>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B60376BC-83F6-4285-A173-A7DA4296068E}"/>
              </a:ext>
            </a:extLst>
          </p:cNvPr>
          <p:cNvSpPr txBox="1"/>
          <p:nvPr/>
        </p:nvSpPr>
        <p:spPr>
          <a:xfrm>
            <a:off x="967667" y="1855433"/>
            <a:ext cx="3417902" cy="1292662"/>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a:solidFill>
                  <a:srgbClr val="202124"/>
                </a:solidFill>
                <a:effectLst/>
              </a:rPr>
              <a:t>In the Manage box, select </a:t>
            </a:r>
            <a:r>
              <a:rPr lang="en-IN" sz="2000" b="1" i="0" dirty="0">
                <a:solidFill>
                  <a:srgbClr val="202124"/>
                </a:solidFill>
                <a:effectLst/>
              </a:rPr>
              <a:t>Excel</a:t>
            </a:r>
            <a:r>
              <a:rPr lang="en-IN" sz="2000" b="0" i="0" dirty="0">
                <a:solidFill>
                  <a:srgbClr val="202124"/>
                </a:solidFill>
                <a:effectLst/>
              </a:rPr>
              <a:t> Add-ins and then click Go.</a:t>
            </a:r>
          </a:p>
          <a:p>
            <a:endParaRPr lang="en-IN" dirty="0"/>
          </a:p>
        </p:txBody>
      </p:sp>
      <p:pic>
        <p:nvPicPr>
          <p:cNvPr id="9" name="Picture 8">
            <a:extLst>
              <a:ext uri="{FF2B5EF4-FFF2-40B4-BE49-F238E27FC236}">
                <a16:creationId xmlns:a16="http://schemas.microsoft.com/office/drawing/2014/main" id="{B20D43AC-401E-4120-833A-8F4FE08E0A86}"/>
              </a:ext>
            </a:extLst>
          </p:cNvPr>
          <p:cNvPicPr>
            <a:picLocks noChangeAspect="1"/>
          </p:cNvPicPr>
          <p:nvPr/>
        </p:nvPicPr>
        <p:blipFill>
          <a:blip r:embed="rId3"/>
          <a:stretch>
            <a:fillRect/>
          </a:stretch>
        </p:blipFill>
        <p:spPr>
          <a:xfrm>
            <a:off x="4714043" y="1016659"/>
            <a:ext cx="7477953" cy="5409946"/>
          </a:xfrm>
          <a:prstGeom prst="rect">
            <a:avLst/>
          </a:prstGeom>
        </p:spPr>
      </p:pic>
      <p:cxnSp>
        <p:nvCxnSpPr>
          <p:cNvPr id="11" name="Straight Arrow Connector 10">
            <a:extLst>
              <a:ext uri="{FF2B5EF4-FFF2-40B4-BE49-F238E27FC236}">
                <a16:creationId xmlns:a16="http://schemas.microsoft.com/office/drawing/2014/main" id="{7E02F39C-5F64-4C48-A8FD-74EB5708518E}"/>
              </a:ext>
            </a:extLst>
          </p:cNvPr>
          <p:cNvCxnSpPr/>
          <p:nvPr/>
        </p:nvCxnSpPr>
        <p:spPr>
          <a:xfrm>
            <a:off x="3617467" y="2539014"/>
            <a:ext cx="3990696" cy="2574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C4E1AA-CC0D-488E-995B-F9604EF45F20}"/>
              </a:ext>
            </a:extLst>
          </p:cNvPr>
          <p:cNvCxnSpPr/>
          <p:nvPr/>
        </p:nvCxnSpPr>
        <p:spPr>
          <a:xfrm>
            <a:off x="4030462" y="2450237"/>
            <a:ext cx="4438835" cy="2760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521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dirty="0">
                <a:solidFill>
                  <a:schemeClr val="bg1"/>
                </a:solidFill>
                <a:effectLst/>
                <a:ea typeface="Times New Roman" panose="02020603050405020304" pitchFamily="18" charset="0"/>
                <a:cs typeface="Times New Roman" panose="02020603050405020304" pitchFamily="18" charset="0"/>
              </a:rPr>
              <a:t>Installing Data Analysis Tool in Excel</a:t>
            </a:r>
            <a:endParaRPr lang="en-IN" sz="2800" dirty="0">
              <a:solidFill>
                <a:schemeClr val="bg1"/>
              </a:solidFill>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05C8F2CA-EEFB-455D-BB80-BF31F0A00595}"/>
              </a:ext>
            </a:extLst>
          </p:cNvPr>
          <p:cNvSpPr txBox="1"/>
          <p:nvPr/>
        </p:nvSpPr>
        <p:spPr>
          <a:xfrm>
            <a:off x="1504949" y="1784412"/>
            <a:ext cx="4016962" cy="1292662"/>
          </a:xfrm>
          <a:prstGeom prst="rect">
            <a:avLst/>
          </a:prstGeom>
          <a:noFill/>
        </p:spPr>
        <p:txBody>
          <a:bodyPr wrap="square" rtlCol="0">
            <a:spAutoFit/>
          </a:bodyPr>
          <a:lstStyle/>
          <a:p>
            <a:pPr marL="285750" indent="-285750">
              <a:buFont typeface="Arial" panose="020B0604020202020204" pitchFamily="34" charset="0"/>
              <a:buChar char="•"/>
            </a:pPr>
            <a:r>
              <a:rPr lang="en-IN" sz="2000" b="0" i="0" dirty="0">
                <a:solidFill>
                  <a:srgbClr val="202124"/>
                </a:solidFill>
                <a:effectLst/>
              </a:rPr>
              <a:t>In the Add-Ins available box, select the </a:t>
            </a:r>
            <a:r>
              <a:rPr lang="en-IN" sz="2000" b="1" i="0" dirty="0">
                <a:solidFill>
                  <a:srgbClr val="202124"/>
                </a:solidFill>
                <a:effectLst/>
              </a:rPr>
              <a:t>Analysis</a:t>
            </a:r>
            <a:r>
              <a:rPr lang="en-IN" sz="2000" b="0" i="0" dirty="0">
                <a:solidFill>
                  <a:srgbClr val="202124"/>
                </a:solidFill>
                <a:effectLst/>
              </a:rPr>
              <a:t> Tool Pack check box, and then click OK.</a:t>
            </a:r>
          </a:p>
          <a:p>
            <a:endParaRPr lang="en-IN" dirty="0"/>
          </a:p>
        </p:txBody>
      </p:sp>
      <p:pic>
        <p:nvPicPr>
          <p:cNvPr id="11" name="Picture 10">
            <a:extLst>
              <a:ext uri="{FF2B5EF4-FFF2-40B4-BE49-F238E27FC236}">
                <a16:creationId xmlns:a16="http://schemas.microsoft.com/office/drawing/2014/main" id="{E200EAD9-C7A8-4755-93A6-46AF0189F2C8}"/>
              </a:ext>
            </a:extLst>
          </p:cNvPr>
          <p:cNvPicPr>
            <a:picLocks noChangeAspect="1"/>
          </p:cNvPicPr>
          <p:nvPr/>
        </p:nvPicPr>
        <p:blipFill>
          <a:blip r:embed="rId3"/>
          <a:stretch>
            <a:fillRect/>
          </a:stretch>
        </p:blipFill>
        <p:spPr>
          <a:xfrm>
            <a:off x="5613648" y="1016658"/>
            <a:ext cx="6578347" cy="5409945"/>
          </a:xfrm>
          <a:prstGeom prst="rect">
            <a:avLst/>
          </a:prstGeom>
        </p:spPr>
      </p:pic>
      <p:cxnSp>
        <p:nvCxnSpPr>
          <p:cNvPr id="16" name="Straight Arrow Connector 15">
            <a:extLst>
              <a:ext uri="{FF2B5EF4-FFF2-40B4-BE49-F238E27FC236}">
                <a16:creationId xmlns:a16="http://schemas.microsoft.com/office/drawing/2014/main" id="{08C494E6-09EA-4F1D-850F-70E7D964F34B}"/>
              </a:ext>
            </a:extLst>
          </p:cNvPr>
          <p:cNvCxnSpPr>
            <a:cxnSpLocks/>
          </p:cNvCxnSpPr>
          <p:nvPr/>
        </p:nvCxnSpPr>
        <p:spPr>
          <a:xfrm>
            <a:off x="4944862" y="2476870"/>
            <a:ext cx="2814221" cy="381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F6946FD-8CEB-4D74-90E3-1C46640B8543}"/>
              </a:ext>
            </a:extLst>
          </p:cNvPr>
          <p:cNvCxnSpPr/>
          <p:nvPr/>
        </p:nvCxnSpPr>
        <p:spPr>
          <a:xfrm>
            <a:off x="4092606" y="2778710"/>
            <a:ext cx="6178859" cy="2867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636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Introduction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6" y="682375"/>
            <a:ext cx="10859330" cy="1138773"/>
          </a:xfrm>
          <a:prstGeom prst="rect">
            <a:avLst/>
          </a:prstGeom>
          <a:noFill/>
        </p:spPr>
        <p:txBody>
          <a:bodyPr wrap="square">
            <a:spAutoFit/>
          </a:bodyPr>
          <a:lstStyle/>
          <a:p>
            <a:r>
              <a:rPr lang="en-US" sz="3200" b="1" dirty="0"/>
              <a:t>Descriptive Statistics</a:t>
            </a:r>
            <a:br>
              <a:rPr lang="en-US" sz="3600" b="1" dirty="0"/>
            </a:br>
            <a:endParaRPr lang="en-IN" sz="3600" b="1" dirty="0"/>
          </a:p>
        </p:txBody>
      </p:sp>
      <p:sp>
        <p:nvSpPr>
          <p:cNvPr id="9" name="TextBox 8">
            <a:extLst>
              <a:ext uri="{FF2B5EF4-FFF2-40B4-BE49-F238E27FC236}">
                <a16:creationId xmlns:a16="http://schemas.microsoft.com/office/drawing/2014/main" id="{90D7CD70-8DB3-49F0-A92F-6B134C23DB40}"/>
              </a:ext>
            </a:extLst>
          </p:cNvPr>
          <p:cNvSpPr txBox="1"/>
          <p:nvPr/>
        </p:nvSpPr>
        <p:spPr>
          <a:xfrm>
            <a:off x="1186895" y="1631819"/>
            <a:ext cx="10481643" cy="2308324"/>
          </a:xfrm>
          <a:prstGeom prst="rect">
            <a:avLst/>
          </a:prstGeom>
          <a:noFill/>
        </p:spPr>
        <p:txBody>
          <a:bodyPr wrap="square">
            <a:spAutoFit/>
          </a:bodyPr>
          <a:lstStyle/>
          <a:p>
            <a:pPr marL="285750" indent="-285750" algn="just">
              <a:buFont typeface="Wingdings" panose="05000000000000000000" pitchFamily="2" charset="2"/>
              <a:buChar char="q"/>
            </a:pPr>
            <a:r>
              <a:rPr lang="en-US" b="1" i="0" dirty="0">
                <a:solidFill>
                  <a:srgbClr val="222222"/>
                </a:solidFill>
                <a:effectLst/>
                <a:latin typeface="Roboto"/>
              </a:rPr>
              <a:t>Descriptive statistics</a:t>
            </a:r>
            <a:r>
              <a:rPr lang="en-US" b="0" i="0" dirty="0">
                <a:solidFill>
                  <a:srgbClr val="222222"/>
                </a:solidFill>
                <a:effectLst/>
                <a:latin typeface="Roboto"/>
              </a:rPr>
              <a:t> are used to describe the basic features of the </a:t>
            </a:r>
            <a:r>
              <a:rPr lang="en-US" b="1" i="0" dirty="0">
                <a:solidFill>
                  <a:srgbClr val="222222"/>
                </a:solidFill>
                <a:effectLst/>
                <a:latin typeface="Roboto"/>
              </a:rPr>
              <a:t>data</a:t>
            </a:r>
            <a:r>
              <a:rPr lang="en-US" b="0" i="0" dirty="0">
                <a:solidFill>
                  <a:srgbClr val="222222"/>
                </a:solidFill>
                <a:effectLst/>
                <a:latin typeface="Roboto"/>
              </a:rPr>
              <a:t> in a study. </a:t>
            </a:r>
          </a:p>
          <a:p>
            <a:pPr marL="285750" indent="-285750" algn="just">
              <a:buFont typeface="Wingdings" panose="05000000000000000000" pitchFamily="2" charset="2"/>
              <a:buChar char="q"/>
            </a:pPr>
            <a:endParaRPr lang="en-US" dirty="0">
              <a:solidFill>
                <a:srgbClr val="222222"/>
              </a:solidFill>
              <a:latin typeface="Roboto"/>
            </a:endParaRPr>
          </a:p>
          <a:p>
            <a:pPr marL="285750" indent="-285750" algn="just">
              <a:buFont typeface="Wingdings" panose="05000000000000000000" pitchFamily="2" charset="2"/>
              <a:buChar char="q"/>
            </a:pPr>
            <a:r>
              <a:rPr lang="en-US" b="0" i="0" dirty="0">
                <a:solidFill>
                  <a:srgbClr val="222222"/>
                </a:solidFill>
                <a:effectLst/>
                <a:latin typeface="Roboto"/>
              </a:rPr>
              <a:t>They provide simple summaries about the sample and the measures. </a:t>
            </a:r>
          </a:p>
          <a:p>
            <a:pPr marL="285750" indent="-285750" algn="just">
              <a:buFont typeface="Wingdings" panose="05000000000000000000" pitchFamily="2" charset="2"/>
              <a:buChar char="q"/>
            </a:pPr>
            <a:endParaRPr lang="en-US" dirty="0">
              <a:solidFill>
                <a:srgbClr val="222222"/>
              </a:solidFill>
              <a:latin typeface="Roboto"/>
            </a:endParaRPr>
          </a:p>
          <a:p>
            <a:pPr marL="285750" indent="-285750" algn="just">
              <a:buFont typeface="Wingdings" panose="05000000000000000000" pitchFamily="2" charset="2"/>
              <a:buChar char="q"/>
            </a:pPr>
            <a:endParaRPr lang="en-US" b="0" i="0" dirty="0">
              <a:solidFill>
                <a:srgbClr val="222222"/>
              </a:solidFill>
              <a:effectLst/>
              <a:latin typeface="Roboto"/>
            </a:endParaRPr>
          </a:p>
          <a:p>
            <a:pPr marL="285750" indent="-285750" algn="just">
              <a:buFont typeface="Wingdings" panose="05000000000000000000" pitchFamily="2" charset="2"/>
              <a:buChar char="q"/>
            </a:pPr>
            <a:r>
              <a:rPr lang="en-US" b="0" i="0" dirty="0">
                <a:solidFill>
                  <a:srgbClr val="222222"/>
                </a:solidFill>
                <a:effectLst/>
                <a:latin typeface="Roboto"/>
              </a:rPr>
              <a:t>Together with simple graphics </a:t>
            </a:r>
            <a:r>
              <a:rPr lang="en-US" b="1" i="0" dirty="0">
                <a:solidFill>
                  <a:srgbClr val="222222"/>
                </a:solidFill>
                <a:effectLst/>
                <a:latin typeface="Roboto"/>
              </a:rPr>
              <a:t>analysis</a:t>
            </a:r>
            <a:r>
              <a:rPr lang="en-US" b="0" i="0" dirty="0">
                <a:solidFill>
                  <a:srgbClr val="222222"/>
                </a:solidFill>
                <a:effectLst/>
                <a:latin typeface="Roboto"/>
              </a:rPr>
              <a:t>, they form the basis of virtually every quantitative </a:t>
            </a:r>
            <a:r>
              <a:rPr lang="en-US" b="1" i="0" dirty="0">
                <a:solidFill>
                  <a:srgbClr val="222222"/>
                </a:solidFill>
                <a:effectLst/>
                <a:latin typeface="Roboto"/>
              </a:rPr>
              <a:t>analysis</a:t>
            </a:r>
            <a:r>
              <a:rPr lang="en-US" b="0" i="0" dirty="0">
                <a:solidFill>
                  <a:srgbClr val="222222"/>
                </a:solidFill>
                <a:effectLst/>
                <a:latin typeface="Roboto"/>
              </a:rPr>
              <a:t> of </a:t>
            </a:r>
            <a:r>
              <a:rPr lang="en-US" b="1" i="0" dirty="0">
                <a:solidFill>
                  <a:srgbClr val="222222"/>
                </a:solidFill>
                <a:effectLst/>
                <a:latin typeface="Roboto"/>
              </a:rPr>
              <a:t>data</a:t>
            </a:r>
            <a:r>
              <a:rPr lang="en-US" b="0" i="0" dirty="0">
                <a:solidFill>
                  <a:srgbClr val="222222"/>
                </a:solidFill>
                <a:effectLst/>
                <a:latin typeface="Roboto"/>
              </a:rPr>
              <a:t>.</a:t>
            </a:r>
            <a:endParaRPr lang="en-IN" dirty="0"/>
          </a:p>
          <a:p>
            <a:pPr algn="just"/>
            <a:endParaRPr lang="en-US" dirty="0">
              <a:solidFill>
                <a:srgbClr val="222222"/>
              </a:solidFill>
              <a:latin typeface="Roboto"/>
            </a:endParaRPr>
          </a:p>
        </p:txBody>
      </p:sp>
    </p:spTree>
    <p:extLst>
      <p:ext uri="{BB962C8B-B14F-4D97-AF65-F5344CB8AC3E}">
        <p14:creationId xmlns:p14="http://schemas.microsoft.com/office/powerpoint/2010/main" val="14571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dirty="0">
                <a:solidFill>
                  <a:schemeClr val="bg1"/>
                </a:solidFill>
              </a:rPr>
              <a:t>Spread Sheet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733F53A2-D06B-490E-9BF5-689A9EE9E671}"/>
              </a:ext>
            </a:extLst>
          </p:cNvPr>
          <p:cNvSpPr txBox="1"/>
          <p:nvPr/>
        </p:nvSpPr>
        <p:spPr>
          <a:xfrm>
            <a:off x="2155971" y="1493240"/>
            <a:ext cx="8707772" cy="615553"/>
          </a:xfrm>
          <a:prstGeom prst="rect">
            <a:avLst/>
          </a:prstGeom>
          <a:noFill/>
        </p:spPr>
        <p:txBody>
          <a:bodyPr wrap="square" rtlCol="0">
            <a:spAutoFit/>
          </a:bodyPr>
          <a:lstStyle/>
          <a:p>
            <a:endParaRPr lang="en-IN" sz="3400" dirty="0"/>
          </a:p>
        </p:txBody>
      </p:sp>
      <p:sp>
        <p:nvSpPr>
          <p:cNvPr id="4" name="TextBox 3">
            <a:extLst>
              <a:ext uri="{FF2B5EF4-FFF2-40B4-BE49-F238E27FC236}">
                <a16:creationId xmlns:a16="http://schemas.microsoft.com/office/drawing/2014/main" id="{41D31406-467F-4ABA-BB33-0B7E37501162}"/>
              </a:ext>
            </a:extLst>
          </p:cNvPr>
          <p:cNvSpPr txBox="1"/>
          <p:nvPr/>
        </p:nvSpPr>
        <p:spPr>
          <a:xfrm>
            <a:off x="2306972" y="2667869"/>
            <a:ext cx="7801762" cy="369332"/>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77880F65-F36F-4C47-B0E2-955310273AAA}"/>
              </a:ext>
            </a:extLst>
          </p:cNvPr>
          <p:cNvPicPr>
            <a:picLocks noChangeAspect="1"/>
          </p:cNvPicPr>
          <p:nvPr/>
        </p:nvPicPr>
        <p:blipFill>
          <a:blip r:embed="rId3"/>
          <a:stretch>
            <a:fillRect/>
          </a:stretch>
        </p:blipFill>
        <p:spPr>
          <a:xfrm>
            <a:off x="0" y="1016659"/>
            <a:ext cx="12191995" cy="5409945"/>
          </a:xfrm>
          <a:prstGeom prst="rect">
            <a:avLst/>
          </a:prstGeom>
        </p:spPr>
      </p:pic>
    </p:spTree>
    <p:extLst>
      <p:ext uri="{BB962C8B-B14F-4D97-AF65-F5344CB8AC3E}">
        <p14:creationId xmlns:p14="http://schemas.microsoft.com/office/powerpoint/2010/main" val="999768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Descriptive Statistics</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pic>
        <p:nvPicPr>
          <p:cNvPr id="1028" name="Picture 4" descr="Descriptive Statistics Example">
            <a:extLst>
              <a:ext uri="{FF2B5EF4-FFF2-40B4-BE49-F238E27FC236}">
                <a16:creationId xmlns:a16="http://schemas.microsoft.com/office/drawing/2014/main" id="{454840DA-67DD-4DAD-B0C6-77F3D60C0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365" y="1278834"/>
            <a:ext cx="2257844" cy="55791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01EC86B-8E36-443A-A1F0-28F204CCBFF2}"/>
              </a:ext>
            </a:extLst>
          </p:cNvPr>
          <p:cNvSpPr txBox="1"/>
          <p:nvPr/>
        </p:nvSpPr>
        <p:spPr>
          <a:xfrm>
            <a:off x="1186896" y="324734"/>
            <a:ext cx="11005104" cy="923330"/>
          </a:xfrm>
          <a:prstGeom prst="rect">
            <a:avLst/>
          </a:prstGeom>
          <a:noFill/>
        </p:spPr>
        <p:txBody>
          <a:bodyPr wrap="square">
            <a:spAutoFit/>
          </a:bodyPr>
          <a:lstStyle/>
          <a:p>
            <a:br>
              <a:rPr lang="en-US" dirty="0"/>
            </a:br>
            <a:r>
              <a:rPr lang="en-US" b="0" i="0" dirty="0">
                <a:solidFill>
                  <a:srgbClr val="333333"/>
                </a:solidFill>
                <a:effectLst/>
                <a:latin typeface="BlinkMacSystemFont"/>
              </a:rPr>
              <a:t>You can use the Analysis </a:t>
            </a:r>
            <a:r>
              <a:rPr lang="en-US" b="0" i="0" dirty="0" err="1">
                <a:solidFill>
                  <a:srgbClr val="333333"/>
                </a:solidFill>
                <a:effectLst/>
                <a:latin typeface="BlinkMacSystemFont"/>
              </a:rPr>
              <a:t>Toolpak</a:t>
            </a:r>
            <a:r>
              <a:rPr lang="en-US" b="0" i="0" dirty="0">
                <a:solidFill>
                  <a:srgbClr val="333333"/>
                </a:solidFill>
                <a:effectLst/>
                <a:latin typeface="BlinkMacSystemFont"/>
              </a:rPr>
              <a:t> add-in to generate descriptive statistics. For example, you may have the scores of 14 participants for a test.</a:t>
            </a:r>
            <a:endParaRPr lang="en-IN" dirty="0"/>
          </a:p>
        </p:txBody>
      </p:sp>
    </p:spTree>
    <p:extLst>
      <p:ext uri="{BB962C8B-B14F-4D97-AF65-F5344CB8AC3E}">
        <p14:creationId xmlns:p14="http://schemas.microsoft.com/office/powerpoint/2010/main" val="15405553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Descriptive Statistics</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618BFA-BE60-4055-B25D-1857B80D7FFB}"/>
              </a:ext>
            </a:extLst>
          </p:cNvPr>
          <p:cNvSpPr txBox="1"/>
          <p:nvPr/>
        </p:nvSpPr>
        <p:spPr>
          <a:xfrm>
            <a:off x="1186896" y="777053"/>
            <a:ext cx="10223226" cy="1200329"/>
          </a:xfrm>
          <a:prstGeom prst="rect">
            <a:avLst/>
          </a:prstGeom>
          <a:noFill/>
        </p:spPr>
        <p:txBody>
          <a:bodyPr wrap="square">
            <a:spAutoFit/>
          </a:bodyPr>
          <a:lstStyle/>
          <a:p>
            <a:pPr algn="l" fontAlgn="base"/>
            <a:r>
              <a:rPr lang="en-US" b="0" i="0" dirty="0">
                <a:solidFill>
                  <a:srgbClr val="333333"/>
                </a:solidFill>
                <a:effectLst/>
                <a:latin typeface="BlinkMacSystemFont"/>
              </a:rPr>
              <a:t>To generate descriptive statistics for these scores, execute the following steps.</a:t>
            </a:r>
          </a:p>
          <a:p>
            <a:pPr algn="l" fontAlgn="base"/>
            <a:r>
              <a:rPr lang="en-US" b="0" i="0" dirty="0">
                <a:solidFill>
                  <a:srgbClr val="333333"/>
                </a:solidFill>
                <a:effectLst/>
                <a:latin typeface="BlinkMacSystemFont"/>
              </a:rPr>
              <a:t>1. On the Data tab, in the Analysis group, click </a:t>
            </a:r>
            <a:r>
              <a:rPr lang="en-US" b="0" i="0" dirty="0">
                <a:solidFill>
                  <a:srgbClr val="333333"/>
                </a:solidFill>
                <a:effectLst/>
                <a:latin typeface="inherit"/>
              </a:rPr>
              <a:t>Data Analysis</a:t>
            </a:r>
            <a:r>
              <a:rPr lang="en-US" b="0" i="0" dirty="0">
                <a:solidFill>
                  <a:srgbClr val="333333"/>
                </a:solidFill>
                <a:effectLst/>
                <a:latin typeface="BlinkMacSystemFont"/>
              </a:rPr>
              <a:t>.</a:t>
            </a:r>
          </a:p>
          <a:p>
            <a:br>
              <a:rPr lang="en-US" dirty="0"/>
            </a:br>
            <a:endParaRPr lang="en-IN" dirty="0"/>
          </a:p>
        </p:txBody>
      </p:sp>
      <p:pic>
        <p:nvPicPr>
          <p:cNvPr id="1026" name="Picture 2" descr="Click Data Analysis">
            <a:extLst>
              <a:ext uri="{FF2B5EF4-FFF2-40B4-BE49-F238E27FC236}">
                <a16:creationId xmlns:a16="http://schemas.microsoft.com/office/drawing/2014/main" id="{725C04F0-B324-45FC-A73D-5947968BF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406" y="1463457"/>
            <a:ext cx="7283086" cy="14955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5933676-9812-4CA5-BED0-33F283165415}"/>
              </a:ext>
            </a:extLst>
          </p:cNvPr>
          <p:cNvSpPr txBox="1"/>
          <p:nvPr/>
        </p:nvSpPr>
        <p:spPr>
          <a:xfrm>
            <a:off x="1251966" y="3141307"/>
            <a:ext cx="10064207" cy="923330"/>
          </a:xfrm>
          <a:prstGeom prst="rect">
            <a:avLst/>
          </a:prstGeom>
          <a:noFill/>
        </p:spPr>
        <p:txBody>
          <a:bodyPr wrap="square">
            <a:spAutoFit/>
          </a:bodyPr>
          <a:lstStyle/>
          <a:p>
            <a:pPr algn="l" fontAlgn="base"/>
            <a:r>
              <a:rPr lang="en-US" b="0" i="0" dirty="0">
                <a:solidFill>
                  <a:srgbClr val="333333"/>
                </a:solidFill>
                <a:effectLst/>
                <a:latin typeface="BlinkMacSystemFont"/>
              </a:rPr>
              <a:t>2. Select Descriptive Statistics and click OK.</a:t>
            </a:r>
          </a:p>
          <a:p>
            <a:br>
              <a:rPr lang="en-US" dirty="0"/>
            </a:br>
            <a:endParaRPr lang="en-IN" dirty="0"/>
          </a:p>
        </p:txBody>
      </p:sp>
      <p:pic>
        <p:nvPicPr>
          <p:cNvPr id="1028" name="Picture 4" descr="Select Descriptive Statistics">
            <a:extLst>
              <a:ext uri="{FF2B5EF4-FFF2-40B4-BE49-F238E27FC236}">
                <a16:creationId xmlns:a16="http://schemas.microsoft.com/office/drawing/2014/main" id="{FD5D6DDE-462C-44BA-A2F8-12BE5DCC2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4960" y="3910007"/>
            <a:ext cx="5233858" cy="263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937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Descriptive Statistics</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4AB8514F-D322-4E62-B428-8892BD5F8A0E}"/>
              </a:ext>
            </a:extLst>
          </p:cNvPr>
          <p:cNvSpPr txBox="1"/>
          <p:nvPr/>
        </p:nvSpPr>
        <p:spPr>
          <a:xfrm>
            <a:off x="1186896" y="855270"/>
            <a:ext cx="8921200" cy="923330"/>
          </a:xfrm>
          <a:prstGeom prst="rect">
            <a:avLst/>
          </a:prstGeom>
          <a:noFill/>
        </p:spPr>
        <p:txBody>
          <a:bodyPr wrap="square">
            <a:spAutoFit/>
          </a:bodyPr>
          <a:lstStyle/>
          <a:p>
            <a:pPr algn="l" fontAlgn="base"/>
            <a:r>
              <a:rPr lang="en-US" b="0" i="0" dirty="0">
                <a:solidFill>
                  <a:srgbClr val="333333"/>
                </a:solidFill>
                <a:effectLst/>
                <a:latin typeface="BlinkMacSystemFont"/>
              </a:rPr>
              <a:t>3. Select the range A2:A15 as the Input Range.</a:t>
            </a:r>
          </a:p>
          <a:p>
            <a:pPr algn="l" fontAlgn="base"/>
            <a:r>
              <a:rPr lang="en-US" b="0" i="0" dirty="0">
                <a:solidFill>
                  <a:srgbClr val="333333"/>
                </a:solidFill>
                <a:effectLst/>
                <a:latin typeface="BlinkMacSystemFont"/>
              </a:rPr>
              <a:t>4. Select cell C1 as the Output Range.</a:t>
            </a:r>
          </a:p>
          <a:p>
            <a:pPr algn="l" fontAlgn="base"/>
            <a:r>
              <a:rPr lang="en-US" b="0" i="0" dirty="0">
                <a:solidFill>
                  <a:srgbClr val="333333"/>
                </a:solidFill>
                <a:effectLst/>
                <a:latin typeface="BlinkMacSystemFont"/>
              </a:rPr>
              <a:t>5. Make sure Summary statistics is checked.</a:t>
            </a:r>
          </a:p>
        </p:txBody>
      </p:sp>
      <p:pic>
        <p:nvPicPr>
          <p:cNvPr id="2050" name="Picture 2" descr="Options">
            <a:extLst>
              <a:ext uri="{FF2B5EF4-FFF2-40B4-BE49-F238E27FC236}">
                <a16:creationId xmlns:a16="http://schemas.microsoft.com/office/drawing/2014/main" id="{E6360523-7F36-4E29-8DE2-AF9154186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8694" y="1778600"/>
            <a:ext cx="5174612" cy="4572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5B2E5C7-7E84-47E8-9B1A-6DE7B0A43E93}"/>
              </a:ext>
            </a:extLst>
          </p:cNvPr>
          <p:cNvSpPr txBox="1"/>
          <p:nvPr/>
        </p:nvSpPr>
        <p:spPr>
          <a:xfrm>
            <a:off x="1186896" y="6165934"/>
            <a:ext cx="6097656" cy="369332"/>
          </a:xfrm>
          <a:prstGeom prst="rect">
            <a:avLst/>
          </a:prstGeom>
          <a:noFill/>
        </p:spPr>
        <p:txBody>
          <a:bodyPr wrap="square">
            <a:spAutoFit/>
          </a:bodyPr>
          <a:lstStyle/>
          <a:p>
            <a:r>
              <a:rPr lang="en-IN" b="0" i="0" dirty="0">
                <a:solidFill>
                  <a:srgbClr val="333333"/>
                </a:solidFill>
                <a:effectLst/>
                <a:latin typeface="BlinkMacSystemFont"/>
              </a:rPr>
              <a:t>6. Click OK.</a:t>
            </a:r>
            <a:endParaRPr lang="en-IN" dirty="0"/>
          </a:p>
        </p:txBody>
      </p:sp>
    </p:spTree>
    <p:extLst>
      <p:ext uri="{BB962C8B-B14F-4D97-AF65-F5344CB8AC3E}">
        <p14:creationId xmlns:p14="http://schemas.microsoft.com/office/powerpoint/2010/main" val="2774414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Descriptive Statistics</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232C7ECD-7A9B-41C5-A715-92A8D871211B}"/>
              </a:ext>
            </a:extLst>
          </p:cNvPr>
          <p:cNvSpPr txBox="1"/>
          <p:nvPr/>
        </p:nvSpPr>
        <p:spPr>
          <a:xfrm>
            <a:off x="1186896" y="834095"/>
            <a:ext cx="6097656" cy="369332"/>
          </a:xfrm>
          <a:prstGeom prst="rect">
            <a:avLst/>
          </a:prstGeom>
          <a:noFill/>
        </p:spPr>
        <p:txBody>
          <a:bodyPr wrap="square">
            <a:spAutoFit/>
          </a:bodyPr>
          <a:lstStyle/>
          <a:p>
            <a:r>
              <a:rPr lang="en-IN" b="0" i="0" dirty="0">
                <a:solidFill>
                  <a:srgbClr val="333333"/>
                </a:solidFill>
                <a:effectLst/>
                <a:latin typeface="BlinkMacSystemFont"/>
              </a:rPr>
              <a:t>Result:</a:t>
            </a:r>
            <a:endParaRPr lang="en-IN" dirty="0"/>
          </a:p>
        </p:txBody>
      </p:sp>
      <p:pic>
        <p:nvPicPr>
          <p:cNvPr id="3074" name="Picture 2" descr="Descriptive Statistics in Excel">
            <a:extLst>
              <a:ext uri="{FF2B5EF4-FFF2-40B4-BE49-F238E27FC236}">
                <a16:creationId xmlns:a16="http://schemas.microsoft.com/office/drawing/2014/main" id="{86CB3455-5530-4BEC-A9A6-DEF16F32F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3942" y="1203427"/>
            <a:ext cx="6700266" cy="5482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198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US" sz="3000" b="1" dirty="0">
                <a:solidFill>
                  <a:schemeClr val="bg1"/>
                </a:solidFill>
                <a:latin typeface="Times New Roman" panose="02020603050405020304" pitchFamily="18" charset="0"/>
                <a:cs typeface="Times New Roman" panose="02020603050405020304" pitchFamily="18" charset="0"/>
              </a:rPr>
              <a:t>Descriptive analysis using Python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8" name="TextBox 7">
            <a:extLst>
              <a:ext uri="{FF2B5EF4-FFF2-40B4-BE49-F238E27FC236}">
                <a16:creationId xmlns:a16="http://schemas.microsoft.com/office/drawing/2014/main" id="{E95B9C2A-C815-4626-BC06-1E19A34AC37E}"/>
              </a:ext>
            </a:extLst>
          </p:cNvPr>
          <p:cNvSpPr txBox="1"/>
          <p:nvPr/>
        </p:nvSpPr>
        <p:spPr>
          <a:xfrm>
            <a:off x="1186895" y="1273026"/>
            <a:ext cx="9251334" cy="5509200"/>
          </a:xfrm>
          <a:prstGeom prst="rect">
            <a:avLst/>
          </a:prstGeom>
          <a:noFill/>
        </p:spPr>
        <p:txBody>
          <a:bodyPr wrap="square">
            <a:spAutoFit/>
          </a:bodyPr>
          <a:lstStyle/>
          <a:p>
            <a:pPr marL="342900" indent="-342900" algn="just">
              <a:buFont typeface="Arial" panose="020B0604020202020204" pitchFamily="34" charset="0"/>
              <a:buChar char="•"/>
            </a:pPr>
            <a:r>
              <a:rPr lang="en-US" sz="2200" dirty="0"/>
              <a:t>mean()- takes a NumPy array as an argument and returns the arithmetic mean of the data.</a:t>
            </a:r>
          </a:p>
          <a:p>
            <a:pPr marL="800100" lvl="1" indent="-342900" algn="just">
              <a:buFont typeface="Arial" panose="020B0604020202020204" pitchFamily="34" charset="0"/>
              <a:buChar char="•"/>
            </a:pPr>
            <a:r>
              <a:rPr lang="en-US" sz="2200" dirty="0" err="1">
                <a:solidFill>
                  <a:srgbClr val="002060"/>
                </a:solidFill>
              </a:rPr>
              <a:t>np.mean</a:t>
            </a:r>
            <a:r>
              <a:rPr lang="en-US" sz="2200" dirty="0">
                <a:solidFill>
                  <a:srgbClr val="002060"/>
                </a:solidFill>
              </a:rPr>
              <a:t>(</a:t>
            </a:r>
            <a:r>
              <a:rPr lang="en-US" sz="2200" dirty="0" err="1">
                <a:solidFill>
                  <a:srgbClr val="002060"/>
                </a:solidFill>
              </a:rPr>
              <a:t>arr</a:t>
            </a:r>
            <a:r>
              <a:rPr lang="en-US" sz="2200" dirty="0">
                <a:solidFill>
                  <a:srgbClr val="002060"/>
                </a:solidFill>
              </a:rPr>
              <a:t>)</a:t>
            </a:r>
          </a:p>
          <a:p>
            <a:pPr marL="342900" indent="-342900" algn="just">
              <a:buFont typeface="Arial" panose="020B0604020202020204" pitchFamily="34" charset="0"/>
              <a:buChar char="•"/>
            </a:pPr>
            <a:r>
              <a:rPr lang="en-US" sz="2200" dirty="0"/>
              <a:t>median()- takes a NumPy array as an argument and returns the median of the data.</a:t>
            </a:r>
          </a:p>
          <a:p>
            <a:pPr marL="800100" lvl="1" indent="-342900" algn="just">
              <a:buFont typeface="Arial" panose="020B0604020202020204" pitchFamily="34" charset="0"/>
              <a:buChar char="•"/>
            </a:pPr>
            <a:r>
              <a:rPr lang="en-US" sz="2200" dirty="0">
                <a:solidFill>
                  <a:srgbClr val="002060"/>
                </a:solidFill>
              </a:rPr>
              <a:t> </a:t>
            </a:r>
            <a:r>
              <a:rPr lang="en-US" sz="2200" dirty="0" err="1">
                <a:solidFill>
                  <a:srgbClr val="002060"/>
                </a:solidFill>
              </a:rPr>
              <a:t>np.median</a:t>
            </a:r>
            <a:r>
              <a:rPr lang="en-US" sz="2200" dirty="0">
                <a:solidFill>
                  <a:srgbClr val="002060"/>
                </a:solidFill>
              </a:rPr>
              <a:t>(</a:t>
            </a:r>
            <a:r>
              <a:rPr lang="en-US" sz="2200" dirty="0" err="1">
                <a:solidFill>
                  <a:srgbClr val="002060"/>
                </a:solidFill>
              </a:rPr>
              <a:t>arr</a:t>
            </a:r>
            <a:r>
              <a:rPr lang="en-US" sz="2200" dirty="0">
                <a:solidFill>
                  <a:srgbClr val="002060"/>
                </a:solidFill>
              </a:rPr>
              <a:t>) </a:t>
            </a:r>
          </a:p>
          <a:p>
            <a:pPr marL="800100" lvl="1" indent="-342900" algn="just">
              <a:buFont typeface="Arial" panose="020B0604020202020204" pitchFamily="34" charset="0"/>
              <a:buChar char="•"/>
            </a:pPr>
            <a:endParaRPr lang="en-US" sz="2200" dirty="0">
              <a:solidFill>
                <a:srgbClr val="002060"/>
              </a:solidFill>
            </a:endParaRPr>
          </a:p>
          <a:p>
            <a:pPr marL="1257300" lvl="2" indent="-342900" algn="just">
              <a:buFont typeface="Arial" panose="020B0604020202020204" pitchFamily="34" charset="0"/>
              <a:buChar char="•"/>
            </a:pPr>
            <a:r>
              <a:rPr lang="en-US" sz="2200" dirty="0">
                <a:solidFill>
                  <a:srgbClr val="002060"/>
                </a:solidFill>
              </a:rPr>
              <a:t>import </a:t>
            </a:r>
            <a:r>
              <a:rPr lang="en-US" sz="2200" dirty="0" err="1">
                <a:solidFill>
                  <a:srgbClr val="002060"/>
                </a:solidFill>
              </a:rPr>
              <a:t>numpy</a:t>
            </a:r>
            <a:r>
              <a:rPr lang="en-US" sz="2200" dirty="0">
                <a:solidFill>
                  <a:srgbClr val="002060"/>
                </a:solidFill>
              </a:rPr>
              <a:t> as np</a:t>
            </a:r>
          </a:p>
          <a:p>
            <a:pPr marL="1257300" lvl="2" indent="-342900" algn="just">
              <a:buFont typeface="Arial" panose="020B0604020202020204" pitchFamily="34" charset="0"/>
              <a:buChar char="•"/>
            </a:pPr>
            <a:r>
              <a:rPr lang="en-US" sz="2200" dirty="0" err="1">
                <a:solidFill>
                  <a:srgbClr val="002060"/>
                </a:solidFill>
              </a:rPr>
              <a:t>arr</a:t>
            </a:r>
            <a:r>
              <a:rPr lang="en-US" sz="2200" dirty="0">
                <a:solidFill>
                  <a:srgbClr val="002060"/>
                </a:solidFill>
              </a:rPr>
              <a:t> = </a:t>
            </a:r>
            <a:r>
              <a:rPr lang="en-US" sz="2200" dirty="0" err="1">
                <a:solidFill>
                  <a:srgbClr val="002060"/>
                </a:solidFill>
              </a:rPr>
              <a:t>np.array</a:t>
            </a:r>
            <a:r>
              <a:rPr lang="en-US" sz="2200" dirty="0">
                <a:solidFill>
                  <a:srgbClr val="002060"/>
                </a:solidFill>
              </a:rPr>
              <a:t>([4, 5, 8, 5, 6, 4,	9, 2, 4, 3, 6])</a:t>
            </a:r>
          </a:p>
          <a:p>
            <a:pPr marL="1257300" lvl="2" indent="-342900" algn="just">
              <a:buFont typeface="Arial" panose="020B0604020202020204" pitchFamily="34" charset="0"/>
              <a:buChar char="•"/>
            </a:pPr>
            <a:r>
              <a:rPr lang="en-US" sz="2200" dirty="0">
                <a:solidFill>
                  <a:srgbClr val="0070C0"/>
                </a:solidFill>
              </a:rPr>
              <a:t># measures of central tendency</a:t>
            </a:r>
          </a:p>
          <a:p>
            <a:pPr marL="1257300" lvl="2" indent="-342900" algn="just">
              <a:buFont typeface="Arial" panose="020B0604020202020204" pitchFamily="34" charset="0"/>
              <a:buChar char="•"/>
            </a:pPr>
            <a:r>
              <a:rPr lang="en-US" sz="2200" dirty="0">
                <a:solidFill>
                  <a:srgbClr val="002060"/>
                </a:solidFill>
              </a:rPr>
              <a:t>mean = </a:t>
            </a:r>
            <a:r>
              <a:rPr lang="en-US" sz="2200" dirty="0" err="1">
                <a:solidFill>
                  <a:srgbClr val="002060"/>
                </a:solidFill>
              </a:rPr>
              <a:t>np.mean</a:t>
            </a:r>
            <a:r>
              <a:rPr lang="en-US" sz="2200" dirty="0">
                <a:solidFill>
                  <a:srgbClr val="002060"/>
                </a:solidFill>
              </a:rPr>
              <a:t>(</a:t>
            </a:r>
            <a:r>
              <a:rPr lang="en-US" sz="2200" dirty="0" err="1">
                <a:solidFill>
                  <a:srgbClr val="002060"/>
                </a:solidFill>
              </a:rPr>
              <a:t>arr</a:t>
            </a:r>
            <a:r>
              <a:rPr lang="en-US" sz="2200" dirty="0">
                <a:solidFill>
                  <a:srgbClr val="002060"/>
                </a:solidFill>
              </a:rPr>
              <a:t>)</a:t>
            </a:r>
          </a:p>
          <a:p>
            <a:pPr marL="1257300" lvl="2" indent="-342900" algn="just">
              <a:buFont typeface="Arial" panose="020B0604020202020204" pitchFamily="34" charset="0"/>
              <a:buChar char="•"/>
            </a:pPr>
            <a:r>
              <a:rPr lang="en-US" sz="2200" dirty="0">
                <a:solidFill>
                  <a:srgbClr val="002060"/>
                </a:solidFill>
              </a:rPr>
              <a:t>median = </a:t>
            </a:r>
            <a:r>
              <a:rPr lang="en-US" sz="2200" dirty="0" err="1">
                <a:solidFill>
                  <a:srgbClr val="002060"/>
                </a:solidFill>
              </a:rPr>
              <a:t>np.median</a:t>
            </a:r>
            <a:r>
              <a:rPr lang="en-US" sz="2200" dirty="0">
                <a:solidFill>
                  <a:srgbClr val="002060"/>
                </a:solidFill>
              </a:rPr>
              <a:t>(</a:t>
            </a:r>
            <a:r>
              <a:rPr lang="en-US" sz="2200" dirty="0" err="1">
                <a:solidFill>
                  <a:srgbClr val="002060"/>
                </a:solidFill>
              </a:rPr>
              <a:t>arr</a:t>
            </a:r>
            <a:r>
              <a:rPr lang="en-US" sz="2200" dirty="0">
                <a:solidFill>
                  <a:srgbClr val="002060"/>
                </a:solidFill>
              </a:rPr>
              <a:t>)</a:t>
            </a:r>
          </a:p>
          <a:p>
            <a:pPr marL="1257300" lvl="2" indent="-342900" algn="just">
              <a:buFont typeface="Arial" panose="020B0604020202020204" pitchFamily="34" charset="0"/>
              <a:buChar char="•"/>
            </a:pPr>
            <a:r>
              <a:rPr lang="en-US" sz="2200" dirty="0">
                <a:solidFill>
                  <a:srgbClr val="002060"/>
                </a:solidFill>
              </a:rPr>
              <a:t>print("Array =", </a:t>
            </a:r>
            <a:r>
              <a:rPr lang="en-US" sz="2200" dirty="0" err="1">
                <a:solidFill>
                  <a:srgbClr val="002060"/>
                </a:solidFill>
              </a:rPr>
              <a:t>arr</a:t>
            </a:r>
            <a:r>
              <a:rPr lang="en-US" sz="2200" dirty="0">
                <a:solidFill>
                  <a:srgbClr val="002060"/>
                </a:solidFill>
              </a:rPr>
              <a:t>)</a:t>
            </a:r>
          </a:p>
          <a:p>
            <a:pPr marL="1257300" lvl="2" indent="-342900" algn="just">
              <a:buFont typeface="Arial" panose="020B0604020202020204" pitchFamily="34" charset="0"/>
              <a:buChar char="•"/>
            </a:pPr>
            <a:r>
              <a:rPr lang="en-US" sz="2200" dirty="0">
                <a:solidFill>
                  <a:srgbClr val="002060"/>
                </a:solidFill>
              </a:rPr>
              <a:t>print("Mean =", mean)</a:t>
            </a:r>
          </a:p>
          <a:p>
            <a:pPr marL="1257300" lvl="2" indent="-342900" algn="just">
              <a:buFont typeface="Arial" panose="020B0604020202020204" pitchFamily="34" charset="0"/>
              <a:buChar char="•"/>
            </a:pPr>
            <a:r>
              <a:rPr lang="en-US" sz="2200" dirty="0">
                <a:solidFill>
                  <a:srgbClr val="002060"/>
                </a:solidFill>
              </a:rPr>
              <a:t>print("Median =", median)</a:t>
            </a:r>
          </a:p>
          <a:p>
            <a:pPr marL="1257300" lvl="2" indent="-342900" algn="just">
              <a:buFont typeface="Arial" panose="020B0604020202020204" pitchFamily="34" charset="0"/>
              <a:buChar char="•"/>
            </a:pPr>
            <a:endParaRPr lang="en-IN" sz="2200" dirty="0">
              <a:solidFill>
                <a:srgbClr val="002060"/>
              </a:solidFill>
            </a:endParaRPr>
          </a:p>
        </p:txBody>
      </p:sp>
      <p:sp>
        <p:nvSpPr>
          <p:cNvPr id="2" name="Rectangle 1">
            <a:extLst>
              <a:ext uri="{FF2B5EF4-FFF2-40B4-BE49-F238E27FC236}">
                <a16:creationId xmlns:a16="http://schemas.microsoft.com/office/drawing/2014/main" id="{8208532E-B5A9-4D76-A306-6E26F976C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np.mean(arr)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4293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US" sz="3000" b="1" dirty="0">
                <a:solidFill>
                  <a:schemeClr val="bg1"/>
                </a:solidFill>
                <a:latin typeface="Times New Roman" panose="02020603050405020304" pitchFamily="18" charset="0"/>
                <a:cs typeface="Times New Roman" panose="02020603050405020304" pitchFamily="18" charset="0"/>
              </a:rPr>
              <a:t>Descriptive analysis using Python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8" name="TextBox 7">
            <a:extLst>
              <a:ext uri="{FF2B5EF4-FFF2-40B4-BE49-F238E27FC236}">
                <a16:creationId xmlns:a16="http://schemas.microsoft.com/office/drawing/2014/main" id="{E95B9C2A-C815-4626-BC06-1E19A34AC37E}"/>
              </a:ext>
            </a:extLst>
          </p:cNvPr>
          <p:cNvSpPr txBox="1"/>
          <p:nvPr/>
        </p:nvSpPr>
        <p:spPr>
          <a:xfrm>
            <a:off x="1186895" y="1273026"/>
            <a:ext cx="9251334" cy="4832092"/>
          </a:xfrm>
          <a:prstGeom prst="rect">
            <a:avLst/>
          </a:prstGeom>
          <a:noFill/>
        </p:spPr>
        <p:txBody>
          <a:bodyPr wrap="square">
            <a:spAutoFit/>
          </a:bodyPr>
          <a:lstStyle/>
          <a:p>
            <a:pPr marL="342900" indent="-342900" algn="just">
              <a:buFont typeface="Arial" panose="020B0604020202020204" pitchFamily="34" charset="0"/>
              <a:buChar char="•"/>
            </a:pPr>
            <a:r>
              <a:rPr lang="en-US" sz="2200" dirty="0"/>
              <a:t>Like NumPy module, the statistics module also contains statistical functions like mean , median , mode….</a:t>
            </a:r>
            <a:r>
              <a:rPr lang="en-US" sz="2200" dirty="0" err="1"/>
              <a:t>etc</a:t>
            </a:r>
            <a:r>
              <a:rPr lang="en-US" sz="2200" dirty="0"/>
              <a:t> . </a:t>
            </a:r>
          </a:p>
          <a:p>
            <a:pPr marL="342900" indent="-342900" algn="just">
              <a:buFont typeface="Arial" panose="020B0604020202020204" pitchFamily="34" charset="0"/>
              <a:buChar char="•"/>
            </a:pPr>
            <a:r>
              <a:rPr lang="en-US" sz="2200" dirty="0"/>
              <a:t>So let us see an example of a mode using the statistics module. </a:t>
            </a:r>
            <a:endParaRPr lang="en-US" sz="2200" dirty="0">
              <a:solidFill>
                <a:srgbClr val="002060"/>
              </a:solidFill>
            </a:endParaRPr>
          </a:p>
          <a:p>
            <a:pPr marL="800100" lvl="1" indent="-342900" algn="just">
              <a:buFont typeface="Arial" panose="020B0604020202020204" pitchFamily="34" charset="0"/>
              <a:buChar char="•"/>
            </a:pPr>
            <a:endParaRPr lang="en-US" sz="2200" dirty="0">
              <a:solidFill>
                <a:srgbClr val="002060"/>
              </a:solidFill>
            </a:endParaRPr>
          </a:p>
          <a:p>
            <a:pPr marL="1257300" lvl="2" indent="-342900" algn="just">
              <a:buFont typeface="Arial" panose="020B0604020202020204" pitchFamily="34" charset="0"/>
              <a:buChar char="•"/>
            </a:pPr>
            <a:r>
              <a:rPr lang="en-US" sz="2200" dirty="0">
                <a:solidFill>
                  <a:srgbClr val="002060"/>
                </a:solidFill>
              </a:rPr>
              <a:t>import statistics as </a:t>
            </a:r>
            <a:r>
              <a:rPr lang="en-US" sz="2200" dirty="0" err="1">
                <a:solidFill>
                  <a:srgbClr val="002060"/>
                </a:solidFill>
              </a:rPr>
              <a:t>st</a:t>
            </a:r>
            <a:endParaRPr lang="en-US" sz="2200" dirty="0">
              <a:solidFill>
                <a:srgbClr val="002060"/>
              </a:solidFill>
            </a:endParaRPr>
          </a:p>
          <a:p>
            <a:pPr marL="1257300" lvl="2" indent="-342900" algn="just">
              <a:buFont typeface="Arial" panose="020B0604020202020204" pitchFamily="34" charset="0"/>
              <a:buChar char="•"/>
            </a:pPr>
            <a:r>
              <a:rPr lang="en-US" sz="2200" dirty="0">
                <a:solidFill>
                  <a:srgbClr val="002060"/>
                </a:solidFill>
              </a:rPr>
              <a:t>import </a:t>
            </a:r>
            <a:r>
              <a:rPr lang="en-US" sz="2200" dirty="0" err="1">
                <a:solidFill>
                  <a:srgbClr val="002060"/>
                </a:solidFill>
              </a:rPr>
              <a:t>numpy</a:t>
            </a:r>
            <a:r>
              <a:rPr lang="en-US" sz="2200" dirty="0">
                <a:solidFill>
                  <a:srgbClr val="002060"/>
                </a:solidFill>
              </a:rPr>
              <a:t> as np</a:t>
            </a:r>
          </a:p>
          <a:p>
            <a:pPr marL="1257300" lvl="2" indent="-342900" algn="just">
              <a:buFont typeface="Arial" panose="020B0604020202020204" pitchFamily="34" charset="0"/>
              <a:buChar char="•"/>
            </a:pPr>
            <a:endParaRPr lang="en-US" sz="2200" dirty="0">
              <a:solidFill>
                <a:srgbClr val="002060"/>
              </a:solidFill>
            </a:endParaRPr>
          </a:p>
          <a:p>
            <a:pPr marL="1257300" lvl="2" indent="-342900" algn="just">
              <a:buFont typeface="Arial" panose="020B0604020202020204" pitchFamily="34" charset="0"/>
              <a:buChar char="•"/>
            </a:pPr>
            <a:r>
              <a:rPr lang="en-US" sz="2200" dirty="0">
                <a:solidFill>
                  <a:srgbClr val="002060"/>
                </a:solidFill>
              </a:rPr>
              <a:t># create an 1 d array</a:t>
            </a:r>
          </a:p>
          <a:p>
            <a:pPr marL="1257300" lvl="2" indent="-342900" algn="just">
              <a:buFont typeface="Arial" panose="020B0604020202020204" pitchFamily="34" charset="0"/>
              <a:buChar char="•"/>
            </a:pPr>
            <a:r>
              <a:rPr lang="en-US" sz="2200" dirty="0">
                <a:solidFill>
                  <a:srgbClr val="002060"/>
                </a:solidFill>
              </a:rPr>
              <a:t>arr1 = </a:t>
            </a:r>
            <a:r>
              <a:rPr lang="en-US" sz="2200" dirty="0" err="1">
                <a:solidFill>
                  <a:srgbClr val="002060"/>
                </a:solidFill>
              </a:rPr>
              <a:t>np.array</a:t>
            </a:r>
            <a:r>
              <a:rPr lang="en-US" sz="2200" dirty="0">
                <a:solidFill>
                  <a:srgbClr val="002060"/>
                </a:solidFill>
              </a:rPr>
              <a:t>([9, 8, 7, 6, 6, 6, 6, 5, 5, 4,</a:t>
            </a:r>
          </a:p>
          <a:p>
            <a:pPr marL="1257300" lvl="2" indent="-342900" algn="just">
              <a:buFont typeface="Arial" panose="020B0604020202020204" pitchFamily="34" charset="0"/>
              <a:buChar char="•"/>
            </a:pPr>
            <a:r>
              <a:rPr lang="en-US" sz="2200" dirty="0">
                <a:solidFill>
                  <a:srgbClr val="002060"/>
                </a:solidFill>
              </a:rPr>
              <a:t>				3, 2, 1, 1, 1, 1, 1, 1])</a:t>
            </a:r>
          </a:p>
          <a:p>
            <a:pPr marL="1257300" lvl="2" indent="-342900" algn="just">
              <a:buFont typeface="Arial" panose="020B0604020202020204" pitchFamily="34" charset="0"/>
              <a:buChar char="•"/>
            </a:pPr>
            <a:endParaRPr lang="en-US" sz="2200" dirty="0">
              <a:solidFill>
                <a:srgbClr val="002060"/>
              </a:solidFill>
            </a:endParaRPr>
          </a:p>
          <a:p>
            <a:pPr marL="1257300" lvl="2" indent="-342900" algn="just">
              <a:buFont typeface="Arial" panose="020B0604020202020204" pitchFamily="34" charset="0"/>
              <a:buChar char="•"/>
            </a:pPr>
            <a:r>
              <a:rPr lang="en-US" sz="2200" dirty="0">
                <a:solidFill>
                  <a:srgbClr val="002060"/>
                </a:solidFill>
              </a:rPr>
              <a:t># display the mode</a:t>
            </a:r>
          </a:p>
          <a:p>
            <a:pPr marL="1257300" lvl="2" indent="-342900" algn="just">
              <a:buFont typeface="Arial" panose="020B0604020202020204" pitchFamily="34" charset="0"/>
              <a:buChar char="•"/>
            </a:pPr>
            <a:r>
              <a:rPr lang="en-US" sz="2200" dirty="0">
                <a:solidFill>
                  <a:srgbClr val="002060"/>
                </a:solidFill>
              </a:rPr>
              <a:t>print(</a:t>
            </a:r>
            <a:r>
              <a:rPr lang="en-US" sz="2200" dirty="0" err="1">
                <a:solidFill>
                  <a:srgbClr val="002060"/>
                </a:solidFill>
              </a:rPr>
              <a:t>st.mode</a:t>
            </a:r>
            <a:r>
              <a:rPr lang="en-US" sz="2200" dirty="0">
                <a:solidFill>
                  <a:srgbClr val="002060"/>
                </a:solidFill>
              </a:rPr>
              <a:t>(arr1))</a:t>
            </a:r>
          </a:p>
          <a:p>
            <a:pPr marL="1257300" lvl="2" indent="-342900" algn="just">
              <a:buFont typeface="Arial" panose="020B0604020202020204" pitchFamily="34" charset="0"/>
              <a:buChar char="•"/>
            </a:pPr>
            <a:endParaRPr lang="en-IN" sz="2200" dirty="0">
              <a:solidFill>
                <a:srgbClr val="002060"/>
              </a:solidFill>
            </a:endParaRPr>
          </a:p>
        </p:txBody>
      </p:sp>
      <p:sp>
        <p:nvSpPr>
          <p:cNvPr id="2" name="Rectangle 1">
            <a:extLst>
              <a:ext uri="{FF2B5EF4-FFF2-40B4-BE49-F238E27FC236}">
                <a16:creationId xmlns:a16="http://schemas.microsoft.com/office/drawing/2014/main" id="{8208532E-B5A9-4D76-A306-6E26F976C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np.mean(arr)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780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US" sz="3000" b="1" dirty="0">
                <a:solidFill>
                  <a:schemeClr val="bg1"/>
                </a:solidFill>
                <a:latin typeface="Times New Roman" panose="02020603050405020304" pitchFamily="18" charset="0"/>
                <a:cs typeface="Times New Roman" panose="02020603050405020304" pitchFamily="18" charset="0"/>
              </a:rPr>
              <a:t>Measures of dispersion using Python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8" name="TextBox 7">
            <a:extLst>
              <a:ext uri="{FF2B5EF4-FFF2-40B4-BE49-F238E27FC236}">
                <a16:creationId xmlns:a16="http://schemas.microsoft.com/office/drawing/2014/main" id="{E95B9C2A-C815-4626-BC06-1E19A34AC37E}"/>
              </a:ext>
            </a:extLst>
          </p:cNvPr>
          <p:cNvSpPr txBox="1"/>
          <p:nvPr/>
        </p:nvSpPr>
        <p:spPr>
          <a:xfrm>
            <a:off x="1186895" y="1273026"/>
            <a:ext cx="9251334" cy="5601533"/>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200" dirty="0"/>
              <a:t>amin()- it takes a NumPy array as an argument and returns the minimum.</a:t>
            </a:r>
          </a:p>
          <a:p>
            <a:pPr marL="800100" lvl="1" indent="-342900" algn="just">
              <a:spcAft>
                <a:spcPts val="600"/>
              </a:spcAft>
              <a:buFont typeface="Arial" panose="020B0604020202020204" pitchFamily="34" charset="0"/>
              <a:buChar char="•"/>
            </a:pPr>
            <a:r>
              <a:rPr lang="en-US" sz="2200" dirty="0" err="1">
                <a:solidFill>
                  <a:srgbClr val="002060"/>
                </a:solidFill>
              </a:rPr>
              <a:t>np.amin</a:t>
            </a:r>
            <a:r>
              <a:rPr lang="en-US" sz="2200" dirty="0">
                <a:solidFill>
                  <a:srgbClr val="002060"/>
                </a:solidFill>
              </a:rPr>
              <a:t>(</a:t>
            </a:r>
            <a:r>
              <a:rPr lang="en-US" sz="2200" dirty="0" err="1">
                <a:solidFill>
                  <a:srgbClr val="002060"/>
                </a:solidFill>
              </a:rPr>
              <a:t>arr</a:t>
            </a:r>
            <a:r>
              <a:rPr lang="en-US" sz="2200" dirty="0">
                <a:solidFill>
                  <a:srgbClr val="002060"/>
                </a:solidFill>
              </a:rPr>
              <a:t>)</a:t>
            </a:r>
          </a:p>
          <a:p>
            <a:pPr marL="342900" indent="-342900" algn="just">
              <a:spcAft>
                <a:spcPts val="600"/>
              </a:spcAft>
              <a:buFont typeface="Arial" panose="020B0604020202020204" pitchFamily="34" charset="0"/>
              <a:buChar char="•"/>
            </a:pPr>
            <a:r>
              <a:rPr lang="en-US" sz="2200" dirty="0" err="1"/>
              <a:t>amax</a:t>
            </a:r>
            <a:r>
              <a:rPr lang="en-US" sz="2200" dirty="0"/>
              <a:t>()- it takes a NumPy array as an argument and returns maximum.</a:t>
            </a:r>
          </a:p>
          <a:p>
            <a:pPr marL="800100" lvl="1" indent="-342900" algn="just">
              <a:spcAft>
                <a:spcPts val="600"/>
              </a:spcAft>
              <a:buFont typeface="Arial" panose="020B0604020202020204" pitchFamily="34" charset="0"/>
              <a:buChar char="•"/>
            </a:pPr>
            <a:r>
              <a:rPr lang="en-US" sz="2200" dirty="0" err="1">
                <a:solidFill>
                  <a:srgbClr val="002060"/>
                </a:solidFill>
              </a:rPr>
              <a:t>np.amax</a:t>
            </a:r>
            <a:r>
              <a:rPr lang="en-US" sz="2200" dirty="0">
                <a:solidFill>
                  <a:srgbClr val="002060"/>
                </a:solidFill>
              </a:rPr>
              <a:t>(</a:t>
            </a:r>
            <a:r>
              <a:rPr lang="en-US" sz="2200" dirty="0" err="1">
                <a:solidFill>
                  <a:srgbClr val="002060"/>
                </a:solidFill>
              </a:rPr>
              <a:t>arr</a:t>
            </a:r>
            <a:r>
              <a:rPr lang="en-US" sz="2200" dirty="0">
                <a:solidFill>
                  <a:srgbClr val="002060"/>
                </a:solidFill>
              </a:rPr>
              <a:t>)</a:t>
            </a:r>
          </a:p>
          <a:p>
            <a:pPr marL="342900" indent="-342900" algn="just">
              <a:spcAft>
                <a:spcPts val="600"/>
              </a:spcAft>
              <a:buFont typeface="Arial" panose="020B0604020202020204" pitchFamily="34" charset="0"/>
              <a:buChar char="•"/>
            </a:pPr>
            <a:r>
              <a:rPr lang="en-US" sz="2200" dirty="0" err="1"/>
              <a:t>ptp</a:t>
            </a:r>
            <a:r>
              <a:rPr lang="en-US" sz="2200" dirty="0"/>
              <a:t>()- it takes a NumPy array as an argument and returns the range of the data. </a:t>
            </a:r>
          </a:p>
          <a:p>
            <a:pPr marL="800100" lvl="1" indent="-342900" algn="just">
              <a:spcAft>
                <a:spcPts val="600"/>
              </a:spcAft>
              <a:buFont typeface="Arial" panose="020B0604020202020204" pitchFamily="34" charset="0"/>
              <a:buChar char="•"/>
            </a:pPr>
            <a:r>
              <a:rPr lang="en-US" sz="2200" dirty="0" err="1">
                <a:solidFill>
                  <a:srgbClr val="002060"/>
                </a:solidFill>
              </a:rPr>
              <a:t>np.ptp</a:t>
            </a:r>
            <a:r>
              <a:rPr lang="en-US" sz="2200" dirty="0">
                <a:solidFill>
                  <a:srgbClr val="002060"/>
                </a:solidFill>
              </a:rPr>
              <a:t>(</a:t>
            </a:r>
            <a:r>
              <a:rPr lang="en-US" sz="2200" dirty="0" err="1">
                <a:solidFill>
                  <a:srgbClr val="002060"/>
                </a:solidFill>
              </a:rPr>
              <a:t>arr</a:t>
            </a:r>
            <a:r>
              <a:rPr lang="en-US" sz="2200" dirty="0">
                <a:solidFill>
                  <a:srgbClr val="002060"/>
                </a:solidFill>
              </a:rPr>
              <a:t>)</a:t>
            </a:r>
          </a:p>
          <a:p>
            <a:pPr marL="342900" indent="-342900" algn="just">
              <a:spcAft>
                <a:spcPts val="600"/>
              </a:spcAft>
              <a:buFont typeface="Arial" panose="020B0604020202020204" pitchFamily="34" charset="0"/>
              <a:buChar char="•"/>
            </a:pPr>
            <a:r>
              <a:rPr lang="en-US" sz="2200" dirty="0"/>
              <a:t>var()- it takes a NumPy array as an argument and returns the variance of the data.</a:t>
            </a:r>
          </a:p>
          <a:p>
            <a:pPr marL="800100" lvl="1" indent="-342900" algn="just">
              <a:spcAft>
                <a:spcPts val="600"/>
              </a:spcAft>
              <a:buFont typeface="Arial" panose="020B0604020202020204" pitchFamily="34" charset="0"/>
              <a:buChar char="•"/>
            </a:pPr>
            <a:r>
              <a:rPr lang="en-US" sz="2200" dirty="0" err="1">
                <a:solidFill>
                  <a:srgbClr val="002060"/>
                </a:solidFill>
              </a:rPr>
              <a:t>np.var</a:t>
            </a:r>
            <a:r>
              <a:rPr lang="en-US" sz="2200" dirty="0">
                <a:solidFill>
                  <a:srgbClr val="002060"/>
                </a:solidFill>
              </a:rPr>
              <a:t>(</a:t>
            </a:r>
            <a:r>
              <a:rPr lang="en-US" sz="2200" dirty="0" err="1">
                <a:solidFill>
                  <a:srgbClr val="002060"/>
                </a:solidFill>
              </a:rPr>
              <a:t>arr</a:t>
            </a:r>
            <a:r>
              <a:rPr lang="en-US" sz="2200" dirty="0">
                <a:solidFill>
                  <a:srgbClr val="002060"/>
                </a:solidFill>
              </a:rPr>
              <a:t>)</a:t>
            </a:r>
          </a:p>
          <a:p>
            <a:pPr marL="342900" indent="-342900" algn="just">
              <a:spcAft>
                <a:spcPts val="600"/>
              </a:spcAft>
              <a:buFont typeface="Arial" panose="020B0604020202020204" pitchFamily="34" charset="0"/>
              <a:buChar char="•"/>
            </a:pPr>
            <a:r>
              <a:rPr lang="en-US" sz="2200" dirty="0"/>
              <a:t>std()- it takes a NumPy array as an argument and returns the standard variation of the data.</a:t>
            </a:r>
          </a:p>
          <a:p>
            <a:pPr marL="800100" lvl="1" indent="-342900" algn="just">
              <a:spcAft>
                <a:spcPts val="600"/>
              </a:spcAft>
              <a:buFont typeface="Arial" panose="020B0604020202020204" pitchFamily="34" charset="0"/>
              <a:buChar char="•"/>
            </a:pPr>
            <a:r>
              <a:rPr lang="en-US" sz="2200" dirty="0" err="1">
                <a:solidFill>
                  <a:srgbClr val="002060"/>
                </a:solidFill>
              </a:rPr>
              <a:t>np.std</a:t>
            </a:r>
            <a:r>
              <a:rPr lang="en-US" sz="2200" dirty="0">
                <a:solidFill>
                  <a:srgbClr val="002060"/>
                </a:solidFill>
              </a:rPr>
              <a:t>(</a:t>
            </a:r>
            <a:r>
              <a:rPr lang="en-US" sz="2200" dirty="0" err="1">
                <a:solidFill>
                  <a:srgbClr val="002060"/>
                </a:solidFill>
              </a:rPr>
              <a:t>arr</a:t>
            </a:r>
            <a:r>
              <a:rPr lang="en-US" sz="2200" dirty="0">
                <a:solidFill>
                  <a:srgbClr val="002060"/>
                </a:solidFill>
              </a:rPr>
              <a:t>)</a:t>
            </a:r>
          </a:p>
          <a:p>
            <a:pPr marL="1257300" lvl="2" indent="-342900" algn="just">
              <a:buFont typeface="Arial" panose="020B0604020202020204" pitchFamily="34" charset="0"/>
              <a:buChar char="•"/>
            </a:pPr>
            <a:endParaRPr lang="en-IN" sz="2200" dirty="0">
              <a:solidFill>
                <a:srgbClr val="002060"/>
              </a:solidFill>
            </a:endParaRPr>
          </a:p>
        </p:txBody>
      </p:sp>
      <p:sp>
        <p:nvSpPr>
          <p:cNvPr id="2" name="Rectangle 1">
            <a:extLst>
              <a:ext uri="{FF2B5EF4-FFF2-40B4-BE49-F238E27FC236}">
                <a16:creationId xmlns:a16="http://schemas.microsoft.com/office/drawing/2014/main" id="{8208532E-B5A9-4D76-A306-6E26F976C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np.mean(arr)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79858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US" sz="3000" b="1" dirty="0">
                <a:solidFill>
                  <a:schemeClr val="bg1"/>
                </a:solidFill>
                <a:latin typeface="Times New Roman" panose="02020603050405020304" pitchFamily="18" charset="0"/>
                <a:cs typeface="Times New Roman" panose="02020603050405020304" pitchFamily="18" charset="0"/>
              </a:rPr>
              <a:t>Measures of dispersion using Python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8" name="TextBox 7">
            <a:extLst>
              <a:ext uri="{FF2B5EF4-FFF2-40B4-BE49-F238E27FC236}">
                <a16:creationId xmlns:a16="http://schemas.microsoft.com/office/drawing/2014/main" id="{E95B9C2A-C815-4626-BC06-1E19A34AC37E}"/>
              </a:ext>
            </a:extLst>
          </p:cNvPr>
          <p:cNvSpPr txBox="1"/>
          <p:nvPr/>
        </p:nvSpPr>
        <p:spPr>
          <a:xfrm>
            <a:off x="1186895" y="1273026"/>
            <a:ext cx="9251334" cy="5509200"/>
          </a:xfrm>
          <a:prstGeom prst="rect">
            <a:avLst/>
          </a:prstGeom>
          <a:noFill/>
        </p:spPr>
        <p:txBody>
          <a:bodyPr wrap="square">
            <a:spAutoFit/>
          </a:bodyPr>
          <a:lstStyle/>
          <a:p>
            <a:pPr marL="1257300" lvl="2" indent="-342900" algn="just">
              <a:buFont typeface="Arial" panose="020B0604020202020204" pitchFamily="34" charset="0"/>
              <a:buChar char="•"/>
            </a:pPr>
            <a:r>
              <a:rPr lang="en-IN" sz="2200" dirty="0">
                <a:solidFill>
                  <a:srgbClr val="002060"/>
                </a:solidFill>
              </a:rPr>
              <a:t>import </a:t>
            </a:r>
            <a:r>
              <a:rPr lang="en-IN" sz="2200" dirty="0" err="1">
                <a:solidFill>
                  <a:srgbClr val="002060"/>
                </a:solidFill>
              </a:rPr>
              <a:t>numpy</a:t>
            </a:r>
            <a:r>
              <a:rPr lang="en-IN" sz="2200" dirty="0">
                <a:solidFill>
                  <a:srgbClr val="002060"/>
                </a:solidFill>
              </a:rPr>
              <a:t> as np</a:t>
            </a:r>
          </a:p>
          <a:p>
            <a:pPr marL="1257300" lvl="2" indent="-342900" algn="just">
              <a:buFont typeface="Arial" panose="020B0604020202020204" pitchFamily="34" charset="0"/>
              <a:buChar char="•"/>
            </a:pPr>
            <a:r>
              <a:rPr lang="en-IN" sz="2200" dirty="0" err="1">
                <a:solidFill>
                  <a:srgbClr val="002060"/>
                </a:solidFill>
              </a:rPr>
              <a:t>arr</a:t>
            </a:r>
            <a:r>
              <a:rPr lang="en-IN" sz="2200" dirty="0">
                <a:solidFill>
                  <a:srgbClr val="002060"/>
                </a:solidFill>
              </a:rPr>
              <a:t> = </a:t>
            </a:r>
            <a:r>
              <a:rPr lang="en-IN" sz="2200" dirty="0" err="1">
                <a:solidFill>
                  <a:srgbClr val="002060"/>
                </a:solidFill>
              </a:rPr>
              <a:t>np.array</a:t>
            </a:r>
            <a:r>
              <a:rPr lang="en-IN" sz="2200" dirty="0">
                <a:solidFill>
                  <a:srgbClr val="002060"/>
                </a:solidFill>
              </a:rPr>
              <a:t>([4, 5, 8, 5, 6, 4,9, 2, 4, 3, 6])</a:t>
            </a:r>
          </a:p>
          <a:p>
            <a:pPr marL="1257300" lvl="2" indent="-342900" algn="just">
              <a:buFont typeface="Arial" panose="020B0604020202020204" pitchFamily="34" charset="0"/>
              <a:buChar char="•"/>
            </a:pPr>
            <a:r>
              <a:rPr lang="en-IN" sz="2200" dirty="0">
                <a:solidFill>
                  <a:srgbClr val="002060"/>
                </a:solidFill>
              </a:rPr>
              <a:t># </a:t>
            </a:r>
            <a:r>
              <a:rPr lang="en-IN" sz="2200" dirty="0">
                <a:solidFill>
                  <a:schemeClr val="tx1">
                    <a:lumMod val="95000"/>
                    <a:lumOff val="5000"/>
                  </a:schemeClr>
                </a:solidFill>
              </a:rPr>
              <a:t>measures of dispersion</a:t>
            </a:r>
          </a:p>
          <a:p>
            <a:pPr marL="1257300" lvl="2" indent="-342900" algn="just">
              <a:buFont typeface="Arial" panose="020B0604020202020204" pitchFamily="34" charset="0"/>
              <a:buChar char="•"/>
            </a:pPr>
            <a:r>
              <a:rPr lang="en-IN" sz="2200" dirty="0">
                <a:solidFill>
                  <a:srgbClr val="002060"/>
                </a:solidFill>
              </a:rPr>
              <a:t>min = </a:t>
            </a:r>
            <a:r>
              <a:rPr lang="en-IN" sz="2200" dirty="0" err="1">
                <a:solidFill>
                  <a:srgbClr val="002060"/>
                </a:solidFill>
              </a:rPr>
              <a:t>np.amin</a:t>
            </a:r>
            <a:r>
              <a:rPr lang="en-IN" sz="2200" dirty="0">
                <a:solidFill>
                  <a:srgbClr val="002060"/>
                </a:solidFill>
              </a:rPr>
              <a:t>(</a:t>
            </a:r>
            <a:r>
              <a:rPr lang="en-IN" sz="2200" dirty="0" err="1">
                <a:solidFill>
                  <a:srgbClr val="002060"/>
                </a:solidFill>
              </a:rPr>
              <a:t>arr</a:t>
            </a:r>
            <a:r>
              <a:rPr lang="en-IN" sz="2200" dirty="0">
                <a:solidFill>
                  <a:srgbClr val="002060"/>
                </a:solidFill>
              </a:rPr>
              <a:t>)</a:t>
            </a:r>
          </a:p>
          <a:p>
            <a:pPr marL="1257300" lvl="2" indent="-342900" algn="just">
              <a:buFont typeface="Arial" panose="020B0604020202020204" pitchFamily="34" charset="0"/>
              <a:buChar char="•"/>
            </a:pPr>
            <a:r>
              <a:rPr lang="en-IN" sz="2200" dirty="0">
                <a:solidFill>
                  <a:srgbClr val="002060"/>
                </a:solidFill>
              </a:rPr>
              <a:t>max = </a:t>
            </a:r>
            <a:r>
              <a:rPr lang="en-IN" sz="2200" dirty="0" err="1">
                <a:solidFill>
                  <a:srgbClr val="002060"/>
                </a:solidFill>
              </a:rPr>
              <a:t>np.amax</a:t>
            </a:r>
            <a:r>
              <a:rPr lang="en-IN" sz="2200" dirty="0">
                <a:solidFill>
                  <a:srgbClr val="002060"/>
                </a:solidFill>
              </a:rPr>
              <a:t>(</a:t>
            </a:r>
            <a:r>
              <a:rPr lang="en-IN" sz="2200" dirty="0" err="1">
                <a:solidFill>
                  <a:srgbClr val="002060"/>
                </a:solidFill>
              </a:rPr>
              <a:t>arr</a:t>
            </a:r>
            <a:r>
              <a:rPr lang="en-IN" sz="2200" dirty="0">
                <a:solidFill>
                  <a:srgbClr val="002060"/>
                </a:solidFill>
              </a:rPr>
              <a:t>)</a:t>
            </a:r>
          </a:p>
          <a:p>
            <a:pPr marL="1257300" lvl="2" indent="-342900" algn="just">
              <a:buFont typeface="Arial" panose="020B0604020202020204" pitchFamily="34" charset="0"/>
              <a:buChar char="•"/>
            </a:pPr>
            <a:r>
              <a:rPr lang="en-IN" sz="2200" dirty="0">
                <a:solidFill>
                  <a:srgbClr val="002060"/>
                </a:solidFill>
              </a:rPr>
              <a:t>range = </a:t>
            </a:r>
            <a:r>
              <a:rPr lang="en-IN" sz="2200" dirty="0" err="1">
                <a:solidFill>
                  <a:srgbClr val="002060"/>
                </a:solidFill>
              </a:rPr>
              <a:t>np.ptp</a:t>
            </a:r>
            <a:r>
              <a:rPr lang="en-IN" sz="2200" dirty="0">
                <a:solidFill>
                  <a:srgbClr val="002060"/>
                </a:solidFill>
              </a:rPr>
              <a:t>(</a:t>
            </a:r>
            <a:r>
              <a:rPr lang="en-IN" sz="2200" dirty="0" err="1">
                <a:solidFill>
                  <a:srgbClr val="002060"/>
                </a:solidFill>
              </a:rPr>
              <a:t>arr</a:t>
            </a:r>
            <a:r>
              <a:rPr lang="en-IN" sz="2200" dirty="0">
                <a:solidFill>
                  <a:srgbClr val="002060"/>
                </a:solidFill>
              </a:rPr>
              <a:t>)</a:t>
            </a:r>
          </a:p>
          <a:p>
            <a:pPr marL="1257300" lvl="2" indent="-342900" algn="just">
              <a:buFont typeface="Arial" panose="020B0604020202020204" pitchFamily="34" charset="0"/>
              <a:buChar char="•"/>
            </a:pPr>
            <a:r>
              <a:rPr lang="en-IN" sz="2200" dirty="0">
                <a:solidFill>
                  <a:srgbClr val="002060"/>
                </a:solidFill>
              </a:rPr>
              <a:t>variance = </a:t>
            </a:r>
            <a:r>
              <a:rPr lang="en-IN" sz="2200" dirty="0" err="1">
                <a:solidFill>
                  <a:srgbClr val="002060"/>
                </a:solidFill>
              </a:rPr>
              <a:t>np.var</a:t>
            </a:r>
            <a:r>
              <a:rPr lang="en-IN" sz="2200" dirty="0">
                <a:solidFill>
                  <a:srgbClr val="002060"/>
                </a:solidFill>
              </a:rPr>
              <a:t>(</a:t>
            </a:r>
            <a:r>
              <a:rPr lang="en-IN" sz="2200" dirty="0" err="1">
                <a:solidFill>
                  <a:srgbClr val="002060"/>
                </a:solidFill>
              </a:rPr>
              <a:t>arr</a:t>
            </a:r>
            <a:r>
              <a:rPr lang="en-IN" sz="2200" dirty="0">
                <a:solidFill>
                  <a:srgbClr val="002060"/>
                </a:solidFill>
              </a:rPr>
              <a:t>)</a:t>
            </a:r>
          </a:p>
          <a:p>
            <a:pPr marL="1257300" lvl="2" indent="-342900" algn="just">
              <a:buFont typeface="Arial" panose="020B0604020202020204" pitchFamily="34" charset="0"/>
              <a:buChar char="•"/>
            </a:pPr>
            <a:r>
              <a:rPr lang="en-IN" sz="2200" dirty="0" err="1">
                <a:solidFill>
                  <a:srgbClr val="002060"/>
                </a:solidFill>
              </a:rPr>
              <a:t>sd</a:t>
            </a:r>
            <a:r>
              <a:rPr lang="en-IN" sz="2200" dirty="0">
                <a:solidFill>
                  <a:srgbClr val="002060"/>
                </a:solidFill>
              </a:rPr>
              <a:t> = </a:t>
            </a:r>
            <a:r>
              <a:rPr lang="en-IN" sz="2200" dirty="0" err="1">
                <a:solidFill>
                  <a:srgbClr val="002060"/>
                </a:solidFill>
              </a:rPr>
              <a:t>np.std</a:t>
            </a:r>
            <a:r>
              <a:rPr lang="en-IN" sz="2200" dirty="0">
                <a:solidFill>
                  <a:srgbClr val="002060"/>
                </a:solidFill>
              </a:rPr>
              <a:t>(</a:t>
            </a:r>
            <a:r>
              <a:rPr lang="en-IN" sz="2200" dirty="0" err="1">
                <a:solidFill>
                  <a:srgbClr val="002060"/>
                </a:solidFill>
              </a:rPr>
              <a:t>arr</a:t>
            </a:r>
            <a:r>
              <a:rPr lang="en-IN" sz="2200" dirty="0">
                <a:solidFill>
                  <a:srgbClr val="002060"/>
                </a:solidFill>
              </a:rPr>
              <a:t>)</a:t>
            </a:r>
          </a:p>
          <a:p>
            <a:pPr marL="1257300" lvl="2" indent="-342900" algn="just">
              <a:buFont typeface="Arial" panose="020B0604020202020204" pitchFamily="34" charset="0"/>
              <a:buChar char="•"/>
            </a:pPr>
            <a:endParaRPr lang="en-IN" sz="2200" dirty="0">
              <a:solidFill>
                <a:srgbClr val="002060"/>
              </a:solidFill>
            </a:endParaRPr>
          </a:p>
          <a:p>
            <a:pPr marL="1257300" lvl="2" indent="-342900" algn="just">
              <a:buFont typeface="Arial" panose="020B0604020202020204" pitchFamily="34" charset="0"/>
              <a:buChar char="•"/>
            </a:pPr>
            <a:r>
              <a:rPr lang="en-IN" sz="2200" dirty="0">
                <a:solidFill>
                  <a:srgbClr val="002060"/>
                </a:solidFill>
              </a:rPr>
              <a:t>print("Array =", </a:t>
            </a:r>
            <a:r>
              <a:rPr lang="en-IN" sz="2200" dirty="0" err="1">
                <a:solidFill>
                  <a:srgbClr val="002060"/>
                </a:solidFill>
              </a:rPr>
              <a:t>arr</a:t>
            </a:r>
            <a:r>
              <a:rPr lang="en-IN" sz="2200" dirty="0">
                <a:solidFill>
                  <a:srgbClr val="002060"/>
                </a:solidFill>
              </a:rPr>
              <a:t>)</a:t>
            </a:r>
          </a:p>
          <a:p>
            <a:pPr marL="1257300" lvl="2" indent="-342900" algn="just">
              <a:buFont typeface="Arial" panose="020B0604020202020204" pitchFamily="34" charset="0"/>
              <a:buChar char="•"/>
            </a:pPr>
            <a:r>
              <a:rPr lang="en-IN" sz="2200" dirty="0">
                <a:solidFill>
                  <a:srgbClr val="002060"/>
                </a:solidFill>
              </a:rPr>
              <a:t>print("Measures of Dispersion")</a:t>
            </a:r>
          </a:p>
          <a:p>
            <a:pPr marL="1257300" lvl="2" indent="-342900" algn="just">
              <a:buFont typeface="Arial" panose="020B0604020202020204" pitchFamily="34" charset="0"/>
              <a:buChar char="•"/>
            </a:pPr>
            <a:r>
              <a:rPr lang="en-IN" sz="2200" dirty="0">
                <a:solidFill>
                  <a:srgbClr val="002060"/>
                </a:solidFill>
              </a:rPr>
              <a:t>print("Minimum =", min)</a:t>
            </a:r>
          </a:p>
          <a:p>
            <a:pPr marL="1257300" lvl="2" indent="-342900" algn="just">
              <a:buFont typeface="Arial" panose="020B0604020202020204" pitchFamily="34" charset="0"/>
              <a:buChar char="•"/>
            </a:pPr>
            <a:r>
              <a:rPr lang="en-IN" sz="2200" dirty="0">
                <a:solidFill>
                  <a:srgbClr val="002060"/>
                </a:solidFill>
              </a:rPr>
              <a:t>print("Maximum =", max)</a:t>
            </a:r>
          </a:p>
          <a:p>
            <a:pPr marL="1257300" lvl="2" indent="-342900" algn="just">
              <a:buFont typeface="Arial" panose="020B0604020202020204" pitchFamily="34" charset="0"/>
              <a:buChar char="•"/>
            </a:pPr>
            <a:r>
              <a:rPr lang="en-IN" sz="2200" dirty="0">
                <a:solidFill>
                  <a:srgbClr val="002060"/>
                </a:solidFill>
              </a:rPr>
              <a:t>print("Range =", range)</a:t>
            </a:r>
          </a:p>
          <a:p>
            <a:pPr marL="1257300" lvl="2" indent="-342900" algn="just">
              <a:buFont typeface="Arial" panose="020B0604020202020204" pitchFamily="34" charset="0"/>
              <a:buChar char="•"/>
            </a:pPr>
            <a:r>
              <a:rPr lang="en-IN" sz="2200" dirty="0">
                <a:solidFill>
                  <a:srgbClr val="002060"/>
                </a:solidFill>
              </a:rPr>
              <a:t>print("Variance =", variance)</a:t>
            </a:r>
          </a:p>
          <a:p>
            <a:pPr marL="1257300" lvl="2" indent="-342900" algn="just">
              <a:buFont typeface="Arial" panose="020B0604020202020204" pitchFamily="34" charset="0"/>
              <a:buChar char="•"/>
            </a:pPr>
            <a:r>
              <a:rPr lang="en-IN" sz="2200" dirty="0">
                <a:solidFill>
                  <a:srgbClr val="002060"/>
                </a:solidFill>
              </a:rPr>
              <a:t>print("Standard Deviation =", </a:t>
            </a:r>
            <a:r>
              <a:rPr lang="en-IN" sz="2200" dirty="0" err="1">
                <a:solidFill>
                  <a:srgbClr val="002060"/>
                </a:solidFill>
              </a:rPr>
              <a:t>sd</a:t>
            </a:r>
            <a:r>
              <a:rPr lang="en-IN" sz="2200" dirty="0">
                <a:solidFill>
                  <a:srgbClr val="002060"/>
                </a:solidFill>
              </a:rPr>
              <a:t>)</a:t>
            </a:r>
          </a:p>
        </p:txBody>
      </p:sp>
      <p:sp>
        <p:nvSpPr>
          <p:cNvPr id="2" name="Rectangle 1">
            <a:extLst>
              <a:ext uri="{FF2B5EF4-FFF2-40B4-BE49-F238E27FC236}">
                <a16:creationId xmlns:a16="http://schemas.microsoft.com/office/drawing/2014/main" id="{8208532E-B5A9-4D76-A306-6E26F976C57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np.mean(arr)</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2610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Introduction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6" y="615740"/>
            <a:ext cx="10859330" cy="584775"/>
          </a:xfrm>
          <a:prstGeom prst="rect">
            <a:avLst/>
          </a:prstGeom>
          <a:noFill/>
        </p:spPr>
        <p:txBody>
          <a:bodyPr wrap="square">
            <a:spAutoFit/>
          </a:bodyPr>
          <a:lstStyle/>
          <a:p>
            <a:r>
              <a:rPr lang="en-US" sz="3200" b="1" dirty="0"/>
              <a:t>Histogram</a:t>
            </a:r>
            <a:endParaRPr lang="en-IN" sz="3600" b="1" dirty="0"/>
          </a:p>
        </p:txBody>
      </p:sp>
      <p:sp>
        <p:nvSpPr>
          <p:cNvPr id="8" name="TextBox 7">
            <a:extLst>
              <a:ext uri="{FF2B5EF4-FFF2-40B4-BE49-F238E27FC236}">
                <a16:creationId xmlns:a16="http://schemas.microsoft.com/office/drawing/2014/main" id="{E95B9C2A-C815-4626-BC06-1E19A34AC37E}"/>
              </a:ext>
            </a:extLst>
          </p:cNvPr>
          <p:cNvSpPr txBox="1"/>
          <p:nvPr/>
        </p:nvSpPr>
        <p:spPr>
          <a:xfrm>
            <a:off x="1186894" y="1273027"/>
            <a:ext cx="10680427" cy="1754326"/>
          </a:xfrm>
          <a:prstGeom prst="rect">
            <a:avLst/>
          </a:prstGeom>
          <a:noFill/>
        </p:spPr>
        <p:txBody>
          <a:bodyPr wrap="square">
            <a:spAutoFit/>
          </a:bodyPr>
          <a:lstStyle/>
          <a:p>
            <a:pPr marL="285750" indent="-285750" algn="just">
              <a:buFont typeface="Wingdings" panose="05000000000000000000" pitchFamily="2" charset="2"/>
              <a:buChar char="q"/>
            </a:pPr>
            <a:r>
              <a:rPr lang="en-US" b="0" i="0" dirty="0">
                <a:solidFill>
                  <a:srgbClr val="222222"/>
                </a:solidFill>
                <a:effectLst/>
                <a:latin typeface="Roboto"/>
              </a:rPr>
              <a:t>A histogram is the graphical representation of data where data is grouped into continuous number ranges and each range corresponds to a vertical bar.</a:t>
            </a:r>
          </a:p>
          <a:p>
            <a:pPr marL="285750" indent="-285750" algn="just">
              <a:buFont typeface="Wingdings" panose="05000000000000000000" pitchFamily="2" charset="2"/>
              <a:buChar char="q"/>
            </a:pPr>
            <a:endParaRPr lang="en-US" b="0" i="0" dirty="0">
              <a:solidFill>
                <a:srgbClr val="222222"/>
              </a:solidFill>
              <a:effectLst/>
              <a:latin typeface="Roboto"/>
            </a:endParaRPr>
          </a:p>
          <a:p>
            <a:pPr marL="285750" indent="-285750" algn="just">
              <a:buFont typeface="Wingdings" panose="05000000000000000000" pitchFamily="2" charset="2"/>
              <a:buChar char="q"/>
            </a:pPr>
            <a:r>
              <a:rPr lang="en-US" b="0" i="0" dirty="0">
                <a:solidFill>
                  <a:srgbClr val="222222"/>
                </a:solidFill>
                <a:effectLst/>
                <a:latin typeface="Roboto"/>
              </a:rPr>
              <a:t>The horizontal axis displays the number range.</a:t>
            </a:r>
          </a:p>
          <a:p>
            <a:pPr marL="285750" indent="-285750" algn="just">
              <a:buFont typeface="Wingdings" panose="05000000000000000000" pitchFamily="2" charset="2"/>
              <a:buChar char="q"/>
            </a:pPr>
            <a:r>
              <a:rPr lang="en-US" b="0" i="0" dirty="0">
                <a:solidFill>
                  <a:srgbClr val="222222"/>
                </a:solidFill>
                <a:effectLst/>
                <a:latin typeface="Roboto"/>
              </a:rPr>
              <a:t>The vertical axis (frequency) represents the amount of data that is present in each range.</a:t>
            </a:r>
          </a:p>
          <a:p>
            <a:pPr algn="just"/>
            <a:endParaRPr lang="en-IN" dirty="0"/>
          </a:p>
        </p:txBody>
      </p:sp>
    </p:spTree>
    <p:extLst>
      <p:ext uri="{BB962C8B-B14F-4D97-AF65-F5344CB8AC3E}">
        <p14:creationId xmlns:p14="http://schemas.microsoft.com/office/powerpoint/2010/main" val="4117658061"/>
      </p:ext>
    </p:extLst>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b="1" dirty="0" lang="en-IN" sz="3000">
                <a:solidFill>
                  <a:schemeClr val="bg1"/>
                </a:solidFill>
                <a:latin charset="0" panose="02020603050405020304" pitchFamily="18" typeface="Times New Roman"/>
                <a:cs charset="0" panose="02020603050405020304" pitchFamily="18" typeface="Times New Roman"/>
              </a:rPr>
              <a:t>Example </a:t>
            </a:r>
            <a:endParaRPr dirty="0" lang="en-IN" sz="3000">
              <a:solidFill>
                <a:schemeClr val="bg1"/>
              </a:solidFill>
              <a:latin charset="0" panose="02020603050405020304" pitchFamily="18" typeface="Times New Roman"/>
              <a:cs charset="0" panose="02020603050405020304" pitchFamily="18" typeface="Times New Roman"/>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6" y="615740"/>
            <a:ext cx="10859330" cy="584775"/>
          </a:xfrm>
          <a:prstGeom prst="rect">
            <a:avLst/>
          </a:prstGeom>
          <a:noFill/>
        </p:spPr>
        <p:txBody>
          <a:bodyPr wrap="square">
            <a:spAutoFit/>
          </a:bodyPr>
          <a:lstStyle/>
          <a:p>
            <a:r>
              <a:rPr b="1" dirty="0" lang="en-US" sz="3200"/>
              <a:t>Histogram</a:t>
            </a:r>
            <a:endParaRPr b="1" dirty="0" lang="en-IN" sz="3600"/>
          </a:p>
        </p:txBody>
      </p:sp>
      <p:sp>
        <p:nvSpPr>
          <p:cNvPr id="8" name="TextBox 7">
            <a:extLst>
              <a:ext uri="{FF2B5EF4-FFF2-40B4-BE49-F238E27FC236}">
                <a16:creationId xmlns:a16="http://schemas.microsoft.com/office/drawing/2014/main" id="{E95B9C2A-C815-4626-BC06-1E19A34AC37E}"/>
              </a:ext>
            </a:extLst>
          </p:cNvPr>
          <p:cNvSpPr txBox="1"/>
          <p:nvPr/>
        </p:nvSpPr>
        <p:spPr>
          <a:xfrm>
            <a:off x="1186894" y="1273027"/>
            <a:ext cx="10680427" cy="923330"/>
          </a:xfrm>
          <a:prstGeom prst="rect">
            <a:avLst/>
          </a:prstGeom>
          <a:noFill/>
        </p:spPr>
        <p:txBody>
          <a:bodyPr wrap="square">
            <a:spAutoFit/>
          </a:bodyPr>
          <a:lstStyle/>
          <a:p>
            <a:pPr algn="just" indent="-285750" marL="285750">
              <a:buFont charset="2" panose="05000000000000000000" pitchFamily="2" typeface="Wingdings"/>
              <a:buChar char="q"/>
            </a:pPr>
            <a:r>
              <a:rPr b="0" dirty="0" i="0" lang="en-US">
                <a:solidFill>
                  <a:srgbClr val="222222"/>
                </a:solidFill>
                <a:effectLst/>
                <a:latin typeface="Roboto"/>
              </a:rPr>
              <a:t>Uncle Bruno owns a garden with 30 black cherry trees. Each tree is of a different height. The height of the trees (in inches): 61, 63, 64, 66, 68, 69, 71, 71.5, 72, 72.5, 73, 73.5, 74, 74.5, 76, 76.2, 76.5, 77, 77.5, 78, 78.5, 79, 79.2, 80, 81, 82, 83, 84, 85, 87.</a:t>
            </a:r>
            <a:endParaRPr dirty="0" lang="en-IN"/>
          </a:p>
        </p:txBody>
      </p:sp>
      <p:pic>
        <p:nvPicPr>
          <p:cNvPr id="4" name="Picture 3">
            <a:extLst>
              <a:ext uri="{FF2B5EF4-FFF2-40B4-BE49-F238E27FC236}">
                <a16:creationId xmlns:a16="http://schemas.microsoft.com/office/drawing/2014/main" id="{DE7378B1-CAF3-27CD-D54E-0800D8C653EC}"/>
              </a:ext>
            </a:extLst>
          </p:cNvPr>
          <p:cNvPicPr>
            <a:picLocks noChangeAspect="1"/>
          </p:cNvPicPr>
          <p:nvPr/>
        </p:nvPicPr>
        <p:blipFill rotWithShape="1">
          <a:blip r:embed="rId3"/>
          <a:srcRect b="286" l="67" r="134" t="268"/>
          <a:stretch/>
        </p:blipFill>
        <p:spPr>
          <a:xfrm>
            <a:off x="1552136" y="2672961"/>
            <a:ext cx="4543864" cy="2912012"/>
          </a:xfrm>
          <a:prstGeom prst="rect">
            <a:avLst/>
          </a:prstGeom>
        </p:spPr>
      </p:pic>
      <p:pic>
        <p:nvPicPr>
          <p:cNvPr id="9" name="Picture 8">
            <a:extLst>
              <a:ext uri="{FF2B5EF4-FFF2-40B4-BE49-F238E27FC236}">
                <a16:creationId xmlns:a16="http://schemas.microsoft.com/office/drawing/2014/main" id="{F806D21E-F012-01AF-B352-E9910C73067B}"/>
              </a:ext>
            </a:extLst>
          </p:cNvPr>
          <p:cNvPicPr>
            <a:picLocks noChangeAspect="1"/>
          </p:cNvPicPr>
          <p:nvPr/>
        </p:nvPicPr>
        <p:blipFill rotWithShape="1">
          <a:blip r:embed="rId4"/>
          <a:srcRect b="208" l="257" r="163" t="40"/>
          <a:stretch/>
        </p:blipFill>
        <p:spPr>
          <a:xfrm>
            <a:off x="7853942" y="2082116"/>
            <a:ext cx="3151164" cy="4407764"/>
          </a:xfrm>
          <a:prstGeom prst="rect">
            <a:avLst/>
          </a:prstGeom>
        </p:spPr>
      </p:pic>
    </p:spTree>
    <p:extLst>
      <p:ext uri="{BB962C8B-B14F-4D97-AF65-F5344CB8AC3E}">
        <p14:creationId xmlns:p14="http://schemas.microsoft.com/office/powerpoint/2010/main" val="407131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dirty="0">
                <a:solidFill>
                  <a:schemeClr val="bg1"/>
                </a:solidFill>
              </a:rPr>
              <a:t> Working in a Spread sheet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6" name="Picture 7">
            <a:extLst>
              <a:ext uri="{FF2B5EF4-FFF2-40B4-BE49-F238E27FC236}">
                <a16:creationId xmlns:a16="http://schemas.microsoft.com/office/drawing/2014/main" id="{EF1A91FF-76A0-4371-A089-B9CB783D0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949" y="1485900"/>
            <a:ext cx="10340306" cy="19431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587E1EA-AA4A-44DB-B144-A4106170B799}"/>
              </a:ext>
            </a:extLst>
          </p:cNvPr>
          <p:cNvSpPr txBox="1"/>
          <p:nvPr/>
        </p:nvSpPr>
        <p:spPr>
          <a:xfrm>
            <a:off x="1504949" y="3842158"/>
            <a:ext cx="10231249" cy="2105192"/>
          </a:xfrm>
          <a:prstGeom prst="rect">
            <a:avLst/>
          </a:prstGeom>
          <a:noFill/>
        </p:spPr>
        <p:txBody>
          <a:bodyPr wrap="square" rtlCol="0">
            <a:spAutoFit/>
          </a:bodyPr>
          <a:lstStyle/>
          <a:p>
            <a:pPr eaLnBrk="1" hangingPunct="1">
              <a:lnSpc>
                <a:spcPct val="80000"/>
              </a:lnSpc>
              <a:buFontTx/>
              <a:buNone/>
            </a:pPr>
            <a:r>
              <a:rPr lang="en-US" altLang="en-US" sz="1800" dirty="0"/>
              <a:t>To work with a spreadsheet, you enter data in the cells of the spreadsheet.</a:t>
            </a:r>
          </a:p>
          <a:p>
            <a:pPr eaLnBrk="1" hangingPunct="1">
              <a:lnSpc>
                <a:spcPct val="80000"/>
              </a:lnSpc>
              <a:buFontTx/>
              <a:buNone/>
            </a:pPr>
            <a:r>
              <a:rPr lang="en-US" altLang="en-US" sz="1800" dirty="0"/>
              <a:t> </a:t>
            </a:r>
          </a:p>
          <a:p>
            <a:pPr marL="285750" indent="-285750" eaLnBrk="1" hangingPunct="1">
              <a:lnSpc>
                <a:spcPct val="80000"/>
              </a:lnSpc>
              <a:buFont typeface="Arial" panose="020B0604020202020204" pitchFamily="34" charset="0"/>
              <a:buChar char="•"/>
            </a:pPr>
            <a:r>
              <a:rPr lang="en-US" altLang="en-US" sz="1800" dirty="0"/>
              <a:t>You enter data by clicking a cell and typing the data. </a:t>
            </a:r>
          </a:p>
          <a:p>
            <a:pPr marL="171450" indent="-171450" eaLnBrk="1" hangingPunct="1">
              <a:lnSpc>
                <a:spcPct val="80000"/>
              </a:lnSpc>
              <a:buFont typeface="Arial" panose="020B0604020202020204" pitchFamily="34" charset="0"/>
              <a:buChar char="•"/>
            </a:pPr>
            <a:endParaRPr lang="en-US" altLang="en-US" sz="1100" dirty="0"/>
          </a:p>
          <a:p>
            <a:pPr marL="285750" indent="-285750" eaLnBrk="1" hangingPunct="1">
              <a:lnSpc>
                <a:spcPct val="80000"/>
              </a:lnSpc>
              <a:buFont typeface="Arial" panose="020B0604020202020204" pitchFamily="34" charset="0"/>
              <a:buChar char="•"/>
            </a:pPr>
            <a:r>
              <a:rPr lang="en-US" altLang="en-US" sz="1800" dirty="0"/>
              <a:t>To replace data in a cell, you click the specific cell and type the new data.</a:t>
            </a:r>
          </a:p>
          <a:p>
            <a:pPr marL="171450" indent="-171450" eaLnBrk="1" hangingPunct="1">
              <a:lnSpc>
                <a:spcPct val="80000"/>
              </a:lnSpc>
              <a:buFont typeface="Arial" panose="020B0604020202020204" pitchFamily="34" charset="0"/>
              <a:buChar char="•"/>
            </a:pPr>
            <a:endParaRPr lang="en-US" altLang="en-US" sz="1100" dirty="0"/>
          </a:p>
          <a:p>
            <a:pPr marL="285750" indent="-285750" eaLnBrk="1" hangingPunct="1">
              <a:lnSpc>
                <a:spcPct val="80000"/>
              </a:lnSpc>
              <a:buFont typeface="Arial" panose="020B0604020202020204" pitchFamily="34" charset="0"/>
              <a:buChar char="•"/>
            </a:pPr>
            <a:r>
              <a:rPr lang="en-US" altLang="en-US" sz="1800" dirty="0"/>
              <a:t>To edit data in a cell, you double click in the cell and type additional data.</a:t>
            </a:r>
            <a:r>
              <a:rPr lang="en-US" altLang="en-US" sz="2000" dirty="0"/>
              <a:t> </a:t>
            </a:r>
          </a:p>
          <a:p>
            <a:pPr eaLnBrk="1" hangingPunct="1">
              <a:lnSpc>
                <a:spcPct val="80000"/>
              </a:lnSpc>
            </a:pPr>
            <a:endParaRPr lang="en-US" altLang="en-US" sz="1100" dirty="0"/>
          </a:p>
          <a:p>
            <a:pPr eaLnBrk="1" hangingPunct="1">
              <a:lnSpc>
                <a:spcPct val="80000"/>
              </a:lnSpc>
              <a:buFontTx/>
              <a:buNone/>
            </a:pPr>
            <a:r>
              <a:rPr lang="en-US" altLang="en-US" sz="1600" dirty="0"/>
              <a:t>Note: when editing data, a blinking cursor appears.</a:t>
            </a:r>
          </a:p>
          <a:p>
            <a:endParaRPr lang="en-IN" dirty="0"/>
          </a:p>
        </p:txBody>
      </p:sp>
    </p:spTree>
    <p:extLst>
      <p:ext uri="{BB962C8B-B14F-4D97-AF65-F5344CB8AC3E}">
        <p14:creationId xmlns:p14="http://schemas.microsoft.com/office/powerpoint/2010/main" val="1535737613"/>
      </p:ext>
    </p:extLst>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b="1" dirty="0" lang="en-IN" sz="3000">
                <a:solidFill>
                  <a:schemeClr val="bg1"/>
                </a:solidFill>
                <a:latin charset="0" panose="02020603050405020304" pitchFamily="18" typeface="Times New Roman"/>
                <a:cs charset="0" panose="02020603050405020304" pitchFamily="18" typeface="Times New Roman"/>
              </a:rPr>
              <a:t>Types</a:t>
            </a:r>
            <a:endParaRPr dirty="0" lang="en-IN" sz="3000">
              <a:solidFill>
                <a:schemeClr val="bg1"/>
              </a:solidFill>
              <a:latin charset="0" panose="02020603050405020304" pitchFamily="18" typeface="Times New Roman"/>
              <a:cs charset="0" panose="02020603050405020304" pitchFamily="18" typeface="Times New Roman"/>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8" name="TextBox 7">
            <a:extLst>
              <a:ext uri="{FF2B5EF4-FFF2-40B4-BE49-F238E27FC236}">
                <a16:creationId xmlns:a16="http://schemas.microsoft.com/office/drawing/2014/main" id="{E95B9C2A-C815-4626-BC06-1E19A34AC37E}"/>
              </a:ext>
            </a:extLst>
          </p:cNvPr>
          <p:cNvSpPr txBox="1"/>
          <p:nvPr/>
        </p:nvSpPr>
        <p:spPr>
          <a:xfrm>
            <a:off x="1402857" y="3190013"/>
            <a:ext cx="2442571" cy="646331"/>
          </a:xfrm>
          <a:prstGeom prst="rect">
            <a:avLst/>
          </a:prstGeom>
          <a:noFill/>
        </p:spPr>
        <p:txBody>
          <a:bodyPr wrap="square">
            <a:spAutoFit/>
          </a:bodyPr>
          <a:lstStyle/>
          <a:p>
            <a:pPr algn="just"/>
            <a:br>
              <a:rPr b="1" dirty="0" lang="en-IN"/>
            </a:br>
            <a:r>
              <a:rPr dirty="0" i="0" lang="en-IN">
                <a:effectLst/>
                <a:latin typeface="Untitled Sans"/>
              </a:rPr>
              <a:t>Bell-Shaped Histogram</a:t>
            </a:r>
            <a:endParaRPr dirty="0" lang="en-IN"/>
          </a:p>
        </p:txBody>
      </p:sp>
      <p:pic>
        <p:nvPicPr>
          <p:cNvPr id="6" name="Picture 5">
            <a:extLst>
              <a:ext uri="{FF2B5EF4-FFF2-40B4-BE49-F238E27FC236}">
                <a16:creationId xmlns:a16="http://schemas.microsoft.com/office/drawing/2014/main" id="{CB327E0C-D9AF-E2B2-5FFC-625A6918464D}"/>
              </a:ext>
            </a:extLst>
          </p:cNvPr>
          <p:cNvPicPr>
            <a:picLocks noChangeAspect="1"/>
          </p:cNvPicPr>
          <p:nvPr/>
        </p:nvPicPr>
        <p:blipFill rotWithShape="1">
          <a:blip r:embed="rId3"/>
          <a:srcRect b="277" l="46" r="340" t="5"/>
          <a:stretch/>
        </p:blipFill>
        <p:spPr>
          <a:xfrm>
            <a:off x="1335259" y="647340"/>
            <a:ext cx="2222695" cy="2865839"/>
          </a:xfrm>
          <a:prstGeom prst="rect">
            <a:avLst/>
          </a:prstGeom>
        </p:spPr>
      </p:pic>
      <p:pic>
        <p:nvPicPr>
          <p:cNvPr id="11" name="Picture 10">
            <a:extLst>
              <a:ext uri="{FF2B5EF4-FFF2-40B4-BE49-F238E27FC236}">
                <a16:creationId xmlns:a16="http://schemas.microsoft.com/office/drawing/2014/main" id="{6AA298E5-510F-A090-F1FE-010023A13470}"/>
              </a:ext>
            </a:extLst>
          </p:cNvPr>
          <p:cNvPicPr>
            <a:picLocks noChangeAspect="1"/>
          </p:cNvPicPr>
          <p:nvPr/>
        </p:nvPicPr>
        <p:blipFill rotWithShape="1">
          <a:blip r:embed="rId4"/>
          <a:srcRect b="273" l="138" r="153"/>
          <a:stretch/>
        </p:blipFill>
        <p:spPr>
          <a:xfrm>
            <a:off x="4491956" y="643348"/>
            <a:ext cx="2785403" cy="2732650"/>
          </a:xfrm>
          <a:prstGeom prst="rect">
            <a:avLst/>
          </a:prstGeom>
        </p:spPr>
      </p:pic>
      <p:sp>
        <p:nvSpPr>
          <p:cNvPr id="12" name="TextBox 11">
            <a:extLst>
              <a:ext uri="{FF2B5EF4-FFF2-40B4-BE49-F238E27FC236}">
                <a16:creationId xmlns:a16="http://schemas.microsoft.com/office/drawing/2014/main" id="{761811FD-55AB-200F-6909-C5C83D7D781F}"/>
              </a:ext>
            </a:extLst>
          </p:cNvPr>
          <p:cNvSpPr txBox="1"/>
          <p:nvPr/>
        </p:nvSpPr>
        <p:spPr>
          <a:xfrm>
            <a:off x="4737553" y="3191411"/>
            <a:ext cx="2442571" cy="646331"/>
          </a:xfrm>
          <a:prstGeom prst="rect">
            <a:avLst/>
          </a:prstGeom>
          <a:noFill/>
        </p:spPr>
        <p:txBody>
          <a:bodyPr wrap="square">
            <a:spAutoFit/>
          </a:bodyPr>
          <a:lstStyle/>
          <a:p>
            <a:pPr algn="just"/>
            <a:br>
              <a:rPr b="1" dirty="0" lang="en-IN"/>
            </a:br>
            <a:r>
              <a:rPr dirty="0" i="0" lang="en-IN">
                <a:effectLst/>
                <a:latin typeface="Untitled Sans"/>
              </a:rPr>
              <a:t>Bimodal Histogram</a:t>
            </a:r>
            <a:endParaRPr dirty="0" lang="en-IN"/>
          </a:p>
        </p:txBody>
      </p:sp>
      <p:pic>
        <p:nvPicPr>
          <p:cNvPr id="14" name="Picture 13">
            <a:extLst>
              <a:ext uri="{FF2B5EF4-FFF2-40B4-BE49-F238E27FC236}">
                <a16:creationId xmlns:a16="http://schemas.microsoft.com/office/drawing/2014/main" id="{9248277A-B41D-A50F-3862-B396FE9C1702}"/>
              </a:ext>
            </a:extLst>
          </p:cNvPr>
          <p:cNvPicPr>
            <a:picLocks noChangeAspect="1"/>
          </p:cNvPicPr>
          <p:nvPr/>
        </p:nvPicPr>
        <p:blipFill rotWithShape="1">
          <a:blip r:embed="rId5"/>
          <a:srcRect b="19" l="31" r="355" t="251"/>
          <a:stretch/>
        </p:blipFill>
        <p:spPr>
          <a:xfrm>
            <a:off x="8359723" y="632816"/>
            <a:ext cx="2222696" cy="2732650"/>
          </a:xfrm>
          <a:prstGeom prst="rect">
            <a:avLst/>
          </a:prstGeom>
        </p:spPr>
      </p:pic>
      <p:sp>
        <p:nvSpPr>
          <p:cNvPr id="15" name="TextBox 14">
            <a:extLst>
              <a:ext uri="{FF2B5EF4-FFF2-40B4-BE49-F238E27FC236}">
                <a16:creationId xmlns:a16="http://schemas.microsoft.com/office/drawing/2014/main" id="{BEB5BA92-1EC7-86C3-1AB1-5C4718FB0976}"/>
              </a:ext>
            </a:extLst>
          </p:cNvPr>
          <p:cNvSpPr txBox="1"/>
          <p:nvPr/>
        </p:nvSpPr>
        <p:spPr>
          <a:xfrm>
            <a:off x="8346572" y="3186268"/>
            <a:ext cx="2442571" cy="646331"/>
          </a:xfrm>
          <a:prstGeom prst="rect">
            <a:avLst/>
          </a:prstGeom>
          <a:noFill/>
        </p:spPr>
        <p:txBody>
          <a:bodyPr wrap="square">
            <a:spAutoFit/>
          </a:bodyPr>
          <a:lstStyle/>
          <a:p>
            <a:pPr algn="just"/>
            <a:br>
              <a:rPr b="1" dirty="0" lang="en-IN"/>
            </a:br>
            <a:r>
              <a:rPr dirty="0" i="0" lang="en-IN">
                <a:effectLst/>
                <a:latin typeface="Untitled Sans"/>
              </a:rPr>
              <a:t>skewed right Histogram</a:t>
            </a:r>
            <a:endParaRPr dirty="0" lang="en-IN"/>
          </a:p>
        </p:txBody>
      </p:sp>
      <p:pic>
        <p:nvPicPr>
          <p:cNvPr id="17" name="Picture 16">
            <a:extLst>
              <a:ext uri="{FF2B5EF4-FFF2-40B4-BE49-F238E27FC236}">
                <a16:creationId xmlns:a16="http://schemas.microsoft.com/office/drawing/2014/main" id="{5D7CE0A0-BFE3-4CA7-1C3B-B0BA10F08172}"/>
              </a:ext>
            </a:extLst>
          </p:cNvPr>
          <p:cNvPicPr>
            <a:picLocks noChangeAspect="1"/>
          </p:cNvPicPr>
          <p:nvPr/>
        </p:nvPicPr>
        <p:blipFill rotWithShape="1">
          <a:blip r:embed="rId6"/>
          <a:srcRect b="271" l="37" r="139" t="323"/>
          <a:stretch/>
        </p:blipFill>
        <p:spPr>
          <a:xfrm>
            <a:off x="2999607" y="3832599"/>
            <a:ext cx="2182835" cy="2732650"/>
          </a:xfrm>
          <a:prstGeom prst="rect">
            <a:avLst/>
          </a:prstGeom>
        </p:spPr>
      </p:pic>
      <p:sp>
        <p:nvSpPr>
          <p:cNvPr id="18" name="TextBox 17">
            <a:extLst>
              <a:ext uri="{FF2B5EF4-FFF2-40B4-BE49-F238E27FC236}">
                <a16:creationId xmlns:a16="http://schemas.microsoft.com/office/drawing/2014/main" id="{36493E40-3DF1-6D1E-6298-FCE046FD1718}"/>
              </a:ext>
            </a:extLst>
          </p:cNvPr>
          <p:cNvSpPr txBox="1"/>
          <p:nvPr/>
        </p:nvSpPr>
        <p:spPr>
          <a:xfrm>
            <a:off x="3100650" y="6156219"/>
            <a:ext cx="2442571" cy="646331"/>
          </a:xfrm>
          <a:prstGeom prst="rect">
            <a:avLst/>
          </a:prstGeom>
          <a:noFill/>
        </p:spPr>
        <p:txBody>
          <a:bodyPr wrap="square">
            <a:spAutoFit/>
          </a:bodyPr>
          <a:lstStyle/>
          <a:p>
            <a:pPr algn="just"/>
            <a:br>
              <a:rPr b="1" dirty="0" lang="en-IN"/>
            </a:br>
            <a:r>
              <a:rPr dirty="0" i="0" lang="en-IN">
                <a:effectLst/>
                <a:latin typeface="Untitled Sans"/>
              </a:rPr>
              <a:t>skewed left Histogram</a:t>
            </a:r>
            <a:endParaRPr dirty="0" lang="en-IN"/>
          </a:p>
        </p:txBody>
      </p:sp>
      <p:pic>
        <p:nvPicPr>
          <p:cNvPr id="20" name="Picture 19">
            <a:extLst>
              <a:ext uri="{FF2B5EF4-FFF2-40B4-BE49-F238E27FC236}">
                <a16:creationId xmlns:a16="http://schemas.microsoft.com/office/drawing/2014/main" id="{12EC3E39-24AB-701E-8643-B779010555D4}"/>
              </a:ext>
            </a:extLst>
          </p:cNvPr>
          <p:cNvPicPr>
            <a:picLocks noChangeAspect="1"/>
          </p:cNvPicPr>
          <p:nvPr/>
        </p:nvPicPr>
        <p:blipFill rotWithShape="1">
          <a:blip r:embed="rId7"/>
          <a:srcRect b="133" l="141" r="174" t="139"/>
          <a:stretch/>
        </p:blipFill>
        <p:spPr>
          <a:xfrm>
            <a:off x="7009560" y="3788102"/>
            <a:ext cx="2642519" cy="2821643"/>
          </a:xfrm>
          <a:prstGeom prst="rect">
            <a:avLst/>
          </a:prstGeom>
        </p:spPr>
      </p:pic>
      <p:sp>
        <p:nvSpPr>
          <p:cNvPr id="22" name="TextBox 21">
            <a:extLst>
              <a:ext uri="{FF2B5EF4-FFF2-40B4-BE49-F238E27FC236}">
                <a16:creationId xmlns:a16="http://schemas.microsoft.com/office/drawing/2014/main" id="{2FE1EF23-DC10-9914-ABAB-52202A4700BB}"/>
              </a:ext>
            </a:extLst>
          </p:cNvPr>
          <p:cNvSpPr txBox="1"/>
          <p:nvPr/>
        </p:nvSpPr>
        <p:spPr>
          <a:xfrm>
            <a:off x="7607105" y="6467283"/>
            <a:ext cx="2182835" cy="369332"/>
          </a:xfrm>
          <a:prstGeom prst="rect">
            <a:avLst/>
          </a:prstGeom>
          <a:noFill/>
        </p:spPr>
        <p:txBody>
          <a:bodyPr wrap="square">
            <a:spAutoFit/>
          </a:bodyPr>
          <a:lstStyle/>
          <a:p>
            <a:pPr algn="l" fontAlgn="base"/>
            <a:r>
              <a:rPr dirty="0" i="0" lang="en-IN">
                <a:effectLst/>
                <a:latin typeface="Untitled Sans"/>
              </a:rPr>
              <a:t>Uniform Histogram</a:t>
            </a:r>
          </a:p>
        </p:txBody>
      </p:sp>
    </p:spTree>
    <p:extLst>
      <p:ext uri="{BB962C8B-B14F-4D97-AF65-F5344CB8AC3E}">
        <p14:creationId xmlns:p14="http://schemas.microsoft.com/office/powerpoint/2010/main" val="5057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Histogram</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6" name="TextBox 5">
            <a:extLst>
              <a:ext uri="{FF2B5EF4-FFF2-40B4-BE49-F238E27FC236}">
                <a16:creationId xmlns:a16="http://schemas.microsoft.com/office/drawing/2014/main" id="{A2C73725-9D16-47B8-A46D-CB974F76659D}"/>
              </a:ext>
            </a:extLst>
          </p:cNvPr>
          <p:cNvSpPr txBox="1"/>
          <p:nvPr/>
        </p:nvSpPr>
        <p:spPr>
          <a:xfrm>
            <a:off x="2307949" y="685656"/>
            <a:ext cx="7576102" cy="369332"/>
          </a:xfrm>
          <a:prstGeom prst="rect">
            <a:avLst/>
          </a:prstGeom>
          <a:noFill/>
        </p:spPr>
        <p:txBody>
          <a:bodyPr wrap="square">
            <a:spAutoFit/>
          </a:bodyPr>
          <a:lstStyle/>
          <a:p>
            <a:pPr algn="ctr"/>
            <a:r>
              <a:rPr lang="en-US" b="0" i="0" dirty="0">
                <a:solidFill>
                  <a:srgbClr val="333333"/>
                </a:solidFill>
                <a:effectLst/>
                <a:latin typeface="BlinkMacSystemFont"/>
              </a:rPr>
              <a:t>1. First, enter the bin numbers (upper levels) in the range C4:C8.</a:t>
            </a:r>
            <a:endParaRPr lang="en-IN" dirty="0"/>
          </a:p>
        </p:txBody>
      </p:sp>
      <p:pic>
        <p:nvPicPr>
          <p:cNvPr id="1026" name="Picture 2" descr="Bin Numbers">
            <a:extLst>
              <a:ext uri="{FF2B5EF4-FFF2-40B4-BE49-F238E27FC236}">
                <a16:creationId xmlns:a16="http://schemas.microsoft.com/office/drawing/2014/main" id="{5B859FDC-C9A6-4D4A-A9CA-8BA3ABA7F3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0608" y="1197416"/>
            <a:ext cx="4373218" cy="525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118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Histogram</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EF320CDF-31A5-4D16-B170-ED59D3B1A188}"/>
              </a:ext>
            </a:extLst>
          </p:cNvPr>
          <p:cNvSpPr txBox="1"/>
          <p:nvPr/>
        </p:nvSpPr>
        <p:spPr>
          <a:xfrm>
            <a:off x="2810289" y="777486"/>
            <a:ext cx="6097656" cy="369332"/>
          </a:xfrm>
          <a:prstGeom prst="rect">
            <a:avLst/>
          </a:prstGeom>
          <a:noFill/>
        </p:spPr>
        <p:txBody>
          <a:bodyPr wrap="square">
            <a:spAutoFit/>
          </a:bodyPr>
          <a:lstStyle/>
          <a:p>
            <a:pPr algn="ctr"/>
            <a:r>
              <a:rPr lang="en-US" b="0" i="0" dirty="0">
                <a:solidFill>
                  <a:srgbClr val="333333"/>
                </a:solidFill>
                <a:effectLst/>
                <a:latin typeface="BlinkMacSystemFont"/>
              </a:rPr>
              <a:t>2. On the Data tab, in the Analysis group, click Data Analysis.</a:t>
            </a:r>
            <a:endParaRPr lang="en-IN" dirty="0"/>
          </a:p>
        </p:txBody>
      </p:sp>
      <p:pic>
        <p:nvPicPr>
          <p:cNvPr id="2050" name="Picture 2" descr="Click Data Analysis">
            <a:extLst>
              <a:ext uri="{FF2B5EF4-FFF2-40B4-BE49-F238E27FC236}">
                <a16:creationId xmlns:a16="http://schemas.microsoft.com/office/drawing/2014/main" id="{AE1AF91C-4604-4290-A900-C4CBA6496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258" y="1296301"/>
            <a:ext cx="6098858" cy="12523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E7132D6-3531-4D99-9A75-96D4EBFD46E0}"/>
              </a:ext>
            </a:extLst>
          </p:cNvPr>
          <p:cNvSpPr txBox="1"/>
          <p:nvPr/>
        </p:nvSpPr>
        <p:spPr>
          <a:xfrm>
            <a:off x="2810289" y="2932374"/>
            <a:ext cx="6097656" cy="369332"/>
          </a:xfrm>
          <a:prstGeom prst="rect">
            <a:avLst/>
          </a:prstGeom>
          <a:noFill/>
        </p:spPr>
        <p:txBody>
          <a:bodyPr wrap="square">
            <a:spAutoFit/>
          </a:bodyPr>
          <a:lstStyle/>
          <a:p>
            <a:pPr algn="ctr"/>
            <a:r>
              <a:rPr lang="en-US" b="0" i="0" dirty="0">
                <a:solidFill>
                  <a:srgbClr val="333333"/>
                </a:solidFill>
                <a:effectLst/>
                <a:latin typeface="BlinkMacSystemFont"/>
              </a:rPr>
              <a:t>3. Select Histogram and click OK.</a:t>
            </a:r>
            <a:endParaRPr lang="en-IN" dirty="0"/>
          </a:p>
        </p:txBody>
      </p:sp>
      <p:pic>
        <p:nvPicPr>
          <p:cNvPr id="2052" name="Picture 4" descr="Select Histogram">
            <a:extLst>
              <a:ext uri="{FF2B5EF4-FFF2-40B4-BE49-F238E27FC236}">
                <a16:creationId xmlns:a16="http://schemas.microsoft.com/office/drawing/2014/main" id="{B925F56F-53A5-46AA-B285-3124FEB88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2501" y="3484028"/>
            <a:ext cx="5153232" cy="2596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3279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Histogram</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4B3F8446-3CDD-4253-A902-1173BA924D96}"/>
              </a:ext>
            </a:extLst>
          </p:cNvPr>
          <p:cNvSpPr txBox="1"/>
          <p:nvPr/>
        </p:nvSpPr>
        <p:spPr>
          <a:xfrm>
            <a:off x="1118982" y="571421"/>
            <a:ext cx="6097656" cy="1477328"/>
          </a:xfrm>
          <a:prstGeom prst="rect">
            <a:avLst/>
          </a:prstGeom>
          <a:noFill/>
        </p:spPr>
        <p:txBody>
          <a:bodyPr wrap="square">
            <a:spAutoFit/>
          </a:bodyPr>
          <a:lstStyle/>
          <a:p>
            <a:pPr algn="l" fontAlgn="base"/>
            <a:r>
              <a:rPr lang="en-US" b="0" i="0" dirty="0">
                <a:solidFill>
                  <a:srgbClr val="333333"/>
                </a:solidFill>
                <a:effectLst/>
                <a:latin typeface="BlinkMacSystemFont"/>
              </a:rPr>
              <a:t>4. Select the range A2:A19.</a:t>
            </a:r>
          </a:p>
          <a:p>
            <a:pPr algn="l" fontAlgn="base"/>
            <a:r>
              <a:rPr lang="en-US" b="0" i="0" dirty="0">
                <a:solidFill>
                  <a:srgbClr val="333333"/>
                </a:solidFill>
                <a:effectLst/>
                <a:latin typeface="BlinkMacSystemFont"/>
              </a:rPr>
              <a:t>5. Click in the Bin Range box and select the range C4:C8.</a:t>
            </a:r>
          </a:p>
          <a:p>
            <a:pPr algn="l" fontAlgn="base"/>
            <a:r>
              <a:rPr lang="en-US" b="0" i="0" dirty="0">
                <a:solidFill>
                  <a:srgbClr val="333333"/>
                </a:solidFill>
                <a:effectLst/>
                <a:latin typeface="BlinkMacSystemFont"/>
              </a:rPr>
              <a:t>6. Click the Output Range option button, click in the Output Range box and select cell F3.</a:t>
            </a:r>
          </a:p>
          <a:p>
            <a:pPr algn="l" fontAlgn="base"/>
            <a:r>
              <a:rPr lang="en-US" b="0" i="0" dirty="0">
                <a:solidFill>
                  <a:srgbClr val="333333"/>
                </a:solidFill>
                <a:effectLst/>
                <a:latin typeface="BlinkMacSystemFont"/>
              </a:rPr>
              <a:t>7. Check Chart Output.</a:t>
            </a:r>
          </a:p>
        </p:txBody>
      </p:sp>
      <p:pic>
        <p:nvPicPr>
          <p:cNvPr id="3074" name="Picture 2" descr="Histogram Parameters">
            <a:extLst>
              <a:ext uri="{FF2B5EF4-FFF2-40B4-BE49-F238E27FC236}">
                <a16:creationId xmlns:a16="http://schemas.microsoft.com/office/drawing/2014/main" id="{8614F7F1-40AA-4914-8FA1-A86414E88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793" y="1960853"/>
            <a:ext cx="5360504" cy="39898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19B4C61-51D2-4369-8D79-C9BFE1A6DFF1}"/>
              </a:ext>
            </a:extLst>
          </p:cNvPr>
          <p:cNvSpPr txBox="1"/>
          <p:nvPr/>
        </p:nvSpPr>
        <p:spPr>
          <a:xfrm>
            <a:off x="1557959" y="6101913"/>
            <a:ext cx="6097656" cy="369332"/>
          </a:xfrm>
          <a:prstGeom prst="rect">
            <a:avLst/>
          </a:prstGeom>
          <a:noFill/>
        </p:spPr>
        <p:txBody>
          <a:bodyPr wrap="square">
            <a:spAutoFit/>
          </a:bodyPr>
          <a:lstStyle/>
          <a:p>
            <a:r>
              <a:rPr lang="en-IN" b="0" i="0" dirty="0">
                <a:solidFill>
                  <a:srgbClr val="333333"/>
                </a:solidFill>
                <a:effectLst/>
                <a:latin typeface="BlinkMacSystemFont"/>
              </a:rPr>
              <a:t>8. Click OK.</a:t>
            </a:r>
            <a:endParaRPr lang="en-IN" dirty="0"/>
          </a:p>
        </p:txBody>
      </p:sp>
    </p:spTree>
    <p:extLst>
      <p:ext uri="{BB962C8B-B14F-4D97-AF65-F5344CB8AC3E}">
        <p14:creationId xmlns:p14="http://schemas.microsoft.com/office/powerpoint/2010/main" val="34589391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Histogram</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pic>
        <p:nvPicPr>
          <p:cNvPr id="10242" name="Picture 2" descr="Histogram First Result">
            <a:extLst>
              <a:ext uri="{FF2B5EF4-FFF2-40B4-BE49-F238E27FC236}">
                <a16:creationId xmlns:a16="http://schemas.microsoft.com/office/drawing/2014/main" id="{EDBC0C48-46EB-4D44-9EA4-A4313B929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7180" y="665922"/>
            <a:ext cx="7258858" cy="36414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C0EEA9D-B369-4017-9CA2-7CDEDC54D54F}"/>
              </a:ext>
            </a:extLst>
          </p:cNvPr>
          <p:cNvSpPr txBox="1"/>
          <p:nvPr/>
        </p:nvSpPr>
        <p:spPr>
          <a:xfrm>
            <a:off x="1186896" y="4337774"/>
            <a:ext cx="8798616" cy="1754326"/>
          </a:xfrm>
          <a:prstGeom prst="rect">
            <a:avLst/>
          </a:prstGeom>
          <a:noFill/>
        </p:spPr>
        <p:txBody>
          <a:bodyPr wrap="square">
            <a:spAutoFit/>
          </a:bodyPr>
          <a:lstStyle/>
          <a:p>
            <a:pPr algn="l" fontAlgn="base"/>
            <a:r>
              <a:rPr lang="en-US" b="0" i="0" dirty="0">
                <a:solidFill>
                  <a:srgbClr val="333333"/>
                </a:solidFill>
                <a:effectLst/>
                <a:latin typeface="BlinkMacSystemFont"/>
              </a:rPr>
              <a:t>9. Click the legend on the right side and press Delete.</a:t>
            </a:r>
          </a:p>
          <a:p>
            <a:pPr algn="l" fontAlgn="base"/>
            <a:r>
              <a:rPr lang="en-US" b="0" i="0" dirty="0">
                <a:solidFill>
                  <a:srgbClr val="333333"/>
                </a:solidFill>
                <a:effectLst/>
                <a:latin typeface="BlinkMacSystemFont"/>
              </a:rPr>
              <a:t>10. Properly label your bins.</a:t>
            </a:r>
          </a:p>
          <a:p>
            <a:pPr algn="l" fontAlgn="base"/>
            <a:r>
              <a:rPr lang="en-US" b="0" i="0" dirty="0">
                <a:solidFill>
                  <a:srgbClr val="333333"/>
                </a:solidFill>
                <a:effectLst/>
                <a:latin typeface="BlinkMacSystemFont"/>
              </a:rPr>
              <a:t>11. To remove the space between the bars, right click a bar, click Format Data Series and change the Gap Width to 0%.</a:t>
            </a:r>
          </a:p>
          <a:p>
            <a:pPr algn="l" fontAlgn="base"/>
            <a:r>
              <a:rPr lang="en-US" b="0" i="0" dirty="0">
                <a:solidFill>
                  <a:srgbClr val="333333"/>
                </a:solidFill>
                <a:effectLst/>
                <a:latin typeface="BlinkMacSystemFont"/>
              </a:rPr>
              <a:t>12. To add borders, right click a bar, click Format Data Series, click the Fill &amp; Line icon, click Border and select a color.</a:t>
            </a:r>
          </a:p>
        </p:txBody>
      </p:sp>
    </p:spTree>
    <p:extLst>
      <p:ext uri="{BB962C8B-B14F-4D97-AF65-F5344CB8AC3E}">
        <p14:creationId xmlns:p14="http://schemas.microsoft.com/office/powerpoint/2010/main" val="22383505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Histogram</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BEAFBC1D-639A-4D27-948A-D9FCA0E8F66C}"/>
              </a:ext>
            </a:extLst>
          </p:cNvPr>
          <p:cNvSpPr txBox="1"/>
          <p:nvPr/>
        </p:nvSpPr>
        <p:spPr>
          <a:xfrm>
            <a:off x="1418810" y="963304"/>
            <a:ext cx="6097656" cy="369332"/>
          </a:xfrm>
          <a:prstGeom prst="rect">
            <a:avLst/>
          </a:prstGeom>
          <a:noFill/>
        </p:spPr>
        <p:txBody>
          <a:bodyPr wrap="square">
            <a:spAutoFit/>
          </a:bodyPr>
          <a:lstStyle/>
          <a:p>
            <a:r>
              <a:rPr lang="en-IN" b="0" i="0" dirty="0">
                <a:solidFill>
                  <a:srgbClr val="333333"/>
                </a:solidFill>
                <a:effectLst/>
                <a:latin typeface="BlinkMacSystemFont"/>
              </a:rPr>
              <a:t>Result:</a:t>
            </a:r>
            <a:endParaRPr lang="en-IN" dirty="0"/>
          </a:p>
        </p:txBody>
      </p:sp>
      <p:pic>
        <p:nvPicPr>
          <p:cNvPr id="9218" name="Picture 2" descr="Histogram in Excel">
            <a:extLst>
              <a:ext uri="{FF2B5EF4-FFF2-40B4-BE49-F238E27FC236}">
                <a16:creationId xmlns:a16="http://schemas.microsoft.com/office/drawing/2014/main" id="{4A4289FE-8A6E-49C4-A5D7-3E18FD830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986" y="1332636"/>
            <a:ext cx="7806184" cy="391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905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Histogram – Using Python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6" y="682375"/>
            <a:ext cx="10859330" cy="1200329"/>
          </a:xfrm>
          <a:prstGeom prst="rect">
            <a:avLst/>
          </a:prstGeom>
          <a:noFill/>
        </p:spPr>
        <p:txBody>
          <a:bodyPr wrap="square">
            <a:spAutoFit/>
          </a:bodyPr>
          <a:lstStyle/>
          <a:p>
            <a:br>
              <a:rPr lang="en-US" sz="3600" b="1" dirty="0"/>
            </a:br>
            <a:endParaRPr lang="en-IN" sz="3600" b="1" dirty="0"/>
          </a:p>
        </p:txBody>
      </p:sp>
      <p:sp>
        <p:nvSpPr>
          <p:cNvPr id="8" name="TextBox 7">
            <a:extLst>
              <a:ext uri="{FF2B5EF4-FFF2-40B4-BE49-F238E27FC236}">
                <a16:creationId xmlns:a16="http://schemas.microsoft.com/office/drawing/2014/main" id="{A052A736-EB4A-484F-A652-7674DB2E9C06}"/>
              </a:ext>
            </a:extLst>
          </p:cNvPr>
          <p:cNvSpPr txBox="1"/>
          <p:nvPr/>
        </p:nvSpPr>
        <p:spPr>
          <a:xfrm>
            <a:off x="1186896" y="1651310"/>
            <a:ext cx="10640669" cy="4524315"/>
          </a:xfrm>
          <a:prstGeom prst="rect">
            <a:avLst/>
          </a:prstGeom>
          <a:noFill/>
        </p:spPr>
        <p:txBody>
          <a:bodyPr wrap="square">
            <a:spAutoFit/>
          </a:bodyPr>
          <a:lstStyle/>
          <a:p>
            <a:pPr algn="just"/>
            <a:r>
              <a:rPr lang="en-US" b="0" i="0" dirty="0">
                <a:solidFill>
                  <a:srgbClr val="222222"/>
                </a:solidFill>
                <a:effectLst/>
                <a:latin typeface="Roboto"/>
              </a:rPr>
              <a:t># import libraries</a:t>
            </a:r>
          </a:p>
          <a:p>
            <a:pPr algn="just"/>
            <a:r>
              <a:rPr lang="en-US" b="0" i="0" dirty="0">
                <a:solidFill>
                  <a:srgbClr val="222222"/>
                </a:solidFill>
                <a:effectLst/>
                <a:latin typeface="Roboto"/>
              </a:rPr>
              <a:t>from matplotlib import </a:t>
            </a:r>
            <a:r>
              <a:rPr lang="en-US" b="0" i="0" dirty="0" err="1">
                <a:solidFill>
                  <a:srgbClr val="222222"/>
                </a:solidFill>
                <a:effectLst/>
                <a:latin typeface="Roboto"/>
              </a:rPr>
              <a:t>pyplot</a:t>
            </a:r>
            <a:r>
              <a:rPr lang="en-US" b="0" i="0" dirty="0">
                <a:solidFill>
                  <a:srgbClr val="222222"/>
                </a:solidFill>
                <a:effectLst/>
                <a:latin typeface="Roboto"/>
              </a:rPr>
              <a:t> as </a:t>
            </a:r>
            <a:r>
              <a:rPr lang="en-US" b="0" i="0" dirty="0" err="1">
                <a:solidFill>
                  <a:srgbClr val="222222"/>
                </a:solidFill>
                <a:effectLst/>
                <a:latin typeface="Roboto"/>
              </a:rPr>
              <a:t>plt</a:t>
            </a:r>
            <a:endParaRPr lang="en-US" b="0" i="0" dirty="0">
              <a:solidFill>
                <a:srgbClr val="222222"/>
              </a:solidFill>
              <a:effectLst/>
              <a:latin typeface="Roboto"/>
            </a:endParaRPr>
          </a:p>
          <a:p>
            <a:pPr algn="just"/>
            <a:r>
              <a:rPr lang="en-US" b="0" i="0" dirty="0">
                <a:solidFill>
                  <a:srgbClr val="222222"/>
                </a:solidFill>
                <a:effectLst/>
                <a:latin typeface="Roboto"/>
              </a:rPr>
              <a:t>import </a:t>
            </a:r>
            <a:r>
              <a:rPr lang="en-US" b="0" i="0" dirty="0" err="1">
                <a:solidFill>
                  <a:srgbClr val="222222"/>
                </a:solidFill>
                <a:effectLst/>
                <a:latin typeface="Roboto"/>
              </a:rPr>
              <a:t>numpy</a:t>
            </a:r>
            <a:r>
              <a:rPr lang="en-US" b="0" i="0" dirty="0">
                <a:solidFill>
                  <a:srgbClr val="222222"/>
                </a:solidFill>
                <a:effectLst/>
                <a:latin typeface="Roboto"/>
              </a:rPr>
              <a:t> as np</a:t>
            </a:r>
          </a:p>
          <a:p>
            <a:pPr algn="just"/>
            <a:endParaRPr lang="en-US" b="0" i="0" dirty="0">
              <a:solidFill>
                <a:srgbClr val="222222"/>
              </a:solidFill>
              <a:effectLst/>
              <a:latin typeface="Roboto"/>
            </a:endParaRPr>
          </a:p>
          <a:p>
            <a:pPr algn="just"/>
            <a:r>
              <a:rPr lang="en-US" b="0" i="0" dirty="0">
                <a:solidFill>
                  <a:srgbClr val="222222"/>
                </a:solidFill>
                <a:effectLst/>
                <a:latin typeface="Roboto"/>
              </a:rPr>
              <a:t># Creating dataset</a:t>
            </a:r>
          </a:p>
          <a:p>
            <a:pPr algn="just"/>
            <a:r>
              <a:rPr lang="en-US" b="0" i="0" dirty="0">
                <a:solidFill>
                  <a:srgbClr val="222222"/>
                </a:solidFill>
                <a:effectLst/>
                <a:latin typeface="Roboto"/>
              </a:rPr>
              <a:t>a = </a:t>
            </a:r>
            <a:r>
              <a:rPr lang="en-US" b="0" i="0" dirty="0" err="1">
                <a:solidFill>
                  <a:srgbClr val="222222"/>
                </a:solidFill>
                <a:effectLst/>
                <a:latin typeface="Roboto"/>
              </a:rPr>
              <a:t>np.random.randint</a:t>
            </a:r>
            <a:r>
              <a:rPr lang="en-US" b="0" i="0" dirty="0">
                <a:solidFill>
                  <a:srgbClr val="222222"/>
                </a:solidFill>
                <a:effectLst/>
                <a:latin typeface="Roboto"/>
              </a:rPr>
              <a:t>(100, size =(50))</a:t>
            </a:r>
          </a:p>
          <a:p>
            <a:pPr algn="just"/>
            <a:endParaRPr lang="en-US" b="0" i="0" dirty="0">
              <a:solidFill>
                <a:srgbClr val="222222"/>
              </a:solidFill>
              <a:effectLst/>
              <a:latin typeface="Roboto"/>
            </a:endParaRPr>
          </a:p>
          <a:p>
            <a:pPr algn="just"/>
            <a:r>
              <a:rPr lang="en-US" b="0" i="0" dirty="0">
                <a:solidFill>
                  <a:srgbClr val="222222"/>
                </a:solidFill>
                <a:effectLst/>
                <a:latin typeface="Roboto"/>
              </a:rPr>
              <a:t># Creating plot</a:t>
            </a:r>
          </a:p>
          <a:p>
            <a:pPr algn="just"/>
            <a:r>
              <a:rPr lang="en-US" b="0" i="0" dirty="0">
                <a:solidFill>
                  <a:srgbClr val="222222"/>
                </a:solidFill>
                <a:effectLst/>
                <a:latin typeface="Roboto"/>
              </a:rPr>
              <a:t>fig = </a:t>
            </a:r>
            <a:r>
              <a:rPr lang="en-US" b="0" i="0" dirty="0" err="1">
                <a:solidFill>
                  <a:srgbClr val="222222"/>
                </a:solidFill>
                <a:effectLst/>
                <a:latin typeface="Roboto"/>
              </a:rPr>
              <a:t>plt.figure</a:t>
            </a:r>
            <a:r>
              <a:rPr lang="en-US" b="0" i="0" dirty="0">
                <a:solidFill>
                  <a:srgbClr val="222222"/>
                </a:solidFill>
                <a:effectLst/>
                <a:latin typeface="Roboto"/>
              </a:rPr>
              <a:t>(</a:t>
            </a:r>
            <a:r>
              <a:rPr lang="en-US" b="0" i="0" dirty="0" err="1">
                <a:solidFill>
                  <a:srgbClr val="222222"/>
                </a:solidFill>
                <a:effectLst/>
                <a:latin typeface="Roboto"/>
              </a:rPr>
              <a:t>figsize</a:t>
            </a:r>
            <a:r>
              <a:rPr lang="en-US" b="0" i="0" dirty="0">
                <a:solidFill>
                  <a:srgbClr val="222222"/>
                </a:solidFill>
                <a:effectLst/>
                <a:latin typeface="Roboto"/>
              </a:rPr>
              <a:t> =(10, 7))</a:t>
            </a:r>
          </a:p>
          <a:p>
            <a:pPr algn="just"/>
            <a:endParaRPr lang="en-US" b="0" i="0" dirty="0">
              <a:solidFill>
                <a:srgbClr val="222222"/>
              </a:solidFill>
              <a:effectLst/>
              <a:latin typeface="Roboto"/>
            </a:endParaRPr>
          </a:p>
          <a:p>
            <a:pPr algn="just"/>
            <a:r>
              <a:rPr lang="en-US" b="0" i="0" dirty="0" err="1">
                <a:solidFill>
                  <a:srgbClr val="222222"/>
                </a:solidFill>
                <a:effectLst/>
                <a:latin typeface="Roboto"/>
              </a:rPr>
              <a:t>plt.hist</a:t>
            </a:r>
            <a:r>
              <a:rPr lang="en-US" b="0" i="0" dirty="0">
                <a:solidFill>
                  <a:srgbClr val="222222"/>
                </a:solidFill>
                <a:effectLst/>
                <a:latin typeface="Roboto"/>
              </a:rPr>
              <a:t>(a, bins = [0, 10, 20, 30,40, 50, 60, 70,80, 90, 100])</a:t>
            </a:r>
          </a:p>
          <a:p>
            <a:pPr algn="just"/>
            <a:endParaRPr lang="en-US" b="0" i="0" dirty="0">
              <a:solidFill>
                <a:srgbClr val="222222"/>
              </a:solidFill>
              <a:effectLst/>
              <a:latin typeface="Roboto"/>
            </a:endParaRPr>
          </a:p>
          <a:p>
            <a:pPr algn="just"/>
            <a:r>
              <a:rPr lang="en-US" b="0" i="0" dirty="0" err="1">
                <a:solidFill>
                  <a:srgbClr val="222222"/>
                </a:solidFill>
                <a:effectLst/>
                <a:latin typeface="Roboto"/>
              </a:rPr>
              <a:t>plt.title</a:t>
            </a:r>
            <a:r>
              <a:rPr lang="en-US" b="0" i="0" dirty="0">
                <a:solidFill>
                  <a:srgbClr val="222222"/>
                </a:solidFill>
                <a:effectLst/>
                <a:latin typeface="Roboto"/>
              </a:rPr>
              <a:t>("</a:t>
            </a:r>
            <a:r>
              <a:rPr lang="en-US" b="0" i="0" dirty="0" err="1">
                <a:solidFill>
                  <a:srgbClr val="222222"/>
                </a:solidFill>
                <a:effectLst/>
                <a:latin typeface="Roboto"/>
              </a:rPr>
              <a:t>Numpy</a:t>
            </a:r>
            <a:r>
              <a:rPr lang="en-US" b="0" i="0" dirty="0">
                <a:solidFill>
                  <a:srgbClr val="222222"/>
                </a:solidFill>
                <a:effectLst/>
                <a:latin typeface="Roboto"/>
              </a:rPr>
              <a:t> Histogram")</a:t>
            </a:r>
          </a:p>
          <a:p>
            <a:pPr algn="just"/>
            <a:endParaRPr lang="en-US" b="0" i="0" dirty="0">
              <a:solidFill>
                <a:srgbClr val="222222"/>
              </a:solidFill>
              <a:effectLst/>
              <a:latin typeface="Roboto"/>
            </a:endParaRPr>
          </a:p>
          <a:p>
            <a:pPr algn="just"/>
            <a:r>
              <a:rPr lang="en-US" b="0" i="0" dirty="0">
                <a:solidFill>
                  <a:srgbClr val="222222"/>
                </a:solidFill>
                <a:effectLst/>
                <a:latin typeface="Roboto"/>
              </a:rPr>
              <a:t># show plot</a:t>
            </a:r>
          </a:p>
          <a:p>
            <a:pPr algn="just"/>
            <a:r>
              <a:rPr lang="en-US" b="0" i="0" dirty="0" err="1">
                <a:solidFill>
                  <a:srgbClr val="222222"/>
                </a:solidFill>
                <a:effectLst/>
                <a:latin typeface="Roboto"/>
              </a:rPr>
              <a:t>plt.show</a:t>
            </a:r>
            <a:r>
              <a:rPr lang="en-US" b="0" i="0" dirty="0">
                <a:solidFill>
                  <a:srgbClr val="222222"/>
                </a:solidFill>
                <a:effectLst/>
                <a:latin typeface="Roboto"/>
              </a:rPr>
              <a:t>()</a:t>
            </a:r>
          </a:p>
        </p:txBody>
      </p:sp>
      <p:pic>
        <p:nvPicPr>
          <p:cNvPr id="4" name="Picture 3">
            <a:extLst>
              <a:ext uri="{FF2B5EF4-FFF2-40B4-BE49-F238E27FC236}">
                <a16:creationId xmlns:a16="http://schemas.microsoft.com/office/drawing/2014/main" id="{1A85026F-190C-B82A-FBF7-2DA8D38C4F37}"/>
              </a:ext>
            </a:extLst>
          </p:cNvPr>
          <p:cNvPicPr>
            <a:picLocks noChangeAspect="1"/>
          </p:cNvPicPr>
          <p:nvPr/>
        </p:nvPicPr>
        <p:blipFill>
          <a:blip r:embed="rId3"/>
          <a:stretch>
            <a:fillRect/>
          </a:stretch>
        </p:blipFill>
        <p:spPr>
          <a:xfrm>
            <a:off x="6292874" y="2117797"/>
            <a:ext cx="4276725" cy="2857500"/>
          </a:xfrm>
          <a:prstGeom prst="rect">
            <a:avLst/>
          </a:prstGeom>
        </p:spPr>
      </p:pic>
    </p:spTree>
    <p:extLst>
      <p:ext uri="{BB962C8B-B14F-4D97-AF65-F5344CB8AC3E}">
        <p14:creationId xmlns:p14="http://schemas.microsoft.com/office/powerpoint/2010/main" val="37193077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Introduction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6" y="682375"/>
            <a:ext cx="10859330" cy="1200329"/>
          </a:xfrm>
          <a:prstGeom prst="rect">
            <a:avLst/>
          </a:prstGeom>
          <a:noFill/>
        </p:spPr>
        <p:txBody>
          <a:bodyPr wrap="square">
            <a:spAutoFit/>
          </a:bodyPr>
          <a:lstStyle/>
          <a:p>
            <a:r>
              <a:rPr lang="en-US" sz="3600" b="1" dirty="0"/>
              <a:t>Correlation</a:t>
            </a:r>
            <a:br>
              <a:rPr lang="en-US" sz="3600" b="1" dirty="0"/>
            </a:br>
            <a:endParaRPr lang="en-IN" sz="3600" b="1" dirty="0"/>
          </a:p>
        </p:txBody>
      </p:sp>
      <p:sp>
        <p:nvSpPr>
          <p:cNvPr id="8" name="TextBox 7">
            <a:extLst>
              <a:ext uri="{FF2B5EF4-FFF2-40B4-BE49-F238E27FC236}">
                <a16:creationId xmlns:a16="http://schemas.microsoft.com/office/drawing/2014/main" id="{A052A736-EB4A-484F-A652-7674DB2E9C06}"/>
              </a:ext>
            </a:extLst>
          </p:cNvPr>
          <p:cNvSpPr txBox="1"/>
          <p:nvPr/>
        </p:nvSpPr>
        <p:spPr>
          <a:xfrm>
            <a:off x="1186895" y="1543016"/>
            <a:ext cx="10640669" cy="2031325"/>
          </a:xfrm>
          <a:prstGeom prst="rect">
            <a:avLst/>
          </a:prstGeom>
          <a:noFill/>
        </p:spPr>
        <p:txBody>
          <a:bodyPr wrap="square">
            <a:spAutoFit/>
          </a:bodyPr>
          <a:lstStyle/>
          <a:p>
            <a:pPr marL="285750" indent="-285750" algn="just">
              <a:buFont typeface="Wingdings" panose="05000000000000000000" pitchFamily="2" charset="2"/>
              <a:buChar char="q"/>
            </a:pPr>
            <a:r>
              <a:rPr lang="en-US" b="0" i="0" dirty="0">
                <a:solidFill>
                  <a:srgbClr val="222222"/>
                </a:solidFill>
                <a:effectLst/>
                <a:latin typeface="Roboto"/>
              </a:rPr>
              <a:t>It is a statistical-based, and thus, mathematics-based information </a:t>
            </a:r>
            <a:r>
              <a:rPr lang="en-US" b="1" i="0" dirty="0">
                <a:solidFill>
                  <a:srgbClr val="222222"/>
                </a:solidFill>
                <a:effectLst/>
                <a:latin typeface="Roboto"/>
              </a:rPr>
              <a:t>analysis</a:t>
            </a:r>
            <a:r>
              <a:rPr lang="en-US" b="0" i="0" dirty="0">
                <a:solidFill>
                  <a:srgbClr val="222222"/>
                </a:solidFill>
                <a:effectLst/>
                <a:latin typeface="Roboto"/>
              </a:rPr>
              <a:t> technique.</a:t>
            </a:r>
          </a:p>
          <a:p>
            <a:pPr marL="285750" indent="-285750" algn="just">
              <a:buFont typeface="Wingdings" panose="05000000000000000000" pitchFamily="2" charset="2"/>
              <a:buChar char="q"/>
            </a:pPr>
            <a:endParaRPr lang="en-US" dirty="0">
              <a:solidFill>
                <a:srgbClr val="222222"/>
              </a:solidFill>
              <a:latin typeface="Roboto"/>
            </a:endParaRPr>
          </a:p>
          <a:p>
            <a:pPr marL="285750" indent="-285750" algn="just">
              <a:buFont typeface="Wingdings" panose="05000000000000000000" pitchFamily="2" charset="2"/>
              <a:buChar char="q"/>
            </a:pPr>
            <a:r>
              <a:rPr lang="en-US" b="0" i="0" dirty="0">
                <a:solidFill>
                  <a:srgbClr val="222222"/>
                </a:solidFill>
                <a:effectLst/>
                <a:latin typeface="Roboto"/>
              </a:rPr>
              <a:t>It consists of </a:t>
            </a:r>
            <a:r>
              <a:rPr lang="en-US" b="0" i="0" dirty="0" err="1">
                <a:solidFill>
                  <a:srgbClr val="222222"/>
                </a:solidFill>
                <a:effectLst/>
                <a:latin typeface="Roboto"/>
              </a:rPr>
              <a:t>analysing</a:t>
            </a:r>
            <a:r>
              <a:rPr lang="en-US" b="0" i="0" dirty="0">
                <a:solidFill>
                  <a:srgbClr val="222222"/>
                </a:solidFill>
                <a:effectLst/>
                <a:latin typeface="Roboto"/>
              </a:rPr>
              <a:t> the relationship between at least two variables, e.g. two fields of a database or of a log or raw </a:t>
            </a:r>
            <a:r>
              <a:rPr lang="en-US" b="1" i="0" dirty="0">
                <a:solidFill>
                  <a:srgbClr val="222222"/>
                </a:solidFill>
                <a:effectLst/>
                <a:latin typeface="Roboto"/>
              </a:rPr>
              <a:t>data</a:t>
            </a:r>
            <a:r>
              <a:rPr lang="en-US" b="0" i="0" dirty="0">
                <a:solidFill>
                  <a:srgbClr val="222222"/>
                </a:solidFill>
                <a:effectLst/>
                <a:latin typeface="Roboto"/>
              </a:rPr>
              <a:t>.</a:t>
            </a:r>
          </a:p>
          <a:p>
            <a:pPr marL="285750" indent="-285750" algn="just">
              <a:buFont typeface="Wingdings" panose="05000000000000000000" pitchFamily="2" charset="2"/>
              <a:buChar char="q"/>
            </a:pPr>
            <a:endParaRPr lang="en-US" b="0" i="0" dirty="0">
              <a:solidFill>
                <a:srgbClr val="222222"/>
              </a:solidFill>
              <a:effectLst/>
              <a:latin typeface="Roboto"/>
            </a:endParaRPr>
          </a:p>
          <a:p>
            <a:pPr marL="285750" indent="-285750" algn="just">
              <a:buFont typeface="Wingdings" panose="05000000000000000000" pitchFamily="2" charset="2"/>
              <a:buChar char="q"/>
            </a:pPr>
            <a:r>
              <a:rPr lang="en-US" b="0" i="0" dirty="0">
                <a:solidFill>
                  <a:srgbClr val="222222"/>
                </a:solidFill>
                <a:effectLst/>
                <a:latin typeface="Roboto"/>
              </a:rPr>
              <a:t>To </a:t>
            </a:r>
            <a:r>
              <a:rPr lang="en-US" b="0" i="0" dirty="0" err="1">
                <a:solidFill>
                  <a:srgbClr val="222222"/>
                </a:solidFill>
                <a:effectLst/>
                <a:latin typeface="Roboto"/>
              </a:rPr>
              <a:t>analyse</a:t>
            </a:r>
            <a:r>
              <a:rPr lang="en-US" b="0" i="0" dirty="0">
                <a:solidFill>
                  <a:srgbClr val="222222"/>
                </a:solidFill>
                <a:effectLst/>
                <a:latin typeface="Roboto"/>
              </a:rPr>
              <a:t> the relationship between variables, “</a:t>
            </a:r>
            <a:r>
              <a:rPr lang="en-US" b="1" i="0" dirty="0">
                <a:solidFill>
                  <a:srgbClr val="222222"/>
                </a:solidFill>
                <a:effectLst/>
                <a:latin typeface="Roboto"/>
              </a:rPr>
              <a:t>correlation</a:t>
            </a:r>
            <a:r>
              <a:rPr lang="en-US" b="0" i="0" dirty="0">
                <a:solidFill>
                  <a:srgbClr val="222222"/>
                </a:solidFill>
                <a:effectLst/>
                <a:latin typeface="Roboto"/>
              </a:rPr>
              <a:t> coefficients” are used.</a:t>
            </a:r>
            <a:endParaRPr lang="en-IN" dirty="0"/>
          </a:p>
          <a:p>
            <a:pPr marL="285750" indent="-285750" algn="just">
              <a:buFont typeface="Wingdings" panose="05000000000000000000" pitchFamily="2" charset="2"/>
              <a:buChar char="q"/>
            </a:pPr>
            <a:endParaRPr lang="en-US" b="0" i="0" dirty="0">
              <a:solidFill>
                <a:srgbClr val="222222"/>
              </a:solidFill>
              <a:effectLst/>
              <a:latin typeface="Roboto"/>
            </a:endParaRPr>
          </a:p>
        </p:txBody>
      </p:sp>
    </p:spTree>
    <p:extLst>
      <p:ext uri="{BB962C8B-B14F-4D97-AF65-F5344CB8AC3E}">
        <p14:creationId xmlns:p14="http://schemas.microsoft.com/office/powerpoint/2010/main" val="29288986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Correlation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6" y="682375"/>
            <a:ext cx="10859330" cy="2308324"/>
          </a:xfrm>
          <a:prstGeom prst="rect">
            <a:avLst/>
          </a:prstGeom>
          <a:noFill/>
        </p:spPr>
        <p:txBody>
          <a:bodyPr wrap="square">
            <a:spAutoFit/>
          </a:bodyPr>
          <a:lstStyle/>
          <a:p>
            <a:pPr algn="l" fontAlgn="base"/>
            <a:r>
              <a:rPr lang="en-US" b="0" i="0" dirty="0">
                <a:solidFill>
                  <a:srgbClr val="333333"/>
                </a:solidFill>
                <a:effectLst/>
                <a:latin typeface="BlinkMacSystemFont"/>
              </a:rPr>
              <a:t>The </a:t>
            </a:r>
            <a:r>
              <a:rPr lang="en-US" b="0" i="0" dirty="0">
                <a:solidFill>
                  <a:srgbClr val="333333"/>
                </a:solidFill>
                <a:effectLst/>
                <a:latin typeface="inherit"/>
              </a:rPr>
              <a:t>correlation</a:t>
            </a:r>
            <a:r>
              <a:rPr lang="en-US" b="0" i="0" dirty="0">
                <a:solidFill>
                  <a:srgbClr val="333333"/>
                </a:solidFill>
                <a:effectLst/>
                <a:latin typeface="BlinkMacSystemFont"/>
              </a:rPr>
              <a:t> coefficient (a value between -1 and +1) tells you how strongly two variables are related to each other. We can use the </a:t>
            </a:r>
            <a:r>
              <a:rPr lang="en-US" b="0" i="0" dirty="0">
                <a:solidFill>
                  <a:srgbClr val="333333"/>
                </a:solidFill>
                <a:effectLst/>
                <a:latin typeface="inherit"/>
              </a:rPr>
              <a:t>CORREL function</a:t>
            </a:r>
            <a:r>
              <a:rPr lang="en-US" b="0" i="0" dirty="0">
                <a:solidFill>
                  <a:srgbClr val="333333"/>
                </a:solidFill>
                <a:effectLst/>
                <a:latin typeface="BlinkMacSystemFont"/>
              </a:rPr>
              <a:t> or the </a:t>
            </a:r>
            <a:r>
              <a:rPr lang="en-US" b="0" i="0" dirty="0">
                <a:solidFill>
                  <a:srgbClr val="333333"/>
                </a:solidFill>
                <a:effectLst/>
                <a:latin typeface="inherit"/>
              </a:rPr>
              <a:t>Analysis </a:t>
            </a:r>
            <a:r>
              <a:rPr lang="en-US" b="0" i="0" dirty="0" err="1">
                <a:solidFill>
                  <a:srgbClr val="333333"/>
                </a:solidFill>
                <a:effectLst/>
                <a:latin typeface="inherit"/>
              </a:rPr>
              <a:t>Toolpak</a:t>
            </a:r>
            <a:r>
              <a:rPr lang="en-US" b="0" i="0" dirty="0">
                <a:solidFill>
                  <a:srgbClr val="333333"/>
                </a:solidFill>
                <a:effectLst/>
                <a:latin typeface="inherit"/>
              </a:rPr>
              <a:t> add-in</a:t>
            </a:r>
            <a:r>
              <a:rPr lang="en-US" b="0" i="0" dirty="0">
                <a:solidFill>
                  <a:srgbClr val="333333"/>
                </a:solidFill>
                <a:effectLst/>
                <a:latin typeface="BlinkMacSystemFont"/>
              </a:rPr>
              <a:t> in </a:t>
            </a:r>
            <a:r>
              <a:rPr lang="en-US" b="0" i="0" dirty="0">
                <a:solidFill>
                  <a:srgbClr val="333333"/>
                </a:solidFill>
                <a:effectLst/>
                <a:latin typeface="inherit"/>
              </a:rPr>
              <a:t>Excel</a:t>
            </a:r>
            <a:r>
              <a:rPr lang="en-US" b="0" i="0" dirty="0">
                <a:solidFill>
                  <a:srgbClr val="333333"/>
                </a:solidFill>
                <a:effectLst/>
                <a:latin typeface="BlinkMacSystemFont"/>
              </a:rPr>
              <a:t> to find the correlation coefficient between two variables.</a:t>
            </a:r>
          </a:p>
          <a:p>
            <a:pPr algn="l" fontAlgn="base"/>
            <a:endParaRPr lang="en-US" b="0" i="0" dirty="0">
              <a:solidFill>
                <a:srgbClr val="333333"/>
              </a:solidFill>
              <a:effectLst/>
              <a:latin typeface="BlinkMacSystemFont"/>
            </a:endParaRPr>
          </a:p>
          <a:p>
            <a:pPr algn="l" fontAlgn="base"/>
            <a:r>
              <a:rPr lang="en-US" b="0" i="0" dirty="0">
                <a:solidFill>
                  <a:srgbClr val="333333"/>
                </a:solidFill>
                <a:effectLst/>
                <a:latin typeface="BlinkMacSystemFont"/>
              </a:rPr>
              <a:t>A correlation coefficient of +1 indicates a perfect positive correlation. As variable X increases, variable Y increases. As variable X decreases, variable Y decreases.</a:t>
            </a:r>
          </a:p>
          <a:p>
            <a:br>
              <a:rPr lang="en-US" dirty="0"/>
            </a:br>
            <a:endParaRPr lang="en-IN" dirty="0"/>
          </a:p>
        </p:txBody>
      </p:sp>
      <p:pic>
        <p:nvPicPr>
          <p:cNvPr id="1026" name="Picture 2" descr="Perfect Positive Correlation in Excel">
            <a:extLst>
              <a:ext uri="{FF2B5EF4-FFF2-40B4-BE49-F238E27FC236}">
                <a16:creationId xmlns:a16="http://schemas.microsoft.com/office/drawing/2014/main" id="{CA11C85C-5495-4693-8C43-C35821E5B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2604545"/>
            <a:ext cx="7694590" cy="314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25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Correlation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A629BF00-1895-4ABA-B7DA-59DEB0F2DCA5}"/>
              </a:ext>
            </a:extLst>
          </p:cNvPr>
          <p:cNvSpPr txBox="1"/>
          <p:nvPr/>
        </p:nvSpPr>
        <p:spPr>
          <a:xfrm>
            <a:off x="1186896" y="885087"/>
            <a:ext cx="10451826" cy="646331"/>
          </a:xfrm>
          <a:prstGeom prst="rect">
            <a:avLst/>
          </a:prstGeom>
          <a:noFill/>
        </p:spPr>
        <p:txBody>
          <a:bodyPr wrap="square">
            <a:spAutoFit/>
          </a:bodyPr>
          <a:lstStyle/>
          <a:p>
            <a:r>
              <a:rPr lang="en-US" b="0" i="0" dirty="0">
                <a:solidFill>
                  <a:srgbClr val="333333"/>
                </a:solidFill>
                <a:effectLst/>
                <a:latin typeface="BlinkMacSystemFont"/>
              </a:rPr>
              <a:t>- A correlation coefficient of -1 indicates a perfect negative correlation. As variable X increases, variable Z decreases. As variable X decreases, variable Z increases.</a:t>
            </a:r>
            <a:endParaRPr lang="en-IN" dirty="0"/>
          </a:p>
        </p:txBody>
      </p:sp>
      <p:pic>
        <p:nvPicPr>
          <p:cNvPr id="1026" name="Picture 2" descr="Perfect Negative Correlation in Excel">
            <a:extLst>
              <a:ext uri="{FF2B5EF4-FFF2-40B4-BE49-F238E27FC236}">
                <a16:creationId xmlns:a16="http://schemas.microsoft.com/office/drawing/2014/main" id="{9EFE01CF-B365-48B0-A9A5-82F847089E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750583"/>
            <a:ext cx="7449416" cy="40330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EB3BE8B-9198-49E5-A586-92C4B2E51DB6}"/>
              </a:ext>
            </a:extLst>
          </p:cNvPr>
          <p:cNvSpPr txBox="1"/>
          <p:nvPr/>
        </p:nvSpPr>
        <p:spPr>
          <a:xfrm>
            <a:off x="1118982" y="6017454"/>
            <a:ext cx="6097656" cy="369332"/>
          </a:xfrm>
          <a:prstGeom prst="rect">
            <a:avLst/>
          </a:prstGeom>
          <a:noFill/>
        </p:spPr>
        <p:txBody>
          <a:bodyPr wrap="square">
            <a:spAutoFit/>
          </a:bodyPr>
          <a:lstStyle/>
          <a:p>
            <a:r>
              <a:rPr lang="en-IN" b="0" i="0" dirty="0">
                <a:solidFill>
                  <a:srgbClr val="333333"/>
                </a:solidFill>
                <a:effectLst/>
                <a:latin typeface="BlinkMacSystemFont"/>
              </a:rPr>
              <a:t>- A correlation coefficient near 0 indicates no correlation.</a:t>
            </a:r>
            <a:endParaRPr lang="en-IN" dirty="0"/>
          </a:p>
        </p:txBody>
      </p:sp>
    </p:spTree>
    <p:extLst>
      <p:ext uri="{BB962C8B-B14F-4D97-AF65-F5344CB8AC3E}">
        <p14:creationId xmlns:p14="http://schemas.microsoft.com/office/powerpoint/2010/main" val="107620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Working in a spreadsheet (cont.)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D9E72EF-CC6F-4974-9120-DE2F874F9A21}"/>
              </a:ext>
            </a:extLst>
          </p:cNvPr>
          <p:cNvSpPr txBox="1"/>
          <p:nvPr/>
        </p:nvSpPr>
        <p:spPr>
          <a:xfrm>
            <a:off x="1442906" y="2055303"/>
            <a:ext cx="9529894" cy="2114425"/>
          </a:xfrm>
          <a:prstGeom prst="rect">
            <a:avLst/>
          </a:prstGeom>
          <a:noFill/>
        </p:spPr>
        <p:txBody>
          <a:bodyPr wrap="square" rtlCol="0">
            <a:spAutoFit/>
          </a:bodyPr>
          <a:lstStyle/>
          <a:p>
            <a:pPr eaLnBrk="1" hangingPunct="1">
              <a:lnSpc>
                <a:spcPct val="90000"/>
              </a:lnSpc>
              <a:buFontTx/>
              <a:buNone/>
            </a:pPr>
            <a:r>
              <a:rPr lang="en-US" altLang="en-US" sz="1800" dirty="0"/>
              <a:t>You can enter three types of data in a spreadsheet:</a:t>
            </a:r>
          </a:p>
          <a:p>
            <a:pPr eaLnBrk="1" hangingPunct="1">
              <a:lnSpc>
                <a:spcPct val="90000"/>
              </a:lnSpc>
            </a:pPr>
            <a:endParaRPr lang="en-US" altLang="en-US" sz="1800" b="1" dirty="0"/>
          </a:p>
          <a:p>
            <a:pPr eaLnBrk="1" hangingPunct="1">
              <a:lnSpc>
                <a:spcPct val="90000"/>
              </a:lnSpc>
            </a:pPr>
            <a:r>
              <a:rPr lang="en-US" altLang="en-US" sz="1800" b="1" u="sng" dirty="0"/>
              <a:t>Text</a:t>
            </a:r>
            <a:r>
              <a:rPr lang="en-US" altLang="en-US" sz="1800" dirty="0"/>
              <a:t>: Text data has no numeric value associated with it.</a:t>
            </a:r>
          </a:p>
          <a:p>
            <a:pPr eaLnBrk="1" hangingPunct="1">
              <a:lnSpc>
                <a:spcPct val="90000"/>
              </a:lnSpc>
              <a:buFontTx/>
              <a:buNone/>
            </a:pPr>
            <a:endParaRPr lang="en-US" altLang="en-US" sz="1800" b="1" dirty="0"/>
          </a:p>
          <a:p>
            <a:pPr eaLnBrk="1" hangingPunct="1">
              <a:lnSpc>
                <a:spcPct val="90000"/>
              </a:lnSpc>
            </a:pPr>
            <a:r>
              <a:rPr lang="en-US" altLang="en-US" sz="1800" b="1" u="sng" dirty="0"/>
              <a:t>Numbers</a:t>
            </a:r>
            <a:r>
              <a:rPr lang="en-US" altLang="en-US" sz="1800" dirty="0"/>
              <a:t>: A number has a constant numeric value, such as the test scores attained by a student.</a:t>
            </a:r>
          </a:p>
          <a:p>
            <a:pPr eaLnBrk="1" hangingPunct="1">
              <a:lnSpc>
                <a:spcPct val="90000"/>
              </a:lnSpc>
              <a:buFontTx/>
              <a:buNone/>
            </a:pPr>
            <a:endParaRPr lang="en-US" altLang="en-US" sz="1800" b="1" dirty="0"/>
          </a:p>
          <a:p>
            <a:pPr eaLnBrk="1" hangingPunct="1">
              <a:lnSpc>
                <a:spcPct val="90000"/>
              </a:lnSpc>
            </a:pPr>
            <a:r>
              <a:rPr lang="en-US" altLang="en-US" sz="1800" b="1" u="sng" dirty="0"/>
              <a:t>Formulas and functions</a:t>
            </a:r>
            <a:r>
              <a:rPr lang="en-US" altLang="en-US" sz="1800" dirty="0"/>
              <a:t>: Formulas and functions are mathematical equations. </a:t>
            </a:r>
          </a:p>
          <a:p>
            <a:endParaRPr lang="en-IN" dirty="0"/>
          </a:p>
        </p:txBody>
      </p:sp>
    </p:spTree>
    <p:extLst>
      <p:ext uri="{BB962C8B-B14F-4D97-AF65-F5344CB8AC3E}">
        <p14:creationId xmlns:p14="http://schemas.microsoft.com/office/powerpoint/2010/main" val="354868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Correlation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97546916-597E-4394-AB39-568A995875A0}"/>
              </a:ext>
            </a:extLst>
          </p:cNvPr>
          <p:cNvSpPr txBox="1"/>
          <p:nvPr/>
        </p:nvSpPr>
        <p:spPr>
          <a:xfrm>
            <a:off x="1186896" y="865209"/>
            <a:ext cx="10839452" cy="646331"/>
          </a:xfrm>
          <a:prstGeom prst="rect">
            <a:avLst/>
          </a:prstGeom>
          <a:noFill/>
        </p:spPr>
        <p:txBody>
          <a:bodyPr wrap="square">
            <a:spAutoFit/>
          </a:bodyPr>
          <a:lstStyle/>
          <a:p>
            <a:r>
              <a:rPr lang="en-US" b="0" i="0">
                <a:solidFill>
                  <a:srgbClr val="333333"/>
                </a:solidFill>
                <a:effectLst/>
                <a:latin typeface="BlinkMacSystemFont"/>
              </a:rPr>
              <a:t>To use the Analysis Toolpak add-in in Excel to quickly generate correlation coefficients between multiple variables, execute the following steps.</a:t>
            </a:r>
            <a:endParaRPr lang="en-IN" dirty="0"/>
          </a:p>
        </p:txBody>
      </p:sp>
      <p:sp>
        <p:nvSpPr>
          <p:cNvPr id="8" name="TextBox 7">
            <a:extLst>
              <a:ext uri="{FF2B5EF4-FFF2-40B4-BE49-F238E27FC236}">
                <a16:creationId xmlns:a16="http://schemas.microsoft.com/office/drawing/2014/main" id="{ACD213E0-3D81-486E-986C-871AEF81797C}"/>
              </a:ext>
            </a:extLst>
          </p:cNvPr>
          <p:cNvSpPr txBox="1"/>
          <p:nvPr/>
        </p:nvSpPr>
        <p:spPr>
          <a:xfrm>
            <a:off x="1186896" y="1710827"/>
            <a:ext cx="6097656" cy="369332"/>
          </a:xfrm>
          <a:prstGeom prst="rect">
            <a:avLst/>
          </a:prstGeom>
          <a:noFill/>
        </p:spPr>
        <p:txBody>
          <a:bodyPr wrap="square">
            <a:spAutoFit/>
          </a:bodyPr>
          <a:lstStyle/>
          <a:p>
            <a:r>
              <a:rPr lang="en-US" b="0" i="0" dirty="0">
                <a:solidFill>
                  <a:srgbClr val="333333"/>
                </a:solidFill>
                <a:effectLst/>
                <a:latin typeface="BlinkMacSystemFont"/>
              </a:rPr>
              <a:t>1. On the Data tab, in the Analysis group, click Data Analysis.</a:t>
            </a:r>
            <a:endParaRPr lang="en-IN" dirty="0"/>
          </a:p>
        </p:txBody>
      </p:sp>
      <p:pic>
        <p:nvPicPr>
          <p:cNvPr id="2050" name="Picture 2" descr="Click Data Analysis">
            <a:extLst>
              <a:ext uri="{FF2B5EF4-FFF2-40B4-BE49-F238E27FC236}">
                <a16:creationId xmlns:a16="http://schemas.microsoft.com/office/drawing/2014/main" id="{22F2CFD1-CDCF-4081-800A-430D064DB2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2279446"/>
            <a:ext cx="5312053" cy="10907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226829-F081-439C-BF67-5907360E743D}"/>
              </a:ext>
            </a:extLst>
          </p:cNvPr>
          <p:cNvSpPr txBox="1"/>
          <p:nvPr/>
        </p:nvSpPr>
        <p:spPr>
          <a:xfrm>
            <a:off x="1186896" y="3607904"/>
            <a:ext cx="6097656" cy="369332"/>
          </a:xfrm>
          <a:prstGeom prst="rect">
            <a:avLst/>
          </a:prstGeom>
          <a:noFill/>
        </p:spPr>
        <p:txBody>
          <a:bodyPr wrap="square">
            <a:spAutoFit/>
          </a:bodyPr>
          <a:lstStyle/>
          <a:p>
            <a:r>
              <a:rPr lang="en-US" b="0" i="0" dirty="0">
                <a:solidFill>
                  <a:srgbClr val="333333"/>
                </a:solidFill>
                <a:effectLst/>
                <a:latin typeface="BlinkMacSystemFont"/>
              </a:rPr>
              <a:t>2. Select Correlation and click OK.</a:t>
            </a:r>
            <a:endParaRPr lang="en-IN" dirty="0"/>
          </a:p>
        </p:txBody>
      </p:sp>
      <p:pic>
        <p:nvPicPr>
          <p:cNvPr id="2052" name="Picture 4" descr="Select Correlation">
            <a:extLst>
              <a:ext uri="{FF2B5EF4-FFF2-40B4-BE49-F238E27FC236}">
                <a16:creationId xmlns:a16="http://schemas.microsoft.com/office/drawing/2014/main" id="{6A730FD1-EBBD-4252-AB3E-BDB2297810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896" y="4125891"/>
            <a:ext cx="5312053" cy="2676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1345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Correlation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5FAB79B7-589A-4664-91C4-B5BA8EC04F49}"/>
              </a:ext>
            </a:extLst>
          </p:cNvPr>
          <p:cNvSpPr txBox="1"/>
          <p:nvPr/>
        </p:nvSpPr>
        <p:spPr>
          <a:xfrm>
            <a:off x="1186896" y="886177"/>
            <a:ext cx="6097656" cy="369332"/>
          </a:xfrm>
          <a:prstGeom prst="rect">
            <a:avLst/>
          </a:prstGeom>
          <a:noFill/>
        </p:spPr>
        <p:txBody>
          <a:bodyPr wrap="square">
            <a:spAutoFit/>
          </a:bodyPr>
          <a:lstStyle/>
          <a:p>
            <a:r>
              <a:rPr lang="en-US" b="0" i="0" dirty="0">
                <a:solidFill>
                  <a:srgbClr val="333333"/>
                </a:solidFill>
                <a:effectLst/>
                <a:latin typeface="BlinkMacSystemFont"/>
              </a:rPr>
              <a:t>3. For example, select the range A1:C6 as the Input Range.</a:t>
            </a:r>
            <a:endParaRPr lang="en-IN" dirty="0"/>
          </a:p>
        </p:txBody>
      </p:sp>
      <p:pic>
        <p:nvPicPr>
          <p:cNvPr id="3074" name="Picture 2" descr="Select the Input Range">
            <a:extLst>
              <a:ext uri="{FF2B5EF4-FFF2-40B4-BE49-F238E27FC236}">
                <a16:creationId xmlns:a16="http://schemas.microsoft.com/office/drawing/2014/main" id="{E408B6E3-345B-402F-BCDB-717098801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440770"/>
            <a:ext cx="7259116" cy="3449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4739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Correlation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4F71251F-7CC6-4102-9E7D-4A577BAEF9EE}"/>
              </a:ext>
            </a:extLst>
          </p:cNvPr>
          <p:cNvSpPr txBox="1"/>
          <p:nvPr/>
        </p:nvSpPr>
        <p:spPr>
          <a:xfrm>
            <a:off x="1186896" y="805574"/>
            <a:ext cx="6097656" cy="923330"/>
          </a:xfrm>
          <a:prstGeom prst="rect">
            <a:avLst/>
          </a:prstGeom>
          <a:noFill/>
        </p:spPr>
        <p:txBody>
          <a:bodyPr wrap="square">
            <a:spAutoFit/>
          </a:bodyPr>
          <a:lstStyle/>
          <a:p>
            <a:pPr algn="l" fontAlgn="base"/>
            <a:r>
              <a:rPr lang="en-US" b="0" i="0" dirty="0">
                <a:solidFill>
                  <a:srgbClr val="333333"/>
                </a:solidFill>
                <a:effectLst/>
                <a:latin typeface="BlinkMacSystemFont"/>
              </a:rPr>
              <a:t>4. Check Labels in first row.</a:t>
            </a:r>
          </a:p>
          <a:p>
            <a:pPr algn="l" fontAlgn="base"/>
            <a:r>
              <a:rPr lang="en-US" b="0" i="0" dirty="0">
                <a:solidFill>
                  <a:srgbClr val="333333"/>
                </a:solidFill>
                <a:effectLst/>
                <a:latin typeface="BlinkMacSystemFont"/>
              </a:rPr>
              <a:t>5. Select cell A8 as the Output Range.</a:t>
            </a:r>
          </a:p>
          <a:p>
            <a:pPr algn="l" fontAlgn="base"/>
            <a:r>
              <a:rPr lang="en-US" b="0" i="0" dirty="0">
                <a:solidFill>
                  <a:srgbClr val="333333"/>
                </a:solidFill>
                <a:effectLst/>
                <a:latin typeface="BlinkMacSystemFont"/>
              </a:rPr>
              <a:t>6. Click OK.</a:t>
            </a:r>
          </a:p>
        </p:txBody>
      </p:sp>
      <p:pic>
        <p:nvPicPr>
          <p:cNvPr id="4098" name="Picture 2" descr="Input and Output Options">
            <a:extLst>
              <a:ext uri="{FF2B5EF4-FFF2-40B4-BE49-F238E27FC236}">
                <a16:creationId xmlns:a16="http://schemas.microsoft.com/office/drawing/2014/main" id="{E6498429-DDAF-42BB-9E13-2449C37B7A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677" y="1868556"/>
            <a:ext cx="4584424" cy="27622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7CE994F-2570-40D8-A885-50230951EF10}"/>
              </a:ext>
            </a:extLst>
          </p:cNvPr>
          <p:cNvSpPr txBox="1"/>
          <p:nvPr/>
        </p:nvSpPr>
        <p:spPr>
          <a:xfrm>
            <a:off x="6096000" y="1152399"/>
            <a:ext cx="807555" cy="369332"/>
          </a:xfrm>
          <a:prstGeom prst="rect">
            <a:avLst/>
          </a:prstGeom>
          <a:noFill/>
        </p:spPr>
        <p:txBody>
          <a:bodyPr wrap="square">
            <a:spAutoFit/>
          </a:bodyPr>
          <a:lstStyle/>
          <a:p>
            <a:r>
              <a:rPr lang="en-IN" b="0" i="0" dirty="0">
                <a:solidFill>
                  <a:srgbClr val="333333"/>
                </a:solidFill>
                <a:effectLst/>
                <a:latin typeface="BlinkMacSystemFont"/>
              </a:rPr>
              <a:t>Result</a:t>
            </a:r>
            <a:endParaRPr lang="en-IN" dirty="0"/>
          </a:p>
        </p:txBody>
      </p:sp>
      <p:pic>
        <p:nvPicPr>
          <p:cNvPr id="4100" name="Picture 4" descr="Correlation Coefficients">
            <a:extLst>
              <a:ext uri="{FF2B5EF4-FFF2-40B4-BE49-F238E27FC236}">
                <a16:creationId xmlns:a16="http://schemas.microsoft.com/office/drawing/2014/main" id="{3E327C0E-D6A8-4FC0-B570-93732B5F33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8073"/>
            <a:ext cx="57531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571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Correlation coefficient </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4F71251F-7CC6-4102-9E7D-4A577BAEF9EE}"/>
              </a:ext>
            </a:extLst>
          </p:cNvPr>
          <p:cNvSpPr txBox="1"/>
          <p:nvPr/>
        </p:nvSpPr>
        <p:spPr>
          <a:xfrm>
            <a:off x="1186895" y="805574"/>
            <a:ext cx="10475221" cy="5355312"/>
          </a:xfrm>
          <a:prstGeom prst="rect">
            <a:avLst/>
          </a:prstGeom>
          <a:noFill/>
        </p:spPr>
        <p:txBody>
          <a:bodyPr wrap="square">
            <a:spAutoFit/>
          </a:bodyPr>
          <a:lstStyle/>
          <a:p>
            <a:pPr algn="l" fontAlgn="base"/>
            <a:r>
              <a:rPr lang="en-US" sz="2200" b="0" i="0" dirty="0">
                <a:solidFill>
                  <a:srgbClr val="333333"/>
                </a:solidFill>
                <a:effectLst/>
                <a:latin typeface="BlinkMacSystemFont"/>
              </a:rPr>
              <a:t>The correlation coefficient that indicates the strength of the relationship between two variables </a:t>
            </a:r>
          </a:p>
          <a:p>
            <a:pPr algn="l" fontAlgn="base"/>
            <a:r>
              <a:rPr lang="en-US" sz="2200" b="0" i="0" dirty="0">
                <a:solidFill>
                  <a:srgbClr val="333333"/>
                </a:solidFill>
                <a:effectLst/>
                <a:latin typeface="BlinkMacSystemFont"/>
              </a:rPr>
              <a:t>can be found using the following formula:</a:t>
            </a:r>
          </a:p>
          <a:p>
            <a:pPr algn="l" fontAlgn="base"/>
            <a:endParaRPr lang="en-US" sz="2200" dirty="0">
              <a:solidFill>
                <a:srgbClr val="333333"/>
              </a:solidFill>
              <a:latin typeface="BlinkMacSystemFont"/>
            </a:endParaRPr>
          </a:p>
          <a:p>
            <a:pPr algn="l" fontAlgn="base"/>
            <a:endParaRPr lang="en-US" sz="2200" b="0" i="0" dirty="0">
              <a:solidFill>
                <a:srgbClr val="333333"/>
              </a:solidFill>
              <a:effectLst/>
              <a:latin typeface="BlinkMacSystemFont"/>
            </a:endParaRPr>
          </a:p>
          <a:p>
            <a:pPr algn="l" fontAlgn="base"/>
            <a:endParaRPr lang="en-US" sz="2200" b="0" i="0" dirty="0">
              <a:solidFill>
                <a:srgbClr val="333333"/>
              </a:solidFill>
              <a:effectLst/>
              <a:latin typeface="BlinkMacSystemFont"/>
            </a:endParaRPr>
          </a:p>
          <a:p>
            <a:pPr algn="l" fontAlgn="base"/>
            <a:endParaRPr lang="en-US" sz="2200" dirty="0">
              <a:solidFill>
                <a:srgbClr val="333333"/>
              </a:solidFill>
              <a:latin typeface="BlinkMacSystemFont"/>
            </a:endParaRPr>
          </a:p>
          <a:p>
            <a:pPr algn="l" fontAlgn="base"/>
            <a:endParaRPr lang="en-US" sz="2200" b="0" i="0" dirty="0">
              <a:solidFill>
                <a:srgbClr val="333333"/>
              </a:solidFill>
              <a:effectLst/>
              <a:latin typeface="BlinkMacSystemFont"/>
            </a:endParaRPr>
          </a:p>
          <a:p>
            <a:pPr algn="l">
              <a:buFont typeface="Arial" panose="020B0604020202020204" pitchFamily="34" charset="0"/>
              <a:buChar char="•"/>
            </a:pPr>
            <a:r>
              <a:rPr lang="en-US" sz="2400" b="1" i="0" dirty="0" err="1">
                <a:solidFill>
                  <a:srgbClr val="57595D"/>
                </a:solidFill>
                <a:effectLst/>
                <a:latin typeface="Open Sans" panose="020B0606030504020204" pitchFamily="34" charset="0"/>
              </a:rPr>
              <a:t>r</a:t>
            </a:r>
            <a:r>
              <a:rPr lang="en-US" sz="2400" b="1" i="0" baseline="-25000" dirty="0" err="1">
                <a:solidFill>
                  <a:srgbClr val="57595D"/>
                </a:solidFill>
                <a:effectLst/>
                <a:latin typeface="Open Sans" panose="020B0606030504020204" pitchFamily="34" charset="0"/>
              </a:rPr>
              <a:t>xy</a:t>
            </a:r>
            <a:r>
              <a:rPr lang="en-US" sz="2400" b="0" i="0" dirty="0">
                <a:solidFill>
                  <a:srgbClr val="57595D"/>
                </a:solidFill>
                <a:effectLst/>
                <a:latin typeface="Open Sans" panose="020B0606030504020204" pitchFamily="34" charset="0"/>
              </a:rPr>
              <a:t> – the correlation coefficient of the linear relationship between the variables x and y</a:t>
            </a:r>
          </a:p>
          <a:p>
            <a:pPr algn="l">
              <a:buFont typeface="Arial" panose="020B0604020202020204" pitchFamily="34" charset="0"/>
              <a:buChar char="•"/>
            </a:pPr>
            <a:r>
              <a:rPr lang="en-US" sz="2400" b="1" i="0" dirty="0">
                <a:solidFill>
                  <a:srgbClr val="57595D"/>
                </a:solidFill>
                <a:effectLst/>
                <a:latin typeface="Open Sans" panose="020B0606030504020204" pitchFamily="34" charset="0"/>
              </a:rPr>
              <a:t>x</a:t>
            </a:r>
            <a:r>
              <a:rPr lang="en-US" sz="2400" b="1" i="0" baseline="-25000" dirty="0">
                <a:solidFill>
                  <a:srgbClr val="57595D"/>
                </a:solidFill>
                <a:effectLst/>
                <a:latin typeface="Open Sans" panose="020B0606030504020204" pitchFamily="34" charset="0"/>
              </a:rPr>
              <a:t>i </a:t>
            </a:r>
            <a:r>
              <a:rPr lang="en-US" sz="2400" b="0" i="0" dirty="0">
                <a:solidFill>
                  <a:srgbClr val="57595D"/>
                </a:solidFill>
                <a:effectLst/>
                <a:latin typeface="Open Sans" panose="020B0606030504020204" pitchFamily="34" charset="0"/>
              </a:rPr>
              <a:t>– the values of the x-variable in a sample</a:t>
            </a:r>
          </a:p>
          <a:p>
            <a:pPr algn="l">
              <a:buFont typeface="Arial" panose="020B0604020202020204" pitchFamily="34" charset="0"/>
              <a:buChar char="•"/>
            </a:pPr>
            <a:r>
              <a:rPr lang="en-US" sz="2400" b="1" i="0" dirty="0">
                <a:solidFill>
                  <a:srgbClr val="57595D"/>
                </a:solidFill>
                <a:effectLst/>
                <a:latin typeface="Open Sans" panose="020B0606030504020204" pitchFamily="34" charset="0"/>
              </a:rPr>
              <a:t>x̅</a:t>
            </a:r>
            <a:r>
              <a:rPr lang="en-US" sz="2400" b="0" i="0" dirty="0">
                <a:solidFill>
                  <a:srgbClr val="57595D"/>
                </a:solidFill>
                <a:effectLst/>
                <a:latin typeface="Open Sans" panose="020B0606030504020204" pitchFamily="34" charset="0"/>
              </a:rPr>
              <a:t> – the mean of the values of the x-variable</a:t>
            </a:r>
          </a:p>
          <a:p>
            <a:pPr algn="l">
              <a:buFont typeface="Arial" panose="020B0604020202020204" pitchFamily="34" charset="0"/>
              <a:buChar char="•"/>
            </a:pPr>
            <a:r>
              <a:rPr lang="en-US" sz="2400" b="1" i="0" dirty="0" err="1">
                <a:solidFill>
                  <a:srgbClr val="57595D"/>
                </a:solidFill>
                <a:effectLst/>
                <a:latin typeface="Open Sans" panose="020B0606030504020204" pitchFamily="34" charset="0"/>
              </a:rPr>
              <a:t>y</a:t>
            </a:r>
            <a:r>
              <a:rPr lang="en-US" sz="2400" b="1" i="0" baseline="-25000" dirty="0" err="1">
                <a:solidFill>
                  <a:srgbClr val="57595D"/>
                </a:solidFill>
                <a:effectLst/>
                <a:latin typeface="Open Sans" panose="020B0606030504020204" pitchFamily="34" charset="0"/>
              </a:rPr>
              <a:t>i</a:t>
            </a:r>
            <a:r>
              <a:rPr lang="en-US" sz="2400" b="0" i="0" baseline="-25000" dirty="0">
                <a:solidFill>
                  <a:srgbClr val="57595D"/>
                </a:solidFill>
                <a:effectLst/>
                <a:latin typeface="Open Sans" panose="020B0606030504020204" pitchFamily="34" charset="0"/>
              </a:rPr>
              <a:t> </a:t>
            </a:r>
            <a:r>
              <a:rPr lang="en-US" sz="2400" b="0" i="0" dirty="0">
                <a:solidFill>
                  <a:srgbClr val="57595D"/>
                </a:solidFill>
                <a:effectLst/>
                <a:latin typeface="Open Sans" panose="020B0606030504020204" pitchFamily="34" charset="0"/>
              </a:rPr>
              <a:t>– the values of the y-variable in a sample</a:t>
            </a:r>
          </a:p>
          <a:p>
            <a:pPr algn="l">
              <a:buFont typeface="Arial" panose="020B0604020202020204" pitchFamily="34" charset="0"/>
              <a:buChar char="•"/>
            </a:pPr>
            <a:r>
              <a:rPr lang="en-US" sz="2400" b="1" i="0" dirty="0">
                <a:solidFill>
                  <a:srgbClr val="57595D"/>
                </a:solidFill>
                <a:effectLst/>
                <a:latin typeface="Open Sans" panose="020B0606030504020204" pitchFamily="34" charset="0"/>
              </a:rPr>
              <a:t>ȳ</a:t>
            </a:r>
            <a:r>
              <a:rPr lang="en-US" sz="2400" b="0" i="0" dirty="0">
                <a:solidFill>
                  <a:srgbClr val="57595D"/>
                </a:solidFill>
                <a:effectLst/>
                <a:latin typeface="Open Sans" panose="020B0606030504020204" pitchFamily="34" charset="0"/>
              </a:rPr>
              <a:t> – the mean of the values of the y-variable</a:t>
            </a:r>
          </a:p>
          <a:p>
            <a:pPr algn="l" fontAlgn="base"/>
            <a:endParaRPr lang="en-US" sz="2200" b="0" i="0" dirty="0">
              <a:solidFill>
                <a:srgbClr val="333333"/>
              </a:solidFill>
              <a:effectLst/>
              <a:latin typeface="BlinkMacSystemFont"/>
            </a:endParaRPr>
          </a:p>
        </p:txBody>
      </p:sp>
      <p:pic>
        <p:nvPicPr>
          <p:cNvPr id="1030" name="Picture 6" descr="Correlation - Formula">
            <a:extLst>
              <a:ext uri="{FF2B5EF4-FFF2-40B4-BE49-F238E27FC236}">
                <a16:creationId xmlns:a16="http://schemas.microsoft.com/office/drawing/2014/main" id="{C382E43A-EFDC-92D7-97EB-C64D5AF49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091" y="2056628"/>
            <a:ext cx="4800600"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1497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Correlation coefficient </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4F71251F-7CC6-4102-9E7D-4A577BAEF9EE}"/>
              </a:ext>
            </a:extLst>
          </p:cNvPr>
          <p:cNvSpPr txBox="1"/>
          <p:nvPr/>
        </p:nvSpPr>
        <p:spPr>
          <a:xfrm>
            <a:off x="1186895" y="805574"/>
            <a:ext cx="10475221" cy="3524042"/>
          </a:xfrm>
          <a:prstGeom prst="rect">
            <a:avLst/>
          </a:prstGeom>
          <a:noFill/>
        </p:spPr>
        <p:txBody>
          <a:bodyPr wrap="square">
            <a:spAutoFit/>
          </a:bodyPr>
          <a:lstStyle/>
          <a:p>
            <a:pPr algn="l" fontAlgn="base"/>
            <a:r>
              <a:rPr lang="en-US" sz="2200" b="0" i="0" dirty="0">
                <a:solidFill>
                  <a:srgbClr val="333333"/>
                </a:solidFill>
                <a:effectLst/>
                <a:latin typeface="BlinkMacSystemFont"/>
              </a:rPr>
              <a:t>The correlation coefficient is a value that indicates the strength of the relationship between variables. The coefficient can take any values from -1 to 1. The interpretations of the values are:</a:t>
            </a:r>
          </a:p>
          <a:p>
            <a:pPr algn="l" fontAlgn="base"/>
            <a:endParaRPr lang="en-US" sz="2200" b="0" i="0" dirty="0">
              <a:solidFill>
                <a:srgbClr val="333333"/>
              </a:solidFill>
              <a:effectLst/>
              <a:latin typeface="BlinkMacSystemFont"/>
            </a:endParaRPr>
          </a:p>
          <a:p>
            <a:pPr algn="l" fontAlgn="base">
              <a:spcBef>
                <a:spcPts val="600"/>
              </a:spcBef>
              <a:spcAft>
                <a:spcPts val="600"/>
              </a:spcAft>
            </a:pPr>
            <a:r>
              <a:rPr lang="en-US" sz="2200" b="0" i="0" dirty="0">
                <a:solidFill>
                  <a:srgbClr val="333333"/>
                </a:solidFill>
                <a:effectLst/>
                <a:latin typeface="BlinkMacSystemFont"/>
              </a:rPr>
              <a:t>-1: Perfect negative correlation. The variables tend to move in opposite directions (i.e., when one variable increases, the other variable decreases).</a:t>
            </a:r>
          </a:p>
          <a:p>
            <a:pPr algn="l" fontAlgn="base">
              <a:spcBef>
                <a:spcPts val="600"/>
              </a:spcBef>
              <a:spcAft>
                <a:spcPts val="600"/>
              </a:spcAft>
            </a:pPr>
            <a:r>
              <a:rPr lang="en-US" sz="2200" b="0" i="0" dirty="0">
                <a:solidFill>
                  <a:srgbClr val="333333"/>
                </a:solidFill>
                <a:effectLst/>
                <a:latin typeface="BlinkMacSystemFont"/>
              </a:rPr>
              <a:t>0: No correlation. The variables do not have a relationship with each other.</a:t>
            </a:r>
          </a:p>
          <a:p>
            <a:pPr algn="l" fontAlgn="base">
              <a:spcBef>
                <a:spcPts val="600"/>
              </a:spcBef>
              <a:spcAft>
                <a:spcPts val="600"/>
              </a:spcAft>
            </a:pPr>
            <a:r>
              <a:rPr lang="en-US" sz="2200" b="0" i="0" dirty="0">
                <a:solidFill>
                  <a:srgbClr val="333333"/>
                </a:solidFill>
                <a:effectLst/>
                <a:latin typeface="BlinkMacSystemFont"/>
              </a:rPr>
              <a:t>1: Perfect positive correlation. The variables tend to move in the same direction (i.e., when one variable increases, the other variable also increases).</a:t>
            </a:r>
          </a:p>
        </p:txBody>
      </p:sp>
    </p:spTree>
    <p:extLst>
      <p:ext uri="{BB962C8B-B14F-4D97-AF65-F5344CB8AC3E}">
        <p14:creationId xmlns:p14="http://schemas.microsoft.com/office/powerpoint/2010/main" val="1034142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Correlation implementing python </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4F71251F-7CC6-4102-9E7D-4A577BAEF9EE}"/>
              </a:ext>
            </a:extLst>
          </p:cNvPr>
          <p:cNvSpPr txBox="1"/>
          <p:nvPr/>
        </p:nvSpPr>
        <p:spPr>
          <a:xfrm>
            <a:off x="1186895" y="805574"/>
            <a:ext cx="10475221" cy="2462213"/>
          </a:xfrm>
          <a:prstGeom prst="rect">
            <a:avLst/>
          </a:prstGeom>
          <a:noFill/>
        </p:spPr>
        <p:txBody>
          <a:bodyPr wrap="square">
            <a:spAutoFit/>
          </a:bodyPr>
          <a:lstStyle/>
          <a:p>
            <a:pPr algn="l" fontAlgn="base"/>
            <a:r>
              <a:rPr lang="en-US" sz="2200" b="0" i="0" dirty="0">
                <a:solidFill>
                  <a:srgbClr val="333333"/>
                </a:solidFill>
                <a:effectLst/>
                <a:latin typeface="BlinkMacSystemFont"/>
              </a:rPr>
              <a:t>import </a:t>
            </a:r>
            <a:r>
              <a:rPr lang="en-US" sz="2200" b="0" i="0" dirty="0" err="1">
                <a:solidFill>
                  <a:srgbClr val="333333"/>
                </a:solidFill>
                <a:effectLst/>
                <a:latin typeface="BlinkMacSystemFont"/>
              </a:rPr>
              <a:t>numpy</a:t>
            </a:r>
            <a:r>
              <a:rPr lang="en-US" sz="2200" b="0" i="0" dirty="0">
                <a:solidFill>
                  <a:srgbClr val="333333"/>
                </a:solidFill>
                <a:effectLst/>
                <a:latin typeface="BlinkMacSystemFont"/>
              </a:rPr>
              <a:t> as np</a:t>
            </a:r>
          </a:p>
          <a:p>
            <a:pPr algn="l" fontAlgn="base"/>
            <a:r>
              <a:rPr lang="en-US" sz="2200" b="0" i="0" dirty="0">
                <a:solidFill>
                  <a:srgbClr val="333333"/>
                </a:solidFill>
                <a:effectLst/>
                <a:latin typeface="BlinkMacSystemFont"/>
              </a:rPr>
              <a:t>x = [11, 2, 7, 4, 15, 6, 10, 8, 9, 1, 11, 5, 13, 6, 15]</a:t>
            </a:r>
          </a:p>
          <a:p>
            <a:pPr algn="l" fontAlgn="base"/>
            <a:r>
              <a:rPr lang="en-US" sz="2200" b="0" i="0" dirty="0">
                <a:solidFill>
                  <a:srgbClr val="333333"/>
                </a:solidFill>
                <a:effectLst/>
                <a:latin typeface="BlinkMacSystemFont"/>
              </a:rPr>
              <a:t>y = [2, 5, 17, 6, 10, 8, 13, 4, 6, 9, 11, 2, 5, 4, 7]</a:t>
            </a:r>
          </a:p>
          <a:p>
            <a:pPr algn="l" fontAlgn="base"/>
            <a:endParaRPr lang="en-US" sz="2200" b="0" i="0" dirty="0">
              <a:solidFill>
                <a:srgbClr val="333333"/>
              </a:solidFill>
              <a:effectLst/>
              <a:latin typeface="BlinkMacSystemFont"/>
            </a:endParaRPr>
          </a:p>
          <a:p>
            <a:pPr algn="l" fontAlgn="base"/>
            <a:r>
              <a:rPr lang="en-US" sz="2200" b="0" i="0" dirty="0">
                <a:solidFill>
                  <a:srgbClr val="333333"/>
                </a:solidFill>
                <a:effectLst/>
                <a:latin typeface="BlinkMacSystemFont"/>
              </a:rPr>
              <a:t># to return the upper three quartiles</a:t>
            </a:r>
          </a:p>
          <a:p>
            <a:pPr algn="l" fontAlgn="base"/>
            <a:r>
              <a:rPr lang="en-US" sz="2200" b="0" i="0" dirty="0" err="1">
                <a:solidFill>
                  <a:srgbClr val="333333"/>
                </a:solidFill>
                <a:effectLst/>
                <a:latin typeface="BlinkMacSystemFont"/>
              </a:rPr>
              <a:t>pearsons_coefficient</a:t>
            </a:r>
            <a:r>
              <a:rPr lang="en-US" sz="2200" b="0" i="0" dirty="0">
                <a:solidFill>
                  <a:srgbClr val="333333"/>
                </a:solidFill>
                <a:effectLst/>
                <a:latin typeface="BlinkMacSystemFont"/>
              </a:rPr>
              <a:t> = </a:t>
            </a:r>
            <a:r>
              <a:rPr lang="en-US" sz="2200" b="0" i="0" dirty="0" err="1">
                <a:solidFill>
                  <a:srgbClr val="333333"/>
                </a:solidFill>
                <a:effectLst/>
                <a:latin typeface="BlinkMacSystemFont"/>
              </a:rPr>
              <a:t>np.corrcoef</a:t>
            </a:r>
            <a:r>
              <a:rPr lang="en-US" sz="2200" b="0" i="0" dirty="0">
                <a:solidFill>
                  <a:srgbClr val="333333"/>
                </a:solidFill>
                <a:effectLst/>
                <a:latin typeface="BlinkMacSystemFont"/>
              </a:rPr>
              <a:t>(x, y)</a:t>
            </a:r>
          </a:p>
          <a:p>
            <a:pPr algn="l" fontAlgn="base"/>
            <a:r>
              <a:rPr lang="en-US" sz="2200" b="0" i="0" dirty="0">
                <a:solidFill>
                  <a:srgbClr val="333333"/>
                </a:solidFill>
                <a:effectLst/>
                <a:latin typeface="BlinkMacSystemFont"/>
              </a:rPr>
              <a:t>print("The </a:t>
            </a:r>
            <a:r>
              <a:rPr lang="en-US" sz="2200" b="0" i="0" dirty="0" err="1">
                <a:solidFill>
                  <a:srgbClr val="333333"/>
                </a:solidFill>
                <a:effectLst/>
                <a:latin typeface="BlinkMacSystemFont"/>
              </a:rPr>
              <a:t>pearson's</a:t>
            </a:r>
            <a:r>
              <a:rPr lang="en-US" sz="2200" b="0" i="0" dirty="0">
                <a:solidFill>
                  <a:srgbClr val="333333"/>
                </a:solidFill>
                <a:effectLst/>
                <a:latin typeface="BlinkMacSystemFont"/>
              </a:rPr>
              <a:t> </a:t>
            </a:r>
            <a:r>
              <a:rPr lang="en-US" sz="2200" b="0" i="0" dirty="0" err="1">
                <a:solidFill>
                  <a:srgbClr val="333333"/>
                </a:solidFill>
                <a:effectLst/>
                <a:latin typeface="BlinkMacSystemFont"/>
              </a:rPr>
              <a:t>coeffient</a:t>
            </a:r>
            <a:r>
              <a:rPr lang="en-US" sz="2200" b="0" i="0" dirty="0">
                <a:solidFill>
                  <a:srgbClr val="333333"/>
                </a:solidFill>
                <a:effectLst/>
                <a:latin typeface="BlinkMacSystemFont"/>
              </a:rPr>
              <a:t> of the x and y inputs are: \n" ,</a:t>
            </a:r>
            <a:r>
              <a:rPr lang="en-US" sz="2200" b="0" i="0" dirty="0" err="1">
                <a:solidFill>
                  <a:srgbClr val="333333"/>
                </a:solidFill>
                <a:effectLst/>
                <a:latin typeface="BlinkMacSystemFont"/>
              </a:rPr>
              <a:t>pearsons_coefficient</a:t>
            </a:r>
            <a:r>
              <a:rPr lang="en-US" sz="2200" b="0" i="0" dirty="0">
                <a:solidFill>
                  <a:srgbClr val="333333"/>
                </a:solidFill>
                <a:effectLst/>
                <a:latin typeface="BlinkMacSystemFont"/>
              </a:rPr>
              <a:t>)</a:t>
            </a:r>
          </a:p>
        </p:txBody>
      </p:sp>
    </p:spTree>
    <p:extLst>
      <p:ext uri="{BB962C8B-B14F-4D97-AF65-F5344CB8AC3E}">
        <p14:creationId xmlns:p14="http://schemas.microsoft.com/office/powerpoint/2010/main" val="22073869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Introduction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6" y="615740"/>
            <a:ext cx="10859330" cy="584775"/>
          </a:xfrm>
          <a:prstGeom prst="rect">
            <a:avLst/>
          </a:prstGeom>
          <a:noFill/>
        </p:spPr>
        <p:txBody>
          <a:bodyPr wrap="square">
            <a:spAutoFit/>
          </a:bodyPr>
          <a:lstStyle/>
          <a:p>
            <a:r>
              <a:rPr lang="en-US" sz="3200" b="1" dirty="0"/>
              <a:t>Moving Average</a:t>
            </a:r>
            <a:endParaRPr lang="en-IN" sz="3600" b="1" dirty="0"/>
          </a:p>
        </p:txBody>
      </p:sp>
      <p:sp>
        <p:nvSpPr>
          <p:cNvPr id="8" name="TextBox 7">
            <a:extLst>
              <a:ext uri="{FF2B5EF4-FFF2-40B4-BE49-F238E27FC236}">
                <a16:creationId xmlns:a16="http://schemas.microsoft.com/office/drawing/2014/main" id="{E95B9C2A-C815-4626-BC06-1E19A34AC37E}"/>
              </a:ext>
            </a:extLst>
          </p:cNvPr>
          <p:cNvSpPr txBox="1"/>
          <p:nvPr/>
        </p:nvSpPr>
        <p:spPr>
          <a:xfrm>
            <a:off x="1186896" y="1273027"/>
            <a:ext cx="10680427" cy="1200329"/>
          </a:xfrm>
          <a:prstGeom prst="rect">
            <a:avLst/>
          </a:prstGeom>
          <a:noFill/>
        </p:spPr>
        <p:txBody>
          <a:bodyPr wrap="square">
            <a:spAutoFit/>
          </a:bodyPr>
          <a:lstStyle/>
          <a:p>
            <a:pPr marL="285750" indent="-285750" algn="just">
              <a:buFont typeface="Wingdings" panose="05000000000000000000" pitchFamily="2" charset="2"/>
              <a:buChar char="q"/>
            </a:pPr>
            <a:r>
              <a:rPr lang="en-US" b="0" i="0" dirty="0">
                <a:solidFill>
                  <a:srgbClr val="222222"/>
                </a:solidFill>
                <a:effectLst/>
                <a:latin typeface="Roboto"/>
              </a:rPr>
              <a:t>In statistics, a </a:t>
            </a:r>
            <a:r>
              <a:rPr lang="en-US" b="1" i="0" dirty="0">
                <a:solidFill>
                  <a:srgbClr val="222222"/>
                </a:solidFill>
                <a:effectLst/>
                <a:latin typeface="Roboto"/>
              </a:rPr>
              <a:t>moving average</a:t>
            </a:r>
            <a:r>
              <a:rPr lang="en-US" b="0" i="0" dirty="0">
                <a:solidFill>
                  <a:srgbClr val="222222"/>
                </a:solidFill>
                <a:effectLst/>
                <a:latin typeface="Roboto"/>
              </a:rPr>
              <a:t> (</a:t>
            </a:r>
            <a:r>
              <a:rPr lang="en-US" b="1" i="0" dirty="0">
                <a:solidFill>
                  <a:srgbClr val="222222"/>
                </a:solidFill>
                <a:effectLst/>
                <a:latin typeface="Roboto"/>
              </a:rPr>
              <a:t>rolling average</a:t>
            </a:r>
            <a:r>
              <a:rPr lang="en-US" b="0" i="0" dirty="0">
                <a:solidFill>
                  <a:srgbClr val="222222"/>
                </a:solidFill>
                <a:effectLst/>
                <a:latin typeface="Roboto"/>
              </a:rPr>
              <a:t> or running </a:t>
            </a:r>
            <a:r>
              <a:rPr lang="en-US" b="1" i="0" dirty="0">
                <a:solidFill>
                  <a:srgbClr val="222222"/>
                </a:solidFill>
                <a:effectLst/>
                <a:latin typeface="Roboto"/>
              </a:rPr>
              <a:t>average</a:t>
            </a:r>
            <a:r>
              <a:rPr lang="en-US" b="0" i="0" dirty="0">
                <a:solidFill>
                  <a:srgbClr val="222222"/>
                </a:solidFill>
                <a:effectLst/>
                <a:latin typeface="Roboto"/>
              </a:rPr>
              <a:t>) is a calculation to </a:t>
            </a:r>
            <a:r>
              <a:rPr lang="en-US" b="1" i="0" dirty="0">
                <a:solidFill>
                  <a:srgbClr val="222222"/>
                </a:solidFill>
                <a:effectLst/>
                <a:latin typeface="Roboto"/>
              </a:rPr>
              <a:t>analyze data</a:t>
            </a:r>
            <a:r>
              <a:rPr lang="en-US" b="0" i="0" dirty="0">
                <a:solidFill>
                  <a:srgbClr val="222222"/>
                </a:solidFill>
                <a:effectLst/>
                <a:latin typeface="Roboto"/>
              </a:rPr>
              <a:t> points by creating a series of </a:t>
            </a:r>
            <a:r>
              <a:rPr lang="en-US" b="1" i="0" dirty="0">
                <a:solidFill>
                  <a:srgbClr val="222222"/>
                </a:solidFill>
                <a:effectLst/>
                <a:latin typeface="Roboto"/>
              </a:rPr>
              <a:t>averages</a:t>
            </a:r>
            <a:r>
              <a:rPr lang="en-US" b="0" i="0" dirty="0">
                <a:solidFill>
                  <a:srgbClr val="222222"/>
                </a:solidFill>
                <a:effectLst/>
                <a:latin typeface="Roboto"/>
              </a:rPr>
              <a:t> of different subsets of the full </a:t>
            </a:r>
            <a:r>
              <a:rPr lang="en-US" b="1" i="0" dirty="0">
                <a:solidFill>
                  <a:srgbClr val="222222"/>
                </a:solidFill>
                <a:effectLst/>
                <a:latin typeface="Roboto"/>
              </a:rPr>
              <a:t>data</a:t>
            </a:r>
            <a:r>
              <a:rPr lang="en-US" b="0" i="0" dirty="0">
                <a:solidFill>
                  <a:srgbClr val="222222"/>
                </a:solidFill>
                <a:effectLst/>
                <a:latin typeface="Roboto"/>
              </a:rPr>
              <a:t> set. </a:t>
            </a:r>
          </a:p>
          <a:p>
            <a:pPr algn="just"/>
            <a:endParaRPr lang="en-US" b="0" i="0" dirty="0">
              <a:solidFill>
                <a:srgbClr val="222222"/>
              </a:solidFill>
              <a:effectLst/>
              <a:latin typeface="Roboto"/>
            </a:endParaRPr>
          </a:p>
          <a:p>
            <a:pPr marL="285750" indent="-285750" algn="just">
              <a:buFont typeface="Wingdings" panose="05000000000000000000" pitchFamily="2" charset="2"/>
              <a:buChar char="q"/>
            </a:pPr>
            <a:r>
              <a:rPr lang="en-US" b="0" i="0" dirty="0">
                <a:solidFill>
                  <a:srgbClr val="222222"/>
                </a:solidFill>
                <a:effectLst/>
                <a:latin typeface="Roboto"/>
              </a:rPr>
              <a:t>It is also called a </a:t>
            </a:r>
            <a:r>
              <a:rPr lang="en-US" b="1" i="0" dirty="0">
                <a:solidFill>
                  <a:srgbClr val="222222"/>
                </a:solidFill>
                <a:effectLst/>
                <a:latin typeface="Roboto"/>
              </a:rPr>
              <a:t>moving mean</a:t>
            </a:r>
            <a:r>
              <a:rPr lang="en-US" b="0" i="0" dirty="0">
                <a:solidFill>
                  <a:srgbClr val="222222"/>
                </a:solidFill>
                <a:effectLst/>
                <a:latin typeface="Roboto"/>
              </a:rPr>
              <a:t> (MM) or </a:t>
            </a:r>
            <a:r>
              <a:rPr lang="en-US" b="1" i="0" dirty="0">
                <a:solidFill>
                  <a:srgbClr val="222222"/>
                </a:solidFill>
                <a:effectLst/>
                <a:latin typeface="Roboto"/>
              </a:rPr>
              <a:t>rolling mean</a:t>
            </a:r>
            <a:r>
              <a:rPr lang="en-US" b="0" i="0" dirty="0">
                <a:solidFill>
                  <a:srgbClr val="222222"/>
                </a:solidFill>
                <a:effectLst/>
                <a:latin typeface="Roboto"/>
              </a:rPr>
              <a:t> and is a type of finite impulse response filter.</a:t>
            </a:r>
            <a:endParaRPr lang="en-IN" dirty="0"/>
          </a:p>
        </p:txBody>
      </p:sp>
    </p:spTree>
    <p:extLst>
      <p:ext uri="{BB962C8B-B14F-4D97-AF65-F5344CB8AC3E}">
        <p14:creationId xmlns:p14="http://schemas.microsoft.com/office/powerpoint/2010/main" val="20125787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Moving Average</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8" name="TextBox 7">
            <a:extLst>
              <a:ext uri="{FF2B5EF4-FFF2-40B4-BE49-F238E27FC236}">
                <a16:creationId xmlns:a16="http://schemas.microsoft.com/office/drawing/2014/main" id="{CAA3EC74-0482-45BE-8A56-03B1A406E80D}"/>
              </a:ext>
            </a:extLst>
          </p:cNvPr>
          <p:cNvSpPr txBox="1"/>
          <p:nvPr/>
        </p:nvSpPr>
        <p:spPr>
          <a:xfrm>
            <a:off x="1186895" y="723285"/>
            <a:ext cx="10849391" cy="646331"/>
          </a:xfrm>
          <a:prstGeom prst="rect">
            <a:avLst/>
          </a:prstGeom>
          <a:noFill/>
        </p:spPr>
        <p:txBody>
          <a:bodyPr wrap="square">
            <a:spAutoFit/>
          </a:bodyPr>
          <a:lstStyle/>
          <a:p>
            <a:r>
              <a:rPr lang="en-US" b="0" i="0" dirty="0">
                <a:solidFill>
                  <a:srgbClr val="333333"/>
                </a:solidFill>
                <a:effectLst/>
                <a:latin typeface="BlinkMacSystemFont"/>
              </a:rPr>
              <a:t>This example teaches you how to calculate the moving average of a time series in Excel. A moving average is used to smooth out irregularities (peaks and valleys) to easily recognize trends.</a:t>
            </a:r>
            <a:endParaRPr lang="en-IN" dirty="0"/>
          </a:p>
        </p:txBody>
      </p:sp>
      <p:sp>
        <p:nvSpPr>
          <p:cNvPr id="10" name="TextBox 9">
            <a:extLst>
              <a:ext uri="{FF2B5EF4-FFF2-40B4-BE49-F238E27FC236}">
                <a16:creationId xmlns:a16="http://schemas.microsoft.com/office/drawing/2014/main" id="{AF95CCA2-A66A-4845-8C3D-7C8951E3F04F}"/>
              </a:ext>
            </a:extLst>
          </p:cNvPr>
          <p:cNvSpPr txBox="1"/>
          <p:nvPr/>
        </p:nvSpPr>
        <p:spPr>
          <a:xfrm>
            <a:off x="1186895" y="1549673"/>
            <a:ext cx="6097656" cy="369332"/>
          </a:xfrm>
          <a:prstGeom prst="rect">
            <a:avLst/>
          </a:prstGeom>
          <a:noFill/>
        </p:spPr>
        <p:txBody>
          <a:bodyPr wrap="square">
            <a:spAutoFit/>
          </a:bodyPr>
          <a:lstStyle/>
          <a:p>
            <a:r>
              <a:rPr lang="en-US" b="0" i="0" dirty="0">
                <a:solidFill>
                  <a:srgbClr val="333333"/>
                </a:solidFill>
                <a:effectLst/>
                <a:latin typeface="BlinkMacSystemFont"/>
              </a:rPr>
              <a:t>1. First, let's take a look at our time series.</a:t>
            </a:r>
            <a:endParaRPr lang="en-IN" dirty="0"/>
          </a:p>
        </p:txBody>
      </p:sp>
      <p:pic>
        <p:nvPicPr>
          <p:cNvPr id="1026" name="Picture 2" descr="Time Series in Excel">
            <a:extLst>
              <a:ext uri="{FF2B5EF4-FFF2-40B4-BE49-F238E27FC236}">
                <a16:creationId xmlns:a16="http://schemas.microsoft.com/office/drawing/2014/main" id="{48088A55-6D86-477D-ACAB-5E178E4CA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465" y="1919005"/>
            <a:ext cx="6697868" cy="4735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826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Moving Average</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DAEB027D-A4C8-44DF-BA7E-EE0FA70C6C27}"/>
              </a:ext>
            </a:extLst>
          </p:cNvPr>
          <p:cNvSpPr txBox="1"/>
          <p:nvPr/>
        </p:nvSpPr>
        <p:spPr>
          <a:xfrm>
            <a:off x="1186896" y="794338"/>
            <a:ext cx="6097656" cy="369332"/>
          </a:xfrm>
          <a:prstGeom prst="rect">
            <a:avLst/>
          </a:prstGeom>
          <a:noFill/>
        </p:spPr>
        <p:txBody>
          <a:bodyPr wrap="square">
            <a:spAutoFit/>
          </a:bodyPr>
          <a:lstStyle/>
          <a:p>
            <a:r>
              <a:rPr lang="en-US" b="0" i="0" dirty="0">
                <a:solidFill>
                  <a:srgbClr val="333333"/>
                </a:solidFill>
                <a:effectLst/>
                <a:latin typeface="BlinkMacSystemFont"/>
              </a:rPr>
              <a:t>2. On the Data tab, in the Analysis group, click Data Analysis.</a:t>
            </a:r>
            <a:endParaRPr lang="en-IN" dirty="0"/>
          </a:p>
        </p:txBody>
      </p:sp>
      <p:pic>
        <p:nvPicPr>
          <p:cNvPr id="2050" name="Picture 2" descr="Click Data Analysis">
            <a:extLst>
              <a:ext uri="{FF2B5EF4-FFF2-40B4-BE49-F238E27FC236}">
                <a16:creationId xmlns:a16="http://schemas.microsoft.com/office/drawing/2014/main" id="{2394D386-8A6A-4D0A-8339-8AE88F77B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662" y="1266750"/>
            <a:ext cx="5956850" cy="12231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774EF8E-96A3-4670-ACCA-B01B0B8577A0}"/>
              </a:ext>
            </a:extLst>
          </p:cNvPr>
          <p:cNvSpPr txBox="1"/>
          <p:nvPr/>
        </p:nvSpPr>
        <p:spPr>
          <a:xfrm>
            <a:off x="1186896" y="2576229"/>
            <a:ext cx="6097656" cy="369332"/>
          </a:xfrm>
          <a:prstGeom prst="rect">
            <a:avLst/>
          </a:prstGeom>
          <a:noFill/>
        </p:spPr>
        <p:txBody>
          <a:bodyPr wrap="square">
            <a:spAutoFit/>
          </a:bodyPr>
          <a:lstStyle/>
          <a:p>
            <a:r>
              <a:rPr lang="en-US" b="0" i="0" dirty="0">
                <a:solidFill>
                  <a:srgbClr val="333333"/>
                </a:solidFill>
                <a:effectLst/>
                <a:latin typeface="BlinkMacSystemFont"/>
              </a:rPr>
              <a:t>3. Select Moving Average and click OK.</a:t>
            </a:r>
            <a:endParaRPr lang="en-IN" dirty="0"/>
          </a:p>
        </p:txBody>
      </p:sp>
      <p:pic>
        <p:nvPicPr>
          <p:cNvPr id="2052" name="Picture 4" descr="Select Moving Average">
            <a:extLst>
              <a:ext uri="{FF2B5EF4-FFF2-40B4-BE49-F238E27FC236}">
                <a16:creationId xmlns:a16="http://schemas.microsoft.com/office/drawing/2014/main" id="{6C51543E-F698-4FCB-B186-E546B7402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6662" y="3213444"/>
            <a:ext cx="5957294" cy="3001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8241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Moving Average</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BFA18C43-6C8F-45EA-85C3-18C54115BCA8}"/>
              </a:ext>
            </a:extLst>
          </p:cNvPr>
          <p:cNvSpPr txBox="1"/>
          <p:nvPr/>
        </p:nvSpPr>
        <p:spPr>
          <a:xfrm>
            <a:off x="1186896" y="796284"/>
            <a:ext cx="6097656" cy="1200329"/>
          </a:xfrm>
          <a:prstGeom prst="rect">
            <a:avLst/>
          </a:prstGeom>
          <a:noFill/>
        </p:spPr>
        <p:txBody>
          <a:bodyPr wrap="square">
            <a:spAutoFit/>
          </a:bodyPr>
          <a:lstStyle/>
          <a:p>
            <a:pPr algn="l" fontAlgn="base"/>
            <a:r>
              <a:rPr lang="en-US" b="0" i="0" dirty="0">
                <a:solidFill>
                  <a:srgbClr val="333333"/>
                </a:solidFill>
                <a:effectLst/>
                <a:latin typeface="BlinkMacSystemFont"/>
              </a:rPr>
              <a:t>4. Click in the Input Range box and select the range B2:M2.</a:t>
            </a:r>
          </a:p>
          <a:p>
            <a:pPr algn="l" fontAlgn="base"/>
            <a:r>
              <a:rPr lang="en-US" b="0" i="0" dirty="0">
                <a:solidFill>
                  <a:srgbClr val="333333"/>
                </a:solidFill>
                <a:effectLst/>
                <a:latin typeface="BlinkMacSystemFont"/>
              </a:rPr>
              <a:t>5. Click in the Interval box and type 6.</a:t>
            </a:r>
          </a:p>
          <a:p>
            <a:pPr algn="l" fontAlgn="base"/>
            <a:r>
              <a:rPr lang="en-US" b="0" i="0" dirty="0">
                <a:solidFill>
                  <a:srgbClr val="333333"/>
                </a:solidFill>
                <a:effectLst/>
                <a:latin typeface="BlinkMacSystemFont"/>
              </a:rPr>
              <a:t>6. Click in the Output Range box and select cell B3.</a:t>
            </a:r>
          </a:p>
          <a:p>
            <a:pPr algn="l" fontAlgn="base"/>
            <a:r>
              <a:rPr lang="en-US" b="0" i="0" dirty="0">
                <a:solidFill>
                  <a:srgbClr val="333333"/>
                </a:solidFill>
                <a:effectLst/>
                <a:latin typeface="BlinkMacSystemFont"/>
              </a:rPr>
              <a:t>7. Click OK.</a:t>
            </a:r>
          </a:p>
        </p:txBody>
      </p:sp>
      <p:pic>
        <p:nvPicPr>
          <p:cNvPr id="3074" name="Picture 2" descr="Moving Average Parameters">
            <a:extLst>
              <a:ext uri="{FF2B5EF4-FFF2-40B4-BE49-F238E27FC236}">
                <a16:creationId xmlns:a16="http://schemas.microsoft.com/office/drawing/2014/main" id="{174BA29A-CD1E-435E-9812-EAEB9E6DE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253" y="2126975"/>
            <a:ext cx="6404696" cy="4134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27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Working in a spreadsheet (cont.)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D9E72EF-CC6F-4974-9120-DE2F874F9A21}"/>
              </a:ext>
            </a:extLst>
          </p:cNvPr>
          <p:cNvSpPr txBox="1"/>
          <p:nvPr/>
        </p:nvSpPr>
        <p:spPr>
          <a:xfrm>
            <a:off x="1384182" y="1602297"/>
            <a:ext cx="3523377" cy="2769989"/>
          </a:xfrm>
          <a:prstGeom prst="rect">
            <a:avLst/>
          </a:prstGeom>
          <a:noFill/>
        </p:spPr>
        <p:txBody>
          <a:bodyPr wrap="square" rtlCol="0">
            <a:spAutoFit/>
          </a:bodyPr>
          <a:lstStyle/>
          <a:p>
            <a:pPr marL="0" indent="0" eaLnBrk="1" hangingPunct="1">
              <a:buFontTx/>
              <a:buNone/>
            </a:pPr>
            <a:r>
              <a:rPr lang="en-US" altLang="en-US" sz="2400" dirty="0"/>
              <a:t>To </a:t>
            </a:r>
            <a:r>
              <a:rPr lang="en-US" altLang="en-US" sz="2400" b="1" dirty="0"/>
              <a:t>ENTER</a:t>
            </a:r>
            <a:r>
              <a:rPr lang="en-US" altLang="en-US" sz="2400" dirty="0"/>
              <a:t> data:</a:t>
            </a:r>
          </a:p>
          <a:p>
            <a:pPr marL="742950" lvl="1" indent="-342900" eaLnBrk="1" hangingPunct="1">
              <a:buFont typeface="Wingdings" panose="05000000000000000000" pitchFamily="2" charset="2"/>
              <a:buChar char="q"/>
            </a:pPr>
            <a:r>
              <a:rPr lang="en-US" altLang="en-US" sz="2000" dirty="0"/>
              <a:t> click on the cell</a:t>
            </a:r>
          </a:p>
          <a:p>
            <a:pPr marL="742950" lvl="1" indent="-342900" eaLnBrk="1" hangingPunct="1">
              <a:buFont typeface="Wingdings" panose="05000000000000000000" pitchFamily="2" charset="2"/>
              <a:buChar char="q"/>
            </a:pPr>
            <a:r>
              <a:rPr lang="en-US" altLang="en-US" sz="2000" dirty="0"/>
              <a:t> type information</a:t>
            </a:r>
          </a:p>
          <a:p>
            <a:pPr marL="742950" lvl="1" indent="-342900" eaLnBrk="1" hangingPunct="1">
              <a:buFont typeface="Wingdings" panose="05000000000000000000" pitchFamily="2" charset="2"/>
              <a:buChar char="q"/>
            </a:pPr>
            <a:r>
              <a:rPr lang="en-US" altLang="en-US" sz="2000" dirty="0"/>
              <a:t> press ENTER.</a:t>
            </a:r>
          </a:p>
          <a:p>
            <a:pPr marL="0" indent="0" eaLnBrk="1" hangingPunct="1">
              <a:buFontTx/>
              <a:buNone/>
            </a:pPr>
            <a:endParaRPr lang="en-US" altLang="en-US" sz="2400" dirty="0"/>
          </a:p>
          <a:p>
            <a:pPr marL="0" indent="0" eaLnBrk="1" hangingPunct="1">
              <a:buFontTx/>
              <a:buNone/>
            </a:pPr>
            <a:r>
              <a:rPr lang="en-US" altLang="en-US" sz="2400" dirty="0"/>
              <a:t>The data can be both number and text. </a:t>
            </a:r>
          </a:p>
          <a:p>
            <a:endParaRPr lang="en-IN" dirty="0"/>
          </a:p>
        </p:txBody>
      </p:sp>
      <p:pic>
        <p:nvPicPr>
          <p:cNvPr id="4" name="Picture 5">
            <a:extLst>
              <a:ext uri="{FF2B5EF4-FFF2-40B4-BE49-F238E27FC236}">
                <a16:creationId xmlns:a16="http://schemas.microsoft.com/office/drawing/2014/main" id="{70384501-2AA4-4843-BDD2-0726BA590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720" y="1294078"/>
            <a:ext cx="5105400"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40594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Moving Average</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27A9D5D4-87B8-4283-9162-4C3311E33229}"/>
              </a:ext>
            </a:extLst>
          </p:cNvPr>
          <p:cNvSpPr txBox="1"/>
          <p:nvPr/>
        </p:nvSpPr>
        <p:spPr>
          <a:xfrm>
            <a:off x="1186896" y="682375"/>
            <a:ext cx="6097656" cy="369332"/>
          </a:xfrm>
          <a:prstGeom prst="rect">
            <a:avLst/>
          </a:prstGeom>
          <a:noFill/>
        </p:spPr>
        <p:txBody>
          <a:bodyPr wrap="square">
            <a:spAutoFit/>
          </a:bodyPr>
          <a:lstStyle/>
          <a:p>
            <a:r>
              <a:rPr lang="en-US" b="0" i="0" dirty="0">
                <a:solidFill>
                  <a:srgbClr val="333333"/>
                </a:solidFill>
                <a:effectLst/>
                <a:latin typeface="BlinkMacSystemFont"/>
              </a:rPr>
              <a:t>8. Plot a graph of these values.</a:t>
            </a:r>
            <a:endParaRPr lang="en-IN" dirty="0"/>
          </a:p>
        </p:txBody>
      </p:sp>
      <p:pic>
        <p:nvPicPr>
          <p:cNvPr id="4098" name="Picture 2" descr="Increasing Trend">
            <a:extLst>
              <a:ext uri="{FF2B5EF4-FFF2-40B4-BE49-F238E27FC236}">
                <a16:creationId xmlns:a16="http://schemas.microsoft.com/office/drawing/2014/main" id="{B1B419BD-BF42-47E8-AED7-6BAE6DB90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339800"/>
            <a:ext cx="6843207" cy="5064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66FD98B-75AF-4A3A-87B2-2EA27B69C170}"/>
              </a:ext>
            </a:extLst>
          </p:cNvPr>
          <p:cNvSpPr txBox="1"/>
          <p:nvPr/>
        </p:nvSpPr>
        <p:spPr>
          <a:xfrm>
            <a:off x="8317209" y="1051707"/>
            <a:ext cx="3476626" cy="3139321"/>
          </a:xfrm>
          <a:prstGeom prst="rect">
            <a:avLst/>
          </a:prstGeom>
          <a:noFill/>
        </p:spPr>
        <p:txBody>
          <a:bodyPr wrap="square">
            <a:spAutoFit/>
          </a:bodyPr>
          <a:lstStyle/>
          <a:p>
            <a:pPr algn="just"/>
            <a:r>
              <a:rPr lang="en-US" b="1" i="0" dirty="0">
                <a:solidFill>
                  <a:srgbClr val="333333"/>
                </a:solidFill>
                <a:effectLst/>
                <a:latin typeface="BlinkMacSystemFont"/>
              </a:rPr>
              <a:t>Explanation: </a:t>
            </a:r>
            <a:r>
              <a:rPr lang="en-US" b="0" i="0" dirty="0">
                <a:solidFill>
                  <a:srgbClr val="333333"/>
                </a:solidFill>
                <a:effectLst/>
                <a:latin typeface="BlinkMacSystemFont"/>
              </a:rPr>
              <a:t>because we set the interval to 6, the moving average is the average of the previous 5 data points and the current data point. As a result, peaks and valleys are smoothed out. The graph shows an increasing trend. Excel cannot calculate the moving average for the first 5 data points because there are not enough previous data points.</a:t>
            </a:r>
            <a:endParaRPr lang="en-IN" dirty="0"/>
          </a:p>
        </p:txBody>
      </p:sp>
    </p:spTree>
    <p:extLst>
      <p:ext uri="{BB962C8B-B14F-4D97-AF65-F5344CB8AC3E}">
        <p14:creationId xmlns:p14="http://schemas.microsoft.com/office/powerpoint/2010/main" val="40698031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Moving Average</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BAA0F66F-BC14-48A2-8415-A5289E88323D}"/>
              </a:ext>
            </a:extLst>
          </p:cNvPr>
          <p:cNvSpPr txBox="1"/>
          <p:nvPr/>
        </p:nvSpPr>
        <p:spPr>
          <a:xfrm>
            <a:off x="1186896" y="665922"/>
            <a:ext cx="6097656" cy="369332"/>
          </a:xfrm>
          <a:prstGeom prst="rect">
            <a:avLst/>
          </a:prstGeom>
          <a:noFill/>
        </p:spPr>
        <p:txBody>
          <a:bodyPr wrap="square">
            <a:spAutoFit/>
          </a:bodyPr>
          <a:lstStyle/>
          <a:p>
            <a:r>
              <a:rPr lang="en-US" b="0" i="0" dirty="0">
                <a:solidFill>
                  <a:srgbClr val="333333"/>
                </a:solidFill>
                <a:effectLst/>
                <a:latin typeface="BlinkMacSystemFont"/>
              </a:rPr>
              <a:t>9. Repeat steps 2 to 8 for interval = 2 and interval = 4.</a:t>
            </a:r>
            <a:endParaRPr lang="en-IN" dirty="0"/>
          </a:p>
        </p:txBody>
      </p:sp>
      <p:pic>
        <p:nvPicPr>
          <p:cNvPr id="5122" name="Picture 2" descr="Different Intervals">
            <a:extLst>
              <a:ext uri="{FF2B5EF4-FFF2-40B4-BE49-F238E27FC236}">
                <a16:creationId xmlns:a16="http://schemas.microsoft.com/office/drawing/2014/main" id="{9BB3072A-A7A6-4791-8F04-94B024B62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035254"/>
            <a:ext cx="6980552" cy="56283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162FA4F-5A43-4B0F-B240-C9DC03AA01E9}"/>
              </a:ext>
            </a:extLst>
          </p:cNvPr>
          <p:cNvSpPr txBox="1"/>
          <p:nvPr/>
        </p:nvSpPr>
        <p:spPr>
          <a:xfrm>
            <a:off x="8530260" y="1100213"/>
            <a:ext cx="3525906" cy="1754326"/>
          </a:xfrm>
          <a:prstGeom prst="rect">
            <a:avLst/>
          </a:prstGeom>
          <a:noFill/>
        </p:spPr>
        <p:txBody>
          <a:bodyPr wrap="square">
            <a:spAutoFit/>
          </a:bodyPr>
          <a:lstStyle/>
          <a:p>
            <a:pPr algn="just"/>
            <a:r>
              <a:rPr lang="en-US" b="1" i="0" dirty="0">
                <a:solidFill>
                  <a:srgbClr val="333333"/>
                </a:solidFill>
                <a:effectLst/>
                <a:latin typeface="BlinkMacSystemFont"/>
              </a:rPr>
              <a:t>Conclusion: </a:t>
            </a:r>
            <a:r>
              <a:rPr lang="en-US" b="0" i="0" dirty="0">
                <a:solidFill>
                  <a:srgbClr val="333333"/>
                </a:solidFill>
                <a:effectLst/>
                <a:latin typeface="BlinkMacSystemFont"/>
              </a:rPr>
              <a:t>The larger the interval, the more the peaks and valleys are smoothed out. The smaller the interval, the closer the moving averages are to the actual data points.</a:t>
            </a:r>
            <a:endParaRPr lang="en-IN" dirty="0"/>
          </a:p>
        </p:txBody>
      </p:sp>
    </p:spTree>
    <p:extLst>
      <p:ext uri="{BB962C8B-B14F-4D97-AF65-F5344CB8AC3E}">
        <p14:creationId xmlns:p14="http://schemas.microsoft.com/office/powerpoint/2010/main" val="9095346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Moving Average python implementation </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8" name="TextBox 7">
            <a:extLst>
              <a:ext uri="{FF2B5EF4-FFF2-40B4-BE49-F238E27FC236}">
                <a16:creationId xmlns:a16="http://schemas.microsoft.com/office/drawing/2014/main" id="{7162FA4F-5A43-4B0F-B240-C9DC03AA01E9}"/>
              </a:ext>
            </a:extLst>
          </p:cNvPr>
          <p:cNvSpPr txBox="1"/>
          <p:nvPr/>
        </p:nvSpPr>
        <p:spPr>
          <a:xfrm>
            <a:off x="2082019" y="665922"/>
            <a:ext cx="9903809" cy="5909310"/>
          </a:xfrm>
          <a:prstGeom prst="rect">
            <a:avLst/>
          </a:prstGeom>
          <a:noFill/>
        </p:spPr>
        <p:txBody>
          <a:bodyPr wrap="square">
            <a:spAutoFit/>
          </a:bodyPr>
          <a:lstStyle/>
          <a:p>
            <a:pPr algn="just"/>
            <a:r>
              <a:rPr lang="en-US" b="1" i="0" dirty="0">
                <a:solidFill>
                  <a:srgbClr val="333333"/>
                </a:solidFill>
                <a:effectLst/>
                <a:latin typeface="BlinkMacSystemFont"/>
              </a:rPr>
              <a:t>import </a:t>
            </a:r>
            <a:r>
              <a:rPr lang="en-US" b="1" i="0" dirty="0" err="1">
                <a:solidFill>
                  <a:srgbClr val="333333"/>
                </a:solidFill>
                <a:effectLst/>
                <a:latin typeface="BlinkMacSystemFont"/>
              </a:rPr>
              <a:t>numpy</a:t>
            </a:r>
            <a:r>
              <a:rPr lang="en-US" b="1" i="0" dirty="0">
                <a:solidFill>
                  <a:srgbClr val="333333"/>
                </a:solidFill>
                <a:effectLst/>
                <a:latin typeface="BlinkMacSystemFont"/>
              </a:rPr>
              <a:t> as np</a:t>
            </a:r>
          </a:p>
          <a:p>
            <a:pPr algn="just"/>
            <a:r>
              <a:rPr lang="en-US" b="1" i="0" dirty="0" err="1">
                <a:solidFill>
                  <a:srgbClr val="333333"/>
                </a:solidFill>
                <a:effectLst/>
                <a:latin typeface="BlinkMacSystemFont"/>
              </a:rPr>
              <a:t>arr</a:t>
            </a:r>
            <a:r>
              <a:rPr lang="en-US" b="1" i="0" dirty="0">
                <a:solidFill>
                  <a:srgbClr val="333333"/>
                </a:solidFill>
                <a:effectLst/>
                <a:latin typeface="BlinkMacSystemFont"/>
              </a:rPr>
              <a:t> = [1, 2, 3, 7, 9]</a:t>
            </a:r>
          </a:p>
          <a:p>
            <a:pPr algn="just"/>
            <a:r>
              <a:rPr lang="en-US" b="1" i="0" dirty="0" err="1">
                <a:solidFill>
                  <a:srgbClr val="333333"/>
                </a:solidFill>
                <a:effectLst/>
                <a:latin typeface="BlinkMacSystemFont"/>
              </a:rPr>
              <a:t>window_size</a:t>
            </a:r>
            <a:r>
              <a:rPr lang="en-US" b="1" i="0" dirty="0">
                <a:solidFill>
                  <a:srgbClr val="333333"/>
                </a:solidFill>
                <a:effectLst/>
                <a:latin typeface="BlinkMacSystemFont"/>
              </a:rPr>
              <a:t> = 3</a:t>
            </a:r>
          </a:p>
          <a:p>
            <a:pPr algn="just"/>
            <a:r>
              <a:rPr lang="en-US" b="1" i="0" dirty="0" err="1">
                <a:solidFill>
                  <a:srgbClr val="333333"/>
                </a:solidFill>
                <a:effectLst/>
                <a:latin typeface="BlinkMacSystemFont"/>
              </a:rPr>
              <a:t>i</a:t>
            </a:r>
            <a:r>
              <a:rPr lang="en-US" b="1" i="0" dirty="0">
                <a:solidFill>
                  <a:srgbClr val="333333"/>
                </a:solidFill>
                <a:effectLst/>
                <a:latin typeface="BlinkMacSystemFont"/>
              </a:rPr>
              <a:t> = 0</a:t>
            </a:r>
          </a:p>
          <a:p>
            <a:pPr algn="just"/>
            <a:r>
              <a:rPr lang="en-US" b="1" i="0" dirty="0">
                <a:solidFill>
                  <a:srgbClr val="333333"/>
                </a:solidFill>
                <a:effectLst/>
                <a:latin typeface="BlinkMacSystemFont"/>
              </a:rPr>
              <a:t># Initialize an empty list to store moving averages</a:t>
            </a:r>
          </a:p>
          <a:p>
            <a:pPr algn="just"/>
            <a:r>
              <a:rPr lang="en-US" b="1" i="0" dirty="0" err="1">
                <a:solidFill>
                  <a:srgbClr val="333333"/>
                </a:solidFill>
                <a:effectLst/>
                <a:latin typeface="BlinkMacSystemFont"/>
              </a:rPr>
              <a:t>moving_averages</a:t>
            </a:r>
            <a:r>
              <a:rPr lang="en-US" b="1" i="0" dirty="0">
                <a:solidFill>
                  <a:srgbClr val="333333"/>
                </a:solidFill>
                <a:effectLst/>
                <a:latin typeface="BlinkMacSystemFont"/>
              </a:rPr>
              <a:t> = []</a:t>
            </a:r>
          </a:p>
          <a:p>
            <a:pPr algn="just"/>
            <a:r>
              <a:rPr lang="en-US" b="1" i="0" dirty="0">
                <a:solidFill>
                  <a:srgbClr val="333333"/>
                </a:solidFill>
                <a:effectLst/>
                <a:latin typeface="BlinkMacSystemFont"/>
              </a:rPr>
              <a:t>#consider every window of size 3</a:t>
            </a:r>
          </a:p>
          <a:p>
            <a:pPr algn="just"/>
            <a:r>
              <a:rPr lang="en-US" b="1" i="0" dirty="0">
                <a:solidFill>
                  <a:srgbClr val="333333"/>
                </a:solidFill>
                <a:effectLst/>
                <a:latin typeface="BlinkMacSystemFont"/>
              </a:rPr>
              <a:t>while </a:t>
            </a:r>
            <a:r>
              <a:rPr lang="en-US" b="1" i="0" dirty="0" err="1">
                <a:solidFill>
                  <a:srgbClr val="333333"/>
                </a:solidFill>
                <a:effectLst/>
                <a:latin typeface="BlinkMacSystemFont"/>
              </a:rPr>
              <a:t>i</a:t>
            </a:r>
            <a:r>
              <a:rPr lang="en-US" b="1" i="0" dirty="0">
                <a:solidFill>
                  <a:srgbClr val="333333"/>
                </a:solidFill>
                <a:effectLst/>
                <a:latin typeface="BlinkMacSystemFont"/>
              </a:rPr>
              <a:t> &lt; </a:t>
            </a:r>
            <a:r>
              <a:rPr lang="en-US" b="1" i="0" dirty="0" err="1">
                <a:solidFill>
                  <a:srgbClr val="333333"/>
                </a:solidFill>
                <a:effectLst/>
                <a:latin typeface="BlinkMacSystemFont"/>
              </a:rPr>
              <a:t>len</a:t>
            </a:r>
            <a:r>
              <a:rPr lang="en-US" b="1" i="0" dirty="0">
                <a:solidFill>
                  <a:srgbClr val="333333"/>
                </a:solidFill>
                <a:effectLst/>
                <a:latin typeface="BlinkMacSystemFont"/>
              </a:rPr>
              <a:t>(</a:t>
            </a:r>
            <a:r>
              <a:rPr lang="en-US" b="1" i="0" dirty="0" err="1">
                <a:solidFill>
                  <a:srgbClr val="333333"/>
                </a:solidFill>
                <a:effectLst/>
                <a:latin typeface="BlinkMacSystemFont"/>
              </a:rPr>
              <a:t>arr</a:t>
            </a:r>
            <a:r>
              <a:rPr lang="en-US" b="1" i="0" dirty="0">
                <a:solidFill>
                  <a:srgbClr val="333333"/>
                </a:solidFill>
                <a:effectLst/>
                <a:latin typeface="BlinkMacSystemFont"/>
              </a:rPr>
              <a:t>) - </a:t>
            </a:r>
            <a:r>
              <a:rPr lang="en-US" b="1" i="0" dirty="0" err="1">
                <a:solidFill>
                  <a:srgbClr val="333333"/>
                </a:solidFill>
                <a:effectLst/>
                <a:latin typeface="BlinkMacSystemFont"/>
              </a:rPr>
              <a:t>window_size</a:t>
            </a:r>
            <a:r>
              <a:rPr lang="en-US" b="1" i="0" dirty="0">
                <a:solidFill>
                  <a:srgbClr val="333333"/>
                </a:solidFill>
                <a:effectLst/>
                <a:latin typeface="BlinkMacSystemFont"/>
              </a:rPr>
              <a:t> + 1:</a:t>
            </a:r>
          </a:p>
          <a:p>
            <a:pPr algn="just"/>
            <a:endParaRPr lang="en-US" b="1" i="0" dirty="0">
              <a:solidFill>
                <a:srgbClr val="333333"/>
              </a:solidFill>
              <a:effectLst/>
              <a:latin typeface="BlinkMacSystemFont"/>
            </a:endParaRPr>
          </a:p>
          <a:p>
            <a:pPr algn="just"/>
            <a:r>
              <a:rPr lang="en-US" b="1" i="0" dirty="0">
                <a:solidFill>
                  <a:srgbClr val="333333"/>
                </a:solidFill>
                <a:effectLst/>
                <a:latin typeface="BlinkMacSystemFont"/>
              </a:rPr>
              <a:t>	# Calculate the average of current window</a:t>
            </a:r>
          </a:p>
          <a:p>
            <a:pPr algn="just"/>
            <a:r>
              <a:rPr lang="en-US" b="1" i="0" dirty="0">
                <a:solidFill>
                  <a:srgbClr val="333333"/>
                </a:solidFill>
                <a:effectLst/>
                <a:latin typeface="BlinkMacSystemFont"/>
              </a:rPr>
              <a:t>	</a:t>
            </a:r>
            <a:r>
              <a:rPr lang="en-US" b="1" i="0" dirty="0" err="1">
                <a:solidFill>
                  <a:srgbClr val="333333"/>
                </a:solidFill>
                <a:effectLst/>
                <a:latin typeface="BlinkMacSystemFont"/>
              </a:rPr>
              <a:t>window_average</a:t>
            </a:r>
            <a:r>
              <a:rPr lang="en-US" b="1" i="0" dirty="0">
                <a:solidFill>
                  <a:srgbClr val="333333"/>
                </a:solidFill>
                <a:effectLst/>
                <a:latin typeface="BlinkMacSystemFont"/>
              </a:rPr>
              <a:t> = round(</a:t>
            </a:r>
            <a:r>
              <a:rPr lang="en-US" b="1" i="0" dirty="0" err="1">
                <a:solidFill>
                  <a:srgbClr val="333333"/>
                </a:solidFill>
                <a:effectLst/>
                <a:latin typeface="BlinkMacSystemFont"/>
              </a:rPr>
              <a:t>np.sum</a:t>
            </a:r>
            <a:r>
              <a:rPr lang="en-US" b="1" i="0" dirty="0">
                <a:solidFill>
                  <a:srgbClr val="333333"/>
                </a:solidFill>
                <a:effectLst/>
                <a:latin typeface="BlinkMacSystemFont"/>
              </a:rPr>
              <a:t>(</a:t>
            </a:r>
            <a:r>
              <a:rPr lang="en-US" b="1" i="0" dirty="0" err="1">
                <a:solidFill>
                  <a:srgbClr val="333333"/>
                </a:solidFill>
                <a:effectLst/>
                <a:latin typeface="BlinkMacSystemFont"/>
              </a:rPr>
              <a:t>arr</a:t>
            </a:r>
            <a:r>
              <a:rPr lang="en-US" b="1" i="0" dirty="0">
                <a:solidFill>
                  <a:srgbClr val="333333"/>
                </a:solidFill>
                <a:effectLst/>
                <a:latin typeface="BlinkMacSystemFont"/>
              </a:rPr>
              <a:t>[</a:t>
            </a:r>
          </a:p>
          <a:p>
            <a:pPr algn="just"/>
            <a:r>
              <a:rPr lang="en-US" b="1" i="0" dirty="0">
                <a:solidFill>
                  <a:srgbClr val="333333"/>
                </a:solidFill>
                <a:effectLst/>
                <a:latin typeface="BlinkMacSystemFont"/>
              </a:rPr>
              <a:t>	i:i+window_size]) / </a:t>
            </a:r>
            <a:r>
              <a:rPr lang="en-US" b="1" i="0" dirty="0" err="1">
                <a:solidFill>
                  <a:srgbClr val="333333"/>
                </a:solidFill>
                <a:effectLst/>
                <a:latin typeface="BlinkMacSystemFont"/>
              </a:rPr>
              <a:t>window_size</a:t>
            </a:r>
            <a:r>
              <a:rPr lang="en-US" b="1" i="0" dirty="0">
                <a:solidFill>
                  <a:srgbClr val="333333"/>
                </a:solidFill>
                <a:effectLst/>
                <a:latin typeface="BlinkMacSystemFont"/>
              </a:rPr>
              <a:t>, 2)</a:t>
            </a:r>
          </a:p>
          <a:p>
            <a:pPr algn="just"/>
            <a:r>
              <a:rPr lang="en-US" b="1" i="0" dirty="0">
                <a:solidFill>
                  <a:srgbClr val="333333"/>
                </a:solidFill>
                <a:effectLst/>
                <a:latin typeface="BlinkMacSystemFont"/>
              </a:rPr>
              <a:t>	</a:t>
            </a:r>
          </a:p>
          <a:p>
            <a:pPr algn="just"/>
            <a:r>
              <a:rPr lang="en-US" b="1" i="0" dirty="0">
                <a:solidFill>
                  <a:srgbClr val="333333"/>
                </a:solidFill>
                <a:effectLst/>
                <a:latin typeface="BlinkMacSystemFont"/>
              </a:rPr>
              <a:t>	# Store the average of current</a:t>
            </a:r>
          </a:p>
          <a:p>
            <a:pPr algn="just"/>
            <a:r>
              <a:rPr lang="en-US" b="1" i="0" dirty="0">
                <a:solidFill>
                  <a:srgbClr val="333333"/>
                </a:solidFill>
                <a:effectLst/>
                <a:latin typeface="BlinkMacSystemFont"/>
              </a:rPr>
              <a:t>	# window in moving average list</a:t>
            </a:r>
          </a:p>
          <a:p>
            <a:pPr algn="just"/>
            <a:r>
              <a:rPr lang="en-US" b="1" i="0" dirty="0">
                <a:solidFill>
                  <a:srgbClr val="333333"/>
                </a:solidFill>
                <a:effectLst/>
                <a:latin typeface="BlinkMacSystemFont"/>
              </a:rPr>
              <a:t>	</a:t>
            </a:r>
            <a:r>
              <a:rPr lang="en-US" b="1" i="0" dirty="0" err="1">
                <a:solidFill>
                  <a:srgbClr val="333333"/>
                </a:solidFill>
                <a:effectLst/>
                <a:latin typeface="BlinkMacSystemFont"/>
              </a:rPr>
              <a:t>moving_averages.append</a:t>
            </a:r>
            <a:r>
              <a:rPr lang="en-US" b="1" i="0" dirty="0">
                <a:solidFill>
                  <a:srgbClr val="333333"/>
                </a:solidFill>
                <a:effectLst/>
                <a:latin typeface="BlinkMacSystemFont"/>
              </a:rPr>
              <a:t>(</a:t>
            </a:r>
            <a:r>
              <a:rPr lang="en-US" b="1" i="0" dirty="0" err="1">
                <a:solidFill>
                  <a:srgbClr val="333333"/>
                </a:solidFill>
                <a:effectLst/>
                <a:latin typeface="BlinkMacSystemFont"/>
              </a:rPr>
              <a:t>window_average</a:t>
            </a:r>
            <a:r>
              <a:rPr lang="en-US" b="1" i="0" dirty="0">
                <a:solidFill>
                  <a:srgbClr val="333333"/>
                </a:solidFill>
                <a:effectLst/>
                <a:latin typeface="BlinkMacSystemFont"/>
              </a:rPr>
              <a:t>)</a:t>
            </a:r>
          </a:p>
          <a:p>
            <a:pPr algn="just"/>
            <a:r>
              <a:rPr lang="en-US" b="1" i="0" dirty="0">
                <a:solidFill>
                  <a:srgbClr val="333333"/>
                </a:solidFill>
                <a:effectLst/>
                <a:latin typeface="BlinkMacSystemFont"/>
              </a:rPr>
              <a:t>	</a:t>
            </a:r>
          </a:p>
          <a:p>
            <a:pPr algn="just"/>
            <a:r>
              <a:rPr lang="en-US" b="1" i="0" dirty="0">
                <a:solidFill>
                  <a:srgbClr val="333333"/>
                </a:solidFill>
                <a:effectLst/>
                <a:latin typeface="BlinkMacSystemFont"/>
              </a:rPr>
              <a:t>	# Shift window to right by one position</a:t>
            </a:r>
          </a:p>
          <a:p>
            <a:pPr algn="just"/>
            <a:r>
              <a:rPr lang="en-US" b="1" i="0" dirty="0">
                <a:solidFill>
                  <a:srgbClr val="333333"/>
                </a:solidFill>
                <a:effectLst/>
                <a:latin typeface="BlinkMacSystemFont"/>
              </a:rPr>
              <a:t>	</a:t>
            </a:r>
            <a:r>
              <a:rPr lang="en-US" b="1" i="0" dirty="0" err="1">
                <a:solidFill>
                  <a:srgbClr val="333333"/>
                </a:solidFill>
                <a:effectLst/>
                <a:latin typeface="BlinkMacSystemFont"/>
              </a:rPr>
              <a:t>i</a:t>
            </a:r>
            <a:r>
              <a:rPr lang="en-US" b="1" i="0" dirty="0">
                <a:solidFill>
                  <a:srgbClr val="333333"/>
                </a:solidFill>
                <a:effectLst/>
                <a:latin typeface="BlinkMacSystemFont"/>
              </a:rPr>
              <a:t> += 1</a:t>
            </a:r>
          </a:p>
          <a:p>
            <a:pPr algn="just"/>
            <a:endParaRPr lang="en-US" b="1" i="0" dirty="0">
              <a:solidFill>
                <a:srgbClr val="333333"/>
              </a:solidFill>
              <a:effectLst/>
              <a:latin typeface="BlinkMacSystemFont"/>
            </a:endParaRPr>
          </a:p>
          <a:p>
            <a:pPr algn="just"/>
            <a:r>
              <a:rPr lang="en-US" b="1" i="0" dirty="0">
                <a:solidFill>
                  <a:srgbClr val="333333"/>
                </a:solidFill>
                <a:effectLst/>
                <a:latin typeface="BlinkMacSystemFont"/>
              </a:rPr>
              <a:t>print(</a:t>
            </a:r>
            <a:r>
              <a:rPr lang="en-US" b="1" i="0" dirty="0" err="1">
                <a:solidFill>
                  <a:srgbClr val="333333"/>
                </a:solidFill>
                <a:effectLst/>
                <a:latin typeface="BlinkMacSystemFont"/>
              </a:rPr>
              <a:t>moving_averages</a:t>
            </a:r>
            <a:r>
              <a:rPr lang="en-US" b="1" i="0" dirty="0">
                <a:solidFill>
                  <a:srgbClr val="333333"/>
                </a:solidFill>
                <a:effectLst/>
                <a:latin typeface="BlinkMacSystemFont"/>
              </a:rPr>
              <a:t>)</a:t>
            </a:r>
          </a:p>
        </p:txBody>
      </p:sp>
    </p:spTree>
    <p:extLst>
      <p:ext uri="{BB962C8B-B14F-4D97-AF65-F5344CB8AC3E}">
        <p14:creationId xmlns:p14="http://schemas.microsoft.com/office/powerpoint/2010/main" val="28453467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Numerical Example</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graphicFrame>
        <p:nvGraphicFramePr>
          <p:cNvPr id="2" name="Table 1">
            <a:extLst>
              <a:ext uri="{FF2B5EF4-FFF2-40B4-BE49-F238E27FC236}">
                <a16:creationId xmlns:a16="http://schemas.microsoft.com/office/drawing/2014/main" id="{272A0B06-2700-AAFC-9A4E-136F5D9B15C0}"/>
              </a:ext>
            </a:extLst>
          </p:cNvPr>
          <p:cNvGraphicFramePr>
            <a:graphicFrameLocks noGrp="1"/>
          </p:cNvGraphicFramePr>
          <p:nvPr>
            <p:extLst>
              <p:ext uri="{D42A27DB-BD31-4B8C-83A1-F6EECF244321}">
                <p14:modId xmlns:p14="http://schemas.microsoft.com/office/powerpoint/2010/main" val="4293053227"/>
              </p:ext>
            </p:extLst>
          </p:nvPr>
        </p:nvGraphicFramePr>
        <p:xfrm>
          <a:off x="1186898" y="1035254"/>
          <a:ext cx="10515596" cy="739140"/>
        </p:xfrm>
        <a:graphic>
          <a:graphicData uri="http://schemas.openxmlformats.org/drawingml/2006/table">
            <a:tbl>
              <a:tblPr/>
              <a:tblGrid>
                <a:gridCol w="808892">
                  <a:extLst>
                    <a:ext uri="{9D8B030D-6E8A-4147-A177-3AD203B41FA5}">
                      <a16:colId xmlns:a16="http://schemas.microsoft.com/office/drawing/2014/main" val="1715028957"/>
                    </a:ext>
                  </a:extLst>
                </a:gridCol>
                <a:gridCol w="808892">
                  <a:extLst>
                    <a:ext uri="{9D8B030D-6E8A-4147-A177-3AD203B41FA5}">
                      <a16:colId xmlns:a16="http://schemas.microsoft.com/office/drawing/2014/main" val="2780430041"/>
                    </a:ext>
                  </a:extLst>
                </a:gridCol>
                <a:gridCol w="808892">
                  <a:extLst>
                    <a:ext uri="{9D8B030D-6E8A-4147-A177-3AD203B41FA5}">
                      <a16:colId xmlns:a16="http://schemas.microsoft.com/office/drawing/2014/main" val="461444791"/>
                    </a:ext>
                  </a:extLst>
                </a:gridCol>
                <a:gridCol w="808892">
                  <a:extLst>
                    <a:ext uri="{9D8B030D-6E8A-4147-A177-3AD203B41FA5}">
                      <a16:colId xmlns:a16="http://schemas.microsoft.com/office/drawing/2014/main" val="1380458058"/>
                    </a:ext>
                  </a:extLst>
                </a:gridCol>
                <a:gridCol w="808892">
                  <a:extLst>
                    <a:ext uri="{9D8B030D-6E8A-4147-A177-3AD203B41FA5}">
                      <a16:colId xmlns:a16="http://schemas.microsoft.com/office/drawing/2014/main" val="2681626478"/>
                    </a:ext>
                  </a:extLst>
                </a:gridCol>
                <a:gridCol w="808892">
                  <a:extLst>
                    <a:ext uri="{9D8B030D-6E8A-4147-A177-3AD203B41FA5}">
                      <a16:colId xmlns:a16="http://schemas.microsoft.com/office/drawing/2014/main" val="718483289"/>
                    </a:ext>
                  </a:extLst>
                </a:gridCol>
                <a:gridCol w="808892">
                  <a:extLst>
                    <a:ext uri="{9D8B030D-6E8A-4147-A177-3AD203B41FA5}">
                      <a16:colId xmlns:a16="http://schemas.microsoft.com/office/drawing/2014/main" val="3178627693"/>
                    </a:ext>
                  </a:extLst>
                </a:gridCol>
                <a:gridCol w="808892">
                  <a:extLst>
                    <a:ext uri="{9D8B030D-6E8A-4147-A177-3AD203B41FA5}">
                      <a16:colId xmlns:a16="http://schemas.microsoft.com/office/drawing/2014/main" val="2642221751"/>
                    </a:ext>
                  </a:extLst>
                </a:gridCol>
                <a:gridCol w="808892">
                  <a:extLst>
                    <a:ext uri="{9D8B030D-6E8A-4147-A177-3AD203B41FA5}">
                      <a16:colId xmlns:a16="http://schemas.microsoft.com/office/drawing/2014/main" val="3510840816"/>
                    </a:ext>
                  </a:extLst>
                </a:gridCol>
                <a:gridCol w="808892">
                  <a:extLst>
                    <a:ext uri="{9D8B030D-6E8A-4147-A177-3AD203B41FA5}">
                      <a16:colId xmlns:a16="http://schemas.microsoft.com/office/drawing/2014/main" val="2708538945"/>
                    </a:ext>
                  </a:extLst>
                </a:gridCol>
                <a:gridCol w="808892">
                  <a:extLst>
                    <a:ext uri="{9D8B030D-6E8A-4147-A177-3AD203B41FA5}">
                      <a16:colId xmlns:a16="http://schemas.microsoft.com/office/drawing/2014/main" val="3017660174"/>
                    </a:ext>
                  </a:extLst>
                </a:gridCol>
                <a:gridCol w="808892">
                  <a:extLst>
                    <a:ext uri="{9D8B030D-6E8A-4147-A177-3AD203B41FA5}">
                      <a16:colId xmlns:a16="http://schemas.microsoft.com/office/drawing/2014/main" val="2179153483"/>
                    </a:ext>
                  </a:extLst>
                </a:gridCol>
                <a:gridCol w="808892">
                  <a:extLst>
                    <a:ext uri="{9D8B030D-6E8A-4147-A177-3AD203B41FA5}">
                      <a16:colId xmlns:a16="http://schemas.microsoft.com/office/drawing/2014/main" val="2770814025"/>
                    </a:ext>
                  </a:extLst>
                </a:gridCol>
              </a:tblGrid>
              <a:tr h="0">
                <a:tc>
                  <a:txBody>
                    <a:bodyPr/>
                    <a:lstStyle/>
                    <a:p>
                      <a:r>
                        <a:rPr lang="en-IN">
                          <a:effectLst/>
                        </a:rPr>
                        <a:t>year</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1</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2</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3</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4</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6</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7</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8</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9</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10</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11</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12</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0499986"/>
                  </a:ext>
                </a:extLst>
              </a:tr>
              <a:tr h="0">
                <a:tc>
                  <a:txBody>
                    <a:bodyPr/>
                    <a:lstStyle/>
                    <a:p>
                      <a:r>
                        <a:rPr lang="en-IN">
                          <a:effectLst/>
                        </a:rPr>
                        <a:t>Sales</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5.2</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4.9</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5.5</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4.9</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5.2</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5.7</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5.4</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5.8</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5.9</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6</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a:effectLst/>
                        </a:rPr>
                        <a:t>5.2</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IN" dirty="0">
                          <a:effectLst/>
                        </a:rPr>
                        <a:t>4.8</a:t>
                      </a:r>
                    </a:p>
                  </a:txBody>
                  <a:tcPr marL="47625" marR="47625"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3889539"/>
                  </a:ext>
                </a:extLst>
              </a:tr>
            </a:tbl>
          </a:graphicData>
        </a:graphic>
      </p:graphicFrame>
      <p:sp>
        <p:nvSpPr>
          <p:cNvPr id="4" name="Rectangle 1">
            <a:extLst>
              <a:ext uri="{FF2B5EF4-FFF2-40B4-BE49-F238E27FC236}">
                <a16:creationId xmlns:a16="http://schemas.microsoft.com/office/drawing/2014/main" id="{7226FDDA-A71A-57EA-210E-E6469A073DBB}"/>
              </a:ext>
            </a:extLst>
          </p:cNvPr>
          <p:cNvSpPr>
            <a:spLocks noChangeArrowheads="1"/>
          </p:cNvSpPr>
          <p:nvPr/>
        </p:nvSpPr>
        <p:spPr bwMode="auto">
          <a:xfrm>
            <a:off x="1186898" y="758255"/>
            <a:ext cx="10515596" cy="276999"/>
          </a:xfrm>
          <a:prstGeom prst="rect">
            <a:avLst/>
          </a:prstGeom>
          <a:solidFill>
            <a:srgbClr val="E1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Arial" panose="020B0604020202020204" pitchFamily="34" charset="0"/>
              </a:rPr>
              <a:t> 5 year Simple Moving Average forecastCalculate 5 year Simple Moving Average forecast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88251C39-64C3-F9A7-8099-11A9C67F1AB5}"/>
              </a:ext>
            </a:extLst>
          </p:cNvPr>
          <p:cNvGraphicFramePr>
            <a:graphicFrameLocks noGrp="1"/>
          </p:cNvGraphicFramePr>
          <p:nvPr>
            <p:extLst>
              <p:ext uri="{D42A27DB-BD31-4B8C-83A1-F6EECF244321}">
                <p14:modId xmlns:p14="http://schemas.microsoft.com/office/powerpoint/2010/main" val="1194764893"/>
              </p:ext>
            </p:extLst>
          </p:nvPr>
        </p:nvGraphicFramePr>
        <p:xfrm>
          <a:off x="3376439" y="2143726"/>
          <a:ext cx="6255047" cy="4454024"/>
        </p:xfrm>
        <a:graphic>
          <a:graphicData uri="http://schemas.openxmlformats.org/drawingml/2006/table">
            <a:tbl>
              <a:tblPr/>
              <a:tblGrid>
                <a:gridCol w="1238623">
                  <a:extLst>
                    <a:ext uri="{9D8B030D-6E8A-4147-A177-3AD203B41FA5}">
                      <a16:colId xmlns:a16="http://schemas.microsoft.com/office/drawing/2014/main" val="2710988600"/>
                    </a:ext>
                  </a:extLst>
                </a:gridCol>
                <a:gridCol w="1238623">
                  <a:extLst>
                    <a:ext uri="{9D8B030D-6E8A-4147-A177-3AD203B41FA5}">
                      <a16:colId xmlns:a16="http://schemas.microsoft.com/office/drawing/2014/main" val="2259461600"/>
                    </a:ext>
                  </a:extLst>
                </a:gridCol>
                <a:gridCol w="1238623">
                  <a:extLst>
                    <a:ext uri="{9D8B030D-6E8A-4147-A177-3AD203B41FA5}">
                      <a16:colId xmlns:a16="http://schemas.microsoft.com/office/drawing/2014/main" val="2027133270"/>
                    </a:ext>
                  </a:extLst>
                </a:gridCol>
                <a:gridCol w="2539178">
                  <a:extLst>
                    <a:ext uri="{9D8B030D-6E8A-4147-A177-3AD203B41FA5}">
                      <a16:colId xmlns:a16="http://schemas.microsoft.com/office/drawing/2014/main" val="1204970753"/>
                    </a:ext>
                  </a:extLst>
                </a:gridCol>
              </a:tblGrid>
              <a:tr h="534852">
                <a:tc>
                  <a:txBody>
                    <a:bodyPr/>
                    <a:lstStyle/>
                    <a:p>
                      <a:pPr algn="ctr"/>
                      <a:r>
                        <a:rPr lang="en-IN" sz="1100" b="1"/>
                        <a:t>(1)</a:t>
                      </a:r>
                      <a:br>
                        <a:rPr lang="en-IN" sz="1100" b="1"/>
                      </a:br>
                      <a:r>
                        <a:rPr lang="en-IN" sz="1100" b="1"/>
                        <a:t>year</a:t>
                      </a:r>
                      <a:endParaRPr lang="en-IN" sz="1100"/>
                    </a:p>
                  </a:txBody>
                  <a:tcPr marL="22663" marR="22663" marT="22663" marB="22663" anchor="ctr">
                    <a:lnL>
                      <a:noFill/>
                    </a:lnL>
                    <a:lnR>
                      <a:noFill/>
                    </a:lnR>
                    <a:lnT>
                      <a:noFill/>
                    </a:lnT>
                    <a:lnB>
                      <a:noFill/>
                    </a:lnB>
                  </a:tcPr>
                </a:tc>
                <a:tc>
                  <a:txBody>
                    <a:bodyPr/>
                    <a:lstStyle/>
                    <a:p>
                      <a:pPr algn="ctr"/>
                      <a:r>
                        <a:rPr lang="en-IN" sz="1100" b="1"/>
                        <a:t>(2)</a:t>
                      </a:r>
                      <a:br>
                        <a:rPr lang="en-IN" sz="1100" b="1"/>
                      </a:br>
                      <a:r>
                        <a:rPr lang="en-IN" sz="1100" b="1"/>
                        <a:t>Sales</a:t>
                      </a:r>
                      <a:endParaRPr lang="en-IN" sz="1100"/>
                    </a:p>
                  </a:txBody>
                  <a:tcPr marL="22663" marR="22663" marT="22663" marB="22663" anchor="ctr">
                    <a:lnL>
                      <a:noFill/>
                    </a:lnL>
                    <a:lnR>
                      <a:noFill/>
                    </a:lnR>
                    <a:lnT>
                      <a:noFill/>
                    </a:lnT>
                    <a:lnB>
                      <a:noFill/>
                    </a:lnB>
                  </a:tcPr>
                </a:tc>
                <a:tc>
                  <a:txBody>
                    <a:bodyPr/>
                    <a:lstStyle/>
                    <a:p>
                      <a:pPr algn="ctr"/>
                      <a:r>
                        <a:rPr lang="en-US" sz="1100" b="1"/>
                        <a:t>(3)</a:t>
                      </a:r>
                      <a:br>
                        <a:rPr lang="en-US" sz="1100" b="1"/>
                      </a:br>
                      <a:r>
                        <a:rPr lang="en-US" sz="1100" b="1"/>
                        <a:t>5 year moving total</a:t>
                      </a:r>
                      <a:endParaRPr lang="en-US" sz="1100"/>
                    </a:p>
                  </a:txBody>
                  <a:tcPr marL="22663" marR="22663" marT="22663" marB="22663" anchor="ctr">
                    <a:lnL>
                      <a:noFill/>
                    </a:lnL>
                    <a:lnR>
                      <a:noFill/>
                    </a:lnR>
                    <a:lnT>
                      <a:noFill/>
                    </a:lnT>
                    <a:lnB>
                      <a:noFill/>
                    </a:lnB>
                  </a:tcPr>
                </a:tc>
                <a:tc>
                  <a:txBody>
                    <a:bodyPr/>
                    <a:lstStyle/>
                    <a:p>
                      <a:pPr algn="ctr"/>
                      <a:r>
                        <a:rPr lang="en-US" sz="1100" b="1"/>
                        <a:t>(4)</a:t>
                      </a:r>
                      <a:br>
                        <a:rPr lang="en-US" sz="1100" b="1"/>
                      </a:br>
                      <a:r>
                        <a:rPr lang="en-US" sz="1100" b="1"/>
                        <a:t>5 year moving average</a:t>
                      </a:r>
                      <a:br>
                        <a:rPr lang="en-US" sz="1100" b="1"/>
                      </a:br>
                      <a:r>
                        <a:rPr lang="en-US" sz="1100" b="1">
                          <a:effectLst/>
                          <a:latin typeface="Times New Roman" panose="02020603050405020304" pitchFamily="18" charset="0"/>
                        </a:rPr>
                        <a:t>(3)÷5</a:t>
                      </a:r>
                      <a:endParaRPr lang="en-US" sz="1100"/>
                    </a:p>
                  </a:txBody>
                  <a:tcPr marL="22663" marR="22663" marT="22663" marB="22663" anchor="ctr">
                    <a:lnL>
                      <a:noFill/>
                    </a:lnL>
                    <a:lnR>
                      <a:noFill/>
                    </a:lnR>
                    <a:lnT>
                      <a:noFill/>
                    </a:lnT>
                    <a:lnB>
                      <a:noFill/>
                    </a:lnB>
                  </a:tcPr>
                </a:tc>
                <a:extLst>
                  <a:ext uri="{0D108BD9-81ED-4DB2-BD59-A6C34878D82A}">
                    <a16:rowId xmlns:a16="http://schemas.microsoft.com/office/drawing/2014/main" val="496354103"/>
                  </a:ext>
                </a:extLst>
              </a:tr>
              <a:tr h="208502">
                <a:tc>
                  <a:txBody>
                    <a:bodyPr/>
                    <a:lstStyle/>
                    <a:p>
                      <a:pPr algn="ctr"/>
                      <a:r>
                        <a:rPr lang="en-IN" sz="1100"/>
                        <a:t>1</a:t>
                      </a:r>
                    </a:p>
                  </a:txBody>
                  <a:tcPr marL="22663" marR="22663" marT="22663" marB="22663" anchor="ctr">
                    <a:lnL>
                      <a:noFill/>
                    </a:lnL>
                    <a:lnR>
                      <a:noFill/>
                    </a:lnR>
                    <a:lnT>
                      <a:noFill/>
                    </a:lnT>
                    <a:lnB>
                      <a:noFill/>
                    </a:lnB>
                  </a:tcPr>
                </a:tc>
                <a:tc>
                  <a:txBody>
                    <a:bodyPr/>
                    <a:lstStyle/>
                    <a:p>
                      <a:pPr algn="ctr"/>
                      <a:r>
                        <a:rPr lang="en-IN" sz="1100"/>
                        <a:t>5.2</a:t>
                      </a:r>
                    </a:p>
                  </a:txBody>
                  <a:tcPr marL="22663" marR="22663" marT="22663" marB="22663" anchor="ctr">
                    <a:lnL>
                      <a:noFill/>
                    </a:lnL>
                    <a:lnR>
                      <a:noFill/>
                    </a:lnR>
                    <a:lnT>
                      <a:noFill/>
                    </a:lnT>
                    <a:lnB>
                      <a:noFill/>
                    </a:lnB>
                  </a:tcPr>
                </a:tc>
                <a:tc>
                  <a:txBody>
                    <a:bodyPr/>
                    <a:lstStyle/>
                    <a:p>
                      <a:pPr algn="ctr"/>
                      <a:endParaRPr lang="en-IN" sz="1100"/>
                    </a:p>
                  </a:txBody>
                  <a:tcPr marL="22663" marR="22663" marT="22663" marB="22663" anchor="ctr">
                    <a:lnL>
                      <a:noFill/>
                    </a:lnL>
                    <a:lnR>
                      <a:noFill/>
                    </a:lnR>
                    <a:lnT>
                      <a:noFill/>
                    </a:lnT>
                    <a:lnB>
                      <a:noFill/>
                    </a:lnB>
                  </a:tcPr>
                </a:tc>
                <a:tc>
                  <a:txBody>
                    <a:bodyPr/>
                    <a:lstStyle/>
                    <a:p>
                      <a:pPr algn="ct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1836136367"/>
                  </a:ext>
                </a:extLst>
              </a:tr>
              <a:tr h="208502">
                <a:tc>
                  <a:txBody>
                    <a:bodyPr/>
                    <a:lstStyle/>
                    <a:p>
                      <a:pPr algn="ctr"/>
                      <a:r>
                        <a:rPr lang="en-IN" sz="1100"/>
                        <a:t>2</a:t>
                      </a:r>
                    </a:p>
                  </a:txBody>
                  <a:tcPr marL="22663" marR="22663" marT="22663" marB="22663" anchor="ctr">
                    <a:lnL>
                      <a:noFill/>
                    </a:lnL>
                    <a:lnR>
                      <a:noFill/>
                    </a:lnR>
                    <a:lnT>
                      <a:noFill/>
                    </a:lnT>
                    <a:lnB>
                      <a:noFill/>
                    </a:lnB>
                  </a:tcPr>
                </a:tc>
                <a:tc>
                  <a:txBody>
                    <a:bodyPr/>
                    <a:lstStyle/>
                    <a:p>
                      <a:pPr algn="ctr"/>
                      <a:r>
                        <a:rPr lang="en-IN" sz="1100"/>
                        <a:t>4.9</a:t>
                      </a:r>
                    </a:p>
                  </a:txBody>
                  <a:tcPr marL="22663" marR="22663" marT="22663" marB="22663" anchor="ctr">
                    <a:lnL>
                      <a:noFill/>
                    </a:lnL>
                    <a:lnR>
                      <a:noFill/>
                    </a:lnR>
                    <a:lnT>
                      <a:noFill/>
                    </a:lnT>
                    <a:lnB>
                      <a:noFill/>
                    </a:lnB>
                  </a:tcPr>
                </a:tc>
                <a:tc>
                  <a:txBody>
                    <a:bodyPr/>
                    <a:lstStyle/>
                    <a:p>
                      <a:pPr algn="ctr"/>
                      <a:endParaRPr lang="en-IN" sz="1100"/>
                    </a:p>
                  </a:txBody>
                  <a:tcPr marL="22663" marR="22663" marT="22663" marB="22663" anchor="ctr">
                    <a:lnL>
                      <a:noFill/>
                    </a:lnL>
                    <a:lnR>
                      <a:noFill/>
                    </a:lnR>
                    <a:lnT>
                      <a:noFill/>
                    </a:lnT>
                    <a:lnB>
                      <a:noFill/>
                    </a:lnB>
                  </a:tcPr>
                </a:tc>
                <a:tc>
                  <a:txBody>
                    <a:bodyPr/>
                    <a:lstStyle/>
                    <a:p>
                      <a:pPr algn="ct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3948831408"/>
                  </a:ext>
                </a:extLst>
              </a:tr>
              <a:tr h="371677">
                <a:tc>
                  <a:txBody>
                    <a:bodyPr/>
                    <a:lstStyle/>
                    <a:p>
                      <a:pPr algn="ctr"/>
                      <a:r>
                        <a:rPr lang="en-IN" sz="1100"/>
                        <a:t>3</a:t>
                      </a:r>
                    </a:p>
                  </a:txBody>
                  <a:tcPr marL="22663" marR="22663" marT="22663" marB="22663" anchor="ctr">
                    <a:lnL>
                      <a:noFill/>
                    </a:lnL>
                    <a:lnR>
                      <a:noFill/>
                    </a:lnR>
                    <a:lnT>
                      <a:noFill/>
                    </a:lnT>
                    <a:lnB>
                      <a:noFill/>
                    </a:lnB>
                  </a:tcPr>
                </a:tc>
                <a:tc>
                  <a:txBody>
                    <a:bodyPr/>
                    <a:lstStyle/>
                    <a:p>
                      <a:pPr algn="ctr"/>
                      <a:r>
                        <a:rPr lang="en-IN" sz="1100"/>
                        <a:t>5.5</a:t>
                      </a:r>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5.2+4.9+5.5+4.9+5.2=25.7</a:t>
                      </a:r>
                      <a:endParaRPr lang="en-IN" sz="1100"/>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25.7÷5=5.14</a:t>
                      </a: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4125047048"/>
                  </a:ext>
                </a:extLst>
              </a:tr>
              <a:tr h="371677">
                <a:tc>
                  <a:txBody>
                    <a:bodyPr/>
                    <a:lstStyle/>
                    <a:p>
                      <a:pPr algn="ctr"/>
                      <a:r>
                        <a:rPr lang="en-IN" sz="1100"/>
                        <a:t>4</a:t>
                      </a:r>
                    </a:p>
                  </a:txBody>
                  <a:tcPr marL="22663" marR="22663" marT="22663" marB="22663" anchor="ctr">
                    <a:lnL>
                      <a:noFill/>
                    </a:lnL>
                    <a:lnR>
                      <a:noFill/>
                    </a:lnR>
                    <a:lnT>
                      <a:noFill/>
                    </a:lnT>
                    <a:lnB>
                      <a:noFill/>
                    </a:lnB>
                  </a:tcPr>
                </a:tc>
                <a:tc>
                  <a:txBody>
                    <a:bodyPr/>
                    <a:lstStyle/>
                    <a:p>
                      <a:pPr algn="ctr"/>
                      <a:r>
                        <a:rPr lang="en-IN" sz="1100"/>
                        <a:t>4.9</a:t>
                      </a:r>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4.9+5.5+4.9+5.2+5.7=26.2</a:t>
                      </a:r>
                      <a:endParaRPr lang="en-IN" sz="1100"/>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26.2÷5=5.24</a:t>
                      </a: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2848025498"/>
                  </a:ext>
                </a:extLst>
              </a:tr>
              <a:tr h="371677">
                <a:tc>
                  <a:txBody>
                    <a:bodyPr/>
                    <a:lstStyle/>
                    <a:p>
                      <a:pPr algn="ctr"/>
                      <a:r>
                        <a:rPr lang="en-IN" sz="1100"/>
                        <a:t>5</a:t>
                      </a:r>
                    </a:p>
                  </a:txBody>
                  <a:tcPr marL="22663" marR="22663" marT="22663" marB="22663" anchor="ctr">
                    <a:lnL>
                      <a:noFill/>
                    </a:lnL>
                    <a:lnR>
                      <a:noFill/>
                    </a:lnR>
                    <a:lnT>
                      <a:noFill/>
                    </a:lnT>
                    <a:lnB>
                      <a:noFill/>
                    </a:lnB>
                  </a:tcPr>
                </a:tc>
                <a:tc>
                  <a:txBody>
                    <a:bodyPr/>
                    <a:lstStyle/>
                    <a:p>
                      <a:pPr algn="ctr"/>
                      <a:r>
                        <a:rPr lang="en-IN" sz="1100"/>
                        <a:t>5.2</a:t>
                      </a:r>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5.5+4.9+5.2+5.7+5.4=26.7</a:t>
                      </a:r>
                      <a:endParaRPr lang="en-IN" sz="1100"/>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26.7÷5=5.34</a:t>
                      </a: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3444529722"/>
                  </a:ext>
                </a:extLst>
              </a:tr>
              <a:tr h="371677">
                <a:tc>
                  <a:txBody>
                    <a:bodyPr/>
                    <a:lstStyle/>
                    <a:p>
                      <a:pPr algn="ctr"/>
                      <a:r>
                        <a:rPr lang="en-IN" sz="1100"/>
                        <a:t>6</a:t>
                      </a:r>
                    </a:p>
                  </a:txBody>
                  <a:tcPr marL="22663" marR="22663" marT="22663" marB="22663" anchor="ctr">
                    <a:lnL>
                      <a:noFill/>
                    </a:lnL>
                    <a:lnR>
                      <a:noFill/>
                    </a:lnR>
                    <a:lnT>
                      <a:noFill/>
                    </a:lnT>
                    <a:lnB>
                      <a:noFill/>
                    </a:lnB>
                  </a:tcPr>
                </a:tc>
                <a:tc>
                  <a:txBody>
                    <a:bodyPr/>
                    <a:lstStyle/>
                    <a:p>
                      <a:pPr algn="ctr"/>
                      <a:r>
                        <a:rPr lang="en-IN" sz="1100"/>
                        <a:t>5.7</a:t>
                      </a:r>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4.9+5.2+5.7+5.4+5.8=27</a:t>
                      </a:r>
                      <a:endParaRPr lang="en-IN" sz="1100"/>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27÷5=5.4</a:t>
                      </a: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2889663903"/>
                  </a:ext>
                </a:extLst>
              </a:tr>
              <a:tr h="371677">
                <a:tc>
                  <a:txBody>
                    <a:bodyPr/>
                    <a:lstStyle/>
                    <a:p>
                      <a:pPr algn="ctr"/>
                      <a:r>
                        <a:rPr lang="en-IN" sz="1100"/>
                        <a:t>7</a:t>
                      </a:r>
                    </a:p>
                  </a:txBody>
                  <a:tcPr marL="22663" marR="22663" marT="22663" marB="22663" anchor="ctr">
                    <a:lnL>
                      <a:noFill/>
                    </a:lnL>
                    <a:lnR>
                      <a:noFill/>
                    </a:lnR>
                    <a:lnT>
                      <a:noFill/>
                    </a:lnT>
                    <a:lnB>
                      <a:noFill/>
                    </a:lnB>
                  </a:tcPr>
                </a:tc>
                <a:tc>
                  <a:txBody>
                    <a:bodyPr/>
                    <a:lstStyle/>
                    <a:p>
                      <a:pPr algn="ctr"/>
                      <a:r>
                        <a:rPr lang="en-IN" sz="1100"/>
                        <a:t>5.4</a:t>
                      </a:r>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5.2+5.7+5.4+5.8+5.9=28</a:t>
                      </a:r>
                      <a:endParaRPr lang="en-IN" sz="1100"/>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28÷5=5.6</a:t>
                      </a: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2013716901"/>
                  </a:ext>
                </a:extLst>
              </a:tr>
              <a:tr h="371677">
                <a:tc>
                  <a:txBody>
                    <a:bodyPr/>
                    <a:lstStyle/>
                    <a:p>
                      <a:pPr algn="ctr"/>
                      <a:r>
                        <a:rPr lang="en-IN" sz="1100"/>
                        <a:t>8</a:t>
                      </a:r>
                    </a:p>
                  </a:txBody>
                  <a:tcPr marL="22663" marR="22663" marT="22663" marB="22663" anchor="ctr">
                    <a:lnL>
                      <a:noFill/>
                    </a:lnL>
                    <a:lnR>
                      <a:noFill/>
                    </a:lnR>
                    <a:lnT>
                      <a:noFill/>
                    </a:lnT>
                    <a:lnB>
                      <a:noFill/>
                    </a:lnB>
                  </a:tcPr>
                </a:tc>
                <a:tc>
                  <a:txBody>
                    <a:bodyPr/>
                    <a:lstStyle/>
                    <a:p>
                      <a:pPr algn="ctr"/>
                      <a:r>
                        <a:rPr lang="en-IN" sz="1100"/>
                        <a:t>5.8</a:t>
                      </a:r>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5.7+5.4+5.8+5.9+6=28.8</a:t>
                      </a:r>
                      <a:endParaRPr lang="en-IN" sz="1100"/>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28.8÷5=5.76</a:t>
                      </a: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464498927"/>
                  </a:ext>
                </a:extLst>
              </a:tr>
              <a:tr h="371677">
                <a:tc>
                  <a:txBody>
                    <a:bodyPr/>
                    <a:lstStyle/>
                    <a:p>
                      <a:pPr algn="ctr"/>
                      <a:r>
                        <a:rPr lang="en-IN" sz="1100"/>
                        <a:t>9</a:t>
                      </a:r>
                    </a:p>
                  </a:txBody>
                  <a:tcPr marL="22663" marR="22663" marT="22663" marB="22663" anchor="ctr">
                    <a:lnL>
                      <a:noFill/>
                    </a:lnL>
                    <a:lnR>
                      <a:noFill/>
                    </a:lnR>
                    <a:lnT>
                      <a:noFill/>
                    </a:lnT>
                    <a:lnB>
                      <a:noFill/>
                    </a:lnB>
                  </a:tcPr>
                </a:tc>
                <a:tc>
                  <a:txBody>
                    <a:bodyPr/>
                    <a:lstStyle/>
                    <a:p>
                      <a:pPr algn="ctr"/>
                      <a:r>
                        <a:rPr lang="en-IN" sz="1100"/>
                        <a:t>5.9</a:t>
                      </a:r>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5.4+5.8+5.9+6+5.2=28.3</a:t>
                      </a:r>
                      <a:endParaRPr lang="en-IN" sz="1100"/>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28.3÷5=5.66</a:t>
                      </a: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1138200735"/>
                  </a:ext>
                </a:extLst>
              </a:tr>
              <a:tr h="371677">
                <a:tc>
                  <a:txBody>
                    <a:bodyPr/>
                    <a:lstStyle/>
                    <a:p>
                      <a:pPr algn="ctr"/>
                      <a:r>
                        <a:rPr lang="en-IN" sz="1100"/>
                        <a:t>10</a:t>
                      </a:r>
                    </a:p>
                  </a:txBody>
                  <a:tcPr marL="22663" marR="22663" marT="22663" marB="22663" anchor="ctr">
                    <a:lnL>
                      <a:noFill/>
                    </a:lnL>
                    <a:lnR>
                      <a:noFill/>
                    </a:lnR>
                    <a:lnT>
                      <a:noFill/>
                    </a:lnT>
                    <a:lnB>
                      <a:noFill/>
                    </a:lnB>
                  </a:tcPr>
                </a:tc>
                <a:tc>
                  <a:txBody>
                    <a:bodyPr/>
                    <a:lstStyle/>
                    <a:p>
                      <a:pPr algn="ctr"/>
                      <a:r>
                        <a:rPr lang="en-IN" sz="1100"/>
                        <a:t>6</a:t>
                      </a:r>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5.8+5.9+6+5.2+4.8=27.7</a:t>
                      </a:r>
                      <a:endParaRPr lang="en-IN" sz="1100"/>
                    </a:p>
                  </a:txBody>
                  <a:tcPr marL="22663" marR="22663" marT="22663" marB="22663" anchor="ctr">
                    <a:lnL>
                      <a:noFill/>
                    </a:lnL>
                    <a:lnR>
                      <a:noFill/>
                    </a:lnR>
                    <a:lnT>
                      <a:noFill/>
                    </a:lnT>
                    <a:lnB>
                      <a:noFill/>
                    </a:lnB>
                  </a:tcPr>
                </a:tc>
                <a:tc>
                  <a:txBody>
                    <a:bodyPr/>
                    <a:lstStyle/>
                    <a:p>
                      <a:pPr algn="ctr"/>
                      <a:r>
                        <a:rPr lang="en-IN" sz="1100">
                          <a:effectLst/>
                          <a:latin typeface="Times New Roman" panose="02020603050405020304" pitchFamily="18" charset="0"/>
                        </a:rPr>
                        <a:t>27.7÷5=5.54</a:t>
                      </a: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2539698396"/>
                  </a:ext>
                </a:extLst>
              </a:tr>
              <a:tr h="208502">
                <a:tc>
                  <a:txBody>
                    <a:bodyPr/>
                    <a:lstStyle/>
                    <a:p>
                      <a:pPr algn="ctr"/>
                      <a:r>
                        <a:rPr lang="en-IN" sz="1100"/>
                        <a:t>11</a:t>
                      </a:r>
                    </a:p>
                  </a:txBody>
                  <a:tcPr marL="22663" marR="22663" marT="22663" marB="22663" anchor="ctr">
                    <a:lnL>
                      <a:noFill/>
                    </a:lnL>
                    <a:lnR>
                      <a:noFill/>
                    </a:lnR>
                    <a:lnT>
                      <a:noFill/>
                    </a:lnT>
                    <a:lnB>
                      <a:noFill/>
                    </a:lnB>
                  </a:tcPr>
                </a:tc>
                <a:tc>
                  <a:txBody>
                    <a:bodyPr/>
                    <a:lstStyle/>
                    <a:p>
                      <a:pPr algn="ctr"/>
                      <a:r>
                        <a:rPr lang="en-IN" sz="1100"/>
                        <a:t>5.2</a:t>
                      </a:r>
                    </a:p>
                  </a:txBody>
                  <a:tcPr marL="22663" marR="22663" marT="22663" marB="22663" anchor="ctr">
                    <a:lnL>
                      <a:noFill/>
                    </a:lnL>
                    <a:lnR>
                      <a:noFill/>
                    </a:lnR>
                    <a:lnT>
                      <a:noFill/>
                    </a:lnT>
                    <a:lnB>
                      <a:noFill/>
                    </a:lnB>
                  </a:tcPr>
                </a:tc>
                <a:tc>
                  <a:txBody>
                    <a:bodyPr/>
                    <a:lstStyle/>
                    <a:p>
                      <a:pPr algn="ctr"/>
                      <a:endParaRPr lang="en-IN" sz="1100"/>
                    </a:p>
                  </a:txBody>
                  <a:tcPr marL="22663" marR="22663" marT="22663" marB="22663" anchor="ctr">
                    <a:lnL>
                      <a:noFill/>
                    </a:lnL>
                    <a:lnR>
                      <a:noFill/>
                    </a:lnR>
                    <a:lnT>
                      <a:noFill/>
                    </a:lnT>
                    <a:lnB>
                      <a:noFill/>
                    </a:lnB>
                  </a:tcPr>
                </a:tc>
                <a:tc>
                  <a:txBody>
                    <a:bodyPr/>
                    <a:lstStyle/>
                    <a:p>
                      <a:pPr algn="ctr"/>
                      <a:endParaRPr lang="en-IN" sz="1100"/>
                    </a:p>
                  </a:txBody>
                  <a:tcPr marL="22663" marR="22663" marT="22663" marB="22663" anchor="ctr">
                    <a:lnL>
                      <a:noFill/>
                    </a:lnL>
                    <a:lnR>
                      <a:noFill/>
                    </a:lnR>
                    <a:lnT>
                      <a:noFill/>
                    </a:lnT>
                    <a:lnB>
                      <a:noFill/>
                    </a:lnB>
                  </a:tcPr>
                </a:tc>
                <a:extLst>
                  <a:ext uri="{0D108BD9-81ED-4DB2-BD59-A6C34878D82A}">
                    <a16:rowId xmlns:a16="http://schemas.microsoft.com/office/drawing/2014/main" val="849749521"/>
                  </a:ext>
                </a:extLst>
              </a:tr>
              <a:tr h="217567">
                <a:tc>
                  <a:txBody>
                    <a:bodyPr/>
                    <a:lstStyle/>
                    <a:p>
                      <a:pPr algn="l"/>
                      <a:r>
                        <a:rPr lang="en-IN" sz="1100" b="0" i="0">
                          <a:solidFill>
                            <a:srgbClr val="000000"/>
                          </a:solidFill>
                          <a:effectLst/>
                          <a:latin typeface="Arial" panose="020B0604020202020204" pitchFamily="34" charset="0"/>
                        </a:rPr>
                        <a:t>12</a:t>
                      </a:r>
                    </a:p>
                  </a:txBody>
                  <a:tcPr marL="22663" marR="22663" marT="22663" marB="22663" anchor="ctr">
                    <a:lnL>
                      <a:noFill/>
                    </a:lnL>
                    <a:lnR>
                      <a:noFill/>
                    </a:lnR>
                    <a:lnT>
                      <a:noFill/>
                    </a:lnT>
                    <a:lnB>
                      <a:noFill/>
                    </a:lnB>
                    <a:solidFill>
                      <a:srgbClr val="E1EFFD"/>
                    </a:solidFill>
                  </a:tcPr>
                </a:tc>
                <a:tc>
                  <a:txBody>
                    <a:bodyPr/>
                    <a:lstStyle/>
                    <a:p>
                      <a:pPr algn="l"/>
                      <a:r>
                        <a:rPr lang="en-IN" sz="1100" b="0" i="0">
                          <a:solidFill>
                            <a:srgbClr val="000000"/>
                          </a:solidFill>
                          <a:effectLst/>
                          <a:latin typeface="Arial" panose="020B0604020202020204" pitchFamily="34" charset="0"/>
                        </a:rPr>
                        <a:t>4.8</a:t>
                      </a:r>
                    </a:p>
                  </a:txBody>
                  <a:tcPr marL="22663" marR="22663" marT="22663" marB="22663" anchor="ctr">
                    <a:lnL>
                      <a:noFill/>
                    </a:lnL>
                    <a:lnR>
                      <a:noFill/>
                    </a:lnR>
                    <a:lnT>
                      <a:noFill/>
                    </a:lnT>
                    <a:lnB>
                      <a:noFill/>
                    </a:lnB>
                    <a:solidFill>
                      <a:srgbClr val="E1EFFD"/>
                    </a:solidFill>
                  </a:tcPr>
                </a:tc>
                <a:tc>
                  <a:txBody>
                    <a:bodyPr/>
                    <a:lstStyle/>
                    <a:p>
                      <a:pPr algn="l"/>
                      <a:endParaRPr lang="en-IN" sz="1100" b="0" i="0">
                        <a:solidFill>
                          <a:srgbClr val="000000"/>
                        </a:solidFill>
                        <a:effectLst/>
                        <a:latin typeface="Arial" panose="020B0604020202020204" pitchFamily="34" charset="0"/>
                      </a:endParaRPr>
                    </a:p>
                  </a:txBody>
                  <a:tcPr marL="22663" marR="22663" marT="22663" marB="22663" anchor="ctr">
                    <a:lnL>
                      <a:noFill/>
                    </a:lnL>
                    <a:lnR>
                      <a:noFill/>
                    </a:lnR>
                    <a:lnT>
                      <a:noFill/>
                    </a:lnT>
                    <a:lnB>
                      <a:noFill/>
                    </a:lnB>
                    <a:solidFill>
                      <a:srgbClr val="E1EFFD"/>
                    </a:solidFill>
                  </a:tcPr>
                </a:tc>
                <a:tc>
                  <a:txBody>
                    <a:bodyPr/>
                    <a:lstStyle/>
                    <a:p>
                      <a:endParaRPr lang="en-IN" sz="1100" dirty="0"/>
                    </a:p>
                  </a:txBody>
                  <a:tcPr marL="54392" marR="54392" marT="27196" marB="27196">
                    <a:lnL>
                      <a:noFill/>
                    </a:lnL>
                    <a:lnT>
                      <a:noFill/>
                    </a:lnT>
                  </a:tcPr>
                </a:tc>
                <a:extLst>
                  <a:ext uri="{0D108BD9-81ED-4DB2-BD59-A6C34878D82A}">
                    <a16:rowId xmlns:a16="http://schemas.microsoft.com/office/drawing/2014/main" val="2092245418"/>
                  </a:ext>
                </a:extLst>
              </a:tr>
            </a:tbl>
          </a:graphicData>
        </a:graphic>
      </p:graphicFrame>
      <p:sp>
        <p:nvSpPr>
          <p:cNvPr id="6" name="Rectangle 2">
            <a:extLst>
              <a:ext uri="{FF2B5EF4-FFF2-40B4-BE49-F238E27FC236}">
                <a16:creationId xmlns:a16="http://schemas.microsoft.com/office/drawing/2014/main" id="{289899D8-D552-7F0D-9047-FB96715A0D33}"/>
              </a:ext>
            </a:extLst>
          </p:cNvPr>
          <p:cNvSpPr>
            <a:spLocks noChangeArrowheads="1"/>
          </p:cNvSpPr>
          <p:nvPr/>
        </p:nvSpPr>
        <p:spPr bwMode="auto">
          <a:xfrm>
            <a:off x="3376588" y="21442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alculation of 5 year moving averages of the data</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97142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Introduction</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EFB7E53-FAE5-4AF1-A98F-C4E7B0A4A148}"/>
              </a:ext>
            </a:extLst>
          </p:cNvPr>
          <p:cNvSpPr txBox="1"/>
          <p:nvPr/>
        </p:nvSpPr>
        <p:spPr>
          <a:xfrm>
            <a:off x="1186895" y="615740"/>
            <a:ext cx="10859330" cy="584775"/>
          </a:xfrm>
          <a:prstGeom prst="rect">
            <a:avLst/>
          </a:prstGeom>
          <a:noFill/>
        </p:spPr>
        <p:txBody>
          <a:bodyPr wrap="square">
            <a:spAutoFit/>
          </a:bodyPr>
          <a:lstStyle/>
          <a:p>
            <a:r>
              <a:rPr lang="en-US" sz="3200" b="1" dirty="0"/>
              <a:t>Exponential Smoothing</a:t>
            </a:r>
            <a:endParaRPr lang="en-IN" sz="3600" b="1" dirty="0"/>
          </a:p>
        </p:txBody>
      </p:sp>
      <p:sp>
        <p:nvSpPr>
          <p:cNvPr id="8" name="TextBox 7">
            <a:extLst>
              <a:ext uri="{FF2B5EF4-FFF2-40B4-BE49-F238E27FC236}">
                <a16:creationId xmlns:a16="http://schemas.microsoft.com/office/drawing/2014/main" id="{E95B9C2A-C815-4626-BC06-1E19A34AC37E}"/>
              </a:ext>
            </a:extLst>
          </p:cNvPr>
          <p:cNvSpPr txBox="1"/>
          <p:nvPr/>
        </p:nvSpPr>
        <p:spPr>
          <a:xfrm>
            <a:off x="1186894" y="1273027"/>
            <a:ext cx="10680427" cy="1477328"/>
          </a:xfrm>
          <a:prstGeom prst="rect">
            <a:avLst/>
          </a:prstGeom>
          <a:noFill/>
        </p:spPr>
        <p:txBody>
          <a:bodyPr wrap="square">
            <a:spAutoFit/>
          </a:bodyPr>
          <a:lstStyle/>
          <a:p>
            <a:pPr marL="285750" indent="-285750" algn="just">
              <a:buFont typeface="Wingdings" panose="05000000000000000000" pitchFamily="2" charset="2"/>
              <a:buChar char="q"/>
            </a:pPr>
            <a:r>
              <a:rPr lang="en-US" b="1" i="0" dirty="0">
                <a:solidFill>
                  <a:srgbClr val="222222"/>
                </a:solidFill>
                <a:effectLst/>
                <a:latin typeface="Roboto"/>
              </a:rPr>
              <a:t>Exponential smoothing</a:t>
            </a:r>
            <a:r>
              <a:rPr lang="en-US" b="0" i="0" dirty="0">
                <a:solidFill>
                  <a:srgbClr val="222222"/>
                </a:solidFill>
                <a:effectLst/>
                <a:latin typeface="Roboto"/>
              </a:rPr>
              <a:t> of time series </a:t>
            </a:r>
            <a:r>
              <a:rPr lang="en-US" b="1" i="0" dirty="0">
                <a:solidFill>
                  <a:srgbClr val="222222"/>
                </a:solidFill>
                <a:effectLst/>
                <a:latin typeface="Roboto"/>
              </a:rPr>
              <a:t>data</a:t>
            </a:r>
            <a:r>
              <a:rPr lang="en-US" b="0" i="0" dirty="0">
                <a:solidFill>
                  <a:srgbClr val="222222"/>
                </a:solidFill>
                <a:effectLst/>
                <a:latin typeface="Roboto"/>
              </a:rPr>
              <a:t> assigns </a:t>
            </a:r>
            <a:r>
              <a:rPr lang="en-US" b="1" i="0" dirty="0">
                <a:solidFill>
                  <a:srgbClr val="222222"/>
                </a:solidFill>
                <a:effectLst/>
                <a:latin typeface="Roboto"/>
              </a:rPr>
              <a:t>exponentially</a:t>
            </a:r>
            <a:r>
              <a:rPr lang="en-US" b="0" i="0" dirty="0">
                <a:solidFill>
                  <a:srgbClr val="222222"/>
                </a:solidFill>
                <a:effectLst/>
                <a:latin typeface="Roboto"/>
              </a:rPr>
              <a:t> decreasing weights for newest to oldest observations. </a:t>
            </a:r>
          </a:p>
          <a:p>
            <a:pPr algn="just"/>
            <a:endParaRPr lang="en-US" dirty="0">
              <a:solidFill>
                <a:srgbClr val="222222"/>
              </a:solidFill>
              <a:latin typeface="Roboto"/>
            </a:endParaRPr>
          </a:p>
          <a:p>
            <a:pPr marL="285750" indent="-285750" algn="just">
              <a:buFont typeface="Wingdings" panose="05000000000000000000" pitchFamily="2" charset="2"/>
              <a:buChar char="q"/>
            </a:pPr>
            <a:r>
              <a:rPr lang="en-US" b="0" i="0" dirty="0">
                <a:solidFill>
                  <a:srgbClr val="222222"/>
                </a:solidFill>
                <a:effectLst/>
                <a:latin typeface="Roboto"/>
              </a:rPr>
              <a:t>In other words, the older the </a:t>
            </a:r>
            <a:r>
              <a:rPr lang="en-US" b="1" i="0" dirty="0">
                <a:solidFill>
                  <a:srgbClr val="222222"/>
                </a:solidFill>
                <a:effectLst/>
                <a:latin typeface="Roboto"/>
              </a:rPr>
              <a:t>data</a:t>
            </a:r>
            <a:r>
              <a:rPr lang="en-US" b="0" i="0" dirty="0">
                <a:solidFill>
                  <a:srgbClr val="222222"/>
                </a:solidFill>
                <a:effectLst/>
                <a:latin typeface="Roboto"/>
              </a:rPr>
              <a:t>, the less priority (“weight”) the </a:t>
            </a:r>
            <a:r>
              <a:rPr lang="en-US" b="1" i="0" dirty="0">
                <a:solidFill>
                  <a:srgbClr val="222222"/>
                </a:solidFill>
                <a:effectLst/>
                <a:latin typeface="Roboto"/>
              </a:rPr>
              <a:t>data</a:t>
            </a:r>
            <a:r>
              <a:rPr lang="en-US" b="0" i="0" dirty="0">
                <a:solidFill>
                  <a:srgbClr val="222222"/>
                </a:solidFill>
                <a:effectLst/>
                <a:latin typeface="Roboto"/>
              </a:rPr>
              <a:t> is given; newer </a:t>
            </a:r>
            <a:r>
              <a:rPr lang="en-US" b="1" i="0" dirty="0">
                <a:solidFill>
                  <a:srgbClr val="222222"/>
                </a:solidFill>
                <a:effectLst/>
                <a:latin typeface="Roboto"/>
              </a:rPr>
              <a:t>data</a:t>
            </a:r>
            <a:r>
              <a:rPr lang="en-US" b="0" i="0" dirty="0">
                <a:solidFill>
                  <a:srgbClr val="222222"/>
                </a:solidFill>
                <a:effectLst/>
                <a:latin typeface="Roboto"/>
              </a:rPr>
              <a:t> is seen as more relevant and is assigned more weight.</a:t>
            </a:r>
            <a:endParaRPr lang="en-IN" dirty="0"/>
          </a:p>
        </p:txBody>
      </p:sp>
    </p:spTree>
    <p:extLst>
      <p:ext uri="{BB962C8B-B14F-4D97-AF65-F5344CB8AC3E}">
        <p14:creationId xmlns:p14="http://schemas.microsoft.com/office/powerpoint/2010/main" val="29480309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79DB364D-7868-45B4-B3AD-1C050C7632A0}"/>
              </a:ext>
            </a:extLst>
          </p:cNvPr>
          <p:cNvSpPr txBox="1"/>
          <p:nvPr/>
        </p:nvSpPr>
        <p:spPr>
          <a:xfrm>
            <a:off x="1118982" y="682375"/>
            <a:ext cx="10877548" cy="923330"/>
          </a:xfrm>
          <a:prstGeom prst="rect">
            <a:avLst/>
          </a:prstGeom>
          <a:noFill/>
        </p:spPr>
        <p:txBody>
          <a:bodyPr wrap="square">
            <a:spAutoFit/>
          </a:bodyPr>
          <a:lstStyle/>
          <a:p>
            <a:pPr algn="l" fontAlgn="base"/>
            <a:r>
              <a:rPr lang="en-US" b="0" i="0" dirty="0">
                <a:solidFill>
                  <a:srgbClr val="333333"/>
                </a:solidFill>
                <a:effectLst/>
                <a:latin typeface="BlinkMacSystemFont"/>
              </a:rPr>
              <a:t>This example teaches you how to apply </a:t>
            </a:r>
            <a:r>
              <a:rPr lang="en-US" b="0" i="0" dirty="0">
                <a:solidFill>
                  <a:srgbClr val="333333"/>
                </a:solidFill>
                <a:effectLst/>
                <a:latin typeface="inherit"/>
              </a:rPr>
              <a:t>exponential smoothing</a:t>
            </a:r>
            <a:r>
              <a:rPr lang="en-US" b="0" i="0" dirty="0">
                <a:solidFill>
                  <a:srgbClr val="333333"/>
                </a:solidFill>
                <a:effectLst/>
                <a:latin typeface="BlinkMacSystemFont"/>
              </a:rPr>
              <a:t> to a time series in </a:t>
            </a:r>
            <a:r>
              <a:rPr lang="en-US" b="0" i="0" dirty="0">
                <a:solidFill>
                  <a:srgbClr val="333333"/>
                </a:solidFill>
                <a:effectLst/>
                <a:latin typeface="inherit"/>
              </a:rPr>
              <a:t>Excel</a:t>
            </a:r>
            <a:r>
              <a:rPr lang="en-US" b="0" i="0" dirty="0">
                <a:solidFill>
                  <a:srgbClr val="333333"/>
                </a:solidFill>
                <a:effectLst/>
                <a:latin typeface="BlinkMacSystemFont"/>
              </a:rPr>
              <a:t>. Exponential smoothing is used to smooth out irregularities (peaks and valleys) to easily recognize trends.</a:t>
            </a:r>
          </a:p>
          <a:p>
            <a:pPr algn="l" fontAlgn="base"/>
            <a:r>
              <a:rPr lang="en-US" b="0" i="0" dirty="0">
                <a:solidFill>
                  <a:srgbClr val="333333"/>
                </a:solidFill>
                <a:effectLst/>
                <a:latin typeface="BlinkMacSystemFont"/>
              </a:rPr>
              <a:t>1. First, let's take a look at our time series.</a:t>
            </a:r>
          </a:p>
        </p:txBody>
      </p:sp>
      <p:pic>
        <p:nvPicPr>
          <p:cNvPr id="1026" name="Picture 2" descr="Time Series in Excel">
            <a:extLst>
              <a:ext uri="{FF2B5EF4-FFF2-40B4-BE49-F238E27FC236}">
                <a16:creationId xmlns:a16="http://schemas.microsoft.com/office/drawing/2014/main" id="{FBC0EEED-3BC8-449E-B3F8-806874660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800053"/>
            <a:ext cx="6732794" cy="475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647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a:p>
            <a:pPr algn="ctr" fontAlgn="base"/>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5CD5ED3-2947-453B-BA10-743B5CA72230}"/>
              </a:ext>
            </a:extLst>
          </p:cNvPr>
          <p:cNvSpPr txBox="1"/>
          <p:nvPr/>
        </p:nvSpPr>
        <p:spPr>
          <a:xfrm>
            <a:off x="1186896" y="818394"/>
            <a:ext cx="6097656" cy="369332"/>
          </a:xfrm>
          <a:prstGeom prst="rect">
            <a:avLst/>
          </a:prstGeom>
          <a:noFill/>
        </p:spPr>
        <p:txBody>
          <a:bodyPr wrap="square">
            <a:spAutoFit/>
          </a:bodyPr>
          <a:lstStyle/>
          <a:p>
            <a:r>
              <a:rPr lang="en-US" b="0" i="0" dirty="0">
                <a:solidFill>
                  <a:srgbClr val="333333"/>
                </a:solidFill>
                <a:effectLst/>
                <a:latin typeface="BlinkMacSystemFont"/>
              </a:rPr>
              <a:t>2. On the Data tab, in the Analysis group, click Data Analysis.</a:t>
            </a:r>
            <a:endParaRPr lang="en-IN" dirty="0"/>
          </a:p>
        </p:txBody>
      </p:sp>
      <p:pic>
        <p:nvPicPr>
          <p:cNvPr id="2050" name="Picture 2" descr="Click Data Analysis">
            <a:extLst>
              <a:ext uri="{FF2B5EF4-FFF2-40B4-BE49-F238E27FC236}">
                <a16:creationId xmlns:a16="http://schemas.microsoft.com/office/drawing/2014/main" id="{190E963B-8CA0-42F0-BEE3-A5435CF3C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340198"/>
            <a:ext cx="6143218" cy="12614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F710391-3642-47A3-BECE-7CEE79B79756}"/>
              </a:ext>
            </a:extLst>
          </p:cNvPr>
          <p:cNvSpPr txBox="1"/>
          <p:nvPr/>
        </p:nvSpPr>
        <p:spPr>
          <a:xfrm>
            <a:off x="1164544" y="2905791"/>
            <a:ext cx="6097656" cy="369332"/>
          </a:xfrm>
          <a:prstGeom prst="rect">
            <a:avLst/>
          </a:prstGeom>
          <a:noFill/>
        </p:spPr>
        <p:txBody>
          <a:bodyPr wrap="square">
            <a:spAutoFit/>
          </a:bodyPr>
          <a:lstStyle/>
          <a:p>
            <a:r>
              <a:rPr lang="en-US" b="0" i="0" dirty="0">
                <a:solidFill>
                  <a:srgbClr val="333333"/>
                </a:solidFill>
                <a:effectLst/>
                <a:latin typeface="BlinkMacSystemFont"/>
              </a:rPr>
              <a:t>3. Select Exponential Smoothing and click OK.</a:t>
            </a:r>
            <a:endParaRPr lang="en-IN" dirty="0"/>
          </a:p>
        </p:txBody>
      </p:sp>
      <p:pic>
        <p:nvPicPr>
          <p:cNvPr id="2052" name="Picture 4" descr="Select Exponential Smoothing">
            <a:extLst>
              <a:ext uri="{FF2B5EF4-FFF2-40B4-BE49-F238E27FC236}">
                <a16:creationId xmlns:a16="http://schemas.microsoft.com/office/drawing/2014/main" id="{DAE80090-706F-408D-B08D-954DFC0E03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6896" y="3499402"/>
            <a:ext cx="5134391" cy="258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1465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a:p>
            <a:pPr algn="ctr" fontAlgn="base"/>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56147AC1-C77B-42BB-9A62-1D80A3445E11}"/>
              </a:ext>
            </a:extLst>
          </p:cNvPr>
          <p:cNvSpPr txBox="1"/>
          <p:nvPr/>
        </p:nvSpPr>
        <p:spPr>
          <a:xfrm>
            <a:off x="1186895" y="986423"/>
            <a:ext cx="10670487" cy="1477328"/>
          </a:xfrm>
          <a:prstGeom prst="rect">
            <a:avLst/>
          </a:prstGeom>
          <a:noFill/>
        </p:spPr>
        <p:txBody>
          <a:bodyPr wrap="square">
            <a:spAutoFit/>
          </a:bodyPr>
          <a:lstStyle/>
          <a:p>
            <a:pPr algn="l" fontAlgn="base"/>
            <a:r>
              <a:rPr lang="en-US" b="0" i="0" dirty="0">
                <a:solidFill>
                  <a:srgbClr val="333333"/>
                </a:solidFill>
                <a:effectLst/>
                <a:latin typeface="BlinkMacSystemFont"/>
              </a:rPr>
              <a:t>4. Click in the Input Range box and select the range B2:M2.</a:t>
            </a:r>
          </a:p>
          <a:p>
            <a:pPr algn="l" fontAlgn="base"/>
            <a:r>
              <a:rPr lang="en-US" b="0" i="0" dirty="0">
                <a:solidFill>
                  <a:srgbClr val="333333"/>
                </a:solidFill>
                <a:effectLst/>
                <a:latin typeface="BlinkMacSystemFont"/>
              </a:rPr>
              <a:t>5. Click in the Damping factor box and type 0.9. Literature often talks about the smoothing constant α (alpha). The value (1- α) is called the damping factor.</a:t>
            </a:r>
          </a:p>
          <a:p>
            <a:pPr algn="l" fontAlgn="base"/>
            <a:r>
              <a:rPr lang="en-US" b="0" i="0" dirty="0">
                <a:solidFill>
                  <a:srgbClr val="333333"/>
                </a:solidFill>
                <a:effectLst/>
                <a:latin typeface="BlinkMacSystemFont"/>
              </a:rPr>
              <a:t>6. Click in the Output Range box and select cell B3.</a:t>
            </a:r>
          </a:p>
          <a:p>
            <a:pPr algn="l" fontAlgn="base"/>
            <a:r>
              <a:rPr lang="en-US" b="0" i="0" dirty="0">
                <a:solidFill>
                  <a:srgbClr val="333333"/>
                </a:solidFill>
                <a:effectLst/>
                <a:latin typeface="BlinkMacSystemFont"/>
              </a:rPr>
              <a:t>7. Click OK.</a:t>
            </a:r>
          </a:p>
        </p:txBody>
      </p:sp>
      <p:pic>
        <p:nvPicPr>
          <p:cNvPr id="3074" name="Picture 2" descr="Exponential Smoothing Parameters">
            <a:extLst>
              <a:ext uri="{FF2B5EF4-FFF2-40B4-BE49-F238E27FC236}">
                <a16:creationId xmlns:a16="http://schemas.microsoft.com/office/drawing/2014/main" id="{4353BC22-0A08-4B58-9FA8-6D2A9680B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5" y="2669278"/>
            <a:ext cx="5807144" cy="357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8765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a:p>
            <a:pPr algn="ctr" fontAlgn="base"/>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68CD560C-FBC2-4163-A0C9-07DBDB8ADE81}"/>
              </a:ext>
            </a:extLst>
          </p:cNvPr>
          <p:cNvSpPr txBox="1"/>
          <p:nvPr/>
        </p:nvSpPr>
        <p:spPr>
          <a:xfrm>
            <a:off x="1186896" y="872267"/>
            <a:ext cx="6097656" cy="369332"/>
          </a:xfrm>
          <a:prstGeom prst="rect">
            <a:avLst/>
          </a:prstGeom>
          <a:noFill/>
        </p:spPr>
        <p:txBody>
          <a:bodyPr wrap="square">
            <a:spAutoFit/>
          </a:bodyPr>
          <a:lstStyle/>
          <a:p>
            <a:r>
              <a:rPr lang="en-US" b="0" i="0" dirty="0">
                <a:solidFill>
                  <a:srgbClr val="333333"/>
                </a:solidFill>
                <a:effectLst/>
                <a:latin typeface="BlinkMacSystemFont"/>
              </a:rPr>
              <a:t>8. Plot a graph of these values.</a:t>
            </a:r>
            <a:endParaRPr lang="en-IN" dirty="0"/>
          </a:p>
        </p:txBody>
      </p:sp>
      <p:pic>
        <p:nvPicPr>
          <p:cNvPr id="4098" name="Picture 2" descr="Increasing Trend">
            <a:extLst>
              <a:ext uri="{FF2B5EF4-FFF2-40B4-BE49-F238E27FC236}">
                <a16:creationId xmlns:a16="http://schemas.microsoft.com/office/drawing/2014/main" id="{FCE06A01-70AE-4FFA-B1A6-1E99A346D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300163"/>
            <a:ext cx="5753100" cy="4257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31E91B-ECFE-4CC5-8E17-781F5F781F9B}"/>
              </a:ext>
            </a:extLst>
          </p:cNvPr>
          <p:cNvSpPr txBox="1"/>
          <p:nvPr/>
        </p:nvSpPr>
        <p:spPr>
          <a:xfrm>
            <a:off x="7064236" y="1241599"/>
            <a:ext cx="4455215" cy="3139321"/>
          </a:xfrm>
          <a:prstGeom prst="rect">
            <a:avLst/>
          </a:prstGeom>
          <a:noFill/>
        </p:spPr>
        <p:txBody>
          <a:bodyPr wrap="square">
            <a:spAutoFit/>
          </a:bodyPr>
          <a:lstStyle/>
          <a:p>
            <a:pPr algn="just"/>
            <a:r>
              <a:rPr lang="en-US" b="1" i="0" dirty="0">
                <a:solidFill>
                  <a:srgbClr val="333333"/>
                </a:solidFill>
                <a:effectLst/>
                <a:latin typeface="BlinkMacSystemFont"/>
              </a:rPr>
              <a:t>Explanation: </a:t>
            </a:r>
            <a:r>
              <a:rPr lang="en-US" b="0" i="0" dirty="0">
                <a:solidFill>
                  <a:srgbClr val="333333"/>
                </a:solidFill>
                <a:effectLst/>
                <a:latin typeface="BlinkMacSystemFont"/>
              </a:rPr>
              <a:t>because we set alpha to 0.1, the previous data point is given a relatively small weight while the previous smoothed value is given a large weight (i.e. 0.9). As a result, peaks and valleys are smoothed out. The graph shows an increasing trend. Excel cannot calculate the smoothed value for the first data point because there is no previous data point. The smoothed value for the second data point equals the previous data point.</a:t>
            </a:r>
            <a:endParaRPr lang="en-IN" dirty="0"/>
          </a:p>
        </p:txBody>
      </p:sp>
    </p:spTree>
    <p:extLst>
      <p:ext uri="{BB962C8B-B14F-4D97-AF65-F5344CB8AC3E}">
        <p14:creationId xmlns:p14="http://schemas.microsoft.com/office/powerpoint/2010/main" val="3201124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18982" y="0"/>
            <a:ext cx="11073018" cy="543228"/>
          </a:xfrm>
          <a:prstGeom prst="rect">
            <a:avLst/>
          </a:prstGeom>
          <a:solidFill>
            <a:srgbClr val="C00000"/>
          </a:solidFill>
        </p:spPr>
        <p:txBody>
          <a:bodyPr/>
          <a:lstStyle/>
          <a:p>
            <a:pPr algn="ctr" fontAlgn="base"/>
            <a:r>
              <a:rPr lang="en-IN" sz="3000" b="1" dirty="0">
                <a:solidFill>
                  <a:schemeClr val="bg1"/>
                </a:solidFill>
                <a:latin typeface="Times New Roman" panose="02020603050405020304" pitchFamily="18" charset="0"/>
                <a:cs typeface="Times New Roman" panose="02020603050405020304" pitchFamily="18" charset="0"/>
              </a:rPr>
              <a:t>Exponential Smoothing</a:t>
            </a:r>
            <a:endParaRPr lang="en-IN" sz="3000" dirty="0">
              <a:solidFill>
                <a:schemeClr val="bg1"/>
              </a:solidFill>
              <a:latin typeface="Times New Roman" panose="02020603050405020304" pitchFamily="18" charset="0"/>
              <a:cs typeface="Times New Roman" panose="02020603050405020304" pitchFamily="18" charset="0"/>
            </a:endParaRPr>
          </a:p>
          <a:p>
            <a:pPr algn="ctr" fontAlgn="base"/>
            <a:endParaRPr lang="en-IN" sz="3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16453"/>
            <a:ext cx="1186896" cy="682375"/>
          </a:xfrm>
          <a:prstGeom prst="rect">
            <a:avLst/>
          </a:prstGeom>
        </p:spPr>
      </p:pic>
      <p:sp>
        <p:nvSpPr>
          <p:cNvPr id="5" name="TextBox 4">
            <a:extLst>
              <a:ext uri="{FF2B5EF4-FFF2-40B4-BE49-F238E27FC236}">
                <a16:creationId xmlns:a16="http://schemas.microsoft.com/office/drawing/2014/main" id="{89881105-0427-4D6F-A914-B11296333CAB}"/>
              </a:ext>
            </a:extLst>
          </p:cNvPr>
          <p:cNvSpPr txBox="1"/>
          <p:nvPr/>
        </p:nvSpPr>
        <p:spPr>
          <a:xfrm>
            <a:off x="1186896" y="682375"/>
            <a:ext cx="6097656" cy="369332"/>
          </a:xfrm>
          <a:prstGeom prst="rect">
            <a:avLst/>
          </a:prstGeom>
          <a:noFill/>
        </p:spPr>
        <p:txBody>
          <a:bodyPr wrap="square">
            <a:spAutoFit/>
          </a:bodyPr>
          <a:lstStyle/>
          <a:p>
            <a:r>
              <a:rPr lang="en-US" b="0" i="0" dirty="0">
                <a:solidFill>
                  <a:srgbClr val="333333"/>
                </a:solidFill>
                <a:effectLst/>
                <a:latin typeface="BlinkMacSystemFont"/>
              </a:rPr>
              <a:t>9. Repeat steps 2 to 8 for alpha = 0.3 and alpha = 0.8.</a:t>
            </a:r>
            <a:endParaRPr lang="en-IN" dirty="0"/>
          </a:p>
        </p:txBody>
      </p:sp>
      <p:pic>
        <p:nvPicPr>
          <p:cNvPr id="5122" name="Picture 2" descr="Different Alphas">
            <a:extLst>
              <a:ext uri="{FF2B5EF4-FFF2-40B4-BE49-F238E27FC236}">
                <a16:creationId xmlns:a16="http://schemas.microsoft.com/office/drawing/2014/main" id="{29A5E0D2-7762-4E3B-AED3-B55589911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6896" y="1129378"/>
            <a:ext cx="5753100" cy="4638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4E9846-970B-4862-BCDA-8D4D95802737}"/>
              </a:ext>
            </a:extLst>
          </p:cNvPr>
          <p:cNvSpPr txBox="1"/>
          <p:nvPr/>
        </p:nvSpPr>
        <p:spPr>
          <a:xfrm>
            <a:off x="7044358" y="1135204"/>
            <a:ext cx="4703694" cy="1477328"/>
          </a:xfrm>
          <a:prstGeom prst="rect">
            <a:avLst/>
          </a:prstGeom>
          <a:noFill/>
        </p:spPr>
        <p:txBody>
          <a:bodyPr wrap="square">
            <a:spAutoFit/>
          </a:bodyPr>
          <a:lstStyle/>
          <a:p>
            <a:pPr algn="just"/>
            <a:r>
              <a:rPr lang="en-US" b="1" i="0" dirty="0">
                <a:solidFill>
                  <a:srgbClr val="333333"/>
                </a:solidFill>
                <a:effectLst/>
                <a:latin typeface="BlinkMacSystemFont"/>
              </a:rPr>
              <a:t>Conclusion: </a:t>
            </a:r>
            <a:r>
              <a:rPr lang="en-US" b="0" i="0" dirty="0">
                <a:solidFill>
                  <a:srgbClr val="333333"/>
                </a:solidFill>
                <a:effectLst/>
                <a:latin typeface="BlinkMacSystemFont"/>
              </a:rPr>
              <a:t>The smaller alpha (larger the damping factor), the more the peaks and valleys are smoothed out. The larger alpha (smaller the damping factor), the closer the smoothed values are to the actual data points.</a:t>
            </a:r>
            <a:endParaRPr lang="en-IN" dirty="0"/>
          </a:p>
        </p:txBody>
      </p:sp>
    </p:spTree>
    <p:extLst>
      <p:ext uri="{BB962C8B-B14F-4D97-AF65-F5344CB8AC3E}">
        <p14:creationId xmlns:p14="http://schemas.microsoft.com/office/powerpoint/2010/main" val="41249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dirty="0">
                <a:solidFill>
                  <a:schemeClr val="bg1"/>
                </a:solidFill>
              </a:rPr>
              <a:t>Working in a spreadsheet (cont.)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FD9E72EF-CC6F-4974-9120-DE2F874F9A21}"/>
              </a:ext>
            </a:extLst>
          </p:cNvPr>
          <p:cNvSpPr txBox="1"/>
          <p:nvPr/>
        </p:nvSpPr>
        <p:spPr>
          <a:xfrm>
            <a:off x="1442906" y="2055303"/>
            <a:ext cx="9529894"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5B62B57A-220D-4DFB-B9F6-2A78F0645CC8}"/>
              </a:ext>
            </a:extLst>
          </p:cNvPr>
          <p:cNvPicPr>
            <a:picLocks noChangeAspect="1"/>
          </p:cNvPicPr>
          <p:nvPr/>
        </p:nvPicPr>
        <p:blipFill>
          <a:blip r:embed="rId3"/>
          <a:stretch>
            <a:fillRect/>
          </a:stretch>
        </p:blipFill>
        <p:spPr>
          <a:xfrm>
            <a:off x="0" y="1026183"/>
            <a:ext cx="12191996" cy="5400421"/>
          </a:xfrm>
          <a:prstGeom prst="rect">
            <a:avLst/>
          </a:prstGeom>
        </p:spPr>
      </p:pic>
    </p:spTree>
    <p:extLst>
      <p:ext uri="{BB962C8B-B14F-4D97-AF65-F5344CB8AC3E}">
        <p14:creationId xmlns:p14="http://schemas.microsoft.com/office/powerpoint/2010/main" val="29811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5030</Words>
  <Application>Microsoft Office PowerPoint</Application>
  <PresentationFormat>Widescreen</PresentationFormat>
  <Paragraphs>642</Paragraphs>
  <Slides>89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89</vt:i4>
      </vt:variant>
    </vt:vector>
  </HeadingPairs>
  <TitlesOfParts>
    <vt:vector size="105" baseType="lpstr">
      <vt:lpstr>Arial</vt:lpstr>
      <vt:lpstr>Arial,Sans-Serif</vt:lpstr>
      <vt:lpstr>BlinkMacSystemFont</vt:lpstr>
      <vt:lpstr>Calibri</vt:lpstr>
      <vt:lpstr>Calibri Light</vt:lpstr>
      <vt:lpstr>Cambria</vt:lpstr>
      <vt:lpstr>Consolas</vt:lpstr>
      <vt:lpstr>Courier New</vt:lpstr>
      <vt:lpstr>inherit</vt:lpstr>
      <vt:lpstr>Open Sans</vt:lpstr>
      <vt:lpstr>Roboto</vt:lpstr>
      <vt:lpstr>Times New Roman</vt:lpstr>
      <vt:lpstr>Tinos</vt:lpstr>
      <vt:lpstr>Untitled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process and Process Models</vt:lpstr>
      <vt:lpstr>Software process and Process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process and Process Models</vt:lpstr>
      <vt:lpstr>Software process and Process Models</vt:lpstr>
      <vt:lpstr>Software process and Process Models</vt:lpstr>
      <vt:lpstr>Software process and Process Models</vt:lpstr>
      <vt:lpstr>Software process and Process Models</vt:lpstr>
      <vt:lpstr>Software process and Process Models</vt:lpstr>
      <vt:lpstr>Software process and Process Models</vt:lpstr>
      <vt:lpstr>Software process and Process Models</vt:lpstr>
      <vt:lpstr>Sort on multiple columns</vt:lpstr>
      <vt:lpstr>Software process and Process Models</vt:lpstr>
      <vt:lpstr>Sort on custom list (Sort by Priority (High, Normal, 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Soumalya Ghosh-GU1213812086</dc:creator>
  <cp:lastModifiedBy>Soumalya Ghosh-GU1213812086</cp:lastModifiedBy>
  <cp:revision>23</cp:revision>
  <dcterms:created xsi:type="dcterms:W3CDTF">2023-02-21T07:28:18Z</dcterms:created>
  <dcterms:modified xsi:type="dcterms:W3CDTF">2023-03-02T08:16:45Z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1416957</vt:lpwstr>
  </property>
  <property fmtid="{D5CDD505-2E9C-101B-9397-08002B2CF9AE}" name="NXPowerLiteSettings" pid="3">
    <vt:lpwstr>F7000400038000</vt:lpwstr>
  </property>
  <property fmtid="{D5CDD505-2E9C-101B-9397-08002B2CF9AE}" name="NXPowerLiteVersion" pid="4">
    <vt:lpwstr>S9.2.0</vt:lpwstr>
  </property>
</Properties>
</file>