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300" r:id="rId3"/>
    <p:sldId id="302" r:id="rId4"/>
    <p:sldId id="314" r:id="rId5"/>
    <p:sldId id="318" r:id="rId6"/>
    <p:sldId id="319" r:id="rId7"/>
    <p:sldId id="315" r:id="rId8"/>
    <p:sldId id="316" r:id="rId9"/>
    <p:sldId id="317" r:id="rId10"/>
    <p:sldId id="320" r:id="rId11"/>
    <p:sldId id="321" r:id="rId12"/>
    <p:sldId id="323" r:id="rId13"/>
    <p:sldId id="322" r:id="rId14"/>
    <p:sldId id="325" r:id="rId15"/>
    <p:sldId id="326" r:id="rId16"/>
    <p:sldId id="327" r:id="rId17"/>
    <p:sldId id="328" r:id="rId18"/>
    <p:sldId id="329" r:id="rId19"/>
    <p:sldId id="331" r:id="rId20"/>
    <p:sldId id="330" r:id="rId21"/>
    <p:sldId id="332" r:id="rId22"/>
    <p:sldId id="333" r:id="rId23"/>
    <p:sldId id="334" r:id="rId24"/>
    <p:sldId id="335" r:id="rId25"/>
    <p:sldId id="336" r:id="rId26"/>
    <p:sldId id="324" r:id="rId27"/>
    <p:sldId id="303" r:id="rId28"/>
    <p:sldId id="304" r:id="rId29"/>
    <p:sldId id="3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3ED40-0A7B-4B90-9FB7-4B46C9C46D76}" type="datetimeFigureOut">
              <a:rPr lang="en-IN" smtClean="0"/>
              <a:pPr/>
              <a:t>31-01-2023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29484-7AA5-4B28-BBA1-4E2086AC01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158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84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4552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427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9879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401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471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6557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435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33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55859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6271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89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1178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14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3249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154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791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51980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67314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845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828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290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43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12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356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105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313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151C3-4EAF-8B83-D76A-D8FF80862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EE5BAD6-8935-5D74-EEFD-366D036ED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DFD919-B091-AF8D-3BA8-308EF5B3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D78F-2A9C-4CBA-9C72-A832AC267881}" type="datetimeFigureOut">
              <a:rPr lang="en-IN" smtClean="0"/>
              <a:pPr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CACE96-1695-3C2B-F866-036A4052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FB7143-3CEF-DC03-495F-DAA4E735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A0A-4C3B-4C90-881E-27CF2F856F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305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07A4CA-18BE-6F20-54B8-E9CB7C22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963B11-4AE6-F02D-8044-9E17EA57E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2B4E93-2A81-E296-84A8-810247A8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D78F-2A9C-4CBA-9C72-A832AC267881}" type="datetimeFigureOut">
              <a:rPr lang="en-IN" smtClean="0"/>
              <a:pPr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5F91A5-E843-8729-89EB-58841E2F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6422DC-7CCF-0059-5D0B-2C2316C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A0A-4C3B-4C90-881E-27CF2F856F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018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3518644-8D55-C928-5CC0-3C52FF4CF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8267FC-0F45-82F8-AF71-4A64DBB71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882D8-17C1-AA0D-95F6-42BAFCD8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D78F-2A9C-4CBA-9C72-A832AC267881}" type="datetimeFigureOut">
              <a:rPr lang="en-IN" smtClean="0"/>
              <a:pPr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42BFF2-D759-1FA9-ADE2-3A716A84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5CC3FC-A159-41D0-11A5-44D82DEC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A0A-4C3B-4C90-881E-27CF2F856F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379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ECC5F8-79D8-3754-80DB-764C9972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7FF61B-AC4C-4993-B88A-FE84610B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0FEAA-FF8B-E90A-877C-D8364026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D78F-2A9C-4CBA-9C72-A832AC267881}" type="datetimeFigureOut">
              <a:rPr lang="en-IN" smtClean="0"/>
              <a:pPr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FD3084-66ED-92F6-78D8-4DD12B69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1AA0DC-7BD3-FB8F-45E1-C132F9EB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A0A-4C3B-4C90-881E-27CF2F856F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116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B3E61-8921-A3E0-FAC3-9B7AF69F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975F39-EBE6-C7CD-A6C5-80EE45FD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905657-D6B9-A4D9-ED65-C90B7408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D78F-2A9C-4CBA-9C72-A832AC267881}" type="datetimeFigureOut">
              <a:rPr lang="en-IN" smtClean="0"/>
              <a:pPr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5CE191-86F4-2575-A319-A760AB4B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A4A323-B5D6-9490-6490-A01DBCDA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A0A-4C3B-4C90-881E-27CF2F856F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522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2BEB6-22E0-C4C4-29CB-C4186C11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D7C946-AAE5-4A1E-D00C-61EF7492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18B111-C221-45B0-94DF-6244F13B3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D808E0-E517-2813-5F2C-3E1B6AB6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D78F-2A9C-4CBA-9C72-A832AC267881}" type="datetimeFigureOut">
              <a:rPr lang="en-IN" smtClean="0"/>
              <a:pPr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C511C6-8E16-BD61-5598-8AAE6E24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22B1AF-7D89-A4D7-13C0-BE71EC33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A0A-4C3B-4C90-881E-27CF2F856F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0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DF1DE-942E-2B71-22C8-772AE2C8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54C98F-3E29-E253-2B55-76AC775C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11771D-21C3-EDF4-3A46-23ED77579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C602E45-6F13-44E7-49EA-F69A7C809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D1D7E26-53E3-3ED6-BC96-1C56E5A8C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7020A7-0E64-A641-DAF9-FC6A8BAE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D78F-2A9C-4CBA-9C72-A832AC267881}" type="datetimeFigureOut">
              <a:rPr lang="en-IN" smtClean="0"/>
              <a:pPr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F8EA483-45C5-0590-12C6-784BA0A3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559CD0-5DA7-861D-12E1-1C3B3969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A0A-4C3B-4C90-881E-27CF2F856F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312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58F72-D042-1727-CFB1-7DB61BFF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0E269D9-147F-FE30-1841-44A21147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D78F-2A9C-4CBA-9C72-A832AC267881}" type="datetimeFigureOut">
              <a:rPr lang="en-IN" smtClean="0"/>
              <a:pPr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E8A2B4-335C-750E-B673-6A851B1C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5C147B-33F8-6531-B28F-6E676FA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A0A-4C3B-4C90-881E-27CF2F856F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430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987E13-4BD0-6601-3028-1EF80376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D78F-2A9C-4CBA-9C72-A832AC267881}" type="datetimeFigureOut">
              <a:rPr lang="en-IN" smtClean="0"/>
              <a:pPr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7CF356E-32FC-7B34-181B-6CE1EBF1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7303B0-31BD-1072-7D02-6DBDA39B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A0A-4C3B-4C90-881E-27CF2F856F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72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BE16A-6083-5FB5-471D-06E61DA1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208001-AE4B-91ED-158A-36A4632F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EFFD7B-F16C-7C1E-8109-FEA03309D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8EEE8A-F7E9-1E37-F0D5-B1267CA4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D78F-2A9C-4CBA-9C72-A832AC267881}" type="datetimeFigureOut">
              <a:rPr lang="en-IN" smtClean="0"/>
              <a:pPr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D5ED45-4611-BD62-DA8E-C46D8D22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79B5FA-6ED1-4FC1-8319-16AE7E2F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A0A-4C3B-4C90-881E-27CF2F856F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923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BF339-9929-B534-A408-9F10736F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C7DAA8-E629-48F4-39D5-CCD3152D2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51B022-5C3B-C368-175C-2D78B47D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347B9C-D1D6-F539-5726-5972173E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D78F-2A9C-4CBA-9C72-A832AC267881}" type="datetimeFigureOut">
              <a:rPr lang="en-IN" smtClean="0"/>
              <a:pPr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797C34-E9FD-3159-9C65-90D00D19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F2098D-CAED-F4C8-A988-DD487B64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A0A-4C3B-4C90-881E-27CF2F856F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307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BDF0EF6-95DA-1607-5483-CEF97261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0EF69A-1D44-B0F9-F693-224D15892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D2A0B5-4292-4D87-5695-0D6D7E126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D78F-2A9C-4CBA-9C72-A832AC267881}" type="datetimeFigureOut">
              <a:rPr lang="en-IN" smtClean="0"/>
              <a:pPr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4A9139-C9DB-A74A-A59C-8233C85A1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1128B1-671A-FA3E-544D-0015D6EC1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3A0A-4C3B-4C90-881E-27CF2F856F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82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981200" y="190896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107"/>
              </a:buClr>
              <a:buSzPct val="100000"/>
              <a:buFont typeface="Bookman Old Style"/>
              <a:buNone/>
            </a:pPr>
            <a:r>
              <a:rPr lang="en-US" sz="2000" b="1" dirty="0">
                <a:solidFill>
                  <a:srgbClr val="0B11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</a:t>
            </a:r>
            <a:br>
              <a:rPr lang="en-US" sz="2000" b="1" dirty="0">
                <a:solidFill>
                  <a:srgbClr val="0B11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000" b="1" dirty="0">
                <a:solidFill>
                  <a:srgbClr val="0B11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  </a:t>
            </a:r>
            <a:r>
              <a:rPr lang="en-US" sz="2700" b="1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School  of Computing </a:t>
            </a:r>
            <a:br>
              <a:rPr lang="en-US" sz="2700" b="1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700" b="1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      Science and Engineering</a:t>
            </a:r>
            <a:r>
              <a:rPr lang="en-US" sz="4900" b="1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4900" b="1" dirty="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4900"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2207568" y="1333897"/>
            <a:ext cx="8308032" cy="517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107"/>
              </a:buClr>
              <a:buSzPts val="2800"/>
              <a:buNone/>
            </a:pPr>
            <a:r>
              <a:rPr lang="en-US" b="1" dirty="0">
                <a:solidFill>
                  <a:srgbClr val="0B11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Program: </a:t>
            </a:r>
            <a:r>
              <a:rPr lang="en-US" dirty="0" err="1"/>
              <a:t>B.Tech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Course Code: E2UC401B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Course Name: Operating system.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1524000" y="2971800"/>
            <a:ext cx="4572000" cy="3886200"/>
          </a:xfrm>
          <a:prstGeom prst="rtTriangle">
            <a:avLst/>
          </a:prstGeom>
          <a:solidFill>
            <a:srgbClr val="C0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096" y="15478"/>
            <a:ext cx="3124200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7543800" y="5105401"/>
            <a:ext cx="2743200" cy="157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by,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  <a:latin typeface="Calibri"/>
                <a:sym typeface="Calibri"/>
              </a:rPr>
              <a:t>M R </a:t>
            </a:r>
            <a:r>
              <a:rPr lang="en-US" dirty="0" err="1" smtClean="0">
                <a:solidFill>
                  <a:schemeClr val="dk1"/>
                </a:solidFill>
                <a:latin typeface="Calibri"/>
                <a:sym typeface="Calibri"/>
              </a:rPr>
              <a:t>Sundarakumar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Professor,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Common Functions of Interrupts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Interrupt transfers control to the interrupt service routine generally, through the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interrupt</a:t>
            </a:r>
            <a:r>
              <a:rPr kumimoji="1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vector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, which contains the addresses of all the service routines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Interrupt architecture must save the address of the interrupted instruction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Incoming interrupts are </a:t>
            </a:r>
            <a:r>
              <a:rPr kumimoji="1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disabled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while another interrupt is being processed to prevent a </a:t>
            </a:r>
            <a:r>
              <a:rPr kumimoji="1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lost interrupt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 </a:t>
            </a:r>
            <a:r>
              <a:rPr kumimoji="1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trap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is a software-generated interrupt caused either by an error or a user request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An operating system is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interrupt driven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  <a:cs typeface="Calibri"/>
              <a:sym typeface="Calibri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915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Storage Structure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Main memory – only large storage media that the CPU can access directly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Secondary storage – extension of main memory that provides large nonvolatile storage capacity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Magnetic disks – rigid metal or glass platters covered with magnetic recording material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Disk surface is logically divided into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tracks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, which are subdivided into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sectors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The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disk controller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determines the logical interaction between the device and the computer </a:t>
            </a: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265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Storage Hierarchy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Storage systems organized in hierarchy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Speed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Cost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Volatility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Caching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– copying information into faster storage system; main memory can be viewed as a last </a:t>
            </a:r>
            <a:r>
              <a:rPr kumimoji="1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cache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for secondary storage</a:t>
            </a: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695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Storage-Device Hierarchy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55E90677-8A48-894C-FA9B-2514E2237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5187" y="1897711"/>
            <a:ext cx="5330825" cy="4468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3602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Computer-System Operation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  <a:cs typeface="Calibri"/>
                <a:sym typeface="Calibri"/>
              </a:rPr>
              <a:t>I/O devices and the CPU can execute concurrently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  <a:cs typeface="Calibri"/>
                <a:sym typeface="Calibri"/>
              </a:rPr>
              <a:t>Each device controller is in charge of a particular device type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  <a:cs typeface="Calibri"/>
                <a:sym typeface="Calibri"/>
              </a:rPr>
              <a:t>Each device controller has a local buffer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  <a:cs typeface="Calibri"/>
                <a:sym typeface="Calibri"/>
              </a:rPr>
              <a:t>CPU moves data from/to main memory to/from local buffers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  <a:cs typeface="Calibri"/>
                <a:sym typeface="Calibri"/>
              </a:rPr>
              <a:t>I/O is from the device to local buffer of controller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  <a:cs typeface="Calibri"/>
                <a:sym typeface="Calibri"/>
              </a:rPr>
              <a:t>Device controller informs CPU that it has finished its operation by causing an </a:t>
            </a:r>
            <a:r>
              <a:rPr kumimoji="1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  <a:cs typeface="Calibri"/>
                <a:sym typeface="Calibri"/>
              </a:rPr>
              <a:t>interrupt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  <a:cs typeface="Calibri"/>
              <a:sym typeface="Calibri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480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Caching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Important principle, performed at many levels in a computer (in hardware, operating system, software)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Information in use copied from slower to faster storage temporarily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Faster storage (cache) checked first to determine if information is there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If it is, information used directly from the cache (fast)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If not, data copied to cache and used there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Cache smaller than storage being cached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Cache management important design problem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Cache size and replacement policy</a:t>
            </a: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001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How a Modern Computer Works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5" descr="1">
            <a:extLst>
              <a:ext uri="{FF2B5EF4-FFF2-40B4-BE49-F238E27FC236}">
                <a16:creationId xmlns:a16="http://schemas.microsoft.com/office/drawing/2014/main" xmlns="" id="{2B9503E9-9D8B-6C03-86EC-488987C92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7225" y="1814945"/>
            <a:ext cx="5746750" cy="4575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528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sz="4400" dirty="0"/>
              <a:t>Symmetric Multiprocessing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" name="Picture 7" descr="1">
            <a:extLst>
              <a:ext uri="{FF2B5EF4-FFF2-40B4-BE49-F238E27FC236}">
                <a16:creationId xmlns:a16="http://schemas.microsoft.com/office/drawing/2014/main" xmlns="" id="{F2520072-5EC9-31E7-4FFD-F2376F7B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6963" y="2353988"/>
            <a:ext cx="6319837" cy="3033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6389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A Dual-Core Design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10" descr="1">
            <a:extLst>
              <a:ext uri="{FF2B5EF4-FFF2-40B4-BE49-F238E27FC236}">
                <a16:creationId xmlns:a16="http://schemas.microsoft.com/office/drawing/2014/main" xmlns="" id="{0D53314A-3224-97CC-288A-A206EEA92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8900" y="2185924"/>
            <a:ext cx="4783137" cy="3525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9799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Clustered Systems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Like multiprocessor systems, but multiple systems working together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Usually sharing storage via a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storage-area network (SAN)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Provides a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high-availability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service which survives failures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Asymmetric clustering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has one machine in hot-standby mode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Symmetric clustering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has multiple nodes running applications, monitoring each other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Some clusters are for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high-performance computing (HPC)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Applications must be written to use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parallelization</a:t>
            </a: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699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lt1"/>
                </a:solidFill>
              </a:rPr>
              <a:t>C</a:t>
            </a:r>
            <a:r>
              <a:rPr lang="en-US" sz="2000" dirty="0">
                <a:solidFill>
                  <a:schemeClr val="lt1"/>
                </a:solidFill>
              </a:rPr>
              <a:t>ourse Code : E2UC401B           Course Name: operating system</a:t>
            </a:r>
            <a:endParaRPr sz="2000" dirty="0"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04C6B717-CD14-F0D8-9576-3ACCD2CB0734}"/>
              </a:ext>
            </a:extLst>
          </p:cNvPr>
          <p:cNvSpPr txBox="1">
            <a:spLocks noChangeArrowheads="1"/>
          </p:cNvSpPr>
          <p:nvPr/>
        </p:nvSpPr>
        <p:spPr>
          <a:xfrm>
            <a:off x="637308" y="1139537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dirty="0"/>
              <a:t>What is an Operating System?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A58DD6B-8061-A31C-37E5-FD753FD64E44}"/>
              </a:ext>
            </a:extLst>
          </p:cNvPr>
          <p:cNvSpPr txBox="1">
            <a:spLocks noChangeArrowheads="1"/>
          </p:cNvSpPr>
          <p:nvPr/>
        </p:nvSpPr>
        <p:spPr>
          <a:xfrm>
            <a:off x="637308" y="2502416"/>
            <a:ext cx="7867650" cy="415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program that acts as an intermediary between a user of a computer and the computer hardware</a:t>
            </a:r>
          </a:p>
          <a:p>
            <a:r>
              <a:rPr lang="en-US" dirty="0"/>
              <a:t>Operating system goals:</a:t>
            </a:r>
          </a:p>
          <a:p>
            <a:pPr lvl="1"/>
            <a:r>
              <a:rPr lang="en-US" dirty="0"/>
              <a:t>Execute user programs and make solving user problems easier</a:t>
            </a:r>
          </a:p>
          <a:p>
            <a:pPr lvl="1"/>
            <a:r>
              <a:rPr lang="en-US" dirty="0"/>
              <a:t>Make the computer system convenient to use</a:t>
            </a:r>
          </a:p>
          <a:p>
            <a:pPr lvl="1"/>
            <a:r>
              <a:rPr lang="en-US" dirty="0"/>
              <a:t>Use the computer hardware in an efficient manner</a:t>
            </a:r>
          </a:p>
        </p:txBody>
      </p:sp>
    </p:spTree>
    <p:extLst>
      <p:ext uri="{BB962C8B-B14F-4D97-AF65-F5344CB8AC3E}">
        <p14:creationId xmlns:p14="http://schemas.microsoft.com/office/powerpoint/2010/main" xmlns="" val="238551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Operating System Structure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Multiprogramming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needed for efficiency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Single user cannot keep CPU and I/O devices busy at all times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Multiprogramming organizes jobs (code and data) so CPU always has one to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 subset of total jobs in system is kept in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One job selected and run via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job scheduling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When it has to wait (for I/O for example), OS switches to another job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Timesharing (multitasking)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is logical extension in which CPU switches jobs so frequently that users can interact with each job while it is running, creating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interactive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computing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Response time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should be &lt; 1 second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Each user has at least one program executing in memory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  <a:sym typeface="Wingdings 3" charset="2"/>
              </a:rPr>
              <a:t>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  <a:sym typeface="Wingdings 3" charset="2"/>
              </a:rPr>
              <a:t>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  <a:sym typeface="Wingdings 3" charset="2"/>
              </a:rPr>
              <a:t>If several jobs ready to run at the same time 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  <a:sym typeface="Wingdings 3" charset="2"/>
              </a:rPr>
              <a:t>CPU scheduling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  <a:sym typeface="Wingdings 3" charset="2"/>
              </a:rPr>
              <a:t>If processes don’t fit in memory,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  <a:sym typeface="Wingdings 3" charset="2"/>
              </a:rPr>
              <a:t>swapping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  <a:sym typeface="Wingdings 3" charset="2"/>
              </a:rPr>
              <a:t> moves them in and out to run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  <a:sym typeface="Wingdings 3" charset="2"/>
              </a:rPr>
              <a:t>Virtual memory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  <a:sym typeface="Wingdings 3" charset="2"/>
              </a:rPr>
              <a:t>allows execution of processes not completely in memory</a:t>
            </a: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066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Operating-System Operations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Interrupt driven by hardware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Software error or request creates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exception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or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trap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Division by zero, request for operating system service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Other process problems include infinite loop, processes modifying each other or the operating system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Dual-mode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operation allows OS to protect itself and other system components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User mode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and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kernel mode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Mode bit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provided by hardware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Provides ability to distinguish when system is running user code or kernel code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Some instructions designated as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privileged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, only executable in kernel mode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System call changes mode to kernel, return from call resets it to user</a:t>
            </a: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271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Process Management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 process is a program in execution. It is a unit of work within the system. Program is a </a:t>
            </a:r>
            <a:r>
              <a:rPr kumimoji="1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passive entity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, process is an </a:t>
            </a:r>
            <a:r>
              <a:rPr kumimoji="1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active entity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Process needs resources to accomplish its task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CPU, memory, I/O, files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Initialization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Process termination requires reclaim of any reusable resources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Single-threaded process has one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program counter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specifying location of next instruction to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Process executes instructions sequentially, one at a time, until completion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Multi-threaded process has one program counter per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Typically system has many processes, some user, some operating system running concurrently on one or more CPUs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Concurrency by multiplexing the CPUs among the processes / threads</a:t>
            </a: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5045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Process Management Activities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The operating system is responsible for the following activities in  connection with process management: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Creating and deleting both user and system processes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Suspending and resuming processes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Providing mechanisms for process synchronization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Providing mechanisms for process communication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Providing mechanisms for deadlock handling</a:t>
            </a: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457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Memory Management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All data in memory before and after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All instructions in memory in order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Memory management determines what is in memory when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Optimizing CPU utilization and computer response to users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Memory management activities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Keeping track of which parts of memory are currently being used and by whom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Deciding which processes (or parts thereof) and data to move into and out of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Allocating and deallocating memory space as needed</a:t>
            </a: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377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Storage Management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OS provides uniform, logical view of information storage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Abstracts physical properties to logical storage unit  -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file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Each medium is controlled by device (i.e., disk drive, tape drive)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Varying properties include access speed, capacity, data-transfer rate, access method (sequential or random)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File-System management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Files usually organized into directories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Access control on most systems to determine who can access what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OS activities include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Creating and deleting files and directories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Primitives to manipulate files and </a:t>
            </a:r>
            <a:r>
              <a:rPr kumimoji="1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dirs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Mapping files onto secondary storage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Backup files onto stable (non-volatile) storage media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  <a:cs typeface="Calibri"/>
              <a:sym typeface="Calibri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473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Mass-Storage Management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Usually disks used to store data that does not fit in main memory or data that must be kept for a “long” period of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Proper management is of central importance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Entire speed of computer operation hinges on disk subsystem and its algorithms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OS activities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Free-space management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Storage allocation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Disk scheduling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Some storage need not be fast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Tertiary storage includes optical storage, magnetic tape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Still must be managed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Varies between WORM (write-once, read-many-times) and RW (read-write)</a:t>
            </a: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0249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CEF44ABE-7C68-F482-B6FA-30DBC4B3770B}"/>
              </a:ext>
            </a:extLst>
          </p:cNvPr>
          <p:cNvSpPr txBox="1">
            <a:spLocks noChangeArrowheads="1"/>
          </p:cNvSpPr>
          <p:nvPr/>
        </p:nvSpPr>
        <p:spPr>
          <a:xfrm>
            <a:off x="858982" y="965923"/>
            <a:ext cx="7827818" cy="78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4400" dirty="0"/>
              <a:t>Performance of Various Levels of Storage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8FCBC8A4-0EDA-62FE-F118-522EB105918E}"/>
              </a:ext>
            </a:extLst>
          </p:cNvPr>
          <p:cNvSpPr txBox="1">
            <a:spLocks noChangeArrowheads="1"/>
          </p:cNvSpPr>
          <p:nvPr/>
        </p:nvSpPr>
        <p:spPr>
          <a:xfrm>
            <a:off x="588264" y="1671200"/>
            <a:ext cx="9436054" cy="60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Movement between levels of storage hierarchy can be explicit or implicit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CBCB92F9-6C6C-00CC-1217-53B77F51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9941" y="2274703"/>
            <a:ext cx="7632700" cy="3198812"/>
          </a:xfrm>
          <a:prstGeom prst="rect">
            <a:avLst/>
          </a:prstGeom>
          <a:noFill/>
        </p:spPr>
      </p:pic>
      <p:sp>
        <p:nvSpPr>
          <p:cNvPr id="9" name="Google Shape;98;p2">
            <a:extLst>
              <a:ext uri="{FF2B5EF4-FFF2-40B4-BE49-F238E27FC236}">
                <a16:creationId xmlns:a16="http://schemas.microsoft.com/office/drawing/2014/main" xmlns="" id="{5C308ED8-A5C0-1C64-BADF-AB05B34ECC4E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6720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0F201B0-54C8-FD30-CC65-274A0F6851E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7493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3200" dirty="0"/>
              <a:t>Migration of Integer A from Disk to Register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6FFCD914-8B2E-27A7-36D2-CED849E25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74944"/>
            <a:ext cx="8252279" cy="449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Multitasking environments must be careful to use most recent value, no matter where it is stored in the storage hierarchy</a:t>
            </a:r>
            <a:b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</a:b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/>
            </a:r>
            <a:b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</a:b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/>
            </a:r>
            <a:b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</a:b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/>
            </a:r>
            <a:b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</a:b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/>
            </a:r>
            <a:b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</a:b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/>
            </a:r>
            <a:b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</a:b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Multiprocessor environment must provide cache coherency in hardware such that all CPUs have the most recent value in their cache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Distributed environment situation even more complex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Several copies of a datum can exist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Various solutions covered in Chapter 17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xmlns="" id="{171321A9-12D0-4B81-29D0-0F459007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2308" y="2300443"/>
            <a:ext cx="7256462" cy="1031875"/>
          </a:xfrm>
          <a:prstGeom prst="rect">
            <a:avLst/>
          </a:prstGeom>
          <a:noFill/>
        </p:spPr>
      </p:pic>
      <p:sp>
        <p:nvSpPr>
          <p:cNvPr id="10" name="Google Shape;98;p2">
            <a:extLst>
              <a:ext uri="{FF2B5EF4-FFF2-40B4-BE49-F238E27FC236}">
                <a16:creationId xmlns:a16="http://schemas.microsoft.com/office/drawing/2014/main" xmlns="" id="{89658949-FACA-0CD1-4E59-E8008D293005}"/>
              </a:ext>
            </a:extLst>
          </p:cNvPr>
          <p:cNvSpPr txBox="1">
            <a:spLocks/>
          </p:cNvSpPr>
          <p:nvPr/>
        </p:nvSpPr>
        <p:spPr>
          <a:xfrm>
            <a:off x="3685310" y="32785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7519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B.Tech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B9FBFE8-1972-244A-501D-B31E4CE320CC}"/>
              </a:ext>
            </a:extLst>
          </p:cNvPr>
          <p:cNvSpPr txBox="1">
            <a:spLocks noChangeArrowheads="1"/>
          </p:cNvSpPr>
          <p:nvPr/>
        </p:nvSpPr>
        <p:spPr>
          <a:xfrm>
            <a:off x="1025236" y="91743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dirty="0"/>
              <a:t>Open-Source Operating Systems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87C36061-DB0F-4670-760E-6F01A5323BED}"/>
              </a:ext>
            </a:extLst>
          </p:cNvPr>
          <p:cNvSpPr txBox="1">
            <a:spLocks noChangeArrowheads="1"/>
          </p:cNvSpPr>
          <p:nvPr/>
        </p:nvSpPr>
        <p:spPr>
          <a:xfrm>
            <a:off x="1025236" y="1911063"/>
            <a:ext cx="9642764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Operating systems made available in source-code format rather than just binary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closed-source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Counter to the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copy protection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and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Digital Rights Management (DRM)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movement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Started by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Free Software Foundation (FSF)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, which has “copyleft”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GNU Public License (GPL)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Examples include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GNU/Linux, BSD UNIX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(including core of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Mac OS X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), and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Sun Solaris </a:t>
            </a: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2804D714-7A41-9FFC-68A0-4D2C085D6239}"/>
              </a:ext>
            </a:extLst>
          </p:cNvPr>
          <p:cNvSpPr txBox="1">
            <a:spLocks/>
          </p:cNvSpPr>
          <p:nvPr/>
        </p:nvSpPr>
        <p:spPr>
          <a:xfrm>
            <a:off x="3685310" y="32785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4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dirty="0"/>
              <a:t>Computer System 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Computer system can be divided into four components</a:t>
            </a:r>
          </a:p>
          <a:p>
            <a:pPr lvl="1"/>
            <a:r>
              <a:rPr lang="en-US" dirty="0"/>
              <a:t>Hardware – provides basic computing resources</a:t>
            </a:r>
          </a:p>
          <a:p>
            <a:pPr lvl="2"/>
            <a:r>
              <a:rPr lang="en-US" dirty="0"/>
              <a:t>CPU, memory, I/O devices</a:t>
            </a:r>
          </a:p>
          <a:p>
            <a:pPr lvl="1"/>
            <a:r>
              <a:rPr lang="en-US" dirty="0"/>
              <a:t>Operating system</a:t>
            </a:r>
          </a:p>
          <a:p>
            <a:pPr lvl="2"/>
            <a:r>
              <a:rPr lang="en-US" dirty="0"/>
              <a:t>Controls and coordinates use of hardware among various applications and users</a:t>
            </a:r>
          </a:p>
          <a:p>
            <a:pPr lvl="1"/>
            <a:r>
              <a:rPr lang="en-US" dirty="0"/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 dirty="0"/>
              <a:t>Word processors, compilers, web browsers, database systems, video games</a:t>
            </a:r>
          </a:p>
          <a:p>
            <a:pPr lvl="1"/>
            <a:r>
              <a:rPr lang="en-US" dirty="0"/>
              <a:t>Users</a:t>
            </a:r>
          </a:p>
          <a:p>
            <a:pPr lvl="2"/>
            <a:r>
              <a:rPr lang="en-US" dirty="0"/>
              <a:t>People, machines, other computers</a:t>
            </a:r>
            <a:endParaRPr lang="en-US" altLang="en-US" dirty="0"/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2700"/>
              <a:buFont typeface="Calibri"/>
              <a:buNone/>
            </a:pP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lt1"/>
                </a:solidFill>
              </a:rPr>
              <a:t>C</a:t>
            </a:r>
            <a:r>
              <a:rPr lang="en-US" sz="2000" dirty="0">
                <a:solidFill>
                  <a:schemeClr val="lt1"/>
                </a:solidFill>
              </a:rPr>
              <a:t>ourse Code : E2UC401B           Course Name: operating system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079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31589"/>
            <a:ext cx="7772400" cy="80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sz="4400" dirty="0"/>
              <a:t>Four Components of a Computer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A9CD23-1D4B-634B-1643-882A6498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6450" y="1930830"/>
            <a:ext cx="5448300" cy="4340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5991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Operating System Definition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OS is a </a:t>
            </a:r>
            <a:r>
              <a:rPr lang="en-US" b="1" dirty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dirty="0"/>
              <a:t>Manages all resources</a:t>
            </a:r>
          </a:p>
          <a:p>
            <a:pPr lvl="1"/>
            <a:r>
              <a:rPr lang="en-US" dirty="0"/>
              <a:t>Decides between conflicting requests for efficient and fair resource use</a:t>
            </a:r>
          </a:p>
          <a:p>
            <a:r>
              <a:rPr lang="en-US" dirty="0"/>
              <a:t>OS is a </a:t>
            </a:r>
            <a:r>
              <a:rPr lang="en-US" b="1" dirty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dirty="0"/>
              <a:t>Controls execution of programs to prevent errors and improper use of the computer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34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Operating System Definition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No universally accepted definition</a:t>
            </a:r>
          </a:p>
          <a:p>
            <a:r>
              <a:rPr lang="en-US" dirty="0"/>
              <a:t>“Everything a vendor ships when you order an operating system” is good approximation</a:t>
            </a:r>
          </a:p>
          <a:p>
            <a:pPr lvl="1"/>
            <a:r>
              <a:rPr lang="en-US" dirty="0"/>
              <a:t>But varies wildly</a:t>
            </a:r>
          </a:p>
          <a:p>
            <a:r>
              <a:rPr lang="en-US" dirty="0"/>
              <a:t>“The one program running at all times on the computer” is the </a:t>
            </a:r>
            <a:r>
              <a:rPr lang="en-US" b="1" dirty="0">
                <a:solidFill>
                  <a:srgbClr val="3366FF"/>
                </a:solidFill>
              </a:rPr>
              <a:t>kernel</a:t>
            </a:r>
            <a:r>
              <a:rPr lang="en-US" b="1" dirty="0"/>
              <a:t>.  </a:t>
            </a:r>
            <a:r>
              <a:rPr lang="en-US" dirty="0"/>
              <a:t>Everything else is either a system program (ships with the operating system) or an application program</a:t>
            </a: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9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Computer Startup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b="1" dirty="0">
                <a:solidFill>
                  <a:srgbClr val="3366FF"/>
                </a:solidFill>
              </a:rPr>
              <a:t>bootstrap program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is loaded at power-up or reboot</a:t>
            </a:r>
          </a:p>
          <a:p>
            <a:pPr lvl="1"/>
            <a:r>
              <a:rPr lang="en-US" dirty="0"/>
              <a:t>Typically stored in ROM or EPROM, generally known as </a:t>
            </a:r>
            <a:r>
              <a:rPr lang="en-US" b="1" dirty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dirty="0"/>
              <a:t>Initializes all aspects of system</a:t>
            </a:r>
          </a:p>
          <a:p>
            <a:pPr lvl="1"/>
            <a:r>
              <a:rPr lang="en-US" dirty="0"/>
              <a:t>Loads operating system kernel and starts execution</a:t>
            </a:r>
          </a:p>
          <a:p>
            <a:pPr marL="10287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800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0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6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Computer System Organization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609598" y="1598389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Computer-system operation</a:t>
            </a:r>
          </a:p>
          <a:p>
            <a:pPr lvl="1"/>
            <a:r>
              <a:rPr lang="en-US" dirty="0"/>
              <a:t>One or more CPUs, device controllers connect through common bus providing access to shared memory</a:t>
            </a:r>
          </a:p>
          <a:p>
            <a:pPr lvl="1"/>
            <a:r>
              <a:rPr lang="en-US" dirty="0"/>
              <a:t>Concurrent execution of CPUs and devices competing for memory cycles</a:t>
            </a:r>
          </a:p>
          <a:p>
            <a:pPr lvl="1"/>
            <a:endParaRPr lang="en-US" dirty="0"/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9982E535-88B4-569F-A70F-6ED2A363C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3290" y="3584448"/>
            <a:ext cx="6737350" cy="2883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4733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10F3571-264E-DC72-8401-FCC75CB2C58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0054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Calibri"/>
              <a:buNone/>
              <a:tabLst/>
              <a:defRPr/>
            </a:pPr>
            <a:r>
              <a:rPr lang="en-US" dirty="0"/>
              <a:t>Computer-System Operation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4C64610-1B5F-907F-0F22-554ADD859BBC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84350"/>
            <a:ext cx="886690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88" tIns="44450" rIns="90488" bIns="4445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I/O devices and the CPU can execute concurrently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Each device controller is in charge of a particular device type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Each device controller has a local buffer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CPU moves data from/to main memory to/from local buffers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I/O is from the device to local buffer of controller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Device controller informs CPU that it has finished its operation by causing an </a:t>
            </a:r>
            <a:r>
              <a:rPr kumimoji="1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interrupt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xmlns="" id="{E73A6D33-B4F4-E04E-0E00-7D6707B70C59}"/>
              </a:ext>
            </a:extLst>
          </p:cNvPr>
          <p:cNvSpPr txBox="1">
            <a:spLocks/>
          </p:cNvSpPr>
          <p:nvPr/>
        </p:nvSpPr>
        <p:spPr>
          <a:xfrm>
            <a:off x="3685310" y="82550"/>
            <a:ext cx="7010399" cy="838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700"/>
              <a:buFont typeface="Calibri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School of Computing Science and Engineering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ourse Code : E2UC401B           Course Name: operating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63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1869</Words>
  <Application>Microsoft Office PowerPoint</Application>
  <PresentationFormat>Custom</PresentationFormat>
  <Paragraphs>272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      School  of Computing          Science and Engineering </vt:lpstr>
      <vt:lpstr>School of Computing Science and Engineering Course Code : E2UC401B           Course Name: operating system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School  of Computing          Science and Engineering </dc:title>
  <dc:creator>Urvashi Sugandh</dc:creator>
  <cp:lastModifiedBy>sundar</cp:lastModifiedBy>
  <cp:revision>6</cp:revision>
  <dcterms:created xsi:type="dcterms:W3CDTF">2022-11-07T09:23:16Z</dcterms:created>
  <dcterms:modified xsi:type="dcterms:W3CDTF">2023-01-31T05:30:59Z</dcterms:modified>
</cp:coreProperties>
</file>