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640" r:id="rId2"/>
    <p:sldId id="3694" r:id="rId3"/>
    <p:sldId id="3697" r:id="rId4"/>
    <p:sldId id="3700" r:id="rId5"/>
    <p:sldId id="3723" r:id="rId6"/>
    <p:sldId id="3701" r:id="rId7"/>
    <p:sldId id="3739" r:id="rId8"/>
    <p:sldId id="3740" r:id="rId9"/>
    <p:sldId id="3741" r:id="rId10"/>
    <p:sldId id="3708" r:id="rId11"/>
    <p:sldId id="3738" r:id="rId12"/>
    <p:sldId id="3735" r:id="rId13"/>
    <p:sldId id="3736" r:id="rId14"/>
    <p:sldId id="3737" r:id="rId15"/>
    <p:sldId id="3704" r:id="rId16"/>
    <p:sldId id="3706" r:id="rId17"/>
    <p:sldId id="3733" r:id="rId18"/>
    <p:sldId id="364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7" autoAdjust="0"/>
    <p:restoredTop sz="96327"/>
  </p:normalViewPr>
  <p:slideViewPr>
    <p:cSldViewPr snapToGrid="0" snapToObjects="1">
      <p:cViewPr>
        <p:scale>
          <a:sx n="50" d="100"/>
          <a:sy n="50" d="100"/>
        </p:scale>
        <p:origin x="1152" y="56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10/17/2024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10/17/2024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10/17/2024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615711" y="143688"/>
            <a:ext cx="4433534" cy="1431888"/>
          </a:xfrm>
          <a:prstGeom prst="rect">
            <a:avLst/>
          </a:prstGeom>
        </p:spPr>
      </p:pic>
      <p:sp>
        <p:nvSpPr>
          <p:cNvPr id="2" name="TextBox 1"/>
          <p:cNvSpPr txBox="1"/>
          <p:nvPr/>
        </p:nvSpPr>
        <p:spPr>
          <a:xfrm>
            <a:off x="3540035" y="1575576"/>
            <a:ext cx="6701245"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Minor Project</a:t>
            </a:r>
          </a:p>
        </p:txBody>
      </p:sp>
      <p:sp>
        <p:nvSpPr>
          <p:cNvPr id="4" name="TextBox 3"/>
          <p:cNvSpPr txBox="1"/>
          <p:nvPr/>
        </p:nvSpPr>
        <p:spPr>
          <a:xfrm>
            <a:off x="742914" y="2644170"/>
            <a:ext cx="9948555" cy="1569660"/>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Title: Automatic memory management for c language</a:t>
            </a:r>
          </a:p>
          <a:p>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2F12844-7D7B-9449-9B33-46EA047F7017}"/>
              </a:ext>
            </a:extLst>
          </p:cNvPr>
          <p:cNvSpPr txBox="1"/>
          <p:nvPr/>
        </p:nvSpPr>
        <p:spPr>
          <a:xfrm>
            <a:off x="304829" y="5145530"/>
            <a:ext cx="6097656" cy="1754326"/>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Presented by: Aryan </a:t>
            </a:r>
            <a:r>
              <a:rPr lang="en-IN" b="1" dirty="0">
                <a:solidFill>
                  <a:srgbClr val="000000"/>
                </a:solidFill>
                <a:latin typeface="Times New Roman" panose="02020603050405020304" pitchFamily="18" charset="0"/>
                <a:cs typeface="Times New Roman" panose="02020603050405020304" pitchFamily="18" charset="0"/>
              </a:rPr>
              <a:t>D</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haked, 500105243</a:t>
            </a:r>
          </a:p>
          <a:p>
            <a:pPr rtl="0">
              <a:spcBef>
                <a:spcPts val="0"/>
              </a:spcBef>
              <a:spcAft>
                <a:spcPts val="0"/>
              </a:spcAft>
            </a:pPr>
            <a:r>
              <a:rPr lang="en-IN" b="1" dirty="0">
                <a:solidFill>
                  <a:srgbClr val="000000"/>
                </a:solidFill>
                <a:latin typeface="Times New Roman" panose="02020603050405020304" pitchFamily="18" charset="0"/>
                <a:cs typeface="Times New Roman" panose="02020603050405020304" pitchFamily="18" charset="0"/>
              </a:rPr>
              <a:t>                        Sankalp Awasthi, 500101735 </a:t>
            </a:r>
            <a:endParaRPr lang="en-IN" dirty="0">
              <a:latin typeface="Times New Roman" panose="02020603050405020304" pitchFamily="18" charset="0"/>
              <a:cs typeface="Times New Roman" panose="02020603050405020304" pitchFamily="18" charset="0"/>
            </a:endParaRPr>
          </a:p>
          <a:p>
            <a:pPr rtl="0">
              <a:spcBef>
                <a:spcPts val="0"/>
              </a:spcBef>
              <a:spcAft>
                <a:spcPts val="0"/>
              </a:spcAft>
            </a:pPr>
            <a:r>
              <a:rPr lang="en-IN" dirty="0">
                <a:solidFill>
                  <a:srgbClr val="000000"/>
                </a:solidFill>
                <a:latin typeface="Times New Roman" panose="02020603050405020304" pitchFamily="18" charset="0"/>
                <a:cs typeface="Times New Roman" panose="02020603050405020304" pitchFamily="18" charset="0"/>
              </a:rPr>
              <a:t>                        </a:t>
            </a:r>
            <a:r>
              <a:rPr lang="en-IN" b="1" dirty="0">
                <a:solidFill>
                  <a:srgbClr val="000000"/>
                </a:solidFill>
                <a:latin typeface="Times New Roman" panose="02020603050405020304" pitchFamily="18" charset="0"/>
                <a:cs typeface="Times New Roman" panose="02020603050405020304" pitchFamily="18" charset="0"/>
              </a:rPr>
              <a:t>Sarthak Kaushal, 500105680</a:t>
            </a:r>
          </a:p>
          <a:p>
            <a:pPr rtl="0">
              <a:spcBef>
                <a:spcPts val="0"/>
              </a:spcBef>
              <a:spcAft>
                <a:spcPts val="0"/>
              </a:spcAft>
            </a:pPr>
            <a:r>
              <a:rPr lang="en-IN" b="1" dirty="0">
                <a:solidFill>
                  <a:srgbClr val="000000"/>
                </a:solidFill>
                <a:latin typeface="Times New Roman" panose="02020603050405020304" pitchFamily="18" charset="0"/>
                <a:cs typeface="Times New Roman" panose="02020603050405020304" pitchFamily="18" charset="0"/>
              </a:rPr>
              <a:t>                        Aakash rana, 500106627</a:t>
            </a:r>
            <a:endParaRPr lang="en-IN" dirty="0">
              <a:solidFill>
                <a:srgbClr val="000000"/>
              </a:solidFill>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581529D-3593-AE4E-9F50-CD8F5082B00A}"/>
              </a:ext>
            </a:extLst>
          </p:cNvPr>
          <p:cNvSpPr txBox="1"/>
          <p:nvPr/>
        </p:nvSpPr>
        <p:spPr>
          <a:xfrm>
            <a:off x="7981001" y="5100077"/>
            <a:ext cx="5721762" cy="646331"/>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Guided by: A</a:t>
            </a:r>
            <a:r>
              <a:rPr lang="en-IN" b="1" dirty="0">
                <a:solidFill>
                  <a:srgbClr val="000000"/>
                </a:solidFill>
                <a:latin typeface="Times New Roman" panose="02020603050405020304" pitchFamily="18" charset="0"/>
                <a:cs typeface="Times New Roman" panose="02020603050405020304" pitchFamily="18" charset="0"/>
              </a:rPr>
              <a:t>ssistant professor</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Mr. </a:t>
            </a:r>
            <a:r>
              <a:rPr lang="en-IN" b="1" dirty="0" err="1">
                <a:latin typeface="Times New Roman" panose="02020603050405020304" pitchFamily="18" charset="0"/>
                <a:cs typeface="Times New Roman" panose="02020603050405020304" pitchFamily="18" charset="0"/>
              </a:rPr>
              <a:t>Rajib</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Banarjee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004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341266"/>
            <a:ext cx="753036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5. Objectives</a:t>
            </a:r>
            <a:endParaRPr lang="en-IN" sz="32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ABC01297-F83E-D725-F242-3EB0659AEFA5}"/>
              </a:ext>
            </a:extLst>
          </p:cNvPr>
          <p:cNvSpPr>
            <a:spLocks noChangeArrowheads="1"/>
          </p:cNvSpPr>
          <p:nvPr/>
        </p:nvSpPr>
        <p:spPr bwMode="auto">
          <a:xfrm>
            <a:off x="325927" y="926041"/>
            <a:ext cx="1103318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dirty="0">
                <a:ln>
                  <a:noFill/>
                </a:ln>
                <a:solidFill>
                  <a:schemeClr val="tx1"/>
                </a:solidFill>
                <a:effectLst/>
                <a:latin typeface="Arial" panose="020B0604020202020204" pitchFamily="34" charset="0"/>
              </a:rPr>
              <a:t>Develop an automatic garbage collector for the C language.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dirty="0">
                <a:ln>
                  <a:noFill/>
                </a:ln>
                <a:solidFill>
                  <a:schemeClr val="tx1"/>
                </a:solidFill>
                <a:effectLst/>
                <a:latin typeface="Arial" panose="020B0604020202020204" pitchFamily="34" charset="0"/>
              </a:rPr>
              <a:t>Improve memory management efficiency and reduce the risk of memory leaks.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dirty="0">
                <a:ln>
                  <a:noFill/>
                </a:ln>
                <a:solidFill>
                  <a:schemeClr val="tx1"/>
                </a:solidFill>
                <a:effectLst/>
                <a:latin typeface="Arial" panose="020B0604020202020204" pitchFamily="34" charset="0"/>
              </a:rPr>
              <a:t>Enhance programmer productivity by eliminating manual memory allocation and deallocation.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dirty="0">
                <a:ln>
                  <a:noFill/>
                </a:ln>
                <a:solidFill>
                  <a:schemeClr val="tx1"/>
                </a:solidFill>
                <a:effectLst/>
                <a:latin typeface="Arial" panose="020B0604020202020204" pitchFamily="34" charset="0"/>
              </a:rPr>
              <a:t>Improve code reliability and stability by preventing memory-related errors.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dirty="0">
                <a:ln>
                  <a:noFill/>
                </a:ln>
                <a:solidFill>
                  <a:schemeClr val="tx1"/>
                </a:solidFill>
                <a:effectLst/>
                <a:latin typeface="Arial" panose="020B0604020202020204" pitchFamily="34" charset="0"/>
              </a:rPr>
              <a:t>Provide a convenient and safe way to handle memory management in C programs.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7808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C3BD57-94E7-A416-E085-A44EB1273A85}"/>
              </a:ext>
            </a:extLst>
          </p:cNvPr>
          <p:cNvSpPr txBox="1"/>
          <p:nvPr/>
        </p:nvSpPr>
        <p:spPr>
          <a:xfrm>
            <a:off x="469900" y="474345"/>
            <a:ext cx="8674100" cy="5940088"/>
          </a:xfrm>
          <a:prstGeom prst="rect">
            <a:avLst/>
          </a:prstGeom>
          <a:noFill/>
        </p:spPr>
        <p:txBody>
          <a:bodyPr wrap="square">
            <a:spAutoFit/>
          </a:bodyPr>
          <a:lstStyle/>
          <a:p>
            <a:r>
              <a:rPr lang="en-US" sz="2000" b="1" dirty="0"/>
              <a:t>Benefits:</a:t>
            </a:r>
            <a:endParaRPr lang="en-US" sz="2000" dirty="0"/>
          </a:p>
          <a:p>
            <a:pPr>
              <a:buFont typeface="Arial" panose="020B0604020202020204" pitchFamily="34" charset="0"/>
              <a:buChar char="•"/>
            </a:pPr>
            <a:r>
              <a:rPr lang="en-US" sz="2000" b="1" dirty="0"/>
              <a:t>Less work for programmers:</a:t>
            </a:r>
            <a:r>
              <a:rPr lang="en-US" sz="2000" dirty="0"/>
              <a:t> You won't have to manually keep track of memory and worry about freeing it when you're done.</a:t>
            </a:r>
          </a:p>
          <a:p>
            <a:pPr>
              <a:buFont typeface="Arial" panose="020B0604020202020204" pitchFamily="34" charset="0"/>
              <a:buChar char="•"/>
            </a:pPr>
            <a:r>
              <a:rPr lang="en-US" sz="2000" b="1" dirty="0"/>
              <a:t>Fewer mistakes:</a:t>
            </a:r>
            <a:r>
              <a:rPr lang="en-US" sz="2000" dirty="0"/>
              <a:t> This can help prevent errors that happen when programmers forget to free memory.</a:t>
            </a:r>
          </a:p>
          <a:p>
            <a:pPr>
              <a:buFont typeface="Arial" panose="020B0604020202020204" pitchFamily="34" charset="0"/>
              <a:buChar char="•"/>
            </a:pPr>
            <a:r>
              <a:rPr lang="en-US" sz="2000" b="1" dirty="0"/>
              <a:t>Faster programs:</a:t>
            </a:r>
            <a:r>
              <a:rPr lang="en-US" sz="2000" dirty="0"/>
              <a:t> A good garbage collector can sometimes make your programs run faster.</a:t>
            </a:r>
          </a:p>
          <a:p>
            <a:r>
              <a:rPr lang="en-US" sz="2000" b="1" dirty="0"/>
              <a:t>How it works:</a:t>
            </a:r>
            <a:endParaRPr lang="en-US" sz="2000" dirty="0"/>
          </a:p>
          <a:p>
            <a:pPr>
              <a:buFont typeface="+mj-lt"/>
              <a:buAutoNum type="arabicPeriod"/>
            </a:pPr>
            <a:r>
              <a:rPr lang="en-US" sz="2000" b="1" dirty="0"/>
              <a:t>Track memory usage:</a:t>
            </a:r>
            <a:r>
              <a:rPr lang="en-US" sz="2000" dirty="0"/>
              <a:t> The system will keep an eye on how memory is used.</a:t>
            </a:r>
          </a:p>
          <a:p>
            <a:pPr>
              <a:buFont typeface="+mj-lt"/>
              <a:buAutoNum type="arabicPeriod"/>
            </a:pPr>
            <a:r>
              <a:rPr lang="en-US" sz="2000" b="1" dirty="0"/>
              <a:t>Identify unused memory:</a:t>
            </a:r>
            <a:r>
              <a:rPr lang="en-US" sz="2000" dirty="0"/>
              <a:t> It will figure out which parts of memory are no longer needed.</a:t>
            </a:r>
          </a:p>
          <a:p>
            <a:pPr>
              <a:buFont typeface="+mj-lt"/>
              <a:buAutoNum type="arabicPeriod"/>
            </a:pPr>
            <a:r>
              <a:rPr lang="en-US" sz="2000" b="1" dirty="0"/>
              <a:t>Free unused memory:</a:t>
            </a:r>
            <a:r>
              <a:rPr lang="en-US" sz="2000" dirty="0"/>
              <a:t> The system will reclaim this memory so it can be used again later.</a:t>
            </a:r>
          </a:p>
          <a:p>
            <a:r>
              <a:rPr lang="en-US" sz="2000" b="1" dirty="0"/>
              <a:t>Challenges:</a:t>
            </a:r>
            <a:endParaRPr lang="en-US" sz="2000" dirty="0"/>
          </a:p>
          <a:p>
            <a:pPr>
              <a:buFont typeface="Arial" panose="020B0604020202020204" pitchFamily="34" charset="0"/>
              <a:buChar char="•"/>
            </a:pPr>
            <a:r>
              <a:rPr lang="en-US" sz="2000" b="1" dirty="0"/>
              <a:t>C's manual memory management:</a:t>
            </a:r>
            <a:r>
              <a:rPr lang="en-US" sz="2000" dirty="0"/>
              <a:t> C doesn't have a built-in garbage collector, so you'll need to create one from scratch.</a:t>
            </a:r>
          </a:p>
          <a:p>
            <a:pPr>
              <a:buFont typeface="Arial" panose="020B0604020202020204" pitchFamily="34" charset="0"/>
              <a:buChar char="•"/>
            </a:pPr>
            <a:r>
              <a:rPr lang="en-US" sz="2000" b="1" dirty="0"/>
              <a:t>Performance:</a:t>
            </a:r>
            <a:r>
              <a:rPr lang="en-US" sz="2000" dirty="0"/>
              <a:t> The garbage collector shouldn't slow down your programs too much.</a:t>
            </a:r>
          </a:p>
          <a:p>
            <a:pPr>
              <a:buFont typeface="Arial" panose="020B0604020202020204" pitchFamily="34" charset="0"/>
              <a:buChar char="•"/>
            </a:pPr>
            <a:r>
              <a:rPr lang="en-US" sz="2000" b="1" dirty="0"/>
              <a:t>Complexity:</a:t>
            </a:r>
            <a:r>
              <a:rPr lang="en-US" sz="2000" dirty="0"/>
              <a:t> Implementing a garbage collector can be complex.</a:t>
            </a:r>
          </a:p>
        </p:txBody>
      </p:sp>
    </p:spTree>
    <p:extLst>
      <p:ext uri="{BB962C8B-B14F-4D97-AF65-F5344CB8AC3E}">
        <p14:creationId xmlns:p14="http://schemas.microsoft.com/office/powerpoint/2010/main" val="122049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65449-AE43-D7AC-A062-39AB771D202A}"/>
              </a:ext>
            </a:extLst>
          </p:cNvPr>
          <p:cNvSpPr txBox="1"/>
          <p:nvPr/>
        </p:nvSpPr>
        <p:spPr>
          <a:xfrm>
            <a:off x="325927" y="267876"/>
            <a:ext cx="753036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6.Methodology</a:t>
            </a:r>
          </a:p>
        </p:txBody>
      </p:sp>
      <p:sp>
        <p:nvSpPr>
          <p:cNvPr id="4" name="TextBox 3">
            <a:extLst>
              <a:ext uri="{FF2B5EF4-FFF2-40B4-BE49-F238E27FC236}">
                <a16:creationId xmlns:a16="http://schemas.microsoft.com/office/drawing/2014/main" id="{90D12374-A6E4-6A90-6746-700175B05F95}"/>
              </a:ext>
            </a:extLst>
          </p:cNvPr>
          <p:cNvSpPr txBox="1"/>
          <p:nvPr/>
        </p:nvSpPr>
        <p:spPr>
          <a:xfrm>
            <a:off x="325927" y="765693"/>
            <a:ext cx="10370828" cy="5262979"/>
          </a:xfrm>
          <a:prstGeom prst="rect">
            <a:avLst/>
          </a:prstGeom>
          <a:noFill/>
        </p:spPr>
        <p:txBody>
          <a:bodyPr wrap="square">
            <a:spAutoFit/>
          </a:bodyPr>
          <a:lstStyle/>
          <a:p>
            <a:endParaRPr lang="en-US" sz="2800" dirty="0"/>
          </a:p>
          <a:p>
            <a:pPr>
              <a:buFont typeface="Arial" panose="020B0604020202020204" pitchFamily="34" charset="0"/>
              <a:buChar char="•"/>
            </a:pPr>
            <a:r>
              <a:rPr lang="en-US" sz="2800" dirty="0"/>
              <a:t>Study existing garbage collection techniques.</a:t>
            </a:r>
          </a:p>
          <a:p>
            <a:endParaRPr lang="en-US" sz="2800" dirty="0"/>
          </a:p>
          <a:p>
            <a:pPr>
              <a:buFont typeface="Arial" panose="020B0604020202020204" pitchFamily="34" charset="0"/>
              <a:buChar char="•"/>
            </a:pPr>
            <a:r>
              <a:rPr lang="en-US" sz="2800" dirty="0"/>
              <a:t>Select appropriate algorithm.</a:t>
            </a:r>
          </a:p>
          <a:p>
            <a:endParaRPr lang="en-US" sz="2800" dirty="0"/>
          </a:p>
          <a:p>
            <a:pPr>
              <a:buFont typeface="Arial" panose="020B0604020202020204" pitchFamily="34" charset="0"/>
              <a:buChar char="•"/>
            </a:pPr>
            <a:r>
              <a:rPr lang="en-US" sz="2800" dirty="0"/>
              <a:t>Implement data structures and integrate into C.</a:t>
            </a:r>
          </a:p>
          <a:p>
            <a:endParaRPr lang="en-US" sz="2800" dirty="0"/>
          </a:p>
          <a:p>
            <a:pPr>
              <a:buFont typeface="Arial" panose="020B0604020202020204" pitchFamily="34" charset="0"/>
              <a:buChar char="•"/>
            </a:pPr>
            <a:r>
              <a:rPr lang="en-US" sz="2800" dirty="0"/>
              <a:t>Test and evaluate performance.</a:t>
            </a:r>
          </a:p>
          <a:p>
            <a:endParaRPr lang="en-US" sz="2800" dirty="0"/>
          </a:p>
          <a:p>
            <a:pPr>
              <a:buFont typeface="Arial" panose="020B0604020202020204" pitchFamily="34" charset="0"/>
              <a:buChar char="•"/>
            </a:pPr>
            <a:r>
              <a:rPr lang="en-US" sz="2800" dirty="0"/>
              <a:t>Optimize for efficiency.</a:t>
            </a:r>
          </a:p>
          <a:p>
            <a:endParaRPr lang="en-US" sz="2800" dirty="0"/>
          </a:p>
          <a:p>
            <a:pPr>
              <a:buFont typeface="Arial" panose="020B0604020202020204" pitchFamily="34" charset="0"/>
              <a:buChar char="•"/>
            </a:pPr>
            <a:r>
              <a:rPr lang="en-US" sz="2800" dirty="0"/>
              <a:t>Integrate into compiler or runtime.</a:t>
            </a:r>
          </a:p>
        </p:txBody>
      </p:sp>
    </p:spTree>
    <p:extLst>
      <p:ext uri="{BB962C8B-B14F-4D97-AF65-F5344CB8AC3E}">
        <p14:creationId xmlns:p14="http://schemas.microsoft.com/office/powerpoint/2010/main" val="896175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E4BECDC-EDC9-E0C9-F3B7-FCAB89464F40}"/>
              </a:ext>
            </a:extLst>
          </p:cNvPr>
          <p:cNvSpPr>
            <a:spLocks noChangeArrowheads="1"/>
          </p:cNvSpPr>
          <p:nvPr/>
        </p:nvSpPr>
        <p:spPr bwMode="auto">
          <a:xfrm>
            <a:off x="228600" y="474345"/>
            <a:ext cx="119634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1. Research Existing Techniques: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Mark-and-Sweep:</a:t>
            </a:r>
            <a:r>
              <a:rPr kumimoji="0" lang="en-US" altLang="en-US" b="0" i="0" u="none" strike="noStrike" cap="none" normalizeH="0" baseline="0" dirty="0">
                <a:ln>
                  <a:noFill/>
                </a:ln>
                <a:solidFill>
                  <a:schemeClr val="tx1"/>
                </a:solidFill>
                <a:effectLst/>
                <a:latin typeface="Arial" panose="020B0604020202020204" pitchFamily="34" charset="0"/>
              </a:rPr>
              <a:t> One of the most common methods. It marks reachable objects and then sweeps through memory, freeing unmarked ones.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Reference Counting:</a:t>
            </a:r>
            <a:r>
              <a:rPr kumimoji="0" lang="en-US" altLang="en-US" b="0" i="0" u="none" strike="noStrike" cap="none" normalizeH="0" baseline="0" dirty="0">
                <a:ln>
                  <a:noFill/>
                </a:ln>
                <a:solidFill>
                  <a:schemeClr val="tx1"/>
                </a:solidFill>
                <a:effectLst/>
                <a:latin typeface="Arial" panose="020B0604020202020204" pitchFamily="34" charset="0"/>
              </a:rPr>
              <a:t> Keeps track of the number of references to an object. When the count reaches zero, the object is considered garbage.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Generational Collection:</a:t>
            </a:r>
            <a:r>
              <a:rPr kumimoji="0" lang="en-US" altLang="en-US" b="0" i="0" u="none" strike="noStrike" cap="none" normalizeH="0" baseline="0" dirty="0">
                <a:ln>
                  <a:noFill/>
                </a:ln>
                <a:solidFill>
                  <a:schemeClr val="tx1"/>
                </a:solidFill>
                <a:effectLst/>
                <a:latin typeface="Arial" panose="020B0604020202020204" pitchFamily="34" charset="0"/>
              </a:rPr>
              <a:t> Divides memory into generations based on object age. Young objects are collected more frequently, while older ones are less likely to be garbage.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2. Select Appropriate Algorithm: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Factors to consider:</a:t>
            </a:r>
            <a:r>
              <a:rPr kumimoji="0" lang="en-US" altLang="en-US" b="0" i="0" u="none" strike="noStrike" cap="none" normalizeH="0" baseline="0" dirty="0">
                <a:ln>
                  <a:noFill/>
                </a:ln>
                <a:solidFill>
                  <a:schemeClr val="tx1"/>
                </a:solidFill>
                <a:effectLst/>
                <a:latin typeface="Arial" panose="020B0604020202020204" pitchFamily="34" charset="0"/>
              </a:rPr>
              <a:t> Application characteristics (e.g., object lifetimes, memory usage), language features, and performance requirements.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Trade-offs:</a:t>
            </a:r>
            <a:r>
              <a:rPr kumimoji="0" lang="en-US" altLang="en-US" b="0" i="0" u="none" strike="noStrike" cap="none" normalizeH="0" baseline="0" dirty="0">
                <a:ln>
                  <a:noFill/>
                </a:ln>
                <a:solidFill>
                  <a:schemeClr val="tx1"/>
                </a:solidFill>
                <a:effectLst/>
                <a:latin typeface="Arial" panose="020B0604020202020204" pitchFamily="34" charset="0"/>
              </a:rPr>
              <a:t> Mark-and-sweep is generally efficient for large heaps but can cause pauses during collection. Reference counting is simple but can suffer from cycles. Generational collection provides a balance between performance and efficiency.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3. Implement Data Structures: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Object headers:</a:t>
            </a:r>
            <a:r>
              <a:rPr kumimoji="0" lang="en-US" altLang="en-US" b="0" i="0" u="none" strike="noStrike" cap="none" normalizeH="0" baseline="0" dirty="0">
                <a:ln>
                  <a:noFill/>
                </a:ln>
                <a:solidFill>
                  <a:schemeClr val="tx1"/>
                </a:solidFill>
                <a:effectLst/>
                <a:latin typeface="Arial" panose="020B0604020202020204" pitchFamily="34" charset="0"/>
              </a:rPr>
              <a:t> Store metadata about objects, such as their size, age, and reference count (if applicable).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Free list:</a:t>
            </a:r>
            <a:r>
              <a:rPr kumimoji="0" lang="en-US" altLang="en-US" b="0" i="0" u="none" strike="noStrike" cap="none" normalizeH="0" baseline="0" dirty="0">
                <a:ln>
                  <a:noFill/>
                </a:ln>
                <a:solidFill>
                  <a:schemeClr val="tx1"/>
                </a:solidFill>
                <a:effectLst/>
                <a:latin typeface="Arial" panose="020B0604020202020204" pitchFamily="34" charset="0"/>
              </a:rPr>
              <a:t> A linked list of available memory blocks.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Root set:</a:t>
            </a:r>
            <a:r>
              <a:rPr kumimoji="0" lang="en-US" altLang="en-US" b="0" i="0" u="none" strike="noStrike" cap="none" normalizeH="0" baseline="0" dirty="0">
                <a:ln>
                  <a:noFill/>
                </a:ln>
                <a:solidFill>
                  <a:schemeClr val="tx1"/>
                </a:solidFill>
                <a:effectLst/>
                <a:latin typeface="Arial" panose="020B0604020202020204" pitchFamily="34" charset="0"/>
              </a:rPr>
              <a:t> A set of objects that are always reachable, such as global variables and stack frames.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4. Integrate into C:</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Modify memory allocation and deallocation:</a:t>
            </a:r>
            <a:r>
              <a:rPr kumimoji="0" lang="en-US" altLang="en-US" b="0" i="0" u="none" strike="noStrike" cap="none" normalizeH="0" baseline="0" dirty="0">
                <a:ln>
                  <a:noFill/>
                </a:ln>
                <a:solidFill>
                  <a:schemeClr val="tx1"/>
                </a:solidFill>
                <a:effectLst/>
                <a:latin typeface="Arial" panose="020B0604020202020204" pitchFamily="34" charset="0"/>
              </a:rPr>
              <a:t> Use the garbage collector's functions instead of </a:t>
            </a:r>
            <a:r>
              <a:rPr kumimoji="0" lang="en-US" altLang="en-US" b="0" i="0" u="none" strike="noStrike" cap="none" normalizeH="0" baseline="0" dirty="0">
                <a:ln>
                  <a:noFill/>
                </a:ln>
                <a:solidFill>
                  <a:schemeClr val="tx1"/>
                </a:solidFill>
                <a:effectLst/>
                <a:latin typeface="Arial Unicode MS"/>
              </a:rPr>
              <a:t>malloc</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free</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Handle root set updates:</a:t>
            </a:r>
            <a:r>
              <a:rPr kumimoji="0" lang="en-US" altLang="en-US" b="0" i="0" u="none" strike="noStrike" cap="none" normalizeH="0" baseline="0" dirty="0">
                <a:ln>
                  <a:noFill/>
                </a:ln>
                <a:solidFill>
                  <a:schemeClr val="tx1"/>
                </a:solidFill>
                <a:effectLst/>
                <a:latin typeface="Arial" panose="020B0604020202020204" pitchFamily="34" charset="0"/>
              </a:rPr>
              <a:t> Ensure that the garbage collector is aware of any changes to the root 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191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0608B0-D00A-C38D-AF98-B6DB0E344F7A}"/>
              </a:ext>
            </a:extLst>
          </p:cNvPr>
          <p:cNvSpPr txBox="1"/>
          <p:nvPr/>
        </p:nvSpPr>
        <p:spPr>
          <a:xfrm>
            <a:off x="381000" y="748942"/>
            <a:ext cx="8496300" cy="4801314"/>
          </a:xfrm>
          <a:prstGeom prst="rect">
            <a:avLst/>
          </a:prstGeom>
          <a:noFill/>
        </p:spPr>
        <p:txBody>
          <a:bodyPr wrap="square">
            <a:spAutoFit/>
          </a:bodyPr>
          <a:lstStyle/>
          <a:p>
            <a:r>
              <a:rPr lang="en-US" b="1" dirty="0"/>
              <a:t>5. Test and Evaluate:</a:t>
            </a:r>
            <a:endParaRPr lang="en-US" dirty="0"/>
          </a:p>
          <a:p>
            <a:pPr>
              <a:buFont typeface="Arial" panose="020B0604020202020204" pitchFamily="34" charset="0"/>
              <a:buChar char="•"/>
            </a:pPr>
            <a:r>
              <a:rPr lang="en-US" b="1" dirty="0"/>
              <a:t>Use a variety of workloads:</a:t>
            </a:r>
            <a:r>
              <a:rPr lang="en-US" dirty="0"/>
              <a:t> Test the garbage collector with different types of applications to identify potential issues.</a:t>
            </a:r>
          </a:p>
          <a:p>
            <a:pPr>
              <a:buFont typeface="Arial" panose="020B0604020202020204" pitchFamily="34" charset="0"/>
              <a:buChar char="•"/>
            </a:pPr>
            <a:r>
              <a:rPr lang="en-US" b="1" dirty="0"/>
              <a:t>Measure performance metrics:</a:t>
            </a:r>
            <a:r>
              <a:rPr lang="en-US" dirty="0"/>
              <a:t> Monitor memory usage, collection frequency, and pause times.</a:t>
            </a:r>
          </a:p>
          <a:p>
            <a:r>
              <a:rPr lang="en-US" b="1" dirty="0"/>
              <a:t>6. Optimize for Efficiency:</a:t>
            </a:r>
            <a:endParaRPr lang="en-US" dirty="0"/>
          </a:p>
          <a:p>
            <a:pPr>
              <a:buFont typeface="Arial" panose="020B0604020202020204" pitchFamily="34" charset="0"/>
              <a:buChar char="•"/>
            </a:pPr>
            <a:r>
              <a:rPr lang="en-US" b="1" dirty="0"/>
              <a:t>Tune collection frequency:</a:t>
            </a:r>
            <a:r>
              <a:rPr lang="en-US" dirty="0"/>
              <a:t> Adjust the frequency of garbage collection based on application needs.</a:t>
            </a:r>
          </a:p>
          <a:p>
            <a:pPr>
              <a:buFont typeface="Arial" panose="020B0604020202020204" pitchFamily="34" charset="0"/>
              <a:buChar char="•"/>
            </a:pPr>
            <a:r>
              <a:rPr lang="en-US" b="1" dirty="0"/>
              <a:t>Optimize mark-and-sweep:</a:t>
            </a:r>
            <a:r>
              <a:rPr lang="en-US" dirty="0"/>
              <a:t> Use techniques like bitmap marking or incremental marking to reduce pauses.</a:t>
            </a:r>
          </a:p>
          <a:p>
            <a:pPr>
              <a:buFont typeface="Arial" panose="020B0604020202020204" pitchFamily="34" charset="0"/>
              <a:buChar char="•"/>
            </a:pPr>
            <a:r>
              <a:rPr lang="en-US" b="1" dirty="0"/>
              <a:t>Consider generational collection:</a:t>
            </a:r>
            <a:r>
              <a:rPr lang="en-US" dirty="0"/>
              <a:t> If appropriate, optimize the generational structure and collection policies.</a:t>
            </a:r>
          </a:p>
          <a:p>
            <a:r>
              <a:rPr lang="en-US" b="1" dirty="0"/>
              <a:t>7. Integrate into Compiler or Runtime:</a:t>
            </a:r>
            <a:endParaRPr lang="en-US" dirty="0"/>
          </a:p>
          <a:p>
            <a:pPr>
              <a:buFont typeface="Arial" panose="020B0604020202020204" pitchFamily="34" charset="0"/>
              <a:buChar char="•"/>
            </a:pPr>
            <a:r>
              <a:rPr lang="en-US" b="1" dirty="0"/>
              <a:t>Modify the compiler:</a:t>
            </a:r>
            <a:r>
              <a:rPr lang="en-US" dirty="0"/>
              <a:t> Integrate the garbage collector into the compiler's memory management routines.</a:t>
            </a:r>
          </a:p>
          <a:p>
            <a:pPr>
              <a:buFont typeface="Arial" panose="020B0604020202020204" pitchFamily="34" charset="0"/>
              <a:buChar char="•"/>
            </a:pPr>
            <a:r>
              <a:rPr lang="en-US" b="1" dirty="0"/>
              <a:t>Create a runtime library:</a:t>
            </a:r>
            <a:r>
              <a:rPr lang="en-US" dirty="0"/>
              <a:t> Provide a library that can be linked to applications to enable garbage collection.</a:t>
            </a:r>
          </a:p>
        </p:txBody>
      </p:sp>
    </p:spTree>
    <p:extLst>
      <p:ext uri="{BB962C8B-B14F-4D97-AF65-F5344CB8AC3E}">
        <p14:creationId xmlns:p14="http://schemas.microsoft.com/office/powerpoint/2010/main" val="290360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7. PERT Chart</a:t>
            </a:r>
          </a:p>
        </p:txBody>
      </p:sp>
      <p:sp>
        <p:nvSpPr>
          <p:cNvPr id="4" name="Rectangle 2">
            <a:extLst>
              <a:ext uri="{FF2B5EF4-FFF2-40B4-BE49-F238E27FC236}">
                <a16:creationId xmlns:a16="http://schemas.microsoft.com/office/drawing/2014/main" id="{66E41F3A-F4B6-F51C-2706-47EBA15640D4}"/>
              </a:ext>
            </a:extLst>
          </p:cNvPr>
          <p:cNvSpPr>
            <a:spLocks noChangeArrowheads="1"/>
          </p:cNvSpPr>
          <p:nvPr/>
        </p:nvSpPr>
        <p:spPr bwMode="auto">
          <a:xfrm>
            <a:off x="481263" y="10202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30065EB4-3169-EF08-D034-51DF7360DE58}"/>
              </a:ext>
            </a:extLst>
          </p:cNvPr>
          <p:cNvSpPr>
            <a:spLocks noChangeArrowheads="1"/>
          </p:cNvSpPr>
          <p:nvPr/>
        </p:nvSpPr>
        <p:spPr bwMode="auto">
          <a:xfrm>
            <a:off x="481263" y="19727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Freeform 2">
            <a:extLst>
              <a:ext uri="{FF2B5EF4-FFF2-40B4-BE49-F238E27FC236}">
                <a16:creationId xmlns:a16="http://schemas.microsoft.com/office/drawing/2014/main" id="{A3E12EDC-BB71-DB34-5625-CEC1F5DE1063}"/>
              </a:ext>
            </a:extLst>
          </p:cNvPr>
          <p:cNvSpPr/>
          <p:nvPr/>
        </p:nvSpPr>
        <p:spPr>
          <a:xfrm>
            <a:off x="2396313" y="1020278"/>
            <a:ext cx="7139709" cy="5350297"/>
          </a:xfrm>
          <a:custGeom>
            <a:avLst/>
            <a:gdLst/>
            <a:ahLst/>
            <a:cxnLst/>
            <a:rect l="l" t="t" r="r" b="b"/>
            <a:pathLst>
              <a:path w="13771418" h="9532195">
                <a:moveTo>
                  <a:pt x="0" y="0"/>
                </a:moveTo>
                <a:lnTo>
                  <a:pt x="13771418" y="0"/>
                </a:lnTo>
                <a:lnTo>
                  <a:pt x="13771418" y="9532194"/>
                </a:lnTo>
                <a:lnTo>
                  <a:pt x="0" y="9532194"/>
                </a:lnTo>
                <a:lnTo>
                  <a:pt x="0" y="0"/>
                </a:lnTo>
                <a:close/>
              </a:path>
            </a:pathLst>
          </a:custGeom>
          <a:blipFill>
            <a:blip r:embed="rId2"/>
            <a:stretch>
              <a:fillRect/>
            </a:stretch>
          </a:blipFill>
        </p:spPr>
      </p:sp>
    </p:spTree>
    <p:extLst>
      <p:ext uri="{BB962C8B-B14F-4D97-AF65-F5344CB8AC3E}">
        <p14:creationId xmlns:p14="http://schemas.microsoft.com/office/powerpoint/2010/main" val="2743588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329649"/>
            <a:ext cx="753036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8. Conclusion</a:t>
            </a:r>
          </a:p>
        </p:txBody>
      </p:sp>
      <p:sp>
        <p:nvSpPr>
          <p:cNvPr id="3" name="Rectangle 1">
            <a:extLst>
              <a:ext uri="{FF2B5EF4-FFF2-40B4-BE49-F238E27FC236}">
                <a16:creationId xmlns:a16="http://schemas.microsoft.com/office/drawing/2014/main" id="{7BA7C54D-357A-33A8-6D68-A8AA76569411}"/>
              </a:ext>
            </a:extLst>
          </p:cNvPr>
          <p:cNvSpPr>
            <a:spLocks noChangeArrowheads="1"/>
          </p:cNvSpPr>
          <p:nvPr/>
        </p:nvSpPr>
        <p:spPr bwMode="auto">
          <a:xfrm>
            <a:off x="325927" y="329649"/>
            <a:ext cx="10886536"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Developed automatic garbage collector for 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Addresses manual memory management challenges.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Identifies and reclaims unused memory.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Reduces memory leaks and improves code reliability.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Demonstrates feasibility and benefits of garbage collection in 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Enhances programmer productivity and application quality.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329649"/>
            <a:ext cx="753036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9. References</a:t>
            </a:r>
          </a:p>
        </p:txBody>
      </p:sp>
      <p:sp>
        <p:nvSpPr>
          <p:cNvPr id="4" name="TextBox 3">
            <a:extLst>
              <a:ext uri="{FF2B5EF4-FFF2-40B4-BE49-F238E27FC236}">
                <a16:creationId xmlns:a16="http://schemas.microsoft.com/office/drawing/2014/main" id="{14E61B92-0D4E-4059-929D-838BC3B801B4}"/>
              </a:ext>
            </a:extLst>
          </p:cNvPr>
          <p:cNvSpPr txBox="1"/>
          <p:nvPr/>
        </p:nvSpPr>
        <p:spPr>
          <a:xfrm>
            <a:off x="597379" y="998606"/>
            <a:ext cx="11229436" cy="3816429"/>
          </a:xfrm>
          <a:prstGeom prst="rect">
            <a:avLst/>
          </a:prstGeom>
          <a:noFill/>
        </p:spPr>
        <p:txBody>
          <a:bodyPr wrap="square">
            <a:spAutoFit/>
          </a:bodyPr>
          <a:lstStyle/>
          <a:p>
            <a:endParaRPr lang="en-IN" dirty="0"/>
          </a:p>
          <a:p>
            <a:pPr>
              <a:buFont typeface="Arial" panose="020B0604020202020204" pitchFamily="34" charset="0"/>
              <a:buChar char="•"/>
            </a:pPr>
            <a:r>
              <a:rPr lang="en-IN" sz="2800" dirty="0"/>
              <a:t>Boehm, H.-J., Weiser, M., &amp; Demers, A. (1991). A garbage</a:t>
            </a:r>
          </a:p>
          <a:p>
            <a:r>
              <a:rPr lang="en-IN" sz="2800" dirty="0"/>
              <a:t> collector for C.</a:t>
            </a:r>
          </a:p>
          <a:p>
            <a:endParaRPr lang="en-IN" sz="2800" dirty="0"/>
          </a:p>
          <a:p>
            <a:pPr>
              <a:buFont typeface="Arial" panose="020B0604020202020204" pitchFamily="34" charset="0"/>
              <a:buChar char="•"/>
            </a:pPr>
            <a:r>
              <a:rPr lang="en-IN" sz="2800" dirty="0"/>
              <a:t>Wilson, R. (1994). A simple portable garbage collector.</a:t>
            </a:r>
          </a:p>
          <a:p>
            <a:endParaRPr lang="en-IN" sz="2800" dirty="0"/>
          </a:p>
          <a:p>
            <a:pPr>
              <a:buFont typeface="Arial" panose="020B0604020202020204" pitchFamily="34" charset="0"/>
              <a:buChar char="•"/>
            </a:pPr>
            <a:r>
              <a:rPr lang="en-IN" sz="2800" dirty="0" err="1"/>
              <a:t>Barz</a:t>
            </a:r>
            <a:r>
              <a:rPr lang="en-IN" sz="2800" dirty="0"/>
              <a:t>, G., &amp; Boehm, H.-J. (2000). A generational garbage collector for C.</a:t>
            </a:r>
          </a:p>
          <a:p>
            <a:endParaRPr lang="en-IN" sz="2800" dirty="0"/>
          </a:p>
          <a:p>
            <a:pPr>
              <a:buFont typeface="Arial" panose="020B0604020202020204" pitchFamily="34" charset="0"/>
              <a:buChar char="•"/>
            </a:pPr>
            <a:r>
              <a:rPr lang="en-IN" sz="2800" dirty="0"/>
              <a:t>Paul, W. (2003). Garbage collection for C: A practical approach.</a:t>
            </a:r>
          </a:p>
        </p:txBody>
      </p:sp>
    </p:spTree>
    <p:extLst>
      <p:ext uri="{BB962C8B-B14F-4D97-AF65-F5344CB8AC3E}">
        <p14:creationId xmlns:p14="http://schemas.microsoft.com/office/powerpoint/2010/main" val="3436924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Content</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35090" y="899749"/>
            <a:ext cx="4650377" cy="3877985"/>
          </a:xfrm>
          <a:prstGeom prst="rect">
            <a:avLst/>
          </a:prstGeom>
          <a:noFill/>
        </p:spPr>
        <p:txBody>
          <a:bodyPr wrap="square" rtlCol="0">
            <a:spAutoFit/>
          </a:bodyPr>
          <a:lstStyle/>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Abstract</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Introduction</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Literature Review </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Objective</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Methodology</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Pert Chart</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Conclusion</a:t>
            </a:r>
          </a:p>
          <a:p>
            <a:pPr>
              <a:lnSpc>
                <a:spcPct val="150000"/>
              </a:lnSpc>
            </a:pPr>
            <a:r>
              <a:rPr lang="en-US" sz="1600" dirty="0">
                <a:latin typeface="Times New Roman" panose="02020603050405020304" pitchFamily="18" charset="0"/>
                <a:cs typeface="Times New Roman" panose="02020603050405020304" pitchFamily="18" charset="0"/>
              </a:rPr>
              <a:t>9.    References</a:t>
            </a:r>
          </a:p>
          <a:p>
            <a:pPr marL="457200" indent="-4572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314620"/>
            <a:ext cx="7530363"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1. Abstract</a:t>
            </a:r>
          </a:p>
          <a:p>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DA1535-64CF-3537-0FC7-058F357456F1}"/>
              </a:ext>
            </a:extLst>
          </p:cNvPr>
          <p:cNvSpPr txBox="1"/>
          <p:nvPr/>
        </p:nvSpPr>
        <p:spPr>
          <a:xfrm>
            <a:off x="325926" y="984814"/>
            <a:ext cx="10353575" cy="4247317"/>
          </a:xfrm>
          <a:prstGeom prst="rect">
            <a:avLst/>
          </a:prstGeom>
          <a:noFill/>
        </p:spPr>
        <p:txBody>
          <a:bodyPr wrap="square">
            <a:spAutoFit/>
          </a:bodyPr>
          <a:lstStyle/>
          <a:p>
            <a:endParaRPr lang="en-IN" dirty="0"/>
          </a:p>
          <a:p>
            <a:pPr>
              <a:buFont typeface="Arial" panose="020B0604020202020204" pitchFamily="34" charset="0"/>
              <a:buChar char="•"/>
            </a:pPr>
            <a:r>
              <a:rPr lang="en-IN" sz="2800" dirty="0"/>
              <a:t>Develop automatic garbage collector for C language</a:t>
            </a:r>
          </a:p>
          <a:p>
            <a:endParaRPr lang="en-IN" sz="2800" dirty="0"/>
          </a:p>
          <a:p>
            <a:pPr>
              <a:buFont typeface="Arial" panose="020B0604020202020204" pitchFamily="34" charset="0"/>
              <a:buChar char="•"/>
            </a:pPr>
            <a:r>
              <a:rPr lang="en-IN" sz="2800" dirty="0"/>
              <a:t>Improve memory management and programmer efficiency</a:t>
            </a:r>
          </a:p>
          <a:p>
            <a:endParaRPr lang="en-IN" sz="2800" dirty="0"/>
          </a:p>
          <a:p>
            <a:pPr>
              <a:buFont typeface="Arial" panose="020B0604020202020204" pitchFamily="34" charset="0"/>
              <a:buChar char="•"/>
            </a:pPr>
            <a:r>
              <a:rPr lang="en-IN" sz="2800" dirty="0"/>
              <a:t>Use reference counting and mark-and-sweep algorithms</a:t>
            </a:r>
          </a:p>
          <a:p>
            <a:endParaRPr lang="en-IN" sz="2800" dirty="0"/>
          </a:p>
          <a:p>
            <a:pPr>
              <a:buFont typeface="Arial" panose="020B0604020202020204" pitchFamily="34" charset="0"/>
              <a:buChar char="•"/>
            </a:pPr>
            <a:r>
              <a:rPr lang="en-IN" sz="2800" dirty="0"/>
              <a:t>Reduce memory leaks, improve code reliability</a:t>
            </a:r>
          </a:p>
          <a:p>
            <a:endParaRPr lang="en-IN" sz="2800" dirty="0"/>
          </a:p>
          <a:p>
            <a:pPr>
              <a:buFont typeface="Arial" panose="020B0604020202020204" pitchFamily="34" charset="0"/>
              <a:buChar char="•"/>
            </a:pPr>
            <a:r>
              <a:rPr lang="en-IN" sz="2800" dirty="0"/>
              <a:t>Enhance programmer productivity</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57638" y="343540"/>
            <a:ext cx="2810028"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2. Introduction</a:t>
            </a:r>
          </a:p>
          <a:p>
            <a:endParaRPr lang="en-US" sz="3200" b="1" dirty="0">
              <a:solidFill>
                <a:srgbClr val="46B0FA"/>
              </a:solidFill>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2454D54A-C542-4692-E3EC-82E448AD0724}"/>
              </a:ext>
            </a:extLst>
          </p:cNvPr>
          <p:cNvSpPr>
            <a:spLocks noChangeArrowheads="1"/>
          </p:cNvSpPr>
          <p:nvPr/>
        </p:nvSpPr>
        <p:spPr bwMode="auto">
          <a:xfrm>
            <a:off x="414068" y="1498051"/>
            <a:ext cx="9700028"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Memory management in C is difficult and can cause errors.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Automatic garbage collection (AGC) can help.</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AGC will identify and reclaim unused memory.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AGC will prevent errors and improve C program reliability.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79141" y="201140"/>
            <a:ext cx="9177454" cy="156966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3.Literature Review</a:t>
            </a:r>
          </a:p>
          <a:p>
            <a:pPr marL="457200" indent="-457200">
              <a:buFont typeface="+mj-lt"/>
              <a:buAutoNum type="arabicPeriod"/>
            </a:pPr>
            <a:endParaRPr lang="en-US" sz="3200" dirty="0">
              <a:latin typeface="Times New Roman" panose="02020603050405020304" pitchFamily="18" charset="0"/>
              <a:cs typeface="Times New Roman" panose="02020603050405020304" pitchFamily="18" charset="0"/>
            </a:endParaRPr>
          </a:p>
          <a:p>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35B2B31-DB65-D268-2204-A8166D99A2DF}"/>
              </a:ext>
            </a:extLst>
          </p:cNvPr>
          <p:cNvSpPr txBox="1"/>
          <p:nvPr/>
        </p:nvSpPr>
        <p:spPr>
          <a:xfrm>
            <a:off x="623259" y="785374"/>
            <a:ext cx="6094562" cy="5355312"/>
          </a:xfrm>
          <a:prstGeom prst="rect">
            <a:avLst/>
          </a:prstGeom>
          <a:noFill/>
        </p:spPr>
        <p:txBody>
          <a:bodyPr wrap="square">
            <a:spAutoFit/>
          </a:bodyPr>
          <a:lstStyle/>
          <a:p>
            <a:pPr marL="285750" indent="-285750">
              <a:buFont typeface="Arial" panose="020B0604020202020204" pitchFamily="34" charset="0"/>
              <a:buChar char="•"/>
            </a:pPr>
            <a:r>
              <a:rPr lang="en-US" b="1" dirty="0"/>
              <a:t>Reference Counting:</a:t>
            </a:r>
            <a:endParaRPr lang="en-US" dirty="0"/>
          </a:p>
          <a:p>
            <a:pPr marL="742950" lvl="1" indent="-285750">
              <a:buFont typeface="Arial" panose="020B0604020202020204" pitchFamily="34" charset="0"/>
              <a:buChar char="•"/>
            </a:pPr>
            <a:r>
              <a:rPr lang="en-US" dirty="0"/>
              <a:t>Tracks references, reclaims when zero.</a:t>
            </a:r>
          </a:p>
          <a:p>
            <a:pPr marL="742950" lvl="1" indent="-285750">
              <a:buFont typeface="Arial" panose="020B0604020202020204" pitchFamily="34" charset="0"/>
              <a:buChar char="•"/>
            </a:pPr>
            <a:r>
              <a:rPr lang="en-US" dirty="0"/>
              <a:t>Efficient for small objects, but can have cycles.</a:t>
            </a:r>
          </a:p>
          <a:p>
            <a:pPr>
              <a:buFont typeface="Arial" panose="020B0604020202020204" pitchFamily="34" charset="0"/>
              <a:buChar char="•"/>
            </a:pPr>
            <a:r>
              <a:rPr lang="en-US" b="1" dirty="0"/>
              <a:t>    Mark and Sweep:</a:t>
            </a:r>
            <a:endParaRPr lang="en-US" dirty="0"/>
          </a:p>
          <a:p>
            <a:pPr marL="742950" lvl="1" indent="-285750">
              <a:buFont typeface="Arial" panose="020B0604020202020204" pitchFamily="34" charset="0"/>
              <a:buChar char="•"/>
            </a:pPr>
            <a:r>
              <a:rPr lang="en-US" dirty="0"/>
              <a:t>Marks reachable objects, collects unmarked.</a:t>
            </a:r>
          </a:p>
          <a:p>
            <a:pPr marL="742950" lvl="1" indent="-285750">
              <a:buFont typeface="Arial" panose="020B0604020202020204" pitchFamily="34" charset="0"/>
              <a:buChar char="•"/>
            </a:pPr>
            <a:r>
              <a:rPr lang="en-US" dirty="0"/>
              <a:t>Suitable for large heap, but can cause pauses.</a:t>
            </a:r>
          </a:p>
          <a:p>
            <a:pPr>
              <a:buFont typeface="Arial" panose="020B0604020202020204" pitchFamily="34" charset="0"/>
              <a:buChar char="•"/>
            </a:pPr>
            <a:r>
              <a:rPr lang="en-US" b="1" dirty="0"/>
              <a:t>    Hybrid Approaches:</a:t>
            </a:r>
            <a:endParaRPr lang="en-US" dirty="0"/>
          </a:p>
          <a:p>
            <a:pPr marL="742950" lvl="1" indent="-285750">
              <a:buFont typeface="Arial" panose="020B0604020202020204" pitchFamily="34" charset="0"/>
              <a:buChar char="•"/>
            </a:pPr>
            <a:r>
              <a:rPr lang="en-US" dirty="0"/>
              <a:t>Combine reference counting and mark and sweep.</a:t>
            </a:r>
          </a:p>
          <a:p>
            <a:pPr marL="742950" lvl="1" indent="-285750">
              <a:buFont typeface="Arial" panose="020B0604020202020204" pitchFamily="34" charset="0"/>
              <a:buChar char="•"/>
            </a:pPr>
            <a:r>
              <a:rPr lang="en-US" dirty="0"/>
              <a:t>Reduce overhead, balance performance.</a:t>
            </a:r>
          </a:p>
          <a:p>
            <a:pPr>
              <a:buFont typeface="Arial" panose="020B0604020202020204" pitchFamily="34" charset="0"/>
              <a:buChar char="•"/>
            </a:pPr>
            <a:r>
              <a:rPr lang="en-US" b="1" dirty="0"/>
              <a:t>    Challenges:</a:t>
            </a:r>
            <a:endParaRPr lang="en-US" dirty="0"/>
          </a:p>
          <a:p>
            <a:pPr marL="742950" lvl="1" indent="-285750">
              <a:buFont typeface="Arial" panose="020B0604020202020204" pitchFamily="34" charset="0"/>
              <a:buChar char="•"/>
            </a:pPr>
            <a:r>
              <a:rPr lang="en-US" dirty="0"/>
              <a:t>Performance overhead.</a:t>
            </a:r>
          </a:p>
          <a:p>
            <a:pPr marL="742950" lvl="1" indent="-285750">
              <a:buFont typeface="Arial" panose="020B0604020202020204" pitchFamily="34" charset="0"/>
              <a:buChar char="•"/>
            </a:pPr>
            <a:r>
              <a:rPr lang="en-US" dirty="0"/>
              <a:t>Determinism issues.</a:t>
            </a:r>
          </a:p>
          <a:p>
            <a:pPr marL="742950" lvl="1" indent="-285750">
              <a:buFont typeface="Arial" panose="020B0604020202020204" pitchFamily="34" charset="0"/>
              <a:buChar char="•"/>
            </a:pPr>
            <a:r>
              <a:rPr lang="en-US" dirty="0"/>
              <a:t>Integration complexity.</a:t>
            </a:r>
          </a:p>
          <a:p>
            <a:pPr marL="742950" lvl="1" indent="-285750">
              <a:buFont typeface="Arial" panose="020B0604020202020204" pitchFamily="34" charset="0"/>
              <a:buChar char="•"/>
            </a:pPr>
            <a:r>
              <a:rPr lang="en-US" dirty="0"/>
              <a:t>Real-time limitations.</a:t>
            </a:r>
          </a:p>
          <a:p>
            <a:pPr>
              <a:buFont typeface="Arial" panose="020B0604020202020204" pitchFamily="34" charset="0"/>
              <a:buChar char="•"/>
            </a:pPr>
            <a:r>
              <a:rPr lang="en-US" b="1" dirty="0"/>
              <a:t>    Existing AGCs:</a:t>
            </a:r>
            <a:endParaRPr lang="en-US" dirty="0"/>
          </a:p>
          <a:p>
            <a:pPr marL="742950" lvl="1" indent="-285750">
              <a:buFont typeface="Arial" panose="020B0604020202020204" pitchFamily="34" charset="0"/>
              <a:buChar char="•"/>
            </a:pPr>
            <a:r>
              <a:rPr lang="en-US" dirty="0"/>
              <a:t>Boehm-Demers-Weiser (BDW).</a:t>
            </a:r>
          </a:p>
          <a:p>
            <a:pPr marL="742950" lvl="1" indent="-285750">
              <a:buFont typeface="Arial" panose="020B0604020202020204" pitchFamily="34" charset="0"/>
              <a:buChar char="•"/>
            </a:pPr>
            <a:r>
              <a:rPr lang="en-US" dirty="0"/>
              <a:t>Explicitly-Kept Garbage Collector (EKGC).</a:t>
            </a:r>
          </a:p>
          <a:p>
            <a:pPr marL="742950" lvl="1" indent="-285750">
              <a:buFont typeface="Arial" panose="020B0604020202020204" pitchFamily="34" charset="0"/>
              <a:buChar char="•"/>
            </a:pPr>
            <a:r>
              <a:rPr lang="en-US" dirty="0"/>
              <a:t>Garbage Collection for C (GCC).</a:t>
            </a:r>
          </a:p>
          <a:p>
            <a:pPr marL="742950" lvl="1" indent="-285750">
              <a:buFont typeface="Arial" panose="020B0604020202020204" pitchFamily="34" charset="0"/>
              <a:buChar char="•"/>
            </a:pPr>
            <a:r>
              <a:rPr lang="en-US" dirty="0"/>
              <a:t>Each has unique features and trade-offs.</a:t>
            </a:r>
          </a:p>
        </p:txBody>
      </p:sp>
    </p:spTree>
    <p:extLst>
      <p:ext uri="{BB962C8B-B14F-4D97-AF65-F5344CB8AC3E}">
        <p14:creationId xmlns:p14="http://schemas.microsoft.com/office/powerpoint/2010/main" val="97480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8" y="248626"/>
            <a:ext cx="4348709"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4. Problem Statement</a:t>
            </a:r>
          </a:p>
          <a:p>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727B84-18A1-4C5A-A39B-530C012AC681}"/>
              </a:ext>
            </a:extLst>
          </p:cNvPr>
          <p:cNvSpPr txBox="1"/>
          <p:nvPr/>
        </p:nvSpPr>
        <p:spPr>
          <a:xfrm>
            <a:off x="485234" y="964100"/>
            <a:ext cx="10893007" cy="3385542"/>
          </a:xfrm>
          <a:prstGeom prst="rect">
            <a:avLst/>
          </a:prstGeom>
          <a:noFill/>
        </p:spPr>
        <p:txBody>
          <a:bodyPr wrap="square">
            <a:spAutoFit/>
          </a:bodyPr>
          <a:lstStyle/>
          <a:p>
            <a:endParaRPr lang="en-US" dirty="0"/>
          </a:p>
          <a:p>
            <a:pPr>
              <a:buFont typeface="Arial" panose="020B0604020202020204" pitchFamily="34" charset="0"/>
              <a:buChar char="•"/>
            </a:pPr>
            <a:r>
              <a:rPr lang="en-US" sz="2800" dirty="0"/>
              <a:t>Manual memory management in C is error-prone and time-consuming.</a:t>
            </a:r>
          </a:p>
          <a:p>
            <a:endParaRPr lang="en-US" sz="2800" dirty="0"/>
          </a:p>
          <a:p>
            <a:pPr>
              <a:buFont typeface="Arial" panose="020B0604020202020204" pitchFamily="34" charset="0"/>
              <a:buChar char="•"/>
            </a:pPr>
            <a:r>
              <a:rPr lang="en-US" sz="2800" dirty="0"/>
              <a:t>Memory leaks and segmentation faults are common issues.</a:t>
            </a:r>
          </a:p>
          <a:p>
            <a:endParaRPr lang="en-US" sz="2800" dirty="0"/>
          </a:p>
          <a:p>
            <a:pPr>
              <a:buFont typeface="Arial" panose="020B0604020202020204" pitchFamily="34" charset="0"/>
              <a:buChar char="•"/>
            </a:pPr>
            <a:r>
              <a:rPr lang="en-US" sz="2800" dirty="0"/>
              <a:t>Improving programmer productivity and code reliability is essential.</a:t>
            </a:r>
          </a:p>
          <a:p>
            <a:endParaRPr lang="en-US" sz="2800" dirty="0"/>
          </a:p>
          <a:p>
            <a:pPr>
              <a:buFont typeface="Arial" panose="020B0604020202020204" pitchFamily="34" charset="0"/>
              <a:buChar char="•"/>
            </a:pPr>
            <a:r>
              <a:rPr lang="en-US" sz="2800" dirty="0"/>
              <a:t>Automatic garbage collection can address these problems.</a:t>
            </a:r>
          </a:p>
        </p:txBody>
      </p:sp>
    </p:spTree>
    <p:extLst>
      <p:ext uri="{BB962C8B-B14F-4D97-AF65-F5344CB8AC3E}">
        <p14:creationId xmlns:p14="http://schemas.microsoft.com/office/powerpoint/2010/main" val="231400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A4FCE8-E637-A149-7BC6-BB394E6EAA9F}"/>
              </a:ext>
            </a:extLst>
          </p:cNvPr>
          <p:cNvSpPr txBox="1"/>
          <p:nvPr/>
        </p:nvSpPr>
        <p:spPr>
          <a:xfrm>
            <a:off x="571500" y="746542"/>
            <a:ext cx="10706100" cy="4524315"/>
          </a:xfrm>
          <a:prstGeom prst="rect">
            <a:avLst/>
          </a:prstGeom>
          <a:noFill/>
        </p:spPr>
        <p:txBody>
          <a:bodyPr wrap="square">
            <a:spAutoFit/>
          </a:bodyPr>
          <a:lstStyle/>
          <a:p>
            <a:r>
              <a:rPr lang="en-US" sz="2400" b="1" dirty="0"/>
              <a:t>Error-Prone and Time-Consuming</a:t>
            </a:r>
          </a:p>
          <a:p>
            <a:pPr>
              <a:buFont typeface="Arial" panose="020B0604020202020204" pitchFamily="34" charset="0"/>
              <a:buChar char="•"/>
            </a:pPr>
            <a:r>
              <a:rPr lang="en-US" sz="2400" b="1" dirty="0"/>
              <a:t>Memory leaks:</a:t>
            </a:r>
            <a:r>
              <a:rPr lang="en-US" sz="2400" dirty="0"/>
              <a:t> One of the most common issues is </a:t>
            </a:r>
            <a:r>
              <a:rPr lang="en-US" sz="2400" b="1" dirty="0"/>
              <a:t>memory leaks</a:t>
            </a:r>
            <a:r>
              <a:rPr lang="en-US" sz="2400" dirty="0"/>
              <a:t>, where allocated memory is not properly deallocated, leading to a gradual depletion of available memory over time.</a:t>
            </a:r>
          </a:p>
          <a:p>
            <a:pPr>
              <a:buFont typeface="Arial" panose="020B0604020202020204" pitchFamily="34" charset="0"/>
              <a:buChar char="•"/>
            </a:pPr>
            <a:r>
              <a:rPr lang="en-US" sz="2400" b="1" dirty="0"/>
              <a:t>Segmentation faults:</a:t>
            </a:r>
            <a:r>
              <a:rPr lang="en-US" sz="2400" dirty="0"/>
              <a:t> These occur when a program attempts to access memory outside of its allocated bounds, often caused by incorrect memory management, such as accessing an array element beyond its index.</a:t>
            </a:r>
          </a:p>
          <a:p>
            <a:pPr>
              <a:buFont typeface="Arial" panose="020B0604020202020204" pitchFamily="34" charset="0"/>
              <a:buChar char="•"/>
            </a:pPr>
            <a:r>
              <a:rPr lang="en-US" sz="2400" b="1" dirty="0"/>
              <a:t>Double free and use after free:</a:t>
            </a:r>
            <a:r>
              <a:rPr lang="en-US" sz="2400" dirty="0"/>
              <a:t> These errors can arise when memory is accidentally freed multiple times or used after it has been freed, leading to unpredictable behavior and potential crashes.</a:t>
            </a:r>
          </a:p>
          <a:p>
            <a:pPr>
              <a:buFont typeface="Arial" panose="020B0604020202020204" pitchFamily="34" charset="0"/>
              <a:buChar char="•"/>
            </a:pPr>
            <a:r>
              <a:rPr lang="en-US" sz="2400" b="1" dirty="0"/>
              <a:t>Manual overhead:</a:t>
            </a:r>
            <a:r>
              <a:rPr lang="en-US" sz="2400" dirty="0"/>
              <a:t> Programmers must carefully allocate and deallocate memory, which can be time-consuming and error-prone, especially in complex applications.</a:t>
            </a:r>
          </a:p>
        </p:txBody>
      </p:sp>
    </p:spTree>
    <p:extLst>
      <p:ext uri="{BB962C8B-B14F-4D97-AF65-F5344CB8AC3E}">
        <p14:creationId xmlns:p14="http://schemas.microsoft.com/office/powerpoint/2010/main" val="151166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4838CE-66CA-FD6D-E440-694AA6BA2C29}"/>
              </a:ext>
            </a:extLst>
          </p:cNvPr>
          <p:cNvSpPr txBox="1"/>
          <p:nvPr/>
        </p:nvSpPr>
        <p:spPr>
          <a:xfrm>
            <a:off x="444500" y="570617"/>
            <a:ext cx="9258300" cy="4893647"/>
          </a:xfrm>
          <a:prstGeom prst="rect">
            <a:avLst/>
          </a:prstGeom>
          <a:noFill/>
        </p:spPr>
        <p:txBody>
          <a:bodyPr wrap="square">
            <a:spAutoFit/>
          </a:bodyPr>
          <a:lstStyle/>
          <a:p>
            <a:r>
              <a:rPr lang="en-US" sz="2400" b="1" dirty="0"/>
              <a:t>Impact on Programmer Productivity and Code Reliability</a:t>
            </a:r>
          </a:p>
          <a:p>
            <a:pPr>
              <a:buFont typeface="Arial" panose="020B0604020202020204" pitchFamily="34" charset="0"/>
              <a:buChar char="•"/>
            </a:pPr>
            <a:r>
              <a:rPr lang="en-US" sz="2400" b="1" dirty="0"/>
              <a:t>Reduced productivity:</a:t>
            </a:r>
            <a:r>
              <a:rPr lang="en-US" sz="2400" dirty="0"/>
              <a:t> The constant need to manage memory can significantly reduce programmer productivity, as it requires careful attention and can be a frequent source of debugging.</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r>
              <a:rPr lang="en-US" sz="2400" b="1" dirty="0"/>
              <a:t>Increased risk of bugs:</a:t>
            </a:r>
            <a:r>
              <a:rPr lang="en-US" sz="2400" dirty="0"/>
              <a:t> Memory-related errors can be difficult to detect and can lead to subtle bugs that are hard to reproduce.</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r>
              <a:rPr lang="en-US" sz="2400" b="1" dirty="0"/>
              <a:t>Lower code reliability:</a:t>
            </a:r>
            <a:r>
              <a:rPr lang="en-US" sz="2400" dirty="0"/>
              <a:t> The presence of memory leaks and other memory-related issues can compromise the overall reliability and stability of a C program.</a:t>
            </a:r>
          </a:p>
        </p:txBody>
      </p:sp>
    </p:spTree>
    <p:extLst>
      <p:ext uri="{BB962C8B-B14F-4D97-AF65-F5344CB8AC3E}">
        <p14:creationId xmlns:p14="http://schemas.microsoft.com/office/powerpoint/2010/main" val="272155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3122AC-2A0B-54EA-C8C8-8EEFE3D128A6}"/>
              </a:ext>
            </a:extLst>
          </p:cNvPr>
          <p:cNvSpPr txBox="1"/>
          <p:nvPr/>
        </p:nvSpPr>
        <p:spPr>
          <a:xfrm>
            <a:off x="444500" y="276642"/>
            <a:ext cx="9842500" cy="6555641"/>
          </a:xfrm>
          <a:prstGeom prst="rect">
            <a:avLst/>
          </a:prstGeom>
          <a:noFill/>
        </p:spPr>
        <p:txBody>
          <a:bodyPr wrap="square">
            <a:spAutoFit/>
          </a:bodyPr>
          <a:lstStyle/>
          <a:p>
            <a:r>
              <a:rPr lang="en-US" sz="2800" b="1" dirty="0"/>
              <a:t>The Solution: Automatic Garbage Collection</a:t>
            </a:r>
          </a:p>
          <a:p>
            <a:r>
              <a:rPr lang="en-US" sz="2800" b="1" dirty="0"/>
              <a:t>Automatic garbage collection</a:t>
            </a:r>
            <a:r>
              <a:rPr lang="en-US" sz="2800" dirty="0"/>
              <a:t> can alleviate many of these problems by automatically managing memory allocation and deallocation. Garbage collectors can identify unused memory and reclaim it, preventing memory leaks and reducing the risk of memory-related errors. This can lead to:</a:t>
            </a:r>
          </a:p>
          <a:p>
            <a:pPr>
              <a:buFont typeface="Arial" panose="020B0604020202020204" pitchFamily="34" charset="0"/>
              <a:buChar char="•"/>
            </a:pPr>
            <a:r>
              <a:rPr lang="en-US" sz="2800" b="1" dirty="0"/>
              <a:t>Improved programmer productivity:</a:t>
            </a:r>
            <a:r>
              <a:rPr lang="en-US" sz="2800" dirty="0"/>
              <a:t> Programmers can focus more on writing the core logic of their applications without worrying about memory management.</a:t>
            </a:r>
          </a:p>
          <a:p>
            <a:pPr>
              <a:buFont typeface="Arial" panose="020B0604020202020204" pitchFamily="34" charset="0"/>
              <a:buChar char="•"/>
            </a:pPr>
            <a:r>
              <a:rPr lang="en-US" sz="2800" b="1" dirty="0"/>
              <a:t>Enhanced code reliability:</a:t>
            </a:r>
            <a:r>
              <a:rPr lang="en-US" sz="2800" dirty="0"/>
              <a:t> By eliminating many common memory-related errors, garbage collection can improve the overall reliability and stability of C programs.</a:t>
            </a:r>
          </a:p>
          <a:p>
            <a:pPr>
              <a:buFont typeface="Arial" panose="020B0604020202020204" pitchFamily="34" charset="0"/>
              <a:buChar char="•"/>
            </a:pPr>
            <a:r>
              <a:rPr lang="en-US" sz="2800" b="1" dirty="0"/>
              <a:t>Reduced debugging time:</a:t>
            </a:r>
            <a:r>
              <a:rPr lang="en-US" sz="2800" dirty="0"/>
              <a:t> The need for debugging memory-related issues is significantly reduced, saving developers time and effort.</a:t>
            </a:r>
          </a:p>
        </p:txBody>
      </p:sp>
    </p:spTree>
    <p:extLst>
      <p:ext uri="{BB962C8B-B14F-4D97-AF65-F5344CB8AC3E}">
        <p14:creationId xmlns:p14="http://schemas.microsoft.com/office/powerpoint/2010/main" val="1570667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14439</TotalTime>
  <Words>1379</Words>
  <Application>Microsoft Office PowerPoint</Application>
  <PresentationFormat>Widescreen</PresentationFormat>
  <Paragraphs>175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Unicode MS</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aryan dhaked</cp:lastModifiedBy>
  <cp:revision>593</cp:revision>
  <dcterms:created xsi:type="dcterms:W3CDTF">2021-05-06T09:42:21Z</dcterms:created>
  <dcterms:modified xsi:type="dcterms:W3CDTF">2024-10-17T19:09:10Z</dcterms:modified>
</cp:coreProperties>
</file>