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8" r:id="rId5"/>
    <p:sldId id="269" r:id="rId6"/>
    <p:sldId id="270" r:id="rId7"/>
    <p:sldId id="260" r:id="rId8"/>
    <p:sldId id="259" r:id="rId9"/>
    <p:sldId id="261" r:id="rId10"/>
    <p:sldId id="265" r:id="rId11"/>
    <p:sldId id="264" r:id="rId12"/>
    <p:sldId id="262" r:id="rId13"/>
    <p:sldId id="266" r:id="rId14"/>
    <p:sldId id="267"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8:21:55.479"/>
    </inkml:context>
    <inkml:brush xml:id="br0">
      <inkml:brushProperty name="width" value="0.035" units="cm"/>
      <inkml:brushProperty name="height" value="0.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56FC-E5EB-784C-F13F-C42A6ACE1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D38DF-00AE-159B-78F7-E71B91DBC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96653-B762-6699-5BF7-CCE0CE736E03}"/>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A605D8DD-7428-3555-40E7-D2CA6CF17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11A34-C6BC-2E1B-045A-C1242E9BEAE7}"/>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66626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E276-CC53-6B75-EDE8-3E035D8399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15D1D-F059-EEEE-6F5E-3C8970F2E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DAF10-B963-8053-7699-DA2640285808}"/>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CCBA1135-181D-95BF-BA26-FA2B5506C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74313-836A-57FA-A25B-9CB8FB5E6AAE}"/>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380797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818B1-741E-AAF1-2AB1-DFE7ADD488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A791C-E63B-11A3-DB1D-DFC4DEFCA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B992C-477D-A650-1979-B39B00ED29BC}"/>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42949271-F153-D8C1-4824-63B2F1465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A1894-65E8-5FFC-922D-8E605603AC75}"/>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116067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A8AD-7197-0B6D-0045-88A8B677A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8C167-D93A-6047-48ED-82D8D425AA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DBFD0-454C-CDFD-7FD9-3563AE128CBC}"/>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22A82FEF-A338-478D-BD42-1E7D3D740D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4E73F-CCE9-9106-8041-50F3E47D24D1}"/>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41899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482-9E52-B210-98CA-BF1099472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B517B9-543A-AF4F-86DC-B4DD37D18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ACD9C-E1D9-AC39-553A-A0E169FEE23A}"/>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1288A857-3B1B-62FB-4C33-1B48C6B17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F6AB7-567A-D1B8-A62B-20C7DC9283B2}"/>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352190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9272-6A57-7054-A23A-C381BD3B3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EA-5009-2FD8-7B35-8E4F0A738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A63C83-1732-C03C-7FEF-92F1CB2F6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21F1C-2352-E2B8-CAF4-01E592CECE02}"/>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6" name="Footer Placeholder 5">
            <a:extLst>
              <a:ext uri="{FF2B5EF4-FFF2-40B4-BE49-F238E27FC236}">
                <a16:creationId xmlns:a16="http://schemas.microsoft.com/office/drawing/2014/main" id="{C9739905-3EB1-9C92-0A64-8A6FB4F86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DA621C-66E2-569E-D1B5-33B7B48E1F8C}"/>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107054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CC12-098E-4B37-1314-920BAD5956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9A8C0-63D7-A034-4016-215C67099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EA6E6-7B1D-7819-A779-AA7B5AA48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CDC58E-6B35-C182-A87A-3291723E8C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697A3-6A1E-46EA-E96D-313241CA8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5491DF-7206-791B-65E9-47AE460906FB}"/>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8" name="Footer Placeholder 7">
            <a:extLst>
              <a:ext uri="{FF2B5EF4-FFF2-40B4-BE49-F238E27FC236}">
                <a16:creationId xmlns:a16="http://schemas.microsoft.com/office/drawing/2014/main" id="{18B0F8A8-378A-EEDE-6D7F-FA32C03D09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7BED75-BE74-1EA7-7139-C5A4CB36A16F}"/>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24908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2F9F-05B4-D066-CF53-238978ED2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98D43C-F0BF-6FB8-C9AA-2BC3365630A5}"/>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4" name="Footer Placeholder 3">
            <a:extLst>
              <a:ext uri="{FF2B5EF4-FFF2-40B4-BE49-F238E27FC236}">
                <a16:creationId xmlns:a16="http://schemas.microsoft.com/office/drawing/2014/main" id="{A6DDB298-8FC4-FB12-E96E-51B9B8E764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1CBD59-249B-D0EF-3032-55853233046E}"/>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65177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EF5A0-31B7-A9D1-4A58-F59C017014AE}"/>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3" name="Footer Placeholder 2">
            <a:extLst>
              <a:ext uri="{FF2B5EF4-FFF2-40B4-BE49-F238E27FC236}">
                <a16:creationId xmlns:a16="http://schemas.microsoft.com/office/drawing/2014/main" id="{94EF6A30-10DD-06CB-1522-75F7B25706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854A86-980F-2C30-F880-F54E830F35B2}"/>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93008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215E-1AB6-F318-A803-A5575E4FC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B4B8F-E809-A8FD-7B31-1D2B00669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24E520-6E55-5DF3-D594-1C37478DF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368B0-6A6F-3367-4814-EE0692D0C8C0}"/>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6" name="Footer Placeholder 5">
            <a:extLst>
              <a:ext uri="{FF2B5EF4-FFF2-40B4-BE49-F238E27FC236}">
                <a16:creationId xmlns:a16="http://schemas.microsoft.com/office/drawing/2014/main" id="{CE51F21F-1975-690C-0D4E-6D39E5CE26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C7668-3387-ECEB-51D4-55FC64FD3F77}"/>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258665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7397-6D5F-2ABB-2B97-EAC95A574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DB428E-6348-A501-20A9-CC5420D9A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1F734D-B1B3-8520-5341-26C2CBB4E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689FE-88FC-EDF3-09C5-D8EBA5324496}"/>
              </a:ext>
            </a:extLst>
          </p:cNvPr>
          <p:cNvSpPr>
            <a:spLocks noGrp="1"/>
          </p:cNvSpPr>
          <p:nvPr>
            <p:ph type="dt" sz="half" idx="10"/>
          </p:nvPr>
        </p:nvSpPr>
        <p:spPr/>
        <p:txBody>
          <a:bodyPr/>
          <a:lstStyle/>
          <a:p>
            <a:fld id="{B893DDC7-BC5B-43AC-B949-A2086DE07DA0}" type="datetimeFigureOut">
              <a:rPr lang="en-IN" smtClean="0"/>
              <a:t>06-11-2023</a:t>
            </a:fld>
            <a:endParaRPr lang="en-IN"/>
          </a:p>
        </p:txBody>
      </p:sp>
      <p:sp>
        <p:nvSpPr>
          <p:cNvPr id="6" name="Footer Placeholder 5">
            <a:extLst>
              <a:ext uri="{FF2B5EF4-FFF2-40B4-BE49-F238E27FC236}">
                <a16:creationId xmlns:a16="http://schemas.microsoft.com/office/drawing/2014/main" id="{265CA216-3626-3E00-06BC-763738BE1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4452FE-D670-C712-BFDB-C282E5B8DA0D}"/>
              </a:ext>
            </a:extLst>
          </p:cNvPr>
          <p:cNvSpPr>
            <a:spLocks noGrp="1"/>
          </p:cNvSpPr>
          <p:nvPr>
            <p:ph type="sldNum" sz="quarter" idx="12"/>
          </p:nvPr>
        </p:nvSpPr>
        <p:spPr/>
        <p:txBody>
          <a:bodyPr/>
          <a:lstStyle/>
          <a:p>
            <a:fld id="{C6EB3A5E-0584-4E4B-BF72-31E0199CF34E}" type="slidenum">
              <a:rPr lang="en-IN" smtClean="0"/>
              <a:t>‹#›</a:t>
            </a:fld>
            <a:endParaRPr lang="en-IN"/>
          </a:p>
        </p:txBody>
      </p:sp>
    </p:spTree>
    <p:extLst>
      <p:ext uri="{BB962C8B-B14F-4D97-AF65-F5344CB8AC3E}">
        <p14:creationId xmlns:p14="http://schemas.microsoft.com/office/powerpoint/2010/main" val="316437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DE73A-4A27-6B48-4E37-6961EC30D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48AD2-CBAA-389B-D2F9-C129C6224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F5D7D-ABF3-8D1B-A50A-E1C6B8663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3DDC7-BC5B-43AC-B949-A2086DE07DA0}" type="datetimeFigureOut">
              <a:rPr lang="en-IN" smtClean="0"/>
              <a:t>06-11-2023</a:t>
            </a:fld>
            <a:endParaRPr lang="en-IN"/>
          </a:p>
        </p:txBody>
      </p:sp>
      <p:sp>
        <p:nvSpPr>
          <p:cNvPr id="5" name="Footer Placeholder 4">
            <a:extLst>
              <a:ext uri="{FF2B5EF4-FFF2-40B4-BE49-F238E27FC236}">
                <a16:creationId xmlns:a16="http://schemas.microsoft.com/office/drawing/2014/main" id="{7FC83568-B103-7410-34F5-6DAD54ABA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DDA4E6-F173-E16C-E1DE-1E5BE7FBE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B3A5E-0584-4E4B-BF72-31E0199CF34E}" type="slidenum">
              <a:rPr lang="en-IN" smtClean="0"/>
              <a:t>‹#›</a:t>
            </a:fld>
            <a:endParaRPr lang="en-IN"/>
          </a:p>
        </p:txBody>
      </p:sp>
    </p:spTree>
    <p:extLst>
      <p:ext uri="{BB962C8B-B14F-4D97-AF65-F5344CB8AC3E}">
        <p14:creationId xmlns:p14="http://schemas.microsoft.com/office/powerpoint/2010/main" val="263973693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B49C-79B7-6D19-7BCE-67AD3CE3F08F}"/>
              </a:ext>
            </a:extLst>
          </p:cNvPr>
          <p:cNvSpPr>
            <a:spLocks noGrp="1"/>
          </p:cNvSpPr>
          <p:nvPr>
            <p:ph type="ctrTitle"/>
          </p:nvPr>
        </p:nvSpPr>
        <p:spPr>
          <a:xfrm>
            <a:off x="1426612" y="1948478"/>
            <a:ext cx="9144000" cy="2387600"/>
          </a:xfrm>
        </p:spPr>
        <p:txBody>
          <a:bodyPr>
            <a:noAutofit/>
          </a:bodyPr>
          <a:lstStyle/>
          <a:p>
            <a:pPr>
              <a:lnSpc>
                <a:spcPct val="100000"/>
              </a:lnSpc>
            </a:pPr>
            <a:r>
              <a:rPr lang="en-US" sz="4000" b="1" dirty="0">
                <a:latin typeface="Times New Roman" panose="02020603050405020304" pitchFamily="18" charset="0"/>
                <a:cs typeface="Times New Roman" panose="02020603050405020304" pitchFamily="18" charset="0"/>
              </a:rPr>
              <a:t>Department of Computer Applications</a:t>
            </a:r>
            <a:br>
              <a:rPr lang="en-US" sz="40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Presentation </a:t>
            </a:r>
            <a:br>
              <a:rPr lang="en-US" sz="32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On</a:t>
            </a:r>
            <a:br>
              <a:rPr lang="en-US" sz="40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GGI Achievers</a:t>
            </a:r>
            <a:br>
              <a:rPr lang="en-US" sz="44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Session : AUG-DEC(2023)</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PROJECT-5</a:t>
            </a:r>
            <a:r>
              <a:rPr lang="en-US" sz="2800" b="1" baseline="30000"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 Sem</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348E31-3032-530D-298A-65E4B4084762}"/>
              </a:ext>
            </a:extLst>
          </p:cNvPr>
          <p:cNvSpPr>
            <a:spLocks noGrp="1"/>
          </p:cNvSpPr>
          <p:nvPr>
            <p:ph type="subTitle" idx="1"/>
          </p:nvPr>
        </p:nvSpPr>
        <p:spPr>
          <a:xfrm>
            <a:off x="1323975" y="4453651"/>
            <a:ext cx="9144000" cy="1655762"/>
          </a:xfrm>
        </p:spPr>
        <p:txBody>
          <a:bodyPr>
            <a:normAutofit fontScale="92500" lnSpcReduction="10000"/>
          </a:bodyPr>
          <a:lstStyle/>
          <a:p>
            <a:r>
              <a:rPr lang="en-US" sz="3000" dirty="0">
                <a:latin typeface="Times New Roman" panose="02020603050405020304" pitchFamily="18" charset="0"/>
                <a:cs typeface="Times New Roman" panose="02020603050405020304" pitchFamily="18" charset="0"/>
              </a:rPr>
              <a:t>Presented By :</a:t>
            </a:r>
          </a:p>
          <a:p>
            <a:r>
              <a:rPr lang="en-US" sz="2200" b="1" dirty="0">
                <a:latin typeface="Times New Roman" panose="02020603050405020304" pitchFamily="18" charset="0"/>
                <a:cs typeface="Times New Roman" panose="02020603050405020304" pitchFamily="18" charset="0"/>
              </a:rPr>
              <a:t>ARYAN</a:t>
            </a:r>
          </a:p>
          <a:p>
            <a:r>
              <a:rPr lang="en-US" sz="2200" b="1" dirty="0">
                <a:latin typeface="Times New Roman" panose="02020603050405020304" pitchFamily="18" charset="0"/>
                <a:cs typeface="Times New Roman" panose="02020603050405020304" pitchFamily="18" charset="0"/>
              </a:rPr>
              <a:t>Branch: BCA 5</a:t>
            </a:r>
            <a:r>
              <a:rPr lang="en-US" sz="2200" b="1" baseline="30000" dirty="0">
                <a:latin typeface="Times New Roman" panose="02020603050405020304" pitchFamily="18" charset="0"/>
                <a:cs typeface="Times New Roman" panose="02020603050405020304" pitchFamily="18" charset="0"/>
              </a:rPr>
              <a:t>th</a:t>
            </a: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Roll Number: 2112630</a:t>
            </a:r>
          </a:p>
          <a:p>
            <a:endParaRPr lang="en-IN" dirty="0"/>
          </a:p>
        </p:txBody>
      </p:sp>
      <p:pic>
        <p:nvPicPr>
          <p:cNvPr id="4" name="Picture 3">
            <a:extLst>
              <a:ext uri="{FF2B5EF4-FFF2-40B4-BE49-F238E27FC236}">
                <a16:creationId xmlns:a16="http://schemas.microsoft.com/office/drawing/2014/main" id="{ACA3DC32-7D0A-E781-BCCE-9D0DB0C082F7}"/>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11507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Time Frame</a:t>
            </a:r>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a:xfrm>
            <a:off x="661696" y="1797633"/>
            <a:ext cx="11353800" cy="4351338"/>
          </a:xfrm>
        </p:spPr>
        <p:txBody>
          <a:bodyPr/>
          <a:lstStyle/>
          <a:p>
            <a:pPr marL="0" indent="0">
              <a:buNone/>
            </a:pPr>
            <a:r>
              <a:rPr lang="en-US" sz="3200" dirty="0">
                <a:latin typeface="Times New Roman" panose="02020603050405020304" pitchFamily="18" charset="0"/>
                <a:ea typeface="Baskerville" panose="02020502070401020303" pitchFamily="18" charset="0"/>
                <a:cs typeface="Times New Roman" panose="02020603050405020304" pitchFamily="18" charset="0"/>
              </a:rPr>
              <a:t>Time Frame Required for various stages of Project Implementation:- </a:t>
            </a:r>
          </a:p>
          <a:p>
            <a:pPr marL="0" indent="0">
              <a:buNone/>
            </a:pPr>
            <a:endParaRPr lang="en-US" sz="2800" dirty="0">
              <a:latin typeface="Times New Roman" panose="02020603050405020304" pitchFamily="18" charset="0"/>
              <a:cs typeface="Times New Roman" panose="02020603050405020304" pitchFamily="18" charset="0"/>
            </a:endParaRPr>
          </a:p>
          <a:p>
            <a:pPr marL="0" indent="0" algn="l">
              <a:buNone/>
            </a:pPr>
            <a:r>
              <a:rPr lang="en-US" sz="2800" b="1" dirty="0">
                <a:latin typeface="Times New Roman" panose="02020603050405020304" pitchFamily="18" charset="0"/>
                <a:cs typeface="Times New Roman" panose="02020603050405020304" pitchFamily="18" charset="0"/>
              </a:rPr>
              <a:t>• Frontend- </a:t>
            </a:r>
            <a:r>
              <a:rPr lang="en-US" sz="2800" dirty="0">
                <a:latin typeface="Times New Roman" panose="02020603050405020304" pitchFamily="18" charset="0"/>
                <a:cs typeface="Times New Roman" panose="02020603050405020304" pitchFamily="18" charset="0"/>
              </a:rPr>
              <a:t>It took near about more than 2 weeks.</a:t>
            </a:r>
          </a:p>
          <a:p>
            <a:pPr marL="0" indent="0" algn="l">
              <a:buNone/>
            </a:pPr>
            <a:r>
              <a:rPr lang="en-US" sz="2800" b="1" dirty="0">
                <a:latin typeface="Times New Roman" panose="02020603050405020304" pitchFamily="18" charset="0"/>
                <a:cs typeface="Times New Roman" panose="02020603050405020304" pitchFamily="18" charset="0"/>
              </a:rPr>
              <a:t>• Backend- </a:t>
            </a:r>
            <a:r>
              <a:rPr lang="en-US" sz="2800" dirty="0">
                <a:latin typeface="Times New Roman" panose="02020603050405020304" pitchFamily="18" charset="0"/>
                <a:cs typeface="Times New Roman" panose="02020603050405020304" pitchFamily="18" charset="0"/>
              </a:rPr>
              <a:t>It will take 2 week for completing the backend.</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pic>
        <p:nvPicPr>
          <p:cNvPr id="6" name="Picture 5">
            <a:extLst>
              <a:ext uri="{FF2B5EF4-FFF2-40B4-BE49-F238E27FC236}">
                <a16:creationId xmlns:a16="http://schemas.microsoft.com/office/drawing/2014/main" id="{13A2AE38-5F0A-A621-A02D-F53EFB2F0B92}"/>
              </a:ext>
            </a:extLst>
          </p:cNvPr>
          <p:cNvPicPr>
            <a:picLocks noChangeAspect="1"/>
          </p:cNvPicPr>
          <p:nvPr/>
        </p:nvPicPr>
        <p:blipFill>
          <a:blip r:embed="rId3"/>
          <a:stretch>
            <a:fillRect/>
          </a:stretch>
        </p:blipFill>
        <p:spPr>
          <a:xfrm>
            <a:off x="2173223" y="4313691"/>
            <a:ext cx="7845554" cy="1835280"/>
          </a:xfrm>
          <a:prstGeom prst="rect">
            <a:avLst/>
          </a:prstGeom>
        </p:spPr>
      </p:pic>
    </p:spTree>
    <p:extLst>
      <p:ext uri="{BB962C8B-B14F-4D97-AF65-F5344CB8AC3E}">
        <p14:creationId xmlns:p14="http://schemas.microsoft.com/office/powerpoint/2010/main" val="110984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US" b="1" dirty="0">
                <a:latin typeface="Baskerville Old Face" panose="02020602080505020303" pitchFamily="18" charset="77"/>
              </a:rPr>
              <a:t>Methodology/Planning of Work</a:t>
            </a:r>
            <a:endParaRPr lang="en-IN" b="1" dirty="0"/>
          </a:p>
        </p:txBody>
      </p:sp>
      <p:pic>
        <p:nvPicPr>
          <p:cNvPr id="5" name="Content Placeholder 8">
            <a:extLst>
              <a:ext uri="{FF2B5EF4-FFF2-40B4-BE49-F238E27FC236}">
                <a16:creationId xmlns:a16="http://schemas.microsoft.com/office/drawing/2014/main" id="{BAFDEFE1-3480-DF3B-C299-B178E7FF1A2E}"/>
              </a:ext>
            </a:extLst>
          </p:cNvPr>
          <p:cNvPicPr>
            <a:picLocks noGrp="1" noChangeAspect="1"/>
          </p:cNvPicPr>
          <p:nvPr>
            <p:ph idx="1"/>
          </p:nvPr>
        </p:nvPicPr>
        <p:blipFill rotWithShape="1">
          <a:blip r:embed="rId2"/>
          <a:srcRect l="25798" t="39827" r="29853" b="26375"/>
          <a:stretch/>
        </p:blipFill>
        <p:spPr>
          <a:xfrm>
            <a:off x="2351315" y="1996750"/>
            <a:ext cx="6811346" cy="3472835"/>
          </a:xfrm>
        </p:spPr>
      </p:pic>
      <p:pic>
        <p:nvPicPr>
          <p:cNvPr id="4" name="Picture 3">
            <a:extLst>
              <a:ext uri="{FF2B5EF4-FFF2-40B4-BE49-F238E27FC236}">
                <a16:creationId xmlns:a16="http://schemas.microsoft.com/office/drawing/2014/main" id="{F35DDA99-0EB2-DE7C-9E0B-D29E800F3E92}"/>
              </a:ext>
            </a:extLst>
          </p:cNvPr>
          <p:cNvPicPr/>
          <p:nvPr/>
        </p:nvPicPr>
        <p:blipFill>
          <a:blip r:embed="rId3"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107984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Description</a:t>
            </a:r>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Define projects requirements: The first step is to define the project requirements.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Data analysis: The collected data needs to be analyzed.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Integration: Project needs to be integrated with the existing security.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Testing: It needs to be tested to ensure that it meets the project requirement.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Deployment: Once the system has been tested, it can be deployed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Maintenance: Finally it needs to be maintained to ensure its continued operation</a:t>
            </a:r>
          </a:p>
          <a:p>
            <a:pPr>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274157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
        <p:nvSpPr>
          <p:cNvPr id="3" name="Title 2">
            <a:extLst>
              <a:ext uri="{FF2B5EF4-FFF2-40B4-BE49-F238E27FC236}">
                <a16:creationId xmlns:a16="http://schemas.microsoft.com/office/drawing/2014/main" id="{73D59AE2-43BE-C1E5-7B0F-E714830E78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5" name="Content Placeholder 4">
            <a:extLst>
              <a:ext uri="{FF2B5EF4-FFF2-40B4-BE49-F238E27FC236}">
                <a16:creationId xmlns:a16="http://schemas.microsoft.com/office/drawing/2014/main" id="{260D25B8-778A-046A-2271-082C35A76C11}"/>
              </a:ext>
            </a:extLst>
          </p:cNvPr>
          <p:cNvSpPr>
            <a:spLocks noGrp="1"/>
          </p:cNvSpPr>
          <p:nvPr>
            <p:ph idx="1"/>
          </p:nvPr>
        </p:nvSpPr>
        <p:spPr>
          <a:xfrm>
            <a:off x="838200" y="1873250"/>
            <a:ext cx="10515600" cy="4351338"/>
          </a:xfrm>
        </p:spPr>
        <p:txBody>
          <a:bodyPr/>
          <a:lstStyle/>
          <a:p>
            <a:r>
              <a:rPr lang="en-IN" dirty="0">
                <a:latin typeface="Times New Roman" panose="02020603050405020304" pitchFamily="18" charset="0"/>
                <a:cs typeface="Times New Roman" panose="02020603050405020304" pitchFamily="18" charset="0"/>
              </a:rPr>
              <a:t>College can invest in the development of this system.</a:t>
            </a:r>
          </a:p>
          <a:p>
            <a:r>
              <a:rPr lang="en-IN" dirty="0">
                <a:latin typeface="Times New Roman" panose="02020603050405020304" pitchFamily="18" charset="0"/>
                <a:cs typeface="Times New Roman" panose="02020603050405020304" pitchFamily="18" charset="0"/>
              </a:rPr>
              <a:t>This community website can be further converted into an Android Application and published on Google Play store.</a:t>
            </a:r>
          </a:p>
          <a:p>
            <a:r>
              <a:rPr lang="en-IN" dirty="0">
                <a:latin typeface="Times New Roman" panose="02020603050405020304" pitchFamily="18" charset="0"/>
                <a:cs typeface="Times New Roman" panose="02020603050405020304" pitchFamily="18" charset="0"/>
              </a:rPr>
              <a:t>It can be upgraded for better communication by adding chat feature.</a:t>
            </a:r>
          </a:p>
        </p:txBody>
      </p:sp>
    </p:spTree>
    <p:extLst>
      <p:ext uri="{BB962C8B-B14F-4D97-AF65-F5344CB8AC3E}">
        <p14:creationId xmlns:p14="http://schemas.microsoft.com/office/powerpoint/2010/main" val="7306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
        <p:nvSpPr>
          <p:cNvPr id="3" name="Title 2">
            <a:extLst>
              <a:ext uri="{FF2B5EF4-FFF2-40B4-BE49-F238E27FC236}">
                <a16:creationId xmlns:a16="http://schemas.microsoft.com/office/drawing/2014/main" id="{73D59AE2-43BE-C1E5-7B0F-E714830E78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6" name="Content Placeholder 3">
            <a:extLst>
              <a:ext uri="{FF2B5EF4-FFF2-40B4-BE49-F238E27FC236}">
                <a16:creationId xmlns:a16="http://schemas.microsoft.com/office/drawing/2014/main" id="{156B1752-DCF1-83C3-447B-99433B96D36C}"/>
              </a:ext>
            </a:extLst>
          </p:cNvPr>
          <p:cNvSpPr txBox="1">
            <a:spLocks/>
          </p:cNvSpPr>
          <p:nvPr/>
        </p:nvSpPr>
        <p:spPr>
          <a:xfrm>
            <a:off x="947235" y="2173324"/>
            <a:ext cx="7533151" cy="368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Times New Roman" panose="02020603050405020304" pitchFamily="18" charset="0"/>
                <a:cs typeface="Times New Roman" panose="02020603050405020304" pitchFamily="18" charset="0"/>
              </a:rPr>
              <a:t>The proposed system maintains the details of the students required by the college.</a:t>
            </a:r>
          </a:p>
          <a:p>
            <a:r>
              <a:rPr lang="en-US" dirty="0">
                <a:solidFill>
                  <a:srgbClr val="000000"/>
                </a:solidFill>
                <a:latin typeface="Times New Roman" panose="02020603050405020304" pitchFamily="18" charset="0"/>
                <a:cs typeface="Times New Roman" panose="02020603050405020304" pitchFamily="18" charset="0"/>
              </a:rPr>
              <a:t>This proposed system will keep the track of the required information for the students account in the system.</a:t>
            </a:r>
          </a:p>
          <a:p>
            <a:r>
              <a:rPr lang="en-US" dirty="0">
                <a:solidFill>
                  <a:srgbClr val="000000"/>
                </a:solidFill>
                <a:latin typeface="Times New Roman" panose="02020603050405020304" pitchFamily="18" charset="0"/>
                <a:cs typeface="Times New Roman" panose="02020603050405020304" pitchFamily="18" charset="0"/>
              </a:rPr>
              <a:t>It helps user in efficient searching of information.</a:t>
            </a:r>
            <a:endParaRPr lang="en-US" dirty="0">
              <a:solidFill>
                <a:schemeClr val="accent3"/>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90730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a:xfrm>
            <a:off x="3790950" y="2935922"/>
            <a:ext cx="10515600" cy="1325563"/>
          </a:xfrm>
        </p:spPr>
        <p:txBody>
          <a:bodyPr>
            <a:normAutofit/>
          </a:bodyPr>
          <a:lstStyle/>
          <a:p>
            <a:r>
              <a:rPr lang="en-IN" sz="6600" b="1" dirty="0">
                <a:latin typeface="Times New Roman" panose="02020603050405020304" pitchFamily="18" charset="0"/>
                <a:cs typeface="Times New Roman" panose="02020603050405020304" pitchFamily="18" charset="0"/>
              </a:rPr>
              <a:t>Thank You !</a:t>
            </a:r>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109841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US" b="1" dirty="0">
                <a:latin typeface="Baskerville Old Face" panose="02020602080505020303" pitchFamily="18" charset="77"/>
                <a:cs typeface="Calibri Light"/>
              </a:rPr>
              <a:t>Contents</a:t>
            </a:r>
            <a:endParaRPr lang="en-IN" b="1" dirty="0"/>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Aim and Objective of the Project</a:t>
            </a:r>
          </a:p>
          <a:p>
            <a:r>
              <a:rPr lang="en-US" dirty="0">
                <a:latin typeface="Times New Roman" panose="02020603050405020304" pitchFamily="18" charset="0"/>
                <a:cs typeface="Times New Roman" panose="02020603050405020304" pitchFamily="18" charset="0"/>
              </a:rPr>
              <a:t>Software Requirement</a:t>
            </a:r>
          </a:p>
          <a:p>
            <a:r>
              <a:rPr lang="en-US" dirty="0">
                <a:latin typeface="Times New Roman" panose="02020603050405020304" pitchFamily="18" charset="0"/>
                <a:cs typeface="Times New Roman" panose="02020603050405020304" pitchFamily="18" charset="0"/>
              </a:rPr>
              <a:t>Type of Tools and Technology to be used</a:t>
            </a:r>
          </a:p>
          <a:p>
            <a:r>
              <a:rPr lang="en-US" dirty="0">
                <a:latin typeface="Times New Roman" panose="02020603050405020304" pitchFamily="18" charset="0"/>
                <a:cs typeface="Times New Roman" panose="02020603050405020304" pitchFamily="18" charset="0"/>
              </a:rPr>
              <a:t> Process Description</a:t>
            </a:r>
          </a:p>
          <a:p>
            <a:r>
              <a:rPr lang="en-US" dirty="0">
                <a:latin typeface="Times New Roman" panose="02020603050405020304" pitchFamily="18" charset="0"/>
                <a:cs typeface="Times New Roman" panose="02020603050405020304" pitchFamily="18" charset="0"/>
              </a:rPr>
              <a:t>Time Frame</a:t>
            </a:r>
          </a:p>
          <a:p>
            <a:r>
              <a:rPr lang="en-US" dirty="0">
                <a:latin typeface="Times New Roman" panose="02020603050405020304" pitchFamily="18" charset="0"/>
                <a:cs typeface="Times New Roman" panose="02020603050405020304" pitchFamily="18" charset="0"/>
              </a:rPr>
              <a:t> Benefits of the Project</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Methodology or Planning of the Work</a:t>
            </a:r>
          </a:p>
          <a:p>
            <a:r>
              <a:rPr lang="en-US" dirty="0">
                <a:latin typeface="Times New Roman" panose="02020603050405020304" pitchFamily="18" charset="0"/>
                <a:cs typeface="Times New Roman" panose="02020603050405020304" pitchFamily="18" charset="0"/>
              </a:rPr>
              <a:t> Conclusion</a:t>
            </a:r>
          </a:p>
          <a:p>
            <a:r>
              <a:rPr lang="en-US" dirty="0">
                <a:latin typeface="Times New Roman" panose="02020603050405020304" pitchFamily="18" charset="0"/>
                <a:cs typeface="Times New Roman" panose="02020603050405020304" pitchFamily="18" charset="0"/>
              </a:rPr>
              <a:t> References</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278138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will be a dynamic and user-friendly </a:t>
            </a:r>
            <a:r>
              <a:rPr lang="en-US" b="1" dirty="0">
                <a:latin typeface="Times New Roman" panose="02020603050405020304" pitchFamily="18" charset="0"/>
                <a:cs typeface="Times New Roman" panose="02020603050405020304" pitchFamily="18" charset="0"/>
              </a:rPr>
              <a:t>Social Community website </a:t>
            </a:r>
            <a:r>
              <a:rPr lang="en-US" dirty="0">
                <a:latin typeface="Times New Roman" panose="02020603050405020304" pitchFamily="18" charset="0"/>
                <a:cs typeface="Times New Roman" panose="02020603050405020304" pitchFamily="18" charset="0"/>
              </a:rPr>
              <a:t>designed exclusively for  students and faculty of GGI, for communication, collaboration, and connection within their campus community.</a:t>
            </a:r>
          </a:p>
          <a:p>
            <a:r>
              <a:rPr lang="en-US" dirty="0">
                <a:latin typeface="Times New Roman" panose="02020603050405020304" pitchFamily="18" charset="0"/>
                <a:cs typeface="Times New Roman" panose="02020603050405020304" pitchFamily="18" charset="0"/>
              </a:rPr>
              <a:t>It will be mainly used for showcasing the Achievements by the Students of GGI</a:t>
            </a:r>
          </a:p>
          <a:p>
            <a:r>
              <a:rPr lang="en-US" dirty="0">
                <a:latin typeface="Times New Roman" panose="02020603050405020304" pitchFamily="18" charset="0"/>
                <a:cs typeface="Times New Roman" panose="02020603050405020304" pitchFamily="18" charset="0"/>
              </a:rPr>
              <a:t>Posts can be filtered by required time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360366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19816A7C-6B1F-6401-E502-6437D181F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86" y="268114"/>
            <a:ext cx="5426145" cy="3087828"/>
          </a:xfrm>
        </p:spPr>
      </p:pic>
      <p:pic>
        <p:nvPicPr>
          <p:cNvPr id="15" name="Picture 14">
            <a:extLst>
              <a:ext uri="{FF2B5EF4-FFF2-40B4-BE49-F238E27FC236}">
                <a16:creationId xmlns:a16="http://schemas.microsoft.com/office/drawing/2014/main" id="{BF212553-79EE-120A-D260-C92609159445}"/>
              </a:ext>
            </a:extLst>
          </p:cNvPr>
          <p:cNvPicPr>
            <a:picLocks noChangeAspect="1"/>
          </p:cNvPicPr>
          <p:nvPr/>
        </p:nvPicPr>
        <p:blipFill rotWithShape="1">
          <a:blip r:embed="rId3">
            <a:extLst>
              <a:ext uri="{28A0092B-C50C-407E-A947-70E740481C1C}">
                <a14:useLocalDpi xmlns:a14="http://schemas.microsoft.com/office/drawing/2010/main" val="0"/>
              </a:ext>
            </a:extLst>
          </a:blip>
          <a:srcRect l="13663" t="17887" r="14010" b="-1694"/>
          <a:stretch/>
        </p:blipFill>
        <p:spPr>
          <a:xfrm>
            <a:off x="5693031" y="2700230"/>
            <a:ext cx="6183984" cy="4030509"/>
          </a:xfrm>
          <a:prstGeom prst="rect">
            <a:avLst/>
          </a:prstGeom>
        </p:spPr>
      </p:pic>
    </p:spTree>
    <p:extLst>
      <p:ext uri="{BB962C8B-B14F-4D97-AF65-F5344CB8AC3E}">
        <p14:creationId xmlns:p14="http://schemas.microsoft.com/office/powerpoint/2010/main" val="70928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BBD1E7-6318-1B2B-44BF-5C63C1D7EB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9608" b="45983"/>
          <a:stretch/>
        </p:blipFill>
        <p:spPr>
          <a:xfrm>
            <a:off x="5012413" y="2423198"/>
            <a:ext cx="6782801" cy="2927791"/>
          </a:xfrm>
        </p:spPr>
      </p:pic>
      <mc:AlternateContent xmlns:mc="http://schemas.openxmlformats.org/markup-compatibility/2006">
        <mc:Choice xmlns:p14="http://schemas.microsoft.com/office/powerpoint/2010/main" Requires="p14">
          <p:contentPart p14:bwMode="auto" r:id="rId3">
            <p14:nvContentPartPr>
              <p14:cNvPr id="23" name="Ink 22">
                <a:extLst>
                  <a:ext uri="{FF2B5EF4-FFF2-40B4-BE49-F238E27FC236}">
                    <a16:creationId xmlns:a16="http://schemas.microsoft.com/office/drawing/2014/main" id="{3BA86006-94B9-738A-E8C8-4598D1954922}"/>
                  </a:ext>
                </a:extLst>
              </p14:cNvPr>
              <p14:cNvContentPartPr/>
              <p14:nvPr/>
            </p14:nvContentPartPr>
            <p14:xfrm>
              <a:off x="3065109" y="1924611"/>
              <a:ext cx="360" cy="360"/>
            </p14:xfrm>
          </p:contentPart>
        </mc:Choice>
        <mc:Fallback>
          <p:pic>
            <p:nvPicPr>
              <p:cNvPr id="23" name="Ink 22">
                <a:extLst>
                  <a:ext uri="{FF2B5EF4-FFF2-40B4-BE49-F238E27FC236}">
                    <a16:creationId xmlns:a16="http://schemas.microsoft.com/office/drawing/2014/main" id="{3BA86006-94B9-738A-E8C8-4598D1954922}"/>
                  </a:ext>
                </a:extLst>
              </p:cNvPr>
              <p:cNvPicPr/>
              <p:nvPr/>
            </p:nvPicPr>
            <p:blipFill>
              <a:blip r:embed="rId4"/>
              <a:stretch>
                <a:fillRect/>
              </a:stretch>
            </p:blipFill>
            <p:spPr>
              <a:xfrm>
                <a:off x="3058989" y="1918491"/>
                <a:ext cx="12600" cy="12600"/>
              </a:xfrm>
              <a:prstGeom prst="rect">
                <a:avLst/>
              </a:prstGeom>
            </p:spPr>
          </p:pic>
        </mc:Fallback>
      </mc:AlternateContent>
      <p:pic>
        <p:nvPicPr>
          <p:cNvPr id="37" name="Picture 36">
            <a:extLst>
              <a:ext uri="{FF2B5EF4-FFF2-40B4-BE49-F238E27FC236}">
                <a16:creationId xmlns:a16="http://schemas.microsoft.com/office/drawing/2014/main" id="{2B9D82C1-7057-5AC0-78C8-B3690F8F6E6E}"/>
              </a:ext>
            </a:extLst>
          </p:cNvPr>
          <p:cNvPicPr>
            <a:picLocks noChangeAspect="1"/>
          </p:cNvPicPr>
          <p:nvPr/>
        </p:nvPicPr>
        <p:blipFill>
          <a:blip r:embed="rId5"/>
          <a:stretch>
            <a:fillRect/>
          </a:stretch>
        </p:blipFill>
        <p:spPr>
          <a:xfrm>
            <a:off x="297058" y="2315232"/>
            <a:ext cx="4587475" cy="3621047"/>
          </a:xfrm>
          <a:prstGeom prst="rect">
            <a:avLst/>
          </a:prstGeom>
        </p:spPr>
      </p:pic>
      <p:sp>
        <p:nvSpPr>
          <p:cNvPr id="39" name="TextBox 38">
            <a:extLst>
              <a:ext uri="{FF2B5EF4-FFF2-40B4-BE49-F238E27FC236}">
                <a16:creationId xmlns:a16="http://schemas.microsoft.com/office/drawing/2014/main" id="{3D0F5AFC-D681-45E1-FCE6-9ED455CB6C3E}"/>
              </a:ext>
            </a:extLst>
          </p:cNvPr>
          <p:cNvSpPr txBox="1"/>
          <p:nvPr/>
        </p:nvSpPr>
        <p:spPr>
          <a:xfrm>
            <a:off x="587940" y="766571"/>
            <a:ext cx="70269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Email verification</a:t>
            </a:r>
            <a:endParaRPr lang="en-IN" sz="2400" dirty="0"/>
          </a:p>
        </p:txBody>
      </p:sp>
      <p:sp>
        <p:nvSpPr>
          <p:cNvPr id="41" name="TextBox 40">
            <a:extLst>
              <a:ext uri="{FF2B5EF4-FFF2-40B4-BE49-F238E27FC236}">
                <a16:creationId xmlns:a16="http://schemas.microsoft.com/office/drawing/2014/main" id="{CB6BEE46-39CD-E45B-CA5D-0788AFC50129}"/>
              </a:ext>
            </a:extLst>
          </p:cNvPr>
          <p:cNvSpPr txBox="1"/>
          <p:nvPr/>
        </p:nvSpPr>
        <p:spPr>
          <a:xfrm>
            <a:off x="3586734" y="6215873"/>
            <a:ext cx="609447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Exclusively for  students and faculty of GGI Only</a:t>
            </a:r>
            <a:endParaRPr lang="en-IN" dirty="0"/>
          </a:p>
        </p:txBody>
      </p:sp>
      <p:pic>
        <p:nvPicPr>
          <p:cNvPr id="42" name="Picture 41">
            <a:extLst>
              <a:ext uri="{FF2B5EF4-FFF2-40B4-BE49-F238E27FC236}">
                <a16:creationId xmlns:a16="http://schemas.microsoft.com/office/drawing/2014/main" id="{DDEAAB0A-D6E3-021E-6F66-29C78E600377}"/>
              </a:ext>
            </a:extLst>
          </p:cNvPr>
          <p:cNvPicPr/>
          <p:nvPr/>
        </p:nvPicPr>
        <p:blipFill>
          <a:blip r:embed="rId6"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112106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FF03CE-4582-B329-E7DF-A9C549EEBBF1}"/>
              </a:ext>
            </a:extLst>
          </p:cNvPr>
          <p:cNvPicPr>
            <a:picLocks noChangeAspect="1"/>
          </p:cNvPicPr>
          <p:nvPr/>
        </p:nvPicPr>
        <p:blipFill>
          <a:blip r:embed="rId2"/>
          <a:stretch>
            <a:fillRect/>
          </a:stretch>
        </p:blipFill>
        <p:spPr>
          <a:xfrm>
            <a:off x="149165" y="161417"/>
            <a:ext cx="5709091" cy="3267583"/>
          </a:xfrm>
          <a:prstGeom prst="rect">
            <a:avLst/>
          </a:prstGeom>
        </p:spPr>
      </p:pic>
      <p:pic>
        <p:nvPicPr>
          <p:cNvPr id="8" name="Picture 7">
            <a:extLst>
              <a:ext uri="{FF2B5EF4-FFF2-40B4-BE49-F238E27FC236}">
                <a16:creationId xmlns:a16="http://schemas.microsoft.com/office/drawing/2014/main" id="{B60A20C5-933B-0442-7EC7-14B34A19BC9F}"/>
              </a:ext>
            </a:extLst>
          </p:cNvPr>
          <p:cNvPicPr>
            <a:picLocks noChangeAspect="1"/>
          </p:cNvPicPr>
          <p:nvPr/>
        </p:nvPicPr>
        <p:blipFill>
          <a:blip r:embed="rId3"/>
          <a:stretch>
            <a:fillRect/>
          </a:stretch>
        </p:blipFill>
        <p:spPr>
          <a:xfrm>
            <a:off x="4025262" y="2414016"/>
            <a:ext cx="7807261" cy="4202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0E748D6B-1857-AD0A-E5B6-EA66661E807E}"/>
              </a:ext>
            </a:extLst>
          </p:cNvPr>
          <p:cNvSpPr txBox="1"/>
          <p:nvPr/>
        </p:nvSpPr>
        <p:spPr>
          <a:xfrm>
            <a:off x="1941389" y="4726447"/>
            <a:ext cx="609447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87446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Aim and Objective of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a:xfrm>
            <a:off x="838200" y="2225675"/>
            <a:ext cx="9810750" cy="4267200"/>
          </a:xfrm>
        </p:spPr>
        <p:txBody>
          <a:bodyPr/>
          <a:lstStyle/>
          <a:p>
            <a:pPr marL="0" indent="0">
              <a:buNone/>
            </a:pPr>
            <a:r>
              <a:rPr lang="en-IN" dirty="0">
                <a:latin typeface="Times New Roman" panose="02020603050405020304" pitchFamily="18" charset="0"/>
                <a:cs typeface="Times New Roman" panose="02020603050405020304" pitchFamily="18" charset="0"/>
              </a:rPr>
              <a:t>The Objective of the project is to maintain the records of achievements of the students of our college that would help to inspire the other students and the required data can be easily retrieved according to a particular time period.</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Tree>
    <p:extLst>
      <p:ext uri="{BB962C8B-B14F-4D97-AF65-F5344CB8AC3E}">
        <p14:creationId xmlns:p14="http://schemas.microsoft.com/office/powerpoint/2010/main" val="29962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973B5D-1D2B-ACF0-A25E-3EC60370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921" y="4869180"/>
            <a:ext cx="1914959" cy="1988820"/>
          </a:xfrm>
          <a:prstGeom prst="rect">
            <a:avLst/>
          </a:prstGeom>
        </p:spPr>
      </p:pic>
      <p:sp>
        <p:nvSpPr>
          <p:cNvPr id="2" name="Title 1">
            <a:extLst>
              <a:ext uri="{FF2B5EF4-FFF2-40B4-BE49-F238E27FC236}">
                <a16:creationId xmlns:a16="http://schemas.microsoft.com/office/drawing/2014/main" id="{79F5B0E6-8A0C-E862-71EE-0818B5040699}"/>
              </a:ext>
            </a:extLst>
          </p:cNvPr>
          <p:cNvSpPr>
            <a:spLocks noGrp="1"/>
          </p:cNvSpPr>
          <p:nvPr>
            <p:ph type="title"/>
          </p:nvPr>
        </p:nvSpPr>
        <p:spPr>
          <a:xfrm>
            <a:off x="838200" y="296376"/>
            <a:ext cx="10515600" cy="1325563"/>
          </a:xfrm>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A127D0FC-A2F6-4BDA-12C7-5DE2214AFDEE}"/>
              </a:ext>
            </a:extLst>
          </p:cNvPr>
          <p:cNvSpPr>
            <a:spLocks noGrp="1"/>
          </p:cNvSpPr>
          <p:nvPr>
            <p:ph idx="1"/>
          </p:nvPr>
        </p:nvSpPr>
        <p:spPr/>
        <p:txBody>
          <a:bodyPr>
            <a:normAutofit/>
          </a:bodyPr>
          <a:lstStyle/>
          <a:p>
            <a:r>
              <a:rPr lang="en-IN" sz="2400" b="1" u="sng" dirty="0">
                <a:latin typeface="Times New Roman" panose="02020603050405020304" pitchFamily="18" charset="0"/>
                <a:cs typeface="Times New Roman" panose="02020603050405020304" pitchFamily="18" charset="0"/>
              </a:rPr>
              <a:t>Visual Studio Code :  </a:t>
            </a:r>
          </a:p>
          <a:p>
            <a:pPr marL="0" indent="0" algn="just">
              <a:lnSpc>
                <a:spcPct val="50000"/>
              </a:lnSpc>
              <a:buNone/>
            </a:pPr>
            <a:r>
              <a:rPr lang="en-IN" sz="2000" dirty="0">
                <a:latin typeface="Times New Roman" panose="02020603050405020304" pitchFamily="18" charset="0"/>
                <a:cs typeface="Times New Roman" panose="02020603050405020304" pitchFamily="18" charset="0"/>
              </a:rPr>
              <a:t>Visual Studio Code, also commonly referred to as VS Code,[12] </a:t>
            </a:r>
          </a:p>
          <a:p>
            <a:pPr marL="0" indent="0" algn="just">
              <a:lnSpc>
                <a:spcPct val="50000"/>
              </a:lnSpc>
              <a:buNone/>
            </a:pPr>
            <a:r>
              <a:rPr lang="en-IN" sz="2000" dirty="0">
                <a:latin typeface="Times New Roman" panose="02020603050405020304" pitchFamily="18" charset="0"/>
                <a:cs typeface="Times New Roman" panose="02020603050405020304" pitchFamily="18" charset="0"/>
              </a:rPr>
              <a:t>is a source-code editor made by Microsoft with the Electron </a:t>
            </a:r>
          </a:p>
          <a:p>
            <a:pPr marL="0" indent="0" algn="just">
              <a:lnSpc>
                <a:spcPct val="50000"/>
              </a:lnSpc>
              <a:buNone/>
            </a:pPr>
            <a:r>
              <a:rPr lang="en-IN" sz="2000" dirty="0">
                <a:latin typeface="Times New Roman" panose="02020603050405020304" pitchFamily="18" charset="0"/>
                <a:cs typeface="Times New Roman" panose="02020603050405020304" pitchFamily="18" charset="0"/>
              </a:rPr>
              <a:t>Framework, for Windows, Linux and macOS.[13] Features </a:t>
            </a:r>
          </a:p>
          <a:p>
            <a:pPr marL="0" indent="0" algn="just">
              <a:lnSpc>
                <a:spcPct val="50000"/>
              </a:lnSpc>
              <a:buNone/>
            </a:pPr>
            <a:r>
              <a:rPr lang="en-IN" sz="2000" dirty="0">
                <a:latin typeface="Times New Roman" panose="02020603050405020304" pitchFamily="18" charset="0"/>
                <a:cs typeface="Times New Roman" panose="02020603050405020304" pitchFamily="18" charset="0"/>
              </a:rPr>
              <a:t>include support for debugging, syntax highlighting, intelligent </a:t>
            </a:r>
          </a:p>
          <a:p>
            <a:pPr marL="0" indent="0" algn="just">
              <a:lnSpc>
                <a:spcPct val="50000"/>
              </a:lnSpc>
              <a:buNone/>
            </a:pPr>
            <a:r>
              <a:rPr lang="en-IN" sz="2000" dirty="0">
                <a:latin typeface="Times New Roman" panose="02020603050405020304" pitchFamily="18" charset="0"/>
                <a:cs typeface="Times New Roman" panose="02020603050405020304" pitchFamily="18" charset="0"/>
              </a:rPr>
              <a:t>code completion, snippets, code refactoring, and embedded Git. </a:t>
            </a:r>
          </a:p>
          <a:p>
            <a:pPr marL="0" indent="0" algn="just">
              <a:lnSpc>
                <a:spcPct val="50000"/>
              </a:lnSpc>
              <a:buNone/>
            </a:pPr>
            <a:endParaRPr lang="en-IN" sz="2000" dirty="0">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XAMPP</a:t>
            </a:r>
            <a:r>
              <a:rPr lang="en-IN" sz="24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XAMPP  is a free and open-source cross-platform web server solution stack package developed by Apache Friends,[2] consisting mainly of the Apache HTTP Server, MariaDB database, and interpreters for scripts written in the PHP and Perl programming languages.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5DDA99-0EB2-DE7C-9E0B-D29E800F3E92}"/>
              </a:ext>
            </a:extLst>
          </p:cNvPr>
          <p:cNvPicPr/>
          <p:nvPr/>
        </p:nvPicPr>
        <p:blipFill>
          <a:blip r:embed="rId3" cstate="print"/>
          <a:stretch/>
        </p:blipFill>
        <p:spPr>
          <a:xfrm>
            <a:off x="10217020" y="132186"/>
            <a:ext cx="1747437" cy="1286067"/>
          </a:xfrm>
          <a:prstGeom prst="rect">
            <a:avLst/>
          </a:prstGeom>
          <a:ln>
            <a:noFill/>
          </a:ln>
        </p:spPr>
      </p:pic>
      <p:pic>
        <p:nvPicPr>
          <p:cNvPr id="6" name="Picture 5">
            <a:extLst>
              <a:ext uri="{FF2B5EF4-FFF2-40B4-BE49-F238E27FC236}">
                <a16:creationId xmlns:a16="http://schemas.microsoft.com/office/drawing/2014/main" id="{23234AE5-BDC7-E55B-0BBF-2AD9FF0EA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281" y="2016327"/>
            <a:ext cx="2919517" cy="1642228"/>
          </a:xfrm>
          <a:prstGeom prst="rect">
            <a:avLst/>
          </a:prstGeom>
        </p:spPr>
      </p:pic>
    </p:spTree>
    <p:extLst>
      <p:ext uri="{BB962C8B-B14F-4D97-AF65-F5344CB8AC3E}">
        <p14:creationId xmlns:p14="http://schemas.microsoft.com/office/powerpoint/2010/main" val="423936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5DDA99-0EB2-DE7C-9E0B-D29E800F3E92}"/>
              </a:ext>
            </a:extLst>
          </p:cNvPr>
          <p:cNvPicPr/>
          <p:nvPr/>
        </p:nvPicPr>
        <p:blipFill>
          <a:blip r:embed="rId2" cstate="print"/>
          <a:stretch/>
        </p:blipFill>
        <p:spPr>
          <a:xfrm>
            <a:off x="10217020" y="132186"/>
            <a:ext cx="1747437" cy="1286067"/>
          </a:xfrm>
          <a:prstGeom prst="rect">
            <a:avLst/>
          </a:prstGeom>
          <a:ln>
            <a:noFill/>
          </a:ln>
        </p:spPr>
      </p:pic>
      <p:sp>
        <p:nvSpPr>
          <p:cNvPr id="10" name="Title 1">
            <a:extLst>
              <a:ext uri="{FF2B5EF4-FFF2-40B4-BE49-F238E27FC236}">
                <a16:creationId xmlns:a16="http://schemas.microsoft.com/office/drawing/2014/main" id="{0870279C-9D5A-9BCB-8CDB-1C2427F642A2}"/>
              </a:ext>
            </a:extLst>
          </p:cNvPr>
          <p:cNvSpPr>
            <a:spLocks noGrp="1"/>
          </p:cNvSpPr>
          <p:nvPr>
            <p:ph type="title"/>
          </p:nvPr>
        </p:nvSpPr>
        <p:spPr>
          <a:xfrm>
            <a:off x="838200" y="334346"/>
            <a:ext cx="10515600" cy="1325880"/>
          </a:xfrm>
        </p:spPr>
        <p:txBody>
          <a:bodyPr/>
          <a:lstStyle/>
          <a:p>
            <a:r>
              <a:rPr lang="en-US" b="1" dirty="0">
                <a:latin typeface="Times New Roman" panose="02020603050405020304" pitchFamily="18" charset="0"/>
                <a:cs typeface="Times New Roman" panose="02020603050405020304" pitchFamily="18" charset="0"/>
              </a:rPr>
              <a:t>Types of Tools and Technology to be used</a:t>
            </a:r>
          </a:p>
        </p:txBody>
      </p:sp>
      <p:sp>
        <p:nvSpPr>
          <p:cNvPr id="13" name="Content Placeholder 6">
            <a:extLst>
              <a:ext uri="{FF2B5EF4-FFF2-40B4-BE49-F238E27FC236}">
                <a16:creationId xmlns:a16="http://schemas.microsoft.com/office/drawing/2014/main" id="{FB5FD520-5930-362D-4ACF-CECECDADDBB4}"/>
              </a:ext>
            </a:extLst>
          </p:cNvPr>
          <p:cNvSpPr>
            <a:spLocks noGrp="1"/>
          </p:cNvSpPr>
          <p:nvPr>
            <p:ph idx="1"/>
          </p:nvPr>
        </p:nvSpPr>
        <p:spPr>
          <a:xfrm>
            <a:off x="838200" y="1951654"/>
            <a:ext cx="10972800" cy="4572000"/>
          </a:xfrm>
        </p:spPr>
        <p:txBody>
          <a:bodyPr>
            <a:normAutofit fontScale="92500" lnSpcReduction="10000"/>
          </a:bodyPr>
          <a:lstStyle/>
          <a:p>
            <a:pPr marL="514350" indent="-514350">
              <a:buFont typeface="+mj-lt"/>
              <a:buAutoNum type="alphaUcPeriod"/>
            </a:pPr>
            <a:r>
              <a:rPr lang="en-IN" b="1" dirty="0">
                <a:latin typeface="Times New Roman" panose="02020603050405020304" pitchFamily="18" charset="0"/>
                <a:cs typeface="Times New Roman" panose="02020603050405020304" pitchFamily="18" charset="0"/>
              </a:rPr>
              <a:t>HARDWARE REQUIREMENT  </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used 64-bits OS</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Memory-4GB more than</a:t>
            </a:r>
          </a:p>
          <a:p>
            <a:pPr marL="0" indent="0">
              <a:buNone/>
            </a:pP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lphaUcPeriod" startAt="2"/>
            </a:pPr>
            <a:r>
              <a:rPr lang="en-IN" b="1" dirty="0">
                <a:latin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PHP (backend)</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HTML, CSS Bootstrap (frontend)</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MySQL (database connectivity)</a:t>
            </a:r>
          </a:p>
          <a:p>
            <a:pPr marL="0" indent="0">
              <a:buNone/>
            </a:pP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lphaUcPeriod" startAt="3"/>
            </a:pPr>
            <a:r>
              <a:rPr lang="en-IN" b="1" dirty="0">
                <a:latin typeface="Times New Roman" panose="02020603050405020304" pitchFamily="18" charset="0"/>
                <a:cs typeface="Times New Roman" panose="02020603050405020304" pitchFamily="18" charset="0"/>
              </a:rPr>
              <a:t>PLATFORM</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Browser</a:t>
            </a:r>
          </a:p>
        </p:txBody>
      </p:sp>
    </p:spTree>
    <p:extLst>
      <p:ext uri="{BB962C8B-B14F-4D97-AF65-F5344CB8AC3E}">
        <p14:creationId xmlns:p14="http://schemas.microsoft.com/office/powerpoint/2010/main" val="75834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550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Calibri</vt:lpstr>
      <vt:lpstr>Calibri Light</vt:lpstr>
      <vt:lpstr>Times New Roman</vt:lpstr>
      <vt:lpstr>Wingdings</vt:lpstr>
      <vt:lpstr>Office Theme</vt:lpstr>
      <vt:lpstr>Department of Computer Applications Presentation  On GGI Achievers Session : AUG-DEC(2023) PROJECT-5th Sem</vt:lpstr>
      <vt:lpstr>Contents</vt:lpstr>
      <vt:lpstr>Introduction</vt:lpstr>
      <vt:lpstr>PowerPoint Presentation</vt:lpstr>
      <vt:lpstr>PowerPoint Presentation</vt:lpstr>
      <vt:lpstr>PowerPoint Presentation</vt:lpstr>
      <vt:lpstr>Aim and Objective of the Project</vt:lpstr>
      <vt:lpstr>Software Requirements</vt:lpstr>
      <vt:lpstr>Types of Tools and Technology to be used</vt:lpstr>
      <vt:lpstr>Time Frame</vt:lpstr>
      <vt:lpstr>Methodology/Planning of Work</vt:lpstr>
      <vt:lpstr>Process Description</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Applications Presentation  On GGI Achievers Session : AUG-DEC(2023) PROJECT-5th Sem</dc:title>
  <dc:creator>karnshalini@outlook.com</dc:creator>
  <cp:lastModifiedBy>Aryan Khairwal</cp:lastModifiedBy>
  <cp:revision>11</cp:revision>
  <dcterms:created xsi:type="dcterms:W3CDTF">2023-10-17T03:58:00Z</dcterms:created>
  <dcterms:modified xsi:type="dcterms:W3CDTF">2023-11-06T08:41:11Z</dcterms:modified>
</cp:coreProperties>
</file>