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2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yan.mittal.lv\Desktop\EXCEL\Final_Reassess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yan.mittal.lv\Desktop\EXCEL\Final_Reassess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yan.mittal.lv\Desktop\EXCEL\Final_Reassess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[Final_Reassessment.xlsx]Regional Analysis!PivotTable16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'Regional Analysis'!$B$3</c:f>
              <c:strCache>
                <c:ptCount val="1"/>
                <c:pt idx="0">
                  <c:v>Sum of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'Regional Analysis'!$A$4:$A$8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Central</c:v>
                </c:pt>
                <c:pt idx="3">
                  <c:v>South</c:v>
                </c:pt>
              </c:strCache>
            </c:strRef>
          </c:cat>
          <c:val>
            <c:numRef>
              <c:f>'Regional Analysis'!$B$4:$B$8</c:f>
              <c:numCache>
                <c:formatCode>#,##0,"k"</c:formatCode>
                <c:ptCount val="4"/>
                <c:pt idx="0">
                  <c:v>725457.82450000057</c:v>
                </c:pt>
                <c:pt idx="1">
                  <c:v>678781.2399999979</c:v>
                </c:pt>
                <c:pt idx="2">
                  <c:v>501239.89080000052</c:v>
                </c:pt>
                <c:pt idx="3">
                  <c:v>391721.90500000032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92-4BEF-A4EC-90003EDB03DF}"/>
            </c:ext>
          </c:extLst>
        </c:ser>
        <c:ser>
          <c:idx val="1"/>
          <c:order val="1"/>
          <c:tx>
            <c:strRef>
              <c:f>'Regional Analysis'!$C$3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'Regional Analysis'!$A$4:$A$8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Central</c:v>
                </c:pt>
                <c:pt idx="3">
                  <c:v>South</c:v>
                </c:pt>
              </c:strCache>
            </c:strRef>
          </c:cat>
          <c:val>
            <c:numRef>
              <c:f>'Regional Analysis'!$C$4:$C$8</c:f>
              <c:numCache>
                <c:formatCode>#,##0,"k"</c:formatCode>
                <c:ptCount val="4"/>
                <c:pt idx="0">
                  <c:v>108418.44890000013</c:v>
                </c:pt>
                <c:pt idx="1">
                  <c:v>91522.780000000261</c:v>
                </c:pt>
                <c:pt idx="2">
                  <c:v>39706.362499999967</c:v>
                </c:pt>
                <c:pt idx="3">
                  <c:v>46749.430300000058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92-4BEF-A4EC-90003EDB03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4565312"/>
        <c:axId val="1624556192"/>
      </c:lineChart>
      <c:catAx>
        <c:axId val="162456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4556192"/>
        <c:crosses val="autoZero"/>
        <c:auto val="1"/>
        <c:lblAlgn val="ctr"/>
        <c:lblOffset val="100"/>
        <c:noMultiLvlLbl val="0"/>
      </c:catAx>
      <c:valAx>
        <c:axId val="162455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,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456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[Final_Reassessment.xlsx]Discount Analysis!PivotTable17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'Discount Analysis'!$B$3</c:f>
              <c:strCache>
                <c:ptCount val="1"/>
                <c:pt idx="0">
                  <c:v>Sum of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'Discount Analysis'!$A$4:$A$15</c:f>
              <c:strCache>
                <c:ptCount val="12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0.3</c:v>
                </c:pt>
                <c:pt idx="4">
                  <c:v>0.5</c:v>
                </c:pt>
                <c:pt idx="5">
                  <c:v>0.1</c:v>
                </c:pt>
                <c:pt idx="6">
                  <c:v>0.7</c:v>
                </c:pt>
                <c:pt idx="7">
                  <c:v>0.15</c:v>
                </c:pt>
                <c:pt idx="8">
                  <c:v>0.8</c:v>
                </c:pt>
                <c:pt idx="9">
                  <c:v>0.32</c:v>
                </c:pt>
                <c:pt idx="10">
                  <c:v>0.6</c:v>
                </c:pt>
                <c:pt idx="11">
                  <c:v>0.45</c:v>
                </c:pt>
              </c:strCache>
            </c:strRef>
          </c:cat>
          <c:val>
            <c:numRef>
              <c:f>'Discount Analysis'!$B$4:$B$15</c:f>
              <c:numCache>
                <c:formatCode>0.00</c:formatCode>
                <c:ptCount val="12"/>
                <c:pt idx="0">
                  <c:v>1087908.4699999911</c:v>
                </c:pt>
                <c:pt idx="1">
                  <c:v>764594.36800000456</c:v>
                </c:pt>
                <c:pt idx="2">
                  <c:v>116417.78400000006</c:v>
                </c:pt>
                <c:pt idx="3">
                  <c:v>103226.65499999988</c:v>
                </c:pt>
                <c:pt idx="4">
                  <c:v>58918.539999999979</c:v>
                </c:pt>
                <c:pt idx="5">
                  <c:v>54369.35100000001</c:v>
                </c:pt>
                <c:pt idx="6">
                  <c:v>40620.282000000065</c:v>
                </c:pt>
                <c:pt idx="7">
                  <c:v>27558.521500000006</c:v>
                </c:pt>
                <c:pt idx="8">
                  <c:v>16963.755999999987</c:v>
                </c:pt>
                <c:pt idx="9">
                  <c:v>14493.458799999999</c:v>
                </c:pt>
                <c:pt idx="10">
                  <c:v>6644.7000000000025</c:v>
                </c:pt>
                <c:pt idx="11">
                  <c:v>5484.9740000000011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F6-4FBF-ACFC-C26B70A92517}"/>
            </c:ext>
          </c:extLst>
        </c:ser>
        <c:ser>
          <c:idx val="1"/>
          <c:order val="1"/>
          <c:tx>
            <c:strRef>
              <c:f>'Discount Analysis'!$C$3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'Discount Analysis'!$A$4:$A$15</c:f>
              <c:strCache>
                <c:ptCount val="12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0.3</c:v>
                </c:pt>
                <c:pt idx="4">
                  <c:v>0.5</c:v>
                </c:pt>
                <c:pt idx="5">
                  <c:v>0.1</c:v>
                </c:pt>
                <c:pt idx="6">
                  <c:v>0.7</c:v>
                </c:pt>
                <c:pt idx="7">
                  <c:v>0.15</c:v>
                </c:pt>
                <c:pt idx="8">
                  <c:v>0.8</c:v>
                </c:pt>
                <c:pt idx="9">
                  <c:v>0.32</c:v>
                </c:pt>
                <c:pt idx="10">
                  <c:v>0.6</c:v>
                </c:pt>
                <c:pt idx="11">
                  <c:v>0.45</c:v>
                </c:pt>
              </c:strCache>
            </c:strRef>
          </c:cat>
          <c:val>
            <c:numRef>
              <c:f>'Discount Analysis'!$C$4:$C$15</c:f>
              <c:numCache>
                <c:formatCode>0.00</c:formatCode>
                <c:ptCount val="12"/>
                <c:pt idx="0">
                  <c:v>320987.60319999972</c:v>
                </c:pt>
                <c:pt idx="1">
                  <c:v>90337.306000000011</c:v>
                </c:pt>
                <c:pt idx="2">
                  <c:v>-23057.050400000018</c:v>
                </c:pt>
                <c:pt idx="3">
                  <c:v>-10369.277399999997</c:v>
                </c:pt>
                <c:pt idx="4">
                  <c:v>-20506.428099999997</c:v>
                </c:pt>
                <c:pt idx="5">
                  <c:v>9029.176999999996</c:v>
                </c:pt>
                <c:pt idx="6">
                  <c:v>-40075.356899999955</c:v>
                </c:pt>
                <c:pt idx="7">
                  <c:v>1418.991499999999</c:v>
                </c:pt>
                <c:pt idx="8">
                  <c:v>-30539.039199999988</c:v>
                </c:pt>
                <c:pt idx="9">
                  <c:v>-2391.1377000000007</c:v>
                </c:pt>
                <c:pt idx="10">
                  <c:v>-5944.6552000000029</c:v>
                </c:pt>
                <c:pt idx="11">
                  <c:v>-2493.1111000000001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F6-4FBF-ACFC-C26B70A92517}"/>
            </c:ext>
          </c:extLst>
        </c:ser>
        <c:ser>
          <c:idx val="2"/>
          <c:order val="2"/>
          <c:tx>
            <c:strRef>
              <c:f>'Discount Analysis'!$D$3</c:f>
              <c:strCache>
                <c:ptCount val="1"/>
                <c:pt idx="0">
                  <c:v>Sum of Quantity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'Discount Analysis'!$A$4:$A$15</c:f>
              <c:strCache>
                <c:ptCount val="12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0.3</c:v>
                </c:pt>
                <c:pt idx="4">
                  <c:v>0.5</c:v>
                </c:pt>
                <c:pt idx="5">
                  <c:v>0.1</c:v>
                </c:pt>
                <c:pt idx="6">
                  <c:v>0.7</c:v>
                </c:pt>
                <c:pt idx="7">
                  <c:v>0.15</c:v>
                </c:pt>
                <c:pt idx="8">
                  <c:v>0.8</c:v>
                </c:pt>
                <c:pt idx="9">
                  <c:v>0.32</c:v>
                </c:pt>
                <c:pt idx="10">
                  <c:v>0.6</c:v>
                </c:pt>
                <c:pt idx="11">
                  <c:v>0.45</c:v>
                </c:pt>
              </c:strCache>
            </c:strRef>
          </c:cat>
          <c:val>
            <c:numRef>
              <c:f>'Discount Analysis'!$D$4:$D$15</c:f>
              <c:numCache>
                <c:formatCode>General</c:formatCode>
                <c:ptCount val="12"/>
                <c:pt idx="0">
                  <c:v>18267</c:v>
                </c:pt>
                <c:pt idx="1">
                  <c:v>13660</c:v>
                </c:pt>
                <c:pt idx="2">
                  <c:v>786</c:v>
                </c:pt>
                <c:pt idx="3">
                  <c:v>849</c:v>
                </c:pt>
                <c:pt idx="4">
                  <c:v>241</c:v>
                </c:pt>
                <c:pt idx="5">
                  <c:v>373</c:v>
                </c:pt>
                <c:pt idx="6">
                  <c:v>1660</c:v>
                </c:pt>
                <c:pt idx="7">
                  <c:v>198</c:v>
                </c:pt>
                <c:pt idx="8">
                  <c:v>1188</c:v>
                </c:pt>
                <c:pt idx="9">
                  <c:v>105</c:v>
                </c:pt>
                <c:pt idx="10">
                  <c:v>501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F6-4FBF-ACFC-C26B70A92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4567232"/>
        <c:axId val="1624568192"/>
      </c:lineChart>
      <c:catAx>
        <c:axId val="162456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4568192"/>
        <c:crosses val="autoZero"/>
        <c:auto val="1"/>
        <c:lblAlgn val="ctr"/>
        <c:lblOffset val="100"/>
        <c:noMultiLvlLbl val="0"/>
      </c:catAx>
      <c:valAx>
        <c:axId val="162456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456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[Final_Reassessment.xlsx]Market Expansion!PivotTable18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'Market Expansion'!$B$3</c:f>
              <c:strCache>
                <c:ptCount val="1"/>
                <c:pt idx="0">
                  <c:v>Count of 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'Market Expansion'!$A$4:$A$8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'Market Expansion'!$B$4:$B$8</c:f>
              <c:numCache>
                <c:formatCode>General</c:formatCode>
                <c:ptCount val="4"/>
                <c:pt idx="0">
                  <c:v>2323</c:v>
                </c:pt>
                <c:pt idx="1">
                  <c:v>2848</c:v>
                </c:pt>
                <c:pt idx="2">
                  <c:v>1620</c:v>
                </c:pt>
                <c:pt idx="3">
                  <c:v>3203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4-446E-870B-390B90F047C5}"/>
            </c:ext>
          </c:extLst>
        </c:ser>
        <c:ser>
          <c:idx val="1"/>
          <c:order val="1"/>
          <c:tx>
            <c:strRef>
              <c:f>'Market Expansion'!$C$3</c:f>
              <c:strCache>
                <c:ptCount val="1"/>
                <c:pt idx="0">
                  <c:v>Count of Customer 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'Market Expansion'!$A$4:$A$8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'Market Expansion'!$C$4:$C$8</c:f>
              <c:numCache>
                <c:formatCode>General</c:formatCode>
                <c:ptCount val="4"/>
                <c:pt idx="0">
                  <c:v>2323</c:v>
                </c:pt>
                <c:pt idx="1">
                  <c:v>2848</c:v>
                </c:pt>
                <c:pt idx="2">
                  <c:v>1620</c:v>
                </c:pt>
                <c:pt idx="3">
                  <c:v>3203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14-446E-870B-390B90F047C5}"/>
            </c:ext>
          </c:extLst>
        </c:ser>
        <c:ser>
          <c:idx val="2"/>
          <c:order val="2"/>
          <c:tx>
            <c:strRef>
              <c:f>'Market Expansion'!$D$3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'Market Expansion'!$A$4:$A$8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'Market Expansion'!$D$4:$D$8</c:f>
              <c:numCache>
                <c:formatCode>#,##0,"k"</c:formatCode>
                <c:ptCount val="4"/>
                <c:pt idx="0">
                  <c:v>501239.89080000052</c:v>
                </c:pt>
                <c:pt idx="1">
                  <c:v>678781.2399999979</c:v>
                </c:pt>
                <c:pt idx="2">
                  <c:v>391721.90500000032</c:v>
                </c:pt>
                <c:pt idx="3">
                  <c:v>725457.82450000057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14-446E-870B-390B90F047C5}"/>
            </c:ext>
          </c:extLst>
        </c:ser>
        <c:ser>
          <c:idx val="3"/>
          <c:order val="3"/>
          <c:tx>
            <c:strRef>
              <c:f>'Market Expansion'!$E$3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'Market Expansion'!$A$4:$A$8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'Market Expansion'!$E$4:$E$8</c:f>
              <c:numCache>
                <c:formatCode>#,##0,"k"</c:formatCode>
                <c:ptCount val="4"/>
                <c:pt idx="0">
                  <c:v>39706.362499999967</c:v>
                </c:pt>
                <c:pt idx="1">
                  <c:v>91522.780000000261</c:v>
                </c:pt>
                <c:pt idx="2">
                  <c:v>46749.430300000058</c:v>
                </c:pt>
                <c:pt idx="3">
                  <c:v>108418.44890000013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14-446E-870B-390B90F04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1027376"/>
        <c:axId val="1541027856"/>
      </c:barChart>
      <c:catAx>
        <c:axId val="154102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027856"/>
        <c:crosses val="autoZero"/>
        <c:auto val="1"/>
        <c:lblAlgn val="ctr"/>
        <c:lblOffset val="100"/>
        <c:noMultiLvlLbl val="0"/>
      </c:catAx>
      <c:valAx>
        <c:axId val="154102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02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858D-0823-4B98-ACDE-7ACA2279F5B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D0633-5279-451D-BE44-B7108AB87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0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D0633-5279-451D-BE44-B7108AB8717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6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80D37F01-9288-975B-FDA6-B7EDEE513E5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371131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aptionFooter" descr="Classification: Confidential Contains PII: No">
            <a:extLst>
              <a:ext uri="{FF2B5EF4-FFF2-40B4-BE49-F238E27FC236}">
                <a16:creationId xmlns:a16="http://schemas.microsoft.com/office/drawing/2014/main" id="{87C1D12E-F786-4CA1-000B-A6C78E761FD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312846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flSlideMaster.Quote with CaptionFooter" descr="Classification: Confidential Contains PII: No">
            <a:extLst>
              <a:ext uri="{FF2B5EF4-FFF2-40B4-BE49-F238E27FC236}">
                <a16:creationId xmlns:a16="http://schemas.microsoft.com/office/drawing/2014/main" id="{9F3FB39F-9DE2-E6D9-83ED-D9C19E7A30A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737792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Name CardFooter" descr="Classification: Confidential Contains PII: No">
            <a:extLst>
              <a:ext uri="{FF2B5EF4-FFF2-40B4-BE49-F238E27FC236}">
                <a16:creationId xmlns:a16="http://schemas.microsoft.com/office/drawing/2014/main" id="{264D0274-3AAC-6D0A-2757-D0D3CBA1382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082557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flSlideMaster.Quote Name CardFooter" descr="Classification: Confidential Contains PII: No">
            <a:extLst>
              <a:ext uri="{FF2B5EF4-FFF2-40B4-BE49-F238E27FC236}">
                <a16:creationId xmlns:a16="http://schemas.microsoft.com/office/drawing/2014/main" id="{C1EB8550-D7E0-2FC2-A650-3B689BF0DD1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016071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rue or FalseFooter" descr="Classification: Confidential Contains PII: No">
            <a:extLst>
              <a:ext uri="{FF2B5EF4-FFF2-40B4-BE49-F238E27FC236}">
                <a16:creationId xmlns:a16="http://schemas.microsoft.com/office/drawing/2014/main" id="{3C147830-387E-3FBE-19BC-B205E52B18E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95272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4DC8AC0C-9B01-2FC5-6267-A89CD303CD2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723020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1B832968-ECF8-5191-C68E-FF6EB088862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188751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E888237E-F283-7FE5-E01A-DCCFEB02E94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726074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E4E1251B-8236-1654-D5B9-0D83A8A719B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90005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1249730F-2EFE-3048-ECF8-01DE3B8E340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344713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7C7FF90F-734C-79B8-ACC6-C56CF346B63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021919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80A58B85-7CD1-47E4-EA5C-31285D6759C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399967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944315AA-4C4E-02EF-7FF3-09CC1764195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794001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EF45BE02-80D7-877F-791B-4FCCEDAA46D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564139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F363D265-39C6-5E1C-3211-CCDA06C52ED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54977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B3D8-D5C3-475A-B777-AF4353FEEF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7ABCA6-27BD-4009-9CD1-FEDCAC311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72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881A-E717-9C38-E4AD-9E9BDD3B7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Reassessment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9332-9065-BCBE-F52E-0C0EDF42B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</a:t>
            </a:r>
            <a:br>
              <a:rPr lang="en-IN" dirty="0"/>
            </a:br>
            <a:r>
              <a:rPr lang="en-IN" dirty="0"/>
              <a:t>Aryan Mittal</a:t>
            </a:r>
          </a:p>
        </p:txBody>
      </p:sp>
    </p:spTree>
    <p:extLst>
      <p:ext uri="{BB962C8B-B14F-4D97-AF65-F5344CB8AC3E}">
        <p14:creationId xmlns:p14="http://schemas.microsoft.com/office/powerpoint/2010/main" val="47193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E243-EB75-45D0-7CBE-0012BA6E0008}"/>
              </a:ext>
            </a:extLst>
          </p:cNvPr>
          <p:cNvSpPr/>
          <p:nvPr/>
        </p:nvSpPr>
        <p:spPr>
          <a:xfrm>
            <a:off x="381000" y="180975"/>
            <a:ext cx="533400" cy="485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Q9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89E755-CEAF-6D6B-B4D9-FB832DB4B9E0}"/>
              </a:ext>
            </a:extLst>
          </p:cNvPr>
          <p:cNvSpPr/>
          <p:nvPr/>
        </p:nvSpPr>
        <p:spPr>
          <a:xfrm>
            <a:off x="8088086" y="298580"/>
            <a:ext cx="3722914" cy="18847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Insights: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143B1D-C747-F2A5-E95B-857B774223E6}"/>
              </a:ext>
            </a:extLst>
          </p:cNvPr>
          <p:cNvSpPr/>
          <p:nvPr/>
        </p:nvSpPr>
        <p:spPr>
          <a:xfrm>
            <a:off x="765786" y="4852564"/>
            <a:ext cx="7866290" cy="13228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We want to extract the profit, sales and qty metrices according to the segments, product category, sub category and region wise .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1BF685E-444F-95E8-0E25-FE59ECB39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50430"/>
            <a:ext cx="6256629" cy="30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4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E243-EB75-45D0-7CBE-0012BA6E0008}"/>
              </a:ext>
            </a:extLst>
          </p:cNvPr>
          <p:cNvSpPr/>
          <p:nvPr/>
        </p:nvSpPr>
        <p:spPr>
          <a:xfrm>
            <a:off x="381000" y="180975"/>
            <a:ext cx="533400" cy="485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89E755-CEAF-6D6B-B4D9-FB832DB4B9E0}"/>
              </a:ext>
            </a:extLst>
          </p:cNvPr>
          <p:cNvSpPr/>
          <p:nvPr/>
        </p:nvSpPr>
        <p:spPr>
          <a:xfrm>
            <a:off x="7960070" y="1060897"/>
            <a:ext cx="3722914" cy="18847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Insights: 8% of the total orders were returned.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We can see that approximately 23k of profit got shattered in returning 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143B1D-C747-F2A5-E95B-857B774223E6}"/>
              </a:ext>
            </a:extLst>
          </p:cNvPr>
          <p:cNvSpPr/>
          <p:nvPr/>
        </p:nvSpPr>
        <p:spPr>
          <a:xfrm>
            <a:off x="1067538" y="5236612"/>
            <a:ext cx="7866290" cy="13228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Formula </a:t>
            </a:r>
            <a:r>
              <a:rPr lang="en-IN" dirty="0" err="1">
                <a:solidFill>
                  <a:schemeClr val="tx1"/>
                </a:solidFill>
              </a:rPr>
              <a:t>Used:XLOOKUP</a:t>
            </a:r>
            <a:r>
              <a:rPr lang="en-IN" dirty="0">
                <a:solidFill>
                  <a:schemeClr val="tx1"/>
                </a:solidFill>
              </a:rPr>
              <a:t> has been used for labelling the ORDER id which got return.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=XLOOKUP(B3,Returns!B:B,Returns!A:A,”NO”,0)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6C2D37-C6F4-97CE-16EB-304D118EA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35812"/>
              </p:ext>
            </p:extLst>
          </p:nvPr>
        </p:nvGraphicFramePr>
        <p:xfrm>
          <a:off x="1161142" y="1341885"/>
          <a:ext cx="4636154" cy="1322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492">
                  <a:extLst>
                    <a:ext uri="{9D8B030D-6E8A-4147-A177-3AD203B41FA5}">
                      <a16:colId xmlns:a16="http://schemas.microsoft.com/office/drawing/2014/main" val="539726149"/>
                    </a:ext>
                  </a:extLst>
                </a:gridCol>
                <a:gridCol w="828515">
                  <a:extLst>
                    <a:ext uri="{9D8B030D-6E8A-4147-A177-3AD203B41FA5}">
                      <a16:colId xmlns:a16="http://schemas.microsoft.com/office/drawing/2014/main" val="723017020"/>
                    </a:ext>
                  </a:extLst>
                </a:gridCol>
                <a:gridCol w="1163445">
                  <a:extLst>
                    <a:ext uri="{9D8B030D-6E8A-4147-A177-3AD203B41FA5}">
                      <a16:colId xmlns:a16="http://schemas.microsoft.com/office/drawing/2014/main" val="3171057616"/>
                    </a:ext>
                  </a:extLst>
                </a:gridCol>
                <a:gridCol w="1198702">
                  <a:extLst>
                    <a:ext uri="{9D8B030D-6E8A-4147-A177-3AD203B41FA5}">
                      <a16:colId xmlns:a16="http://schemas.microsoft.com/office/drawing/2014/main" val="2348296634"/>
                    </a:ext>
                  </a:extLst>
                </a:gridCol>
              </a:tblGrid>
              <a:tr h="5113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Order Return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Orders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Sales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Profit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1645188"/>
                  </a:ext>
                </a:extLst>
              </a:tr>
              <a:tr h="27049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No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92.00%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2,117k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263k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661889"/>
                  </a:ext>
                </a:extLst>
              </a:tr>
              <a:tr h="27049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8.00%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181k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23k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114050"/>
                  </a:ext>
                </a:extLst>
              </a:tr>
              <a:tr h="27049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100.00%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2,297k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286k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317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11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E243-EB75-45D0-7CBE-0012BA6E0008}"/>
              </a:ext>
            </a:extLst>
          </p:cNvPr>
          <p:cNvSpPr/>
          <p:nvPr/>
        </p:nvSpPr>
        <p:spPr>
          <a:xfrm>
            <a:off x="381000" y="180975"/>
            <a:ext cx="533400" cy="485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89E755-CEAF-6D6B-B4D9-FB832DB4B9E0}"/>
              </a:ext>
            </a:extLst>
          </p:cNvPr>
          <p:cNvSpPr/>
          <p:nvPr/>
        </p:nvSpPr>
        <p:spPr>
          <a:xfrm>
            <a:off x="8088086" y="298580"/>
            <a:ext cx="3722914" cy="18847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Insights:Same</a:t>
            </a:r>
            <a:r>
              <a:rPr lang="en-IN" dirty="0">
                <a:solidFill>
                  <a:schemeClr val="tx1"/>
                </a:solidFill>
              </a:rPr>
              <a:t> Day has the fastest delivery time and Standard Class had the slowest delivery time 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143B1D-C747-F2A5-E95B-857B774223E6}"/>
              </a:ext>
            </a:extLst>
          </p:cNvPr>
          <p:cNvSpPr/>
          <p:nvPr/>
        </p:nvSpPr>
        <p:spPr>
          <a:xfrm>
            <a:off x="1067538" y="5236612"/>
            <a:ext cx="7866290" cy="13228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Formula Used:=DATEDIF(C2,D2,"D") for extracting the difference between order date and shipping date in days 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A7DB4E-0D84-8196-E7F4-40AB67BAD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14494"/>
              </p:ext>
            </p:extLst>
          </p:nvPr>
        </p:nvGraphicFramePr>
        <p:xfrm>
          <a:off x="1067538" y="1335785"/>
          <a:ext cx="5269254" cy="1884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990">
                  <a:extLst>
                    <a:ext uri="{9D8B030D-6E8A-4147-A177-3AD203B41FA5}">
                      <a16:colId xmlns:a16="http://schemas.microsoft.com/office/drawing/2014/main" val="582714754"/>
                    </a:ext>
                  </a:extLst>
                </a:gridCol>
                <a:gridCol w="4032264">
                  <a:extLst>
                    <a:ext uri="{9D8B030D-6E8A-4147-A177-3AD203B41FA5}">
                      <a16:colId xmlns:a16="http://schemas.microsoft.com/office/drawing/2014/main" val="311868171"/>
                    </a:ext>
                  </a:extLst>
                </a:gridCol>
              </a:tblGrid>
              <a:tr h="3651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Ship Mode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Average of Diff between ship date and order date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3737176"/>
                  </a:ext>
                </a:extLst>
              </a:tr>
              <a:tr h="37989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First Class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9306772"/>
                  </a:ext>
                </a:extLst>
              </a:tr>
              <a:tr h="37989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Same Day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1893789"/>
                  </a:ext>
                </a:extLst>
              </a:tr>
              <a:tr h="37989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Second Class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7846506"/>
                  </a:ext>
                </a:extLst>
              </a:tr>
              <a:tr h="37989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Standard Class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5.01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165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65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E243-EB75-45D0-7CBE-0012BA6E0008}"/>
              </a:ext>
            </a:extLst>
          </p:cNvPr>
          <p:cNvSpPr/>
          <p:nvPr/>
        </p:nvSpPr>
        <p:spPr>
          <a:xfrm>
            <a:off x="381000" y="180975"/>
            <a:ext cx="533400" cy="485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89E755-CEAF-6D6B-B4D9-FB832DB4B9E0}"/>
              </a:ext>
            </a:extLst>
          </p:cNvPr>
          <p:cNvSpPr/>
          <p:nvPr/>
        </p:nvSpPr>
        <p:spPr>
          <a:xfrm>
            <a:off x="8097230" y="1077672"/>
            <a:ext cx="3722914" cy="18847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Insights:Consumer</a:t>
            </a:r>
            <a:r>
              <a:rPr lang="en-IN" dirty="0">
                <a:solidFill>
                  <a:schemeClr val="tx1"/>
                </a:solidFill>
              </a:rPr>
              <a:t> segment is the most valuable segment with the highest sales and high profitability.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143B1D-C747-F2A5-E95B-857B774223E6}"/>
              </a:ext>
            </a:extLst>
          </p:cNvPr>
          <p:cNvSpPr/>
          <p:nvPr/>
        </p:nvSpPr>
        <p:spPr>
          <a:xfrm>
            <a:off x="1067538" y="5236612"/>
            <a:ext cx="7866290" cy="13228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 Used: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F73987-64D2-DAB1-DBEA-9A808A0D2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24480"/>
              </p:ext>
            </p:extLst>
          </p:nvPr>
        </p:nvGraphicFramePr>
        <p:xfrm>
          <a:off x="1411478" y="1077672"/>
          <a:ext cx="5108194" cy="1747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521">
                  <a:extLst>
                    <a:ext uri="{9D8B030D-6E8A-4147-A177-3AD203B41FA5}">
                      <a16:colId xmlns:a16="http://schemas.microsoft.com/office/drawing/2014/main" val="3088694760"/>
                    </a:ext>
                  </a:extLst>
                </a:gridCol>
                <a:gridCol w="1454965">
                  <a:extLst>
                    <a:ext uri="{9D8B030D-6E8A-4147-A177-3AD203B41FA5}">
                      <a16:colId xmlns:a16="http://schemas.microsoft.com/office/drawing/2014/main" val="2550863590"/>
                    </a:ext>
                  </a:extLst>
                </a:gridCol>
                <a:gridCol w="1122854">
                  <a:extLst>
                    <a:ext uri="{9D8B030D-6E8A-4147-A177-3AD203B41FA5}">
                      <a16:colId xmlns:a16="http://schemas.microsoft.com/office/drawing/2014/main" val="3455931302"/>
                    </a:ext>
                  </a:extLst>
                </a:gridCol>
                <a:gridCol w="1122854">
                  <a:extLst>
                    <a:ext uri="{9D8B030D-6E8A-4147-A177-3AD203B41FA5}">
                      <a16:colId xmlns:a16="http://schemas.microsoft.com/office/drawing/2014/main" val="4202411560"/>
                    </a:ext>
                  </a:extLst>
                </a:gridCol>
              </a:tblGrid>
              <a:tr h="56091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Segments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Count of Order ID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Sales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Profit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2458461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Consumer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1,161k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134k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5402266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Corporate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706k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92k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6366950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Home Office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430k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60k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8071780"/>
                  </a:ext>
                </a:extLst>
              </a:tr>
              <a:tr h="29672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10k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2,297k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286k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77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0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E243-EB75-45D0-7CBE-0012BA6E0008}"/>
              </a:ext>
            </a:extLst>
          </p:cNvPr>
          <p:cNvSpPr/>
          <p:nvPr/>
        </p:nvSpPr>
        <p:spPr>
          <a:xfrm>
            <a:off x="381000" y="180975"/>
            <a:ext cx="533400" cy="485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Q4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89E755-CEAF-6D6B-B4D9-FB832DB4B9E0}"/>
              </a:ext>
            </a:extLst>
          </p:cNvPr>
          <p:cNvSpPr/>
          <p:nvPr/>
        </p:nvSpPr>
        <p:spPr>
          <a:xfrm>
            <a:off x="8088086" y="298580"/>
            <a:ext cx="3722914" cy="3807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Insights:As</a:t>
            </a:r>
            <a:r>
              <a:rPr lang="en-IN" dirty="0">
                <a:solidFill>
                  <a:schemeClr val="tx1"/>
                </a:solidFill>
              </a:rPr>
              <a:t> you can see, based on total sales ,technology category got top with the subcategory Phones has the highest sales 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In furniture category, Chairs got top with highest sales.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In Office Supplies category, Storage has the highest sales.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143B1D-C747-F2A5-E95B-857B774223E6}"/>
              </a:ext>
            </a:extLst>
          </p:cNvPr>
          <p:cNvSpPr/>
          <p:nvPr/>
        </p:nvSpPr>
        <p:spPr>
          <a:xfrm>
            <a:off x="1067538" y="5236612"/>
            <a:ext cx="7866290" cy="13228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 Used: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8AC87C-D257-AAA9-66F6-ACD9C8398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33700"/>
              </p:ext>
            </p:extLst>
          </p:nvPr>
        </p:nvGraphicFramePr>
        <p:xfrm>
          <a:off x="2396683" y="423862"/>
          <a:ext cx="4827077" cy="3881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1877">
                  <a:extLst>
                    <a:ext uri="{9D8B030D-6E8A-4147-A177-3AD203B41FA5}">
                      <a16:colId xmlns:a16="http://schemas.microsoft.com/office/drawing/2014/main" val="2719325443"/>
                    </a:ext>
                  </a:extLst>
                </a:gridCol>
                <a:gridCol w="1232760">
                  <a:extLst>
                    <a:ext uri="{9D8B030D-6E8A-4147-A177-3AD203B41FA5}">
                      <a16:colId xmlns:a16="http://schemas.microsoft.com/office/drawing/2014/main" val="438863573"/>
                    </a:ext>
                  </a:extLst>
                </a:gridCol>
                <a:gridCol w="980268">
                  <a:extLst>
                    <a:ext uri="{9D8B030D-6E8A-4147-A177-3AD203B41FA5}">
                      <a16:colId xmlns:a16="http://schemas.microsoft.com/office/drawing/2014/main" val="939275601"/>
                    </a:ext>
                  </a:extLst>
                </a:gridCol>
                <a:gridCol w="1292172">
                  <a:extLst>
                    <a:ext uri="{9D8B030D-6E8A-4147-A177-3AD203B41FA5}">
                      <a16:colId xmlns:a16="http://schemas.microsoft.com/office/drawing/2014/main" val="2606576517"/>
                    </a:ext>
                  </a:extLst>
                </a:gridCol>
              </a:tblGrid>
              <a:tr h="1764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Category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Sub-Category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Sales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of Profit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1996963829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Technology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Phones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330k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50.07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4089721685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Machines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189k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29.43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4174653298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Accessories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167k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1178050276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Copiers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817.91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1311229423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Technology Total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836k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78.75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1662164841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Furniture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Chairs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328k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43.10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2002974118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Tables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207k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-55.57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3338732221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Bookcases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-15.23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700325174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Furnishings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13.65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4182298267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Furniture Total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742k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8.70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3650637505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Office Supplies</a:t>
                      </a:r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Storage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224k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25.15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2064420354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Binders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203k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19.84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1764998379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Appliances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108k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38.92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3966180841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Paper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24.86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992072655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Supplies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-6.26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3791206998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2283201553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Envelopes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27.42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2568334573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Labels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15.24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3746323555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Fasteners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902257265"/>
                  </a:ext>
                </a:extLst>
              </a:tr>
              <a:tr h="1764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Office Supplies Total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719k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20.33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4090419657"/>
                  </a:ext>
                </a:extLst>
              </a:tr>
              <a:tr h="1764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2,297k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28.66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1" marR="5691" marT="5691" marB="0" anchor="b"/>
                </a:tc>
                <a:extLst>
                  <a:ext uri="{0D108BD9-81ED-4DB2-BD59-A6C34878D82A}">
                    <a16:rowId xmlns:a16="http://schemas.microsoft.com/office/drawing/2014/main" val="99859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E243-EB75-45D0-7CBE-0012BA6E0008}"/>
              </a:ext>
            </a:extLst>
          </p:cNvPr>
          <p:cNvSpPr/>
          <p:nvPr/>
        </p:nvSpPr>
        <p:spPr>
          <a:xfrm>
            <a:off x="381000" y="180975"/>
            <a:ext cx="533400" cy="485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89E755-CEAF-6D6B-B4D9-FB832DB4B9E0}"/>
              </a:ext>
            </a:extLst>
          </p:cNvPr>
          <p:cNvSpPr/>
          <p:nvPr/>
        </p:nvSpPr>
        <p:spPr>
          <a:xfrm>
            <a:off x="8088086" y="298580"/>
            <a:ext cx="3722914" cy="35876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Insights:WEST</a:t>
            </a:r>
            <a:r>
              <a:rPr lang="en-IN" dirty="0">
                <a:solidFill>
                  <a:schemeClr val="tx1"/>
                </a:solidFill>
              </a:rPr>
              <a:t> is the highest sales region, SOUTH is the lowest sales region.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WEST has the highest sales and profit , we can see that in WESTERN region , there is more exposer of superstore to the customers.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143B1D-C747-F2A5-E95B-857B774223E6}"/>
              </a:ext>
            </a:extLst>
          </p:cNvPr>
          <p:cNvSpPr/>
          <p:nvPr/>
        </p:nvSpPr>
        <p:spPr>
          <a:xfrm>
            <a:off x="1067538" y="5236612"/>
            <a:ext cx="7866290" cy="13228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 Used: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1878AD-26A4-744B-A87E-EDFA3EB1B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2941"/>
              </p:ext>
            </p:extLst>
          </p:nvPr>
        </p:nvGraphicFramePr>
        <p:xfrm>
          <a:off x="2214372" y="827003"/>
          <a:ext cx="3537204" cy="1181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339">
                  <a:extLst>
                    <a:ext uri="{9D8B030D-6E8A-4147-A177-3AD203B41FA5}">
                      <a16:colId xmlns:a16="http://schemas.microsoft.com/office/drawing/2014/main" val="2986579334"/>
                    </a:ext>
                  </a:extLst>
                </a:gridCol>
                <a:gridCol w="1179068">
                  <a:extLst>
                    <a:ext uri="{9D8B030D-6E8A-4147-A177-3AD203B41FA5}">
                      <a16:colId xmlns:a16="http://schemas.microsoft.com/office/drawing/2014/main" val="2390666598"/>
                    </a:ext>
                  </a:extLst>
                </a:gridCol>
                <a:gridCol w="1214797">
                  <a:extLst>
                    <a:ext uri="{9D8B030D-6E8A-4147-A177-3AD203B41FA5}">
                      <a16:colId xmlns:a16="http://schemas.microsoft.com/office/drawing/2014/main" val="3451766351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Region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Sales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Profit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455174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West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725k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108k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144647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East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679k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92k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629759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Central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501k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40k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673321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South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392k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47k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942296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2,297k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286k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1175179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0162494-0E35-E870-B5AB-495DA6D2F9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039109"/>
              </p:ext>
            </p:extLst>
          </p:nvPr>
        </p:nvGraphicFramePr>
        <p:xfrm>
          <a:off x="2147316" y="2248662"/>
          <a:ext cx="3948684" cy="2360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503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E243-EB75-45D0-7CBE-0012BA6E0008}"/>
              </a:ext>
            </a:extLst>
          </p:cNvPr>
          <p:cNvSpPr/>
          <p:nvPr/>
        </p:nvSpPr>
        <p:spPr>
          <a:xfrm>
            <a:off x="381000" y="180975"/>
            <a:ext cx="533400" cy="485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Q6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89E755-CEAF-6D6B-B4D9-FB832DB4B9E0}"/>
              </a:ext>
            </a:extLst>
          </p:cNvPr>
          <p:cNvSpPr/>
          <p:nvPr/>
        </p:nvSpPr>
        <p:spPr>
          <a:xfrm>
            <a:off x="8088086" y="180975"/>
            <a:ext cx="3826546" cy="47750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Insights: Surprisingly we can see here that with 0 discount rate , sales has been increased and profit also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With 80% discount, less profit recorded 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There is not even more than 1% of correlation between discount rate and qty sold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There is negative correlation between discount rate and profit.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143B1D-C747-F2A5-E95B-857B774223E6}"/>
              </a:ext>
            </a:extLst>
          </p:cNvPr>
          <p:cNvSpPr/>
          <p:nvPr/>
        </p:nvSpPr>
        <p:spPr>
          <a:xfrm>
            <a:off x="1040106" y="5236612"/>
            <a:ext cx="7866290" cy="13228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Formula Used:=CORREL(</a:t>
            </a:r>
            <a:r>
              <a:rPr lang="en-IN" dirty="0" err="1">
                <a:solidFill>
                  <a:schemeClr val="tx1"/>
                </a:solidFill>
              </a:rPr>
              <a:t>Orders!T:T,Orders!S:S</a:t>
            </a:r>
            <a:r>
              <a:rPr lang="en-IN" dirty="0">
                <a:solidFill>
                  <a:schemeClr val="tx1"/>
                </a:solidFill>
              </a:rPr>
              <a:t>) [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Correlation between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dicount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rate and qty sold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]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                   =CORREL(</a:t>
            </a:r>
            <a:r>
              <a:rPr lang="en-IN" dirty="0" err="1">
                <a:solidFill>
                  <a:schemeClr val="tx1"/>
                </a:solidFill>
              </a:rPr>
              <a:t>Orders!T:T,Orders!U:U</a:t>
            </a:r>
            <a:r>
              <a:rPr lang="en-IN" dirty="0">
                <a:solidFill>
                  <a:schemeClr val="tx1"/>
                </a:solidFill>
              </a:rPr>
              <a:t>) [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Correlation between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dicount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rate and profit]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99B877-A877-AC75-C458-1D87D2424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31918"/>
              </p:ext>
            </p:extLst>
          </p:nvPr>
        </p:nvGraphicFramePr>
        <p:xfrm>
          <a:off x="1686052" y="791147"/>
          <a:ext cx="4897628" cy="255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7691">
                  <a:extLst>
                    <a:ext uri="{9D8B030D-6E8A-4147-A177-3AD203B41FA5}">
                      <a16:colId xmlns:a16="http://schemas.microsoft.com/office/drawing/2014/main" val="1313611370"/>
                    </a:ext>
                  </a:extLst>
                </a:gridCol>
                <a:gridCol w="1042721">
                  <a:extLst>
                    <a:ext uri="{9D8B030D-6E8A-4147-A177-3AD203B41FA5}">
                      <a16:colId xmlns:a16="http://schemas.microsoft.com/office/drawing/2014/main" val="246503001"/>
                    </a:ext>
                  </a:extLst>
                </a:gridCol>
                <a:gridCol w="1074318">
                  <a:extLst>
                    <a:ext uri="{9D8B030D-6E8A-4147-A177-3AD203B41FA5}">
                      <a16:colId xmlns:a16="http://schemas.microsoft.com/office/drawing/2014/main" val="1768130984"/>
                    </a:ext>
                  </a:extLst>
                </a:gridCol>
                <a:gridCol w="1342898">
                  <a:extLst>
                    <a:ext uri="{9D8B030D-6E8A-4147-A177-3AD203B41FA5}">
                      <a16:colId xmlns:a16="http://schemas.microsoft.com/office/drawing/2014/main" val="4250306314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Discount Rates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Sales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Profit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Sum of Quantity</a:t>
                      </a:r>
                      <a:endParaRPr lang="en-IN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168241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1087908.47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320987.60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18267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11576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764594.37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90337.31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13660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824156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116417.78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-23057.05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271903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103226.66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-10369.28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605939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58918.54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-20506.43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678601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54369.35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9029.18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307090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40620.28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-40075.36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92198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0.15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27558.52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1418.99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55955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16963.76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-30539.04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070172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0.32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14493.46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-2391.14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619291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6644.70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-5944.66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578275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0.45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5484.97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-2493.11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562023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20FCAE-03BF-4893-DF11-AE538F11BB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341789"/>
              </p:ext>
            </p:extLst>
          </p:nvPr>
        </p:nvGraphicFramePr>
        <p:xfrm>
          <a:off x="277368" y="2998237"/>
          <a:ext cx="3638550" cy="223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765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E243-EB75-45D0-7CBE-0012BA6E0008}"/>
              </a:ext>
            </a:extLst>
          </p:cNvPr>
          <p:cNvSpPr/>
          <p:nvPr/>
        </p:nvSpPr>
        <p:spPr>
          <a:xfrm>
            <a:off x="381000" y="180975"/>
            <a:ext cx="533400" cy="485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Q7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89E755-CEAF-6D6B-B4D9-FB832DB4B9E0}"/>
              </a:ext>
            </a:extLst>
          </p:cNvPr>
          <p:cNvSpPr/>
          <p:nvPr/>
        </p:nvSpPr>
        <p:spPr>
          <a:xfrm>
            <a:off x="8088086" y="298580"/>
            <a:ext cx="3722914" cy="3551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Insights:West</a:t>
            </a:r>
            <a:r>
              <a:rPr lang="en-IN" dirty="0">
                <a:solidFill>
                  <a:schemeClr val="tx1"/>
                </a:solidFill>
              </a:rPr>
              <a:t> got more exposed to the business and somewhat we achieved the saturation level .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South region is still remaining for capturing the market.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143B1D-C747-F2A5-E95B-857B774223E6}"/>
              </a:ext>
            </a:extLst>
          </p:cNvPr>
          <p:cNvSpPr/>
          <p:nvPr/>
        </p:nvSpPr>
        <p:spPr>
          <a:xfrm>
            <a:off x="1067538" y="5236612"/>
            <a:ext cx="7866290" cy="13228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 Used: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4B9E03-BEF6-18CA-B740-2F5B8F017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46759"/>
              </p:ext>
            </p:extLst>
          </p:nvPr>
        </p:nvGraphicFramePr>
        <p:xfrm>
          <a:off x="1209548" y="827003"/>
          <a:ext cx="5666740" cy="1181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5995">
                  <a:extLst>
                    <a:ext uri="{9D8B030D-6E8A-4147-A177-3AD203B41FA5}">
                      <a16:colId xmlns:a16="http://schemas.microsoft.com/office/drawing/2014/main" val="2522671484"/>
                    </a:ext>
                  </a:extLst>
                </a:gridCol>
                <a:gridCol w="982425">
                  <a:extLst>
                    <a:ext uri="{9D8B030D-6E8A-4147-A177-3AD203B41FA5}">
                      <a16:colId xmlns:a16="http://schemas.microsoft.com/office/drawing/2014/main" val="2385609324"/>
                    </a:ext>
                  </a:extLst>
                </a:gridCol>
                <a:gridCol w="1580422">
                  <a:extLst>
                    <a:ext uri="{9D8B030D-6E8A-4147-A177-3AD203B41FA5}">
                      <a16:colId xmlns:a16="http://schemas.microsoft.com/office/drawing/2014/main" val="3845254020"/>
                    </a:ext>
                  </a:extLst>
                </a:gridCol>
                <a:gridCol w="939711">
                  <a:extLst>
                    <a:ext uri="{9D8B030D-6E8A-4147-A177-3AD203B41FA5}">
                      <a16:colId xmlns:a16="http://schemas.microsoft.com/office/drawing/2014/main" val="1716048376"/>
                    </a:ext>
                  </a:extLst>
                </a:gridCol>
                <a:gridCol w="968187">
                  <a:extLst>
                    <a:ext uri="{9D8B030D-6E8A-4147-A177-3AD203B41FA5}">
                      <a16:colId xmlns:a16="http://schemas.microsoft.com/office/drawing/2014/main" val="112173811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Region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Count of City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Count of Customer ID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Sales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Profit</a:t>
                      </a:r>
                      <a:endParaRPr lang="en-IN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6442031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Central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2323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2323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501k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40k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821802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East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679k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92k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402458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South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392k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47k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791836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West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725k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108k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783617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9994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9994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2,297k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286k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3295440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478DA6A-EB77-4F0A-59FD-9F7033DC1C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66634"/>
              </p:ext>
            </p:extLst>
          </p:nvPr>
        </p:nvGraphicFramePr>
        <p:xfrm>
          <a:off x="1510919" y="2517584"/>
          <a:ext cx="4159250" cy="206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214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3E243-EB75-45D0-7CBE-0012BA6E0008}"/>
              </a:ext>
            </a:extLst>
          </p:cNvPr>
          <p:cNvSpPr/>
          <p:nvPr/>
        </p:nvSpPr>
        <p:spPr>
          <a:xfrm>
            <a:off x="381000" y="180975"/>
            <a:ext cx="533400" cy="485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89E755-CEAF-6D6B-B4D9-FB832DB4B9E0}"/>
              </a:ext>
            </a:extLst>
          </p:cNvPr>
          <p:cNvSpPr/>
          <p:nvPr/>
        </p:nvSpPr>
        <p:spPr>
          <a:xfrm>
            <a:off x="8088086" y="298580"/>
            <a:ext cx="3722914" cy="18847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Insights:Customer</a:t>
            </a:r>
            <a:r>
              <a:rPr lang="en-IN" dirty="0">
                <a:solidFill>
                  <a:schemeClr val="tx1"/>
                </a:solidFill>
              </a:rPr>
              <a:t> retention rate is very good , merely about 126%. 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143B1D-C747-F2A5-E95B-857B774223E6}"/>
              </a:ext>
            </a:extLst>
          </p:cNvPr>
          <p:cNvSpPr/>
          <p:nvPr/>
        </p:nvSpPr>
        <p:spPr>
          <a:xfrm>
            <a:off x="1040106" y="5236612"/>
            <a:ext cx="7866290" cy="13228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Formula </a:t>
            </a:r>
            <a:r>
              <a:rPr lang="en-IN" dirty="0" err="1">
                <a:solidFill>
                  <a:schemeClr val="tx1"/>
                </a:solidFill>
              </a:rPr>
              <a:t>Used:total</a:t>
            </a:r>
            <a:r>
              <a:rPr lang="en-IN" dirty="0">
                <a:solidFill>
                  <a:schemeClr val="tx1"/>
                </a:solidFill>
              </a:rPr>
              <a:t> number of orders placed/ </a:t>
            </a:r>
            <a:r>
              <a:rPr lang="en-IN" dirty="0" err="1">
                <a:solidFill>
                  <a:schemeClr val="tx1"/>
                </a:solidFill>
              </a:rPr>
              <a:t>total_customers</a:t>
            </a:r>
            <a:r>
              <a:rPr lang="en-IN" dirty="0">
                <a:solidFill>
                  <a:schemeClr val="tx1"/>
                </a:solidFill>
              </a:rPr>
              <a:t> * 100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7C74FB8-6AA4-578C-1DE8-06290F9F2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46" y="298580"/>
            <a:ext cx="3600635" cy="45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41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8b938b3a-405b-4fa4-9e37-3e17fbf1e50c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D849400F-2805-4FC7-8CA2-ECEDCA5BE4B8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1856</TotalTime>
  <Words>715</Words>
  <Application>Microsoft Office PowerPoint</Application>
  <PresentationFormat>Widescreen</PresentationFormat>
  <Paragraphs>265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Microsoft Sans Serif</vt:lpstr>
      <vt:lpstr>Trebuchet MS</vt:lpstr>
      <vt:lpstr>Wingdings 3</vt:lpstr>
      <vt:lpstr>Facet</vt:lpstr>
      <vt:lpstr>Excel Reassessment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Reassessment</dc:title>
  <dc:creator>Sairus Mishra</dc:creator>
  <cp:keywords>Classification=LV_C0NF1D3NT1AL</cp:keywords>
  <cp:lastModifiedBy>Aryan Mittal</cp:lastModifiedBy>
  <cp:revision>5</cp:revision>
  <dcterms:created xsi:type="dcterms:W3CDTF">2024-03-24T13:08:08Z</dcterms:created>
  <dcterms:modified xsi:type="dcterms:W3CDTF">2024-03-27T11:47:42Z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8b938b3a-405b-4fa4-9e37-3e17fbf1e50c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