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447" autoAdjust="0"/>
  </p:normalViewPr>
  <p:slideViewPr>
    <p:cSldViewPr snapToGrid="0">
      <p:cViewPr>
        <p:scale>
          <a:sx n="66" d="100"/>
          <a:sy n="66" d="100"/>
        </p:scale>
        <p:origin x="644" y="-136"/>
      </p:cViewPr>
      <p:guideLst/>
    </p:cSldViewPr>
  </p:slideViewPr>
  <p:outlineViewPr>
    <p:cViewPr>
      <p:scale>
        <a:sx n="33" d="100"/>
        <a:sy n="33" d="100"/>
      </p:scale>
      <p:origin x="0" y="-456"/>
    </p:cViewPr>
  </p:outlineViewPr>
  <p:notesTextViewPr>
    <p:cViewPr>
      <p:scale>
        <a:sx n="1" d="1"/>
        <a:sy n="1" d="1"/>
      </p:scale>
      <p:origin x="0" y="0"/>
    </p:cViewPr>
  </p:notesTextViewPr>
  <p:sorterViewPr>
    <p:cViewPr>
      <p:scale>
        <a:sx n="100" d="100"/>
        <a:sy n="100" d="100"/>
      </p:scale>
      <p:origin x="0" y="-108"/>
    </p:cViewPr>
  </p:sorterViewPr>
  <p:notesViewPr>
    <p:cSldViewPr snapToGrid="0">
      <p:cViewPr varScale="1">
        <p:scale>
          <a:sx n="45" d="100"/>
          <a:sy n="45" d="100"/>
        </p:scale>
        <p:origin x="2760"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500911-7550-AF39-9CC7-0CACF24870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BFDAD34-7ECE-D326-8F29-77AA2F579F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2C8AF2-AF32-461D-AB00-0FB124689FAF}" type="datetimeFigureOut">
              <a:rPr lang="en-IN" smtClean="0"/>
              <a:t>29-04-2024</a:t>
            </a:fld>
            <a:endParaRPr lang="en-IN"/>
          </a:p>
        </p:txBody>
      </p:sp>
      <p:sp>
        <p:nvSpPr>
          <p:cNvPr id="4" name="Footer Placeholder 3">
            <a:extLst>
              <a:ext uri="{FF2B5EF4-FFF2-40B4-BE49-F238E27FC236}">
                <a16:creationId xmlns:a16="http://schemas.microsoft.com/office/drawing/2014/main" id="{76667103-72BD-EF6B-481A-82721628B8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E5F44D8-1B9B-6609-C2AF-D91D72E948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5171A3-0058-459B-85B4-1F9500EDAB10}" type="slidenum">
              <a:rPr lang="en-IN" smtClean="0"/>
              <a:t>‹#›</a:t>
            </a:fld>
            <a:endParaRPr lang="en-IN"/>
          </a:p>
        </p:txBody>
      </p:sp>
    </p:spTree>
    <p:extLst>
      <p:ext uri="{BB962C8B-B14F-4D97-AF65-F5344CB8AC3E}">
        <p14:creationId xmlns:p14="http://schemas.microsoft.com/office/powerpoint/2010/main" val="2568581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DF013-CCA6-4843-A18E-32ABD11F747C}"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5909C-713B-4DD9-8675-46FF6CD4A7C5}" type="slidenum">
              <a:rPr lang="en-IN" smtClean="0"/>
              <a:t>‹#›</a:t>
            </a:fld>
            <a:endParaRPr lang="en-IN"/>
          </a:p>
        </p:txBody>
      </p:sp>
    </p:spTree>
    <p:extLst>
      <p:ext uri="{BB962C8B-B14F-4D97-AF65-F5344CB8AC3E}">
        <p14:creationId xmlns:p14="http://schemas.microsoft.com/office/powerpoint/2010/main" val="156918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55909C-713B-4DD9-8675-46FF6CD4A7C5}" type="slidenum">
              <a:rPr lang="en-IN" smtClean="0"/>
              <a:t>1</a:t>
            </a:fld>
            <a:endParaRPr lang="en-IN"/>
          </a:p>
        </p:txBody>
      </p:sp>
    </p:spTree>
    <p:extLst>
      <p:ext uri="{BB962C8B-B14F-4D97-AF65-F5344CB8AC3E}">
        <p14:creationId xmlns:p14="http://schemas.microsoft.com/office/powerpoint/2010/main" val="2637610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8669B8-8A8B-4624-86E5-4FF6D76A224B}" type="datetime1">
              <a:rPr lang="en-IN" smtClean="0"/>
              <a:t>29-04-2024</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1EE3872-30AF-5118-A58A-22B3C9F2EC1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77452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F49B6-49CA-46A3-ADBE-C7663B905849}" type="datetime1">
              <a:rPr lang="en-IN" smtClean="0"/>
              <a:t>29-04-2024</a:t>
            </a:fld>
            <a:endParaRPr lang="en-IN"/>
          </a:p>
        </p:txBody>
      </p:sp>
      <p:sp>
        <p:nvSpPr>
          <p:cNvPr id="5" name="Footer Placeholder 4"/>
          <p:cNvSpPr>
            <a:spLocks noGrp="1"/>
          </p:cNvSpPr>
          <p:nvPr>
            <p:ph type="ftr" sz="quarter" idx="11"/>
          </p:nvPr>
        </p:nvSpPr>
        <p:spPr/>
        <p:txBody>
          <a:bodyPr/>
          <a:lstStyle/>
          <a:p>
            <a:r>
              <a:rPr lang="en-IN"/>
              <a:t>Department of Information Technology</a:t>
            </a:r>
            <a:endParaRPr lang="en-IN" dirty="0"/>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pic>
        <p:nvPicPr>
          <p:cNvPr id="7" name="Picture 6">
            <a:extLst>
              <a:ext uri="{FF2B5EF4-FFF2-40B4-BE49-F238E27FC236}">
                <a16:creationId xmlns:a16="http://schemas.microsoft.com/office/drawing/2014/main" id="{C8D58EEA-C261-CECC-3E02-6CEDD9A71A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17682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8FC7A-6F7C-41A8-95D6-75D279E051B9}" type="datetime1">
              <a:rPr lang="en-IN" smtClean="0"/>
              <a:t>29-04-2024</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pic>
        <p:nvPicPr>
          <p:cNvPr id="9" name="Picture 8">
            <a:extLst>
              <a:ext uri="{FF2B5EF4-FFF2-40B4-BE49-F238E27FC236}">
                <a16:creationId xmlns:a16="http://schemas.microsoft.com/office/drawing/2014/main" id="{96884E97-CA2C-11E9-F595-5FE0027FBB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27704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B32B-B821-49EA-B0DE-6EBD0AEE73B0}" type="datetime1">
              <a:rPr lang="en-IN" smtClean="0"/>
              <a:t>29-04-2024</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pic>
        <p:nvPicPr>
          <p:cNvPr id="7" name="Picture 6">
            <a:extLst>
              <a:ext uri="{FF2B5EF4-FFF2-40B4-BE49-F238E27FC236}">
                <a16:creationId xmlns:a16="http://schemas.microsoft.com/office/drawing/2014/main" id="{0AE5C09D-23AD-FC2A-3D70-6C78556023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12033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60208-3475-4096-BA27-C4DCF6DD4F8B}" type="datetime1">
              <a:rPr lang="en-IN" smtClean="0"/>
              <a:t>29-04-2024</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E22072D-3F76-1292-853A-4AEA8F7966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70481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BBF34D-4E6D-4CC3-A665-A5DF082EBA6B}" type="datetime1">
              <a:rPr lang="en-IN" smtClean="0"/>
              <a:t>29-04-2024</a:t>
            </a:fld>
            <a:endParaRPr lang="en-IN"/>
          </a:p>
        </p:txBody>
      </p:sp>
      <p:sp>
        <p:nvSpPr>
          <p:cNvPr id="6" name="Footer Placeholder 5"/>
          <p:cNvSpPr>
            <a:spLocks noGrp="1"/>
          </p:cNvSpPr>
          <p:nvPr>
            <p:ph type="ftr" sz="quarter" idx="11"/>
          </p:nvPr>
        </p:nvSpPr>
        <p:spPr/>
        <p:txBody>
          <a:bodyPr/>
          <a:lstStyle/>
          <a:p>
            <a:r>
              <a:rPr lang="en-IN"/>
              <a:t>Department of Information Technology</a:t>
            </a:r>
          </a:p>
        </p:txBody>
      </p:sp>
      <p:sp>
        <p:nvSpPr>
          <p:cNvPr id="7" name="Slide Number Placeholder 6"/>
          <p:cNvSpPr>
            <a:spLocks noGrp="1"/>
          </p:cNvSpPr>
          <p:nvPr>
            <p:ph type="sldNum" sz="quarter" idx="12"/>
          </p:nvPr>
        </p:nvSpPr>
        <p:spPr/>
        <p:txBody>
          <a:bodyPr/>
          <a:lstStyle/>
          <a:p>
            <a:fld id="{3F4804D8-0F11-4816-8E84-7ED0EBE53121}" type="slidenum">
              <a:rPr lang="en-IN" smtClean="0"/>
              <a:t>‹#›</a:t>
            </a:fld>
            <a:endParaRPr lang="en-IN"/>
          </a:p>
        </p:txBody>
      </p:sp>
      <p:pic>
        <p:nvPicPr>
          <p:cNvPr id="2" name="Picture 1">
            <a:extLst>
              <a:ext uri="{FF2B5EF4-FFF2-40B4-BE49-F238E27FC236}">
                <a16:creationId xmlns:a16="http://schemas.microsoft.com/office/drawing/2014/main" id="{EEF750BD-9539-6B63-34C2-A68FE4F18C6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63253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7855E-79BE-4E6C-9FB6-D66FB8011279}" type="datetime1">
              <a:rPr lang="en-IN" smtClean="0"/>
              <a:t>29-04-2024</a:t>
            </a:fld>
            <a:endParaRPr lang="en-IN"/>
          </a:p>
        </p:txBody>
      </p:sp>
      <p:sp>
        <p:nvSpPr>
          <p:cNvPr id="8" name="Footer Placeholder 7"/>
          <p:cNvSpPr>
            <a:spLocks noGrp="1"/>
          </p:cNvSpPr>
          <p:nvPr>
            <p:ph type="ftr" sz="quarter" idx="11"/>
          </p:nvPr>
        </p:nvSpPr>
        <p:spPr/>
        <p:txBody>
          <a:bodyPr/>
          <a:lstStyle/>
          <a:p>
            <a:r>
              <a:rPr lang="en-IN"/>
              <a:t>Department of Information Technology</a:t>
            </a:r>
          </a:p>
        </p:txBody>
      </p:sp>
      <p:sp>
        <p:nvSpPr>
          <p:cNvPr id="9" name="Slide Number Placeholder 8"/>
          <p:cNvSpPr>
            <a:spLocks noGrp="1"/>
          </p:cNvSpPr>
          <p:nvPr>
            <p:ph type="sldNum" sz="quarter" idx="12"/>
          </p:nvPr>
        </p:nvSpPr>
        <p:spPr/>
        <p:txBody>
          <a:bodyPr/>
          <a:lstStyle/>
          <a:p>
            <a:fld id="{3F4804D8-0F11-4816-8E84-7ED0EBE53121}" type="slidenum">
              <a:rPr lang="en-IN" smtClean="0"/>
              <a:t>‹#›</a:t>
            </a:fld>
            <a:endParaRPr lang="en-IN"/>
          </a:p>
        </p:txBody>
      </p:sp>
      <p:pic>
        <p:nvPicPr>
          <p:cNvPr id="2" name="Picture 1">
            <a:extLst>
              <a:ext uri="{FF2B5EF4-FFF2-40B4-BE49-F238E27FC236}">
                <a16:creationId xmlns:a16="http://schemas.microsoft.com/office/drawing/2014/main" id="{FF1E0922-FE11-1805-2365-6B75FD751A6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221783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A0E4A-5A6E-4F3D-80E3-B54538FD52B7}" type="datetime1">
              <a:rPr lang="en-IN" smtClean="0"/>
              <a:t>29-04-2024</a:t>
            </a:fld>
            <a:endParaRPr lang="en-IN"/>
          </a:p>
        </p:txBody>
      </p:sp>
      <p:sp>
        <p:nvSpPr>
          <p:cNvPr id="4" name="Footer Placeholder 3"/>
          <p:cNvSpPr>
            <a:spLocks noGrp="1"/>
          </p:cNvSpPr>
          <p:nvPr>
            <p:ph type="ftr" sz="quarter" idx="11"/>
          </p:nvPr>
        </p:nvSpPr>
        <p:spPr/>
        <p:txBody>
          <a:bodyPr/>
          <a:lstStyle/>
          <a:p>
            <a:r>
              <a:rPr lang="en-IN"/>
              <a:t>Department of Information Technology</a:t>
            </a:r>
          </a:p>
        </p:txBody>
      </p:sp>
      <p:sp>
        <p:nvSpPr>
          <p:cNvPr id="5" name="Slide Number Placeholder 4"/>
          <p:cNvSpPr>
            <a:spLocks noGrp="1"/>
          </p:cNvSpPr>
          <p:nvPr>
            <p:ph type="sldNum" sz="quarter" idx="12"/>
          </p:nvPr>
        </p:nvSpPr>
        <p:spPr/>
        <p:txBody>
          <a:bodyPr/>
          <a:lstStyle/>
          <a:p>
            <a:fld id="{3F4804D8-0F11-4816-8E84-7ED0EBE53121}" type="slidenum">
              <a:rPr lang="en-IN" smtClean="0"/>
              <a:t>‹#›</a:t>
            </a:fld>
            <a:endParaRPr lang="en-IN"/>
          </a:p>
        </p:txBody>
      </p:sp>
      <p:pic>
        <p:nvPicPr>
          <p:cNvPr id="6" name="Picture 5">
            <a:extLst>
              <a:ext uri="{FF2B5EF4-FFF2-40B4-BE49-F238E27FC236}">
                <a16:creationId xmlns:a16="http://schemas.microsoft.com/office/drawing/2014/main" id="{B73C286A-D13E-0EC8-0A34-AF7F307ED9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82635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16C478-AFC9-456B-9AA4-AFE51FC3FF0E}" type="datetime1">
              <a:rPr lang="en-IN" smtClean="0"/>
              <a:t>29-04-2024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Department of Information Technology</a:t>
            </a:r>
          </a:p>
        </p:txBody>
      </p:sp>
      <p:sp>
        <p:nvSpPr>
          <p:cNvPr id="9" name="Slide Number Placeholder 8"/>
          <p:cNvSpPr>
            <a:spLocks noGrp="1"/>
          </p:cNvSpPr>
          <p:nvPr>
            <p:ph type="sldNum" sz="quarter" idx="12"/>
          </p:nvPr>
        </p:nvSpPr>
        <p:spPr/>
        <p:txBody>
          <a:bodyPr/>
          <a:lstStyle/>
          <a:p>
            <a:fld id="{3F4804D8-0F11-4816-8E84-7ED0EBE53121}" type="slidenum">
              <a:rPr lang="en-IN" smtClean="0"/>
              <a:t>‹#›</a:t>
            </a:fld>
            <a:endParaRPr lang="en-IN"/>
          </a:p>
        </p:txBody>
      </p:sp>
      <p:pic>
        <p:nvPicPr>
          <p:cNvPr id="2" name="Picture 1">
            <a:extLst>
              <a:ext uri="{FF2B5EF4-FFF2-40B4-BE49-F238E27FC236}">
                <a16:creationId xmlns:a16="http://schemas.microsoft.com/office/drawing/2014/main" id="{9120C634-7688-FD94-E799-88EC7A75E21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419258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05C8A7-C8FA-43AC-B2D4-11447D0F6CA9}" type="datetime1">
              <a:rPr lang="en-IN" smtClean="0"/>
              <a:t>29-04-2024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Department of Information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4804D8-0F11-4816-8E84-7ED0EBE53121}" type="slidenum">
              <a:rPr lang="en-IN" smtClean="0"/>
              <a:t>‹#›</a:t>
            </a:fld>
            <a:endParaRPr lang="en-IN"/>
          </a:p>
        </p:txBody>
      </p:sp>
      <p:pic>
        <p:nvPicPr>
          <p:cNvPr id="10" name="Picture 9">
            <a:extLst>
              <a:ext uri="{FF2B5EF4-FFF2-40B4-BE49-F238E27FC236}">
                <a16:creationId xmlns:a16="http://schemas.microsoft.com/office/drawing/2014/main" id="{6EA340F6-1B2F-1F54-8955-C12A94150D5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390627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A33EB6-624F-417C-8957-B0DF7D93156F}" type="datetime1">
              <a:rPr lang="en-IN" smtClean="0"/>
              <a:t>29-04-2024</a:t>
            </a:fld>
            <a:endParaRPr lang="en-IN"/>
          </a:p>
        </p:txBody>
      </p:sp>
      <p:sp>
        <p:nvSpPr>
          <p:cNvPr id="6" name="Footer Placeholder 5"/>
          <p:cNvSpPr>
            <a:spLocks noGrp="1"/>
          </p:cNvSpPr>
          <p:nvPr>
            <p:ph type="ftr" sz="quarter" idx="11"/>
          </p:nvPr>
        </p:nvSpPr>
        <p:spPr/>
        <p:txBody>
          <a:bodyPr/>
          <a:lstStyle/>
          <a:p>
            <a:r>
              <a:rPr lang="en-IN"/>
              <a:t>Department of Information Technology</a:t>
            </a:r>
          </a:p>
        </p:txBody>
      </p:sp>
      <p:sp>
        <p:nvSpPr>
          <p:cNvPr id="7" name="Slide Number Placeholder 6"/>
          <p:cNvSpPr>
            <a:spLocks noGrp="1"/>
          </p:cNvSpPr>
          <p:nvPr>
            <p:ph type="sldNum" sz="quarter" idx="12"/>
          </p:nvPr>
        </p:nvSpPr>
        <p:spPr/>
        <p:txBody>
          <a:bodyPr/>
          <a:lstStyle/>
          <a:p>
            <a:fld id="{3F4804D8-0F11-4816-8E84-7ED0EBE53121}" type="slidenum">
              <a:rPr lang="en-IN" smtClean="0"/>
              <a:t>‹#›</a:t>
            </a:fld>
            <a:endParaRPr lang="en-IN"/>
          </a:p>
        </p:txBody>
      </p:sp>
      <p:pic>
        <p:nvPicPr>
          <p:cNvPr id="10" name="Picture 9">
            <a:extLst>
              <a:ext uri="{FF2B5EF4-FFF2-40B4-BE49-F238E27FC236}">
                <a16:creationId xmlns:a16="http://schemas.microsoft.com/office/drawing/2014/main" id="{B0B001F9-6747-D87E-EB88-EAD0B01313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40042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E4EB79-8D76-4DF4-A556-AE3FADAE28AA}" type="datetime1">
              <a:rPr lang="en-IN" smtClean="0"/>
              <a:t>29-04-2024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Department of Information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4804D8-0F11-4816-8E84-7ED0EBE5312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8696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kaggle.com/datasets/xainano/handwrittenmathsymbols" TargetMode="External"/><Relationship Id="rId3" Type="http://schemas.openxmlformats.org/officeDocument/2006/relationships/hyperlink" Target="https://keras.io/" TargetMode="External"/><Relationship Id="rId7" Type="http://schemas.openxmlformats.org/officeDocument/2006/relationships/hyperlink" Target="https://www.kaggle.com/datasets/clarencezhao/handwritten-mathsymbol-datase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6" Type="http://schemas.openxmlformats.org/officeDocument/2006/relationships/hyperlink" Target="https://dl.acm.org/doi/10.1145/3218914.3218961" TargetMode="External"/><Relationship Id="rId5" Type="http://schemas.openxmlformats.org/officeDocument/2006/relationships/hyperlink" Target="https://arxiv.org/abs/1801.04381" TargetMode="External"/><Relationship Id="rId10" Type="http://schemas.openxmlformats.org/officeDocument/2006/relationships/hyperlink" Target="https://github.com/Aryansawant/DeepHandEqSolver/tree/ma" TargetMode="External"/><Relationship Id="rId4" Type="http://schemas.openxmlformats.org/officeDocument/2006/relationships/hyperlink" Target="https://streamlit.io/" TargetMode="External"/><Relationship Id="rId9" Type="http://schemas.openxmlformats.org/officeDocument/2006/relationships/hyperlink" Target="https://drive.google.com/file/d/1LaAvsxo7L_sqw4TefT7PJ_8nX5Zjujmk/vi%20ew?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3196-CD6D-52EF-032E-F5392DD30E13}"/>
              </a:ext>
            </a:extLst>
          </p:cNvPr>
          <p:cNvSpPr>
            <a:spLocks noGrp="1"/>
          </p:cNvSpPr>
          <p:nvPr>
            <p:ph type="ctrTitle"/>
          </p:nvPr>
        </p:nvSpPr>
        <p:spPr>
          <a:xfrm>
            <a:off x="0" y="1371601"/>
            <a:ext cx="12192000" cy="686750"/>
          </a:xfrm>
        </p:spPr>
        <p:txBody>
          <a:bodyPr>
            <a:normAutofit fontScale="90000"/>
          </a:bodyPr>
          <a:lstStyle/>
          <a:p>
            <a:pPr algn="ctr"/>
            <a:r>
              <a:rPr lang="en-IN" sz="2800" b="1" dirty="0">
                <a:latin typeface="Segoe UI" panose="020B0502040204020203" pitchFamily="34" charset="0"/>
                <a:cs typeface="Segoe UI" panose="020B0502040204020203" pitchFamily="34" charset="0"/>
              </a:rPr>
              <a:t>(INFT-44 - </a:t>
            </a:r>
            <a:r>
              <a:rPr lang="en-IN" sz="2800" b="1" dirty="0" err="1">
                <a:latin typeface="Segoe UI" panose="020B0502040204020203" pitchFamily="34" charset="0"/>
                <a:cs typeface="Segoe UI" panose="020B0502040204020203" pitchFamily="34" charset="0"/>
              </a:rPr>
              <a:t>DeepHandEqSolver</a:t>
            </a:r>
            <a:r>
              <a:rPr lang="en-IN" sz="2800" b="1" dirty="0">
                <a:latin typeface="Segoe UI" panose="020B0502040204020203" pitchFamily="34" charset="0"/>
                <a:cs typeface="Segoe UI" panose="020B0502040204020203" pitchFamily="34" charset="0"/>
              </a:rPr>
              <a:t>)</a:t>
            </a:r>
            <a:br>
              <a:rPr lang="en-IN" sz="2800" b="1" dirty="0">
                <a:latin typeface="Segoe UI" panose="020B0502040204020203" pitchFamily="34" charset="0"/>
                <a:cs typeface="Segoe UI" panose="020B0502040204020203" pitchFamily="34" charset="0"/>
              </a:rPr>
            </a:br>
            <a:r>
              <a:rPr lang="en-IN" sz="2800" b="1" dirty="0">
                <a:latin typeface="Segoe UI" panose="020B0502040204020203" pitchFamily="34" charset="0"/>
                <a:cs typeface="Segoe UI" panose="020B0502040204020203" pitchFamily="34" charset="0"/>
              </a:rPr>
              <a:t> </a:t>
            </a:r>
          </a:p>
        </p:txBody>
      </p:sp>
      <p:sp>
        <p:nvSpPr>
          <p:cNvPr id="3" name="Subtitle 2">
            <a:extLst>
              <a:ext uri="{FF2B5EF4-FFF2-40B4-BE49-F238E27FC236}">
                <a16:creationId xmlns:a16="http://schemas.microsoft.com/office/drawing/2014/main" id="{FCF0610D-7D98-2FC7-1A96-3BAA654C6819}"/>
              </a:ext>
            </a:extLst>
          </p:cNvPr>
          <p:cNvSpPr>
            <a:spLocks noGrp="1"/>
          </p:cNvSpPr>
          <p:nvPr>
            <p:ph type="subTitle" idx="1"/>
          </p:nvPr>
        </p:nvSpPr>
        <p:spPr>
          <a:xfrm>
            <a:off x="731520" y="2218370"/>
            <a:ext cx="11018520" cy="3199452"/>
          </a:xfrm>
        </p:spPr>
        <p:txBody>
          <a:bodyPr>
            <a:normAutofit lnSpcReduction="10000"/>
          </a:bodyPr>
          <a:lstStyle/>
          <a:p>
            <a:pPr algn="ctr"/>
            <a:r>
              <a:rPr lang="en-IN" b="1" dirty="0">
                <a:solidFill>
                  <a:srgbClr val="002060"/>
                </a:solidFill>
                <a:latin typeface="Segoe UI" panose="020B0502040204020203" pitchFamily="34" charset="0"/>
                <a:cs typeface="Segoe UI" panose="020B0502040204020203" pitchFamily="34" charset="0"/>
              </a:rPr>
              <a:t>Group Members: </a:t>
            </a:r>
          </a:p>
          <a:p>
            <a:pPr algn="ctr"/>
            <a:r>
              <a:rPr lang="en-IN" dirty="0">
                <a:solidFill>
                  <a:srgbClr val="002060"/>
                </a:solidFill>
                <a:latin typeface="Segoe UI" panose="020B0502040204020203" pitchFamily="34" charset="0"/>
                <a:cs typeface="Segoe UI" panose="020B0502040204020203" pitchFamily="34" charset="0"/>
              </a:rPr>
              <a:t>ARYAN SAWANT – 21101A0008</a:t>
            </a:r>
          </a:p>
          <a:p>
            <a:pPr algn="ctr"/>
            <a:r>
              <a:rPr lang="en-IN" dirty="0">
                <a:solidFill>
                  <a:srgbClr val="002060"/>
                </a:solidFill>
                <a:latin typeface="Segoe UI" panose="020B0502040204020203" pitchFamily="34" charset="0"/>
                <a:cs typeface="Segoe UI" panose="020B0502040204020203" pitchFamily="34" charset="0"/>
              </a:rPr>
              <a:t>VISHAL DEVKATE – 21101A0019</a:t>
            </a:r>
          </a:p>
          <a:p>
            <a:pPr algn="ctr"/>
            <a:r>
              <a:rPr lang="en-IN" dirty="0">
                <a:solidFill>
                  <a:srgbClr val="002060"/>
                </a:solidFill>
                <a:latin typeface="Segoe UI" panose="020B0502040204020203" pitchFamily="34" charset="0"/>
                <a:cs typeface="Segoe UI" panose="020B0502040204020203" pitchFamily="34" charset="0"/>
              </a:rPr>
              <a:t>PRAVEEN SONESHA – 21101A0030</a:t>
            </a:r>
          </a:p>
          <a:p>
            <a:pPr algn="ctr"/>
            <a:endParaRPr lang="en-IN" sz="2200" b="1" dirty="0">
              <a:solidFill>
                <a:srgbClr val="002060"/>
              </a:solidFill>
              <a:latin typeface="Segoe UI" panose="020B0502040204020203" pitchFamily="34" charset="0"/>
              <a:cs typeface="Segoe UI" panose="020B0502040204020203" pitchFamily="34" charset="0"/>
            </a:endParaRPr>
          </a:p>
          <a:p>
            <a:pPr algn="ctr"/>
            <a:r>
              <a:rPr lang="en-IN" sz="2200" b="1" dirty="0">
                <a:solidFill>
                  <a:srgbClr val="002060"/>
                </a:solidFill>
                <a:latin typeface="Segoe UI" panose="020B0502040204020203" pitchFamily="34" charset="0"/>
                <a:cs typeface="Segoe UI" panose="020B0502040204020203" pitchFamily="34" charset="0"/>
              </a:rPr>
              <a:t>Under the guidance of</a:t>
            </a:r>
          </a:p>
          <a:p>
            <a:pPr algn="ctr"/>
            <a:r>
              <a:rPr lang="en-IN" b="1" dirty="0">
                <a:solidFill>
                  <a:srgbClr val="002060"/>
                </a:solidFill>
                <a:latin typeface="Segoe UI" panose="020B0502040204020203" pitchFamily="34" charset="0"/>
                <a:cs typeface="Segoe UI" panose="020B0502040204020203" pitchFamily="34" charset="0"/>
              </a:rPr>
              <a:t>(Prof./</a:t>
            </a:r>
            <a:r>
              <a:rPr lang="en-IN" b="1" dirty="0" err="1">
                <a:solidFill>
                  <a:srgbClr val="002060"/>
                </a:solidFill>
                <a:latin typeface="Segoe UI" panose="020B0502040204020203" pitchFamily="34" charset="0"/>
                <a:cs typeface="Segoe UI" panose="020B0502040204020203" pitchFamily="34" charset="0"/>
              </a:rPr>
              <a:t>Dr.</a:t>
            </a:r>
            <a:r>
              <a:rPr lang="en-IN" b="1" dirty="0">
                <a:solidFill>
                  <a:srgbClr val="002060"/>
                </a:solidFill>
                <a:latin typeface="Segoe UI" panose="020B0502040204020203" pitchFamily="34" charset="0"/>
                <a:cs typeface="Segoe UI" panose="020B0502040204020203" pitchFamily="34" charset="0"/>
              </a:rPr>
              <a:t> KANCHAN DHURI)</a:t>
            </a:r>
          </a:p>
        </p:txBody>
      </p:sp>
      <p:sp>
        <p:nvSpPr>
          <p:cNvPr id="4" name="Title 1">
            <a:extLst>
              <a:ext uri="{FF2B5EF4-FFF2-40B4-BE49-F238E27FC236}">
                <a16:creationId xmlns:a16="http://schemas.microsoft.com/office/drawing/2014/main" id="{F3360B6D-FE79-7474-0376-F79716844A36}"/>
              </a:ext>
            </a:extLst>
          </p:cNvPr>
          <p:cNvSpPr txBox="1">
            <a:spLocks/>
          </p:cNvSpPr>
          <p:nvPr/>
        </p:nvSpPr>
        <p:spPr>
          <a:xfrm>
            <a:off x="0" y="0"/>
            <a:ext cx="12192000" cy="1303021"/>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4000"/>
              </a:lnSpc>
            </a:pPr>
            <a:r>
              <a:rPr lang="en-IN" sz="3600" b="1" dirty="0">
                <a:latin typeface="Segoe UI" panose="020B0502040204020203" pitchFamily="34" charset="0"/>
                <a:cs typeface="Segoe UI" panose="020B0502040204020203" pitchFamily="34" charset="0"/>
              </a:rPr>
              <a:t>Department of Information Technology</a:t>
            </a:r>
          </a:p>
          <a:p>
            <a:pPr>
              <a:lnSpc>
                <a:spcPct val="124000"/>
              </a:lnSpc>
            </a:pPr>
            <a:r>
              <a:rPr lang="en-IN" sz="2400" b="1" dirty="0">
                <a:latin typeface="Segoe UI" panose="020B0502040204020203" pitchFamily="34" charset="0"/>
                <a:cs typeface="Segoe UI" panose="020B0502040204020203" pitchFamily="34" charset="0"/>
              </a:rPr>
              <a:t>TE Mini Project</a:t>
            </a:r>
          </a:p>
          <a:p>
            <a:pPr>
              <a:lnSpc>
                <a:spcPct val="124000"/>
              </a:lnSpc>
            </a:pPr>
            <a:r>
              <a:rPr lang="en-IN" sz="2400" b="1" dirty="0">
                <a:latin typeface="Segoe UI" panose="020B0502040204020203" pitchFamily="34" charset="0"/>
                <a:cs typeface="Segoe UI" panose="020B0502040204020203" pitchFamily="34" charset="0"/>
              </a:rPr>
              <a:t>Semester: VI</a:t>
            </a:r>
          </a:p>
        </p:txBody>
      </p:sp>
      <p:sp>
        <p:nvSpPr>
          <p:cNvPr id="6" name="Title 1">
            <a:extLst>
              <a:ext uri="{FF2B5EF4-FFF2-40B4-BE49-F238E27FC236}">
                <a16:creationId xmlns:a16="http://schemas.microsoft.com/office/drawing/2014/main" id="{EF52A96C-5CD5-A16B-E198-7AEAE04166BA}"/>
              </a:ext>
            </a:extLst>
          </p:cNvPr>
          <p:cNvSpPr txBox="1">
            <a:spLocks/>
          </p:cNvSpPr>
          <p:nvPr/>
        </p:nvSpPr>
        <p:spPr>
          <a:xfrm>
            <a:off x="1524000" y="5818981"/>
            <a:ext cx="9144000" cy="5038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dirty="0">
                <a:latin typeface="Segoe UI" panose="020B0502040204020203" pitchFamily="34" charset="0"/>
                <a:cs typeface="Segoe UI" panose="020B0502040204020203" pitchFamily="34" charset="0"/>
              </a:rPr>
              <a:t>AY 2023-24</a:t>
            </a:r>
          </a:p>
        </p:txBody>
      </p:sp>
    </p:spTree>
    <p:extLst>
      <p:ext uri="{BB962C8B-B14F-4D97-AF65-F5344CB8AC3E}">
        <p14:creationId xmlns:p14="http://schemas.microsoft.com/office/powerpoint/2010/main" val="4357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FF96-0F7E-E924-EE90-65E6CBA3B2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01CC69-6100-2D76-F52F-7E996A6A7E12}"/>
              </a:ext>
            </a:extLst>
          </p:cNvPr>
          <p:cNvSpPr>
            <a:spLocks noGrp="1"/>
          </p:cNvSpPr>
          <p:nvPr>
            <p:ph idx="1"/>
          </p:nvPr>
        </p:nvSpPr>
        <p:spPr>
          <a:xfrm>
            <a:off x="1097280" y="2024008"/>
            <a:ext cx="10058400" cy="3845085"/>
          </a:xfrm>
        </p:spPr>
        <p:txBody>
          <a:bodyPr/>
          <a:lstStyle/>
          <a:p>
            <a:pPr algn="l"/>
            <a:r>
              <a:rPr lang="en-IN" sz="2400" b="1" i="0" dirty="0">
                <a:solidFill>
                  <a:srgbClr val="0D0D0D"/>
                </a:solidFill>
                <a:effectLst/>
                <a:highlight>
                  <a:srgbClr val="FFFFFF"/>
                </a:highlight>
                <a:latin typeface="Segoe UI" panose="020B0502040204020203" pitchFamily="34" charset="0"/>
                <a:cs typeface="Segoe UI" panose="020B0502040204020203" pitchFamily="34" charset="0"/>
              </a:rPr>
              <a:t>Mini Project Contribution:</a:t>
            </a:r>
            <a:endParaRPr lang="en-IN" sz="2400"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mj-lt"/>
              <a:buAutoNum type="arabicPeriod"/>
            </a:pPr>
            <a:r>
              <a:rPr lang="en-IN" b="0" i="0" dirty="0">
                <a:solidFill>
                  <a:srgbClr val="0D0D0D"/>
                </a:solidFill>
                <a:effectLst/>
                <a:highlight>
                  <a:srgbClr val="FFFFFF"/>
                </a:highlight>
                <a:latin typeface="Segoe UI" panose="020B0502040204020203" pitchFamily="34" charset="0"/>
                <a:cs typeface="Segoe UI" panose="020B0502040204020203" pitchFamily="34" charset="0"/>
              </a:rPr>
              <a:t> Comprehensive Dataset Compilation.</a:t>
            </a:r>
          </a:p>
          <a:p>
            <a:pPr algn="l">
              <a:buFont typeface="+mj-lt"/>
              <a:buAutoNum type="arabicPeriod"/>
            </a:pPr>
            <a:r>
              <a:rPr lang="en-IN" b="0" i="0" dirty="0">
                <a:solidFill>
                  <a:srgbClr val="0D0D0D"/>
                </a:solidFill>
                <a:effectLst/>
                <a:highlight>
                  <a:srgbClr val="FFFFFF"/>
                </a:highlight>
                <a:latin typeface="Segoe UI" panose="020B0502040204020203" pitchFamily="34" charset="0"/>
                <a:cs typeface="Segoe UI" panose="020B0502040204020203" pitchFamily="34" charset="0"/>
              </a:rPr>
              <a:t> Implementation of MobileNetV2 CNN.</a:t>
            </a:r>
          </a:p>
          <a:p>
            <a:pPr algn="l">
              <a:buFont typeface="+mj-lt"/>
              <a:buAutoNum type="arabicPeriod"/>
            </a:pPr>
            <a:r>
              <a:rPr lang="en-IN" b="0" i="0" dirty="0">
                <a:solidFill>
                  <a:srgbClr val="0D0D0D"/>
                </a:solidFill>
                <a:effectLst/>
                <a:highlight>
                  <a:srgbClr val="FFFFFF"/>
                </a:highlight>
                <a:latin typeface="Segoe UI" panose="020B0502040204020203" pitchFamily="34" charset="0"/>
                <a:cs typeface="Segoe UI" panose="020B0502040204020203" pitchFamily="34" charset="0"/>
              </a:rPr>
              <a:t> User-Friendly GUI Development.</a:t>
            </a:r>
          </a:p>
          <a:p>
            <a:pPr algn="l">
              <a:buFont typeface="+mj-lt"/>
              <a:buAutoNum type="arabicPeriod"/>
            </a:pPr>
            <a:r>
              <a:rPr lang="en-IN" b="0" i="0" dirty="0">
                <a:solidFill>
                  <a:srgbClr val="0D0D0D"/>
                </a:solidFill>
                <a:effectLst/>
                <a:highlight>
                  <a:srgbClr val="FFFFFF"/>
                </a:highlight>
                <a:latin typeface="Segoe UI" panose="020B0502040204020203" pitchFamily="34" charset="0"/>
                <a:cs typeface="Segoe UI" panose="020B0502040204020203" pitchFamily="34" charset="0"/>
              </a:rPr>
              <a:t> Practical Application Demonstration.</a:t>
            </a:r>
          </a:p>
          <a:p>
            <a:pPr algn="l">
              <a:buFont typeface="+mj-lt"/>
              <a:buAutoNum type="arabicPeriod"/>
            </a:pPr>
            <a:r>
              <a:rPr lang="en-IN" b="0" i="0" dirty="0">
                <a:solidFill>
                  <a:srgbClr val="0D0D0D"/>
                </a:solidFill>
                <a:effectLst/>
                <a:highlight>
                  <a:srgbClr val="FFFFFF"/>
                </a:highlight>
                <a:latin typeface="Segoe UI" panose="020B0502040204020203" pitchFamily="34" charset="0"/>
                <a:cs typeface="Segoe UI" panose="020B0502040204020203" pitchFamily="34" charset="0"/>
              </a:rPr>
              <a:t> Open-Source Availability.</a:t>
            </a:r>
          </a:p>
          <a:p>
            <a:endParaRPr lang="en-IN" dirty="0"/>
          </a:p>
        </p:txBody>
      </p:sp>
      <p:sp>
        <p:nvSpPr>
          <p:cNvPr id="4" name="Date Placeholder 3">
            <a:extLst>
              <a:ext uri="{FF2B5EF4-FFF2-40B4-BE49-F238E27FC236}">
                <a16:creationId xmlns:a16="http://schemas.microsoft.com/office/drawing/2014/main" id="{7660B757-7B02-4D81-343F-D0A971D167E7}"/>
              </a:ext>
            </a:extLst>
          </p:cNvPr>
          <p:cNvSpPr>
            <a:spLocks noGrp="1"/>
          </p:cNvSpPr>
          <p:nvPr>
            <p:ph type="dt" sz="half" idx="10"/>
          </p:nvPr>
        </p:nvSpPr>
        <p:spPr/>
        <p:txBody>
          <a:bodyPr/>
          <a:lstStyle/>
          <a:p>
            <a:fld id="{8B5AB32B-B821-49EA-B0DE-6EBD0AEE73B0}" type="datetime1">
              <a:rPr lang="en-IN" smtClean="0"/>
              <a:t>29-04-2024</a:t>
            </a:fld>
            <a:endParaRPr lang="en-IN"/>
          </a:p>
        </p:txBody>
      </p:sp>
      <p:sp>
        <p:nvSpPr>
          <p:cNvPr id="5" name="Footer Placeholder 4">
            <a:extLst>
              <a:ext uri="{FF2B5EF4-FFF2-40B4-BE49-F238E27FC236}">
                <a16:creationId xmlns:a16="http://schemas.microsoft.com/office/drawing/2014/main" id="{E38AE758-45CB-A4C8-5454-55D3929A67E5}"/>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E838BD73-66A9-F972-2521-52EEB6A92194}"/>
              </a:ext>
            </a:extLst>
          </p:cNvPr>
          <p:cNvSpPr>
            <a:spLocks noGrp="1"/>
          </p:cNvSpPr>
          <p:nvPr>
            <p:ph type="sldNum" sz="quarter" idx="12"/>
          </p:nvPr>
        </p:nvSpPr>
        <p:spPr/>
        <p:txBody>
          <a:bodyPr/>
          <a:lstStyle/>
          <a:p>
            <a:fld id="{3F4804D8-0F11-4816-8E84-7ED0EBE53121}" type="slidenum">
              <a:rPr lang="en-IN" smtClean="0"/>
              <a:t>10</a:t>
            </a:fld>
            <a:endParaRPr lang="en-IN"/>
          </a:p>
        </p:txBody>
      </p:sp>
    </p:spTree>
    <p:extLst>
      <p:ext uri="{BB962C8B-B14F-4D97-AF65-F5344CB8AC3E}">
        <p14:creationId xmlns:p14="http://schemas.microsoft.com/office/powerpoint/2010/main" val="2139349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BE56-EF54-10E6-6E12-E90A571B3D57}"/>
              </a:ext>
            </a:extLst>
          </p:cNvPr>
          <p:cNvSpPr>
            <a:spLocks noGrp="1"/>
          </p:cNvSpPr>
          <p:nvPr>
            <p:ph type="title"/>
          </p:nvPr>
        </p:nvSpPr>
        <p:spPr/>
        <p:txBody>
          <a:bodyPr/>
          <a:lstStyle/>
          <a:p>
            <a:r>
              <a:rPr lang="en-IN" dirty="0"/>
              <a:t>TECHNOLOGY STACK</a:t>
            </a:r>
          </a:p>
        </p:txBody>
      </p:sp>
      <p:sp>
        <p:nvSpPr>
          <p:cNvPr id="3" name="Content Placeholder 2">
            <a:extLst>
              <a:ext uri="{FF2B5EF4-FFF2-40B4-BE49-F238E27FC236}">
                <a16:creationId xmlns:a16="http://schemas.microsoft.com/office/drawing/2014/main" id="{04DEBFD8-C618-65B9-50EA-5B93F3278FEC}"/>
              </a:ext>
            </a:extLst>
          </p:cNvPr>
          <p:cNvSpPr>
            <a:spLocks noGrp="1"/>
          </p:cNvSpPr>
          <p:nvPr>
            <p:ph idx="1"/>
          </p:nvPr>
        </p:nvSpPr>
        <p:spPr>
          <a:xfrm>
            <a:off x="1097280" y="1972637"/>
            <a:ext cx="10058400" cy="3976099"/>
          </a:xfrm>
        </p:spPr>
        <p:txBody>
          <a:bodyPr>
            <a:normAutofit fontScale="92500" lnSpcReduction="20000"/>
          </a:bodyPr>
          <a:lstStyle/>
          <a:p>
            <a:r>
              <a:rPr lang="en-IN" b="1" u="sng" dirty="0">
                <a:latin typeface="Segoe UI" panose="020B0502040204020203" pitchFamily="34" charset="0"/>
                <a:cs typeface="Segoe UI" panose="020B0502040204020203" pitchFamily="34" charset="0"/>
              </a:rPr>
              <a:t>Software Requirements:</a:t>
            </a:r>
          </a:p>
          <a:p>
            <a:pPr>
              <a:buFont typeface="Wingdings" panose="05000000000000000000" pitchFamily="2" charset="2"/>
              <a:buChar char="Ø"/>
            </a:pPr>
            <a:r>
              <a:rPr lang="en-IN" dirty="0">
                <a:latin typeface="Segoe UI" panose="020B0502040204020203" pitchFamily="34" charset="0"/>
                <a:cs typeface="Segoe UI" panose="020B0502040204020203" pitchFamily="34" charset="0"/>
              </a:rPr>
              <a:t> Python: Widely-used for ML &amp; web dev.</a:t>
            </a:r>
          </a:p>
          <a:p>
            <a:pPr>
              <a:buFont typeface="Wingdings" panose="05000000000000000000" pitchFamily="2" charset="2"/>
              <a:buChar char="Ø"/>
            </a:pPr>
            <a:r>
              <a:rPr lang="en-IN" dirty="0">
                <a:latin typeface="Segoe UI" panose="020B0502040204020203" pitchFamily="34" charset="0"/>
                <a:cs typeface="Segoe UI" panose="020B0502040204020203" pitchFamily="34" charset="0"/>
              </a:rPr>
              <a:t> TensorFlow: Google's ML framework for model building.</a:t>
            </a:r>
          </a:p>
          <a:p>
            <a:pPr>
              <a:buFont typeface="Wingdings" panose="05000000000000000000" pitchFamily="2" charset="2"/>
              <a:buChar char="Ø"/>
            </a:pPr>
            <a:r>
              <a:rPr lang="en-IN" dirty="0">
                <a:latin typeface="Segoe UI" panose="020B0502040204020203" pitchFamily="34" charset="0"/>
                <a:cs typeface="Segoe UI" panose="020B0502040204020203" pitchFamily="34" charset="0"/>
              </a:rPr>
              <a:t> </a:t>
            </a:r>
            <a:r>
              <a:rPr lang="en-IN" dirty="0" err="1">
                <a:latin typeface="Segoe UI" panose="020B0502040204020203" pitchFamily="34" charset="0"/>
                <a:cs typeface="Segoe UI" panose="020B0502040204020203" pitchFamily="34" charset="0"/>
              </a:rPr>
              <a:t>Keras</a:t>
            </a:r>
            <a:r>
              <a:rPr lang="en-IN" dirty="0">
                <a:latin typeface="Segoe UI" panose="020B0502040204020203" pitchFamily="34" charset="0"/>
                <a:cs typeface="Segoe UI" panose="020B0502040204020203" pitchFamily="34" charset="0"/>
              </a:rPr>
              <a:t>: High-level API for neural networks.</a:t>
            </a:r>
          </a:p>
          <a:p>
            <a:pPr>
              <a:buFont typeface="Wingdings" panose="05000000000000000000" pitchFamily="2" charset="2"/>
              <a:buChar char="Ø"/>
            </a:pPr>
            <a:r>
              <a:rPr lang="en-IN" dirty="0">
                <a:latin typeface="Segoe UI" panose="020B0502040204020203" pitchFamily="34" charset="0"/>
                <a:cs typeface="Segoe UI" panose="020B0502040204020203" pitchFamily="34" charset="0"/>
              </a:rPr>
              <a:t> </a:t>
            </a:r>
            <a:r>
              <a:rPr lang="en-IN" dirty="0" err="1">
                <a:latin typeface="Segoe UI" panose="020B0502040204020203" pitchFamily="34" charset="0"/>
                <a:cs typeface="Segoe UI" panose="020B0502040204020203" pitchFamily="34" charset="0"/>
              </a:rPr>
              <a:t>Streamlit</a:t>
            </a:r>
            <a:r>
              <a:rPr lang="en-IN" dirty="0">
                <a:latin typeface="Segoe UI" panose="020B0502040204020203" pitchFamily="34" charset="0"/>
                <a:cs typeface="Segoe UI" panose="020B0502040204020203" pitchFamily="34" charset="0"/>
              </a:rPr>
              <a:t>: For building interactive GUI.</a:t>
            </a:r>
          </a:p>
          <a:p>
            <a:r>
              <a:rPr lang="en-IN" b="1" u="sng" dirty="0">
                <a:latin typeface="Segoe UI" panose="020B0502040204020203" pitchFamily="34" charset="0"/>
                <a:cs typeface="Segoe UI" panose="020B0502040204020203" pitchFamily="34" charset="0"/>
              </a:rPr>
              <a:t>Hardware Requirements:</a:t>
            </a:r>
          </a:p>
          <a:p>
            <a:pPr>
              <a:buFont typeface="Wingdings" panose="05000000000000000000" pitchFamily="2" charset="2"/>
              <a:buChar char="Ø"/>
            </a:pPr>
            <a:r>
              <a:rPr lang="en-IN" dirty="0">
                <a:latin typeface="Segoe UI" panose="020B0502040204020203" pitchFamily="34" charset="0"/>
                <a:cs typeface="Segoe UI" panose="020B0502040204020203" pitchFamily="34" charset="0"/>
              </a:rPr>
              <a:t> CPU: Standard CPUs can suffice but performance varies.</a:t>
            </a:r>
          </a:p>
          <a:p>
            <a:pPr>
              <a:buFont typeface="Wingdings" panose="05000000000000000000" pitchFamily="2" charset="2"/>
              <a:buChar char="Ø"/>
            </a:pPr>
            <a:r>
              <a:rPr lang="en-IN" dirty="0">
                <a:latin typeface="Segoe UI" panose="020B0502040204020203" pitchFamily="34" charset="0"/>
                <a:cs typeface="Segoe UI" panose="020B0502040204020203" pitchFamily="34" charset="0"/>
              </a:rPr>
              <a:t> GPU (Optional): Accelerates model training.</a:t>
            </a:r>
          </a:p>
          <a:p>
            <a:pPr>
              <a:buFont typeface="Wingdings" panose="05000000000000000000" pitchFamily="2" charset="2"/>
              <a:buChar char="Ø"/>
            </a:pPr>
            <a:r>
              <a:rPr lang="en-IN" dirty="0">
                <a:latin typeface="Segoe UI" panose="020B0502040204020203" pitchFamily="34" charset="0"/>
                <a:cs typeface="Segoe UI" panose="020B0502040204020203" pitchFamily="34" charset="0"/>
              </a:rPr>
              <a:t> Memory (RAM): Minimum 8 GB, more for larger datasets.</a:t>
            </a:r>
          </a:p>
          <a:p>
            <a:pPr>
              <a:buFont typeface="Wingdings" panose="05000000000000000000" pitchFamily="2" charset="2"/>
              <a:buChar char="Ø"/>
            </a:pPr>
            <a:r>
              <a:rPr lang="en-IN" dirty="0">
                <a:latin typeface="Segoe UI" panose="020B0502040204020203" pitchFamily="34" charset="0"/>
                <a:cs typeface="Segoe UI" panose="020B0502040204020203" pitchFamily="34" charset="0"/>
              </a:rPr>
              <a:t> Storage: Adequate space, SSD preferred for speed.</a:t>
            </a:r>
          </a:p>
        </p:txBody>
      </p:sp>
      <p:sp>
        <p:nvSpPr>
          <p:cNvPr id="4" name="Date Placeholder 3">
            <a:extLst>
              <a:ext uri="{FF2B5EF4-FFF2-40B4-BE49-F238E27FC236}">
                <a16:creationId xmlns:a16="http://schemas.microsoft.com/office/drawing/2014/main" id="{69647CB0-EBB1-9E8B-D5FD-0CEF256930D8}"/>
              </a:ext>
            </a:extLst>
          </p:cNvPr>
          <p:cNvSpPr>
            <a:spLocks noGrp="1"/>
          </p:cNvSpPr>
          <p:nvPr>
            <p:ph type="dt" sz="half" idx="10"/>
          </p:nvPr>
        </p:nvSpPr>
        <p:spPr/>
        <p:txBody>
          <a:bodyPr/>
          <a:lstStyle/>
          <a:p>
            <a:fld id="{8B5AB32B-B821-49EA-B0DE-6EBD0AEE73B0}" type="datetime1">
              <a:rPr lang="en-IN" smtClean="0"/>
              <a:t>29-04-2024</a:t>
            </a:fld>
            <a:endParaRPr lang="en-IN"/>
          </a:p>
        </p:txBody>
      </p:sp>
      <p:sp>
        <p:nvSpPr>
          <p:cNvPr id="5" name="Footer Placeholder 4">
            <a:extLst>
              <a:ext uri="{FF2B5EF4-FFF2-40B4-BE49-F238E27FC236}">
                <a16:creationId xmlns:a16="http://schemas.microsoft.com/office/drawing/2014/main" id="{478E650A-52E6-A8A4-F864-38D914E7882E}"/>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74B40613-61F6-B26E-EAC3-25C12C4F0ADD}"/>
              </a:ext>
            </a:extLst>
          </p:cNvPr>
          <p:cNvSpPr>
            <a:spLocks noGrp="1"/>
          </p:cNvSpPr>
          <p:nvPr>
            <p:ph type="sldNum" sz="quarter" idx="12"/>
          </p:nvPr>
        </p:nvSpPr>
        <p:spPr/>
        <p:txBody>
          <a:bodyPr/>
          <a:lstStyle/>
          <a:p>
            <a:fld id="{3F4804D8-0F11-4816-8E84-7ED0EBE53121}" type="slidenum">
              <a:rPr lang="en-IN" smtClean="0"/>
              <a:t>11</a:t>
            </a:fld>
            <a:endParaRPr lang="en-IN"/>
          </a:p>
        </p:txBody>
      </p:sp>
    </p:spTree>
    <p:extLst>
      <p:ext uri="{BB962C8B-B14F-4D97-AF65-F5344CB8AC3E}">
        <p14:creationId xmlns:p14="http://schemas.microsoft.com/office/powerpoint/2010/main" val="146472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21A6-B7D7-5F6F-383F-0034C73A0A76}"/>
              </a:ext>
            </a:extLst>
          </p:cNvPr>
          <p:cNvSpPr>
            <a:spLocks noGrp="1"/>
          </p:cNvSpPr>
          <p:nvPr>
            <p:ph type="title"/>
          </p:nvPr>
        </p:nvSpPr>
        <p:spPr/>
        <p:txBody>
          <a:bodyPr/>
          <a:lstStyle/>
          <a:p>
            <a:r>
              <a:rPr lang="en-IN" dirty="0"/>
              <a:t>IMPLEMENTATION</a:t>
            </a:r>
          </a:p>
        </p:txBody>
      </p:sp>
      <p:pic>
        <p:nvPicPr>
          <p:cNvPr id="8" name="Content Placeholder 7">
            <a:extLst>
              <a:ext uri="{FF2B5EF4-FFF2-40B4-BE49-F238E27FC236}">
                <a16:creationId xmlns:a16="http://schemas.microsoft.com/office/drawing/2014/main" id="{ECF90883-46BF-232B-15CD-BFBE09906D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2885" y="1917397"/>
            <a:ext cx="3606230" cy="4340471"/>
          </a:xfrm>
          <a:prstGeom prst="rect">
            <a:avLst/>
          </a:prstGeom>
          <a:ln w="88900" cap="sq" cmpd="thickThin">
            <a:solidFill>
              <a:srgbClr val="000000"/>
            </a:solidFill>
            <a:prstDash val="solid"/>
            <a:miter lim="800000"/>
          </a:ln>
          <a:effectLst>
            <a:innerShdw blurRad="76200">
              <a:srgbClr val="000000"/>
            </a:innerShdw>
          </a:effectLst>
        </p:spPr>
      </p:pic>
      <p:sp>
        <p:nvSpPr>
          <p:cNvPr id="4" name="Date Placeholder 3">
            <a:extLst>
              <a:ext uri="{FF2B5EF4-FFF2-40B4-BE49-F238E27FC236}">
                <a16:creationId xmlns:a16="http://schemas.microsoft.com/office/drawing/2014/main" id="{1211BE02-865E-DC55-6061-D283894E1BFF}"/>
              </a:ext>
            </a:extLst>
          </p:cNvPr>
          <p:cNvSpPr>
            <a:spLocks noGrp="1"/>
          </p:cNvSpPr>
          <p:nvPr>
            <p:ph type="dt" sz="half" idx="10"/>
          </p:nvPr>
        </p:nvSpPr>
        <p:spPr/>
        <p:txBody>
          <a:bodyPr/>
          <a:lstStyle/>
          <a:p>
            <a:fld id="{8B5AB32B-B821-49EA-B0DE-6EBD0AEE73B0}" type="datetime1">
              <a:rPr lang="en-IN" smtClean="0"/>
              <a:t>29-04-2024</a:t>
            </a:fld>
            <a:endParaRPr lang="en-IN"/>
          </a:p>
        </p:txBody>
      </p:sp>
      <p:sp>
        <p:nvSpPr>
          <p:cNvPr id="5" name="Footer Placeholder 4">
            <a:extLst>
              <a:ext uri="{FF2B5EF4-FFF2-40B4-BE49-F238E27FC236}">
                <a16:creationId xmlns:a16="http://schemas.microsoft.com/office/drawing/2014/main" id="{34CCDA45-CF1A-81E0-4D90-2C688264C73D}"/>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ADBE3C7C-1AAD-F227-5401-9001CB039635}"/>
              </a:ext>
            </a:extLst>
          </p:cNvPr>
          <p:cNvSpPr>
            <a:spLocks noGrp="1"/>
          </p:cNvSpPr>
          <p:nvPr>
            <p:ph type="sldNum" sz="quarter" idx="12"/>
          </p:nvPr>
        </p:nvSpPr>
        <p:spPr/>
        <p:txBody>
          <a:bodyPr/>
          <a:lstStyle/>
          <a:p>
            <a:fld id="{3F4804D8-0F11-4816-8E84-7ED0EBE53121}" type="slidenum">
              <a:rPr lang="en-IN" smtClean="0"/>
              <a:t>12</a:t>
            </a:fld>
            <a:endParaRPr lang="en-IN"/>
          </a:p>
        </p:txBody>
      </p:sp>
    </p:spTree>
    <p:extLst>
      <p:ext uri="{BB962C8B-B14F-4D97-AF65-F5344CB8AC3E}">
        <p14:creationId xmlns:p14="http://schemas.microsoft.com/office/powerpoint/2010/main" val="3187100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C9C24-1A0D-BE78-9DF9-708670B08870}"/>
              </a:ext>
            </a:extLst>
          </p:cNvPr>
          <p:cNvSpPr>
            <a:spLocks noGrp="1"/>
          </p:cNvSpPr>
          <p:nvPr>
            <p:ph type="title"/>
          </p:nvPr>
        </p:nvSpPr>
        <p:spPr/>
        <p:txBody>
          <a:bodyPr/>
          <a:lstStyle/>
          <a:p>
            <a:r>
              <a:rPr lang="en-IN" dirty="0"/>
              <a:t>RESULTS AND DISCUSSIONS</a:t>
            </a:r>
          </a:p>
        </p:txBody>
      </p:sp>
      <p:sp>
        <p:nvSpPr>
          <p:cNvPr id="3" name="Content Placeholder 2">
            <a:extLst>
              <a:ext uri="{FF2B5EF4-FFF2-40B4-BE49-F238E27FC236}">
                <a16:creationId xmlns:a16="http://schemas.microsoft.com/office/drawing/2014/main" id="{BBAF251B-E6EB-BCA0-17A2-169CB70DB028}"/>
              </a:ext>
            </a:extLst>
          </p:cNvPr>
          <p:cNvSpPr>
            <a:spLocks noGrp="1"/>
          </p:cNvSpPr>
          <p:nvPr>
            <p:ph idx="1"/>
          </p:nvPr>
        </p:nvSpPr>
        <p:spPr>
          <a:xfrm>
            <a:off x="1097280" y="1876926"/>
            <a:ext cx="10058400" cy="3992167"/>
          </a:xfrm>
        </p:spPr>
        <p:txBody>
          <a:bodyPr>
            <a:normAutofit/>
          </a:bodyPr>
          <a:lstStyle/>
          <a:p>
            <a:pPr>
              <a:buFont typeface="Wingdings" panose="05000000000000000000" pitchFamily="2" charset="2"/>
              <a:buChar char="Ø"/>
            </a:pP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High Accuracy: </a:t>
            </a:r>
            <a:r>
              <a:rPr lang="en-US" dirty="0" err="1">
                <a:latin typeface="Segoe UI" panose="020B0502040204020203" pitchFamily="34" charset="0"/>
                <a:cs typeface="Segoe UI" panose="020B0502040204020203" pitchFamily="34" charset="0"/>
              </a:rPr>
              <a:t>DeepHandEqSolver</a:t>
            </a:r>
            <a:r>
              <a:rPr lang="en-US" dirty="0">
                <a:latin typeface="Segoe UI" panose="020B0502040204020203" pitchFamily="34" charset="0"/>
                <a:cs typeface="Segoe UI" panose="020B0502040204020203" pitchFamily="34" charset="0"/>
              </a:rPr>
              <a:t> achieves high accuracy in recognizing handwritten symbols and digits, with an average accuracy of over 95%.</a:t>
            </a:r>
          </a:p>
          <a:p>
            <a:pPr>
              <a:buFont typeface="Wingdings" panose="05000000000000000000" pitchFamily="2" charset="2"/>
              <a:buChar char="Ø"/>
            </a:pPr>
            <a:r>
              <a:rPr lang="en-US" b="1" dirty="0">
                <a:latin typeface="Segoe UI" panose="020B0502040204020203" pitchFamily="34" charset="0"/>
                <a:cs typeface="Segoe UI" panose="020B0502040204020203" pitchFamily="34" charset="0"/>
              </a:rPr>
              <a:t> Efficient Model: </a:t>
            </a:r>
            <a:r>
              <a:rPr lang="en-US" dirty="0">
                <a:latin typeface="Segoe UI" panose="020B0502040204020203" pitchFamily="34" charset="0"/>
                <a:cs typeface="Segoe UI" panose="020B0502040204020203" pitchFamily="34" charset="0"/>
              </a:rPr>
              <a:t>The MobileNetV2 architecture ensures efficiency without compromising accuracy, making it suitable for real-time applications.</a:t>
            </a:r>
          </a:p>
          <a:p>
            <a:pPr>
              <a:buFont typeface="Wingdings" panose="05000000000000000000" pitchFamily="2" charset="2"/>
              <a:buChar char="Ø"/>
            </a:pPr>
            <a:r>
              <a:rPr lang="en-US" b="1" dirty="0">
                <a:latin typeface="Segoe UI" panose="020B0502040204020203" pitchFamily="34" charset="0"/>
                <a:cs typeface="Segoe UI" panose="020B0502040204020203" pitchFamily="34" charset="0"/>
              </a:rPr>
              <a:t> User-Friendly Interface: </a:t>
            </a:r>
            <a:r>
              <a:rPr lang="en-US" dirty="0">
                <a:latin typeface="Segoe UI" panose="020B0502040204020203" pitchFamily="34" charset="0"/>
                <a:cs typeface="Segoe UI" panose="020B0502040204020203" pitchFamily="34" charset="0"/>
              </a:rPr>
              <a:t>The </a:t>
            </a:r>
            <a:r>
              <a:rPr lang="en-US" dirty="0" err="1">
                <a:latin typeface="Segoe UI" panose="020B0502040204020203" pitchFamily="34" charset="0"/>
                <a:cs typeface="Segoe UI" panose="020B0502040204020203" pitchFamily="34" charset="0"/>
              </a:rPr>
              <a:t>Streamlit</a:t>
            </a:r>
            <a:r>
              <a:rPr lang="en-US" dirty="0">
                <a:latin typeface="Segoe UI" panose="020B0502040204020203" pitchFamily="34" charset="0"/>
                <a:cs typeface="Segoe UI" panose="020B0502040204020203" pitchFamily="34" charset="0"/>
              </a:rPr>
              <a:t> GUI provides an intuitive platform for users to input handwritten expressions and obtain accurate solutions.</a:t>
            </a:r>
          </a:p>
          <a:p>
            <a:pPr>
              <a:buFont typeface="Wingdings" panose="05000000000000000000" pitchFamily="2" charset="2"/>
              <a:buChar char="Ø"/>
            </a:pPr>
            <a:r>
              <a:rPr lang="en-US" b="1" dirty="0">
                <a:latin typeface="Segoe UI" panose="020B0502040204020203" pitchFamily="34" charset="0"/>
                <a:cs typeface="Segoe UI" panose="020B0502040204020203" pitchFamily="34" charset="0"/>
              </a:rPr>
              <a:t> Real-World Applicability: </a:t>
            </a:r>
            <a:r>
              <a:rPr lang="en-US" dirty="0" err="1">
                <a:latin typeface="Segoe UI" panose="020B0502040204020203" pitchFamily="34" charset="0"/>
                <a:cs typeface="Segoe UI" panose="020B0502040204020203" pitchFamily="34" charset="0"/>
              </a:rPr>
              <a:t>DeepHandEqSolver</a:t>
            </a:r>
            <a:r>
              <a:rPr lang="en-US" dirty="0">
                <a:latin typeface="Segoe UI" panose="020B0502040204020203" pitchFamily="34" charset="0"/>
                <a:cs typeface="Segoe UI" panose="020B0502040204020203" pitchFamily="34" charset="0"/>
              </a:rPr>
              <a:t> demonstrates practical application in educational, professional, and academic settings, streamlining mathematical computation tasks.</a:t>
            </a:r>
          </a:p>
          <a:p>
            <a:pPr>
              <a:buFont typeface="Wingdings" panose="05000000000000000000" pitchFamily="2" charset="2"/>
              <a:buChar char="Ø"/>
            </a:pPr>
            <a:r>
              <a:rPr lang="en-US" b="1" dirty="0">
                <a:latin typeface="Segoe UI" panose="020B0502040204020203" pitchFamily="34" charset="0"/>
                <a:cs typeface="Segoe UI" panose="020B0502040204020203" pitchFamily="34" charset="0"/>
              </a:rPr>
              <a:t> Future Improvements: </a:t>
            </a:r>
            <a:r>
              <a:rPr lang="en-US" dirty="0">
                <a:latin typeface="Segoe UI" panose="020B0502040204020203" pitchFamily="34" charset="0"/>
                <a:cs typeface="Segoe UI" panose="020B0502040204020203" pitchFamily="34" charset="0"/>
              </a:rPr>
              <a:t>Further enhancements could focus on handling more complex expressions and improving scalability for larger datasets.</a:t>
            </a:r>
            <a:endParaRPr lang="en-IN"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75A6D06B-A347-9A6F-EC6B-775E9CC0A39D}"/>
              </a:ext>
            </a:extLst>
          </p:cNvPr>
          <p:cNvSpPr>
            <a:spLocks noGrp="1"/>
          </p:cNvSpPr>
          <p:nvPr>
            <p:ph type="dt" sz="half" idx="10"/>
          </p:nvPr>
        </p:nvSpPr>
        <p:spPr/>
        <p:txBody>
          <a:bodyPr/>
          <a:lstStyle/>
          <a:p>
            <a:fld id="{8B5AB32B-B821-49EA-B0DE-6EBD0AEE73B0}" type="datetime1">
              <a:rPr lang="en-IN" smtClean="0"/>
              <a:t>29-04-2024</a:t>
            </a:fld>
            <a:endParaRPr lang="en-IN"/>
          </a:p>
        </p:txBody>
      </p:sp>
      <p:sp>
        <p:nvSpPr>
          <p:cNvPr id="5" name="Footer Placeholder 4">
            <a:extLst>
              <a:ext uri="{FF2B5EF4-FFF2-40B4-BE49-F238E27FC236}">
                <a16:creationId xmlns:a16="http://schemas.microsoft.com/office/drawing/2014/main" id="{22DE9EE2-ABEB-F0B0-E150-72F3F5AF4AD6}"/>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DB6F8F17-6AD9-D61A-6311-9D36033BBEA6}"/>
              </a:ext>
            </a:extLst>
          </p:cNvPr>
          <p:cNvSpPr>
            <a:spLocks noGrp="1"/>
          </p:cNvSpPr>
          <p:nvPr>
            <p:ph type="sldNum" sz="quarter" idx="12"/>
          </p:nvPr>
        </p:nvSpPr>
        <p:spPr/>
        <p:txBody>
          <a:bodyPr/>
          <a:lstStyle/>
          <a:p>
            <a:fld id="{3F4804D8-0F11-4816-8E84-7ED0EBE53121}" type="slidenum">
              <a:rPr lang="en-IN" smtClean="0"/>
              <a:t>13</a:t>
            </a:fld>
            <a:endParaRPr lang="en-IN"/>
          </a:p>
        </p:txBody>
      </p:sp>
    </p:spTree>
    <p:extLst>
      <p:ext uri="{BB962C8B-B14F-4D97-AF65-F5344CB8AC3E}">
        <p14:creationId xmlns:p14="http://schemas.microsoft.com/office/powerpoint/2010/main" val="4173328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C4C9-691F-D6EB-1D0B-1E1EF065D4F4}"/>
              </a:ext>
            </a:extLst>
          </p:cNvPr>
          <p:cNvSpPr>
            <a:spLocks noGrp="1"/>
          </p:cNvSpPr>
          <p:nvPr>
            <p:ph type="title"/>
          </p:nvPr>
        </p:nvSpPr>
        <p:spPr/>
        <p:txBody>
          <a:bodyPr/>
          <a:lstStyle/>
          <a:p>
            <a:r>
              <a:rPr lang="en-IN" dirty="0"/>
              <a:t>CONCLUSION AND FUTURE SCOPE </a:t>
            </a:r>
          </a:p>
        </p:txBody>
      </p:sp>
      <p:sp>
        <p:nvSpPr>
          <p:cNvPr id="3" name="Content Placeholder 2">
            <a:extLst>
              <a:ext uri="{FF2B5EF4-FFF2-40B4-BE49-F238E27FC236}">
                <a16:creationId xmlns:a16="http://schemas.microsoft.com/office/drawing/2014/main" id="{FD968CAF-EA0C-5EB2-308E-695AA6C22F1F}"/>
              </a:ext>
            </a:extLst>
          </p:cNvPr>
          <p:cNvSpPr>
            <a:spLocks noGrp="1"/>
          </p:cNvSpPr>
          <p:nvPr>
            <p:ph idx="1"/>
          </p:nvPr>
        </p:nvSpPr>
        <p:spPr>
          <a:xfrm>
            <a:off x="1097280" y="1896176"/>
            <a:ext cx="10058400" cy="3972917"/>
          </a:xfrm>
        </p:spPr>
        <p:txBody>
          <a:bodyPr>
            <a:normAutofit fontScale="77500" lnSpcReduction="20000"/>
          </a:bodyPr>
          <a:lstStyle/>
          <a:p>
            <a:r>
              <a:rPr lang="en-IN" sz="2100" b="1" u="sng" dirty="0">
                <a:latin typeface="Segoe UI" panose="020B0502040204020203" pitchFamily="34" charset="0"/>
                <a:cs typeface="Segoe UI" panose="020B0502040204020203" pitchFamily="34" charset="0"/>
              </a:rPr>
              <a:t>Conclusion:</a:t>
            </a:r>
          </a:p>
          <a:p>
            <a:pPr>
              <a:buFont typeface="Wingdings" panose="05000000000000000000" pitchFamily="2" charset="2"/>
              <a:buChar char="Ø"/>
            </a:pPr>
            <a:r>
              <a:rPr lang="en-IN" sz="2100" dirty="0">
                <a:latin typeface="Segoe UI" panose="020B0502040204020203" pitchFamily="34" charset="0"/>
                <a:cs typeface="Segoe UI" panose="020B0502040204020203" pitchFamily="34" charset="0"/>
              </a:rPr>
              <a:t> </a:t>
            </a:r>
            <a:r>
              <a:rPr lang="en-IN" sz="2100" dirty="0" err="1">
                <a:latin typeface="Segoe UI" panose="020B0502040204020203" pitchFamily="34" charset="0"/>
                <a:cs typeface="Segoe UI" panose="020B0502040204020203" pitchFamily="34" charset="0"/>
              </a:rPr>
              <a:t>DeepHandEqSolver</a:t>
            </a:r>
            <a:r>
              <a:rPr lang="en-IN" sz="2100" dirty="0">
                <a:latin typeface="Segoe UI" panose="020B0502040204020203" pitchFamily="34" charset="0"/>
                <a:cs typeface="Segoe UI" panose="020B0502040204020203" pitchFamily="34" charset="0"/>
              </a:rPr>
              <a:t> is a significant advancement in handwritten math expression recognition.</a:t>
            </a:r>
          </a:p>
          <a:p>
            <a:pPr>
              <a:buFont typeface="Wingdings" panose="05000000000000000000" pitchFamily="2" charset="2"/>
              <a:buChar char="Ø"/>
            </a:pPr>
            <a:r>
              <a:rPr lang="en-IN" sz="2100" dirty="0">
                <a:latin typeface="Segoe UI" panose="020B0502040204020203" pitchFamily="34" charset="0"/>
                <a:cs typeface="Segoe UI" panose="020B0502040204020203" pitchFamily="34" charset="0"/>
              </a:rPr>
              <a:t> The integration of MobileNetV2, TensorFlow, </a:t>
            </a:r>
            <a:r>
              <a:rPr lang="en-IN" sz="2100" dirty="0" err="1">
                <a:latin typeface="Segoe UI" panose="020B0502040204020203" pitchFamily="34" charset="0"/>
                <a:cs typeface="Segoe UI" panose="020B0502040204020203" pitchFamily="34" charset="0"/>
              </a:rPr>
              <a:t>Keras</a:t>
            </a:r>
            <a:r>
              <a:rPr lang="en-IN" sz="2100" dirty="0">
                <a:latin typeface="Segoe UI" panose="020B0502040204020203" pitchFamily="34" charset="0"/>
                <a:cs typeface="Segoe UI" panose="020B0502040204020203" pitchFamily="34" charset="0"/>
              </a:rPr>
              <a:t>, and </a:t>
            </a:r>
            <a:r>
              <a:rPr lang="en-IN" sz="2100" dirty="0" err="1">
                <a:latin typeface="Segoe UI" panose="020B0502040204020203" pitchFamily="34" charset="0"/>
                <a:cs typeface="Segoe UI" panose="020B0502040204020203" pitchFamily="34" charset="0"/>
              </a:rPr>
              <a:t>Streamlit</a:t>
            </a:r>
            <a:r>
              <a:rPr lang="en-IN" sz="2100" dirty="0">
                <a:latin typeface="Segoe UI" panose="020B0502040204020203" pitchFamily="34" charset="0"/>
                <a:cs typeface="Segoe UI" panose="020B0502040204020203" pitchFamily="34" charset="0"/>
              </a:rPr>
              <a:t> ensures a robust and user-friendly solution.</a:t>
            </a:r>
          </a:p>
          <a:p>
            <a:r>
              <a:rPr lang="en-IN" sz="2100" dirty="0">
                <a:latin typeface="Segoe UI" panose="020B0502040204020203" pitchFamily="34" charset="0"/>
                <a:cs typeface="Segoe UI" panose="020B0502040204020203" pitchFamily="34" charset="0"/>
              </a:rPr>
              <a:t> </a:t>
            </a:r>
            <a:r>
              <a:rPr lang="en-IN" sz="2100" b="1" u="sng" dirty="0">
                <a:latin typeface="Segoe UI" panose="020B0502040204020203" pitchFamily="34" charset="0"/>
                <a:cs typeface="Segoe UI" panose="020B0502040204020203" pitchFamily="34" charset="0"/>
              </a:rPr>
              <a:t>Future Work:</a:t>
            </a:r>
          </a:p>
          <a:p>
            <a:pPr>
              <a:buFont typeface="Wingdings" panose="05000000000000000000" pitchFamily="2" charset="2"/>
              <a:buChar char="Ø"/>
            </a:pPr>
            <a:r>
              <a:rPr lang="en-IN" sz="2100" dirty="0">
                <a:latin typeface="Segoe UI" panose="020B0502040204020203" pitchFamily="34" charset="0"/>
                <a:cs typeface="Segoe UI" panose="020B0502040204020203" pitchFamily="34" charset="0"/>
              </a:rPr>
              <a:t>  Incorporating support for complex expressions like quadratic and calculus.</a:t>
            </a:r>
          </a:p>
          <a:p>
            <a:pPr>
              <a:buFont typeface="Wingdings" panose="05000000000000000000" pitchFamily="2" charset="2"/>
              <a:buChar char="Ø"/>
            </a:pPr>
            <a:r>
              <a:rPr lang="en-IN" sz="2100" dirty="0">
                <a:latin typeface="Segoe UI" panose="020B0502040204020203" pitchFamily="34" charset="0"/>
                <a:cs typeface="Segoe UI" panose="020B0502040204020203" pitchFamily="34" charset="0"/>
              </a:rPr>
              <a:t>  Exploring advanced symbol recognition techniques like attention mechanisms.</a:t>
            </a:r>
          </a:p>
          <a:p>
            <a:pPr>
              <a:buFont typeface="Wingdings" panose="05000000000000000000" pitchFamily="2" charset="2"/>
              <a:buChar char="Ø"/>
            </a:pPr>
            <a:r>
              <a:rPr lang="en-IN" sz="2100" dirty="0">
                <a:latin typeface="Segoe UI" panose="020B0502040204020203" pitchFamily="34" charset="0"/>
                <a:cs typeface="Segoe UI" panose="020B0502040204020203" pitchFamily="34" charset="0"/>
              </a:rPr>
              <a:t>  Enhancing the GUI for improved user experience.</a:t>
            </a:r>
          </a:p>
          <a:p>
            <a:pPr>
              <a:buFont typeface="Wingdings" panose="05000000000000000000" pitchFamily="2" charset="2"/>
              <a:buChar char="Ø"/>
            </a:pPr>
            <a:r>
              <a:rPr lang="en-IN" sz="2100" dirty="0">
                <a:latin typeface="Segoe UI" panose="020B0502040204020203" pitchFamily="34" charset="0"/>
                <a:cs typeface="Segoe UI" panose="020B0502040204020203" pitchFamily="34" charset="0"/>
              </a:rPr>
              <a:t>  Deploying on mobile platforms for wider accessibility.</a:t>
            </a:r>
          </a:p>
          <a:p>
            <a:pPr>
              <a:buFont typeface="Wingdings" panose="05000000000000000000" pitchFamily="2" charset="2"/>
              <a:buChar char="Ø"/>
            </a:pPr>
            <a:endParaRPr lang="en-IN" sz="2100" dirty="0">
              <a:latin typeface="Segoe UI" panose="020B0502040204020203" pitchFamily="34" charset="0"/>
              <a:cs typeface="Segoe UI" panose="020B0502040204020203" pitchFamily="34" charset="0"/>
            </a:endParaRPr>
          </a:p>
          <a:p>
            <a:r>
              <a:rPr lang="en-IN" sz="2100" dirty="0">
                <a:latin typeface="Segoe UI" panose="020B0502040204020203" pitchFamily="34" charset="0"/>
                <a:cs typeface="Segoe UI" panose="020B0502040204020203" pitchFamily="34" charset="0"/>
              </a:rPr>
              <a:t>Continued development aims to make </a:t>
            </a:r>
            <a:r>
              <a:rPr lang="en-IN" sz="2100" dirty="0" err="1">
                <a:latin typeface="Segoe UI" panose="020B0502040204020203" pitchFamily="34" charset="0"/>
                <a:cs typeface="Segoe UI" panose="020B0502040204020203" pitchFamily="34" charset="0"/>
              </a:rPr>
              <a:t>DeepHandEqSolver</a:t>
            </a:r>
            <a:r>
              <a:rPr lang="en-IN" sz="2100" dirty="0">
                <a:latin typeface="Segoe UI" panose="020B0502040204020203" pitchFamily="34" charset="0"/>
                <a:cs typeface="Segoe UI" panose="020B0502040204020203" pitchFamily="34" charset="0"/>
              </a:rPr>
              <a:t> indispensable in mathematical computation</a:t>
            </a:r>
            <a:r>
              <a:rPr lang="en-IN" dirty="0">
                <a:latin typeface="Segoe UI" panose="020B0502040204020203" pitchFamily="34" charset="0"/>
                <a:cs typeface="Segoe UI" panose="020B0502040204020203" pitchFamily="34" charset="0"/>
              </a:rPr>
              <a:t>.</a:t>
            </a:r>
          </a:p>
        </p:txBody>
      </p:sp>
      <p:sp>
        <p:nvSpPr>
          <p:cNvPr id="4" name="Date Placeholder 3">
            <a:extLst>
              <a:ext uri="{FF2B5EF4-FFF2-40B4-BE49-F238E27FC236}">
                <a16:creationId xmlns:a16="http://schemas.microsoft.com/office/drawing/2014/main" id="{BEB99A37-FAB6-BAB1-D98E-7C62652095E5}"/>
              </a:ext>
            </a:extLst>
          </p:cNvPr>
          <p:cNvSpPr>
            <a:spLocks noGrp="1"/>
          </p:cNvSpPr>
          <p:nvPr>
            <p:ph type="dt" sz="half" idx="10"/>
          </p:nvPr>
        </p:nvSpPr>
        <p:spPr/>
        <p:txBody>
          <a:bodyPr/>
          <a:lstStyle/>
          <a:p>
            <a:fld id="{8B5AB32B-B821-49EA-B0DE-6EBD0AEE73B0}" type="datetime1">
              <a:rPr lang="en-IN" smtClean="0"/>
              <a:t>29-04-2024</a:t>
            </a:fld>
            <a:endParaRPr lang="en-IN"/>
          </a:p>
        </p:txBody>
      </p:sp>
      <p:sp>
        <p:nvSpPr>
          <p:cNvPr id="5" name="Footer Placeholder 4">
            <a:extLst>
              <a:ext uri="{FF2B5EF4-FFF2-40B4-BE49-F238E27FC236}">
                <a16:creationId xmlns:a16="http://schemas.microsoft.com/office/drawing/2014/main" id="{DB6968D8-E1D3-AC70-1734-B1BA6CC8C56D}"/>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3FA13C79-2DBB-37FE-96C3-59DF29957A59}"/>
              </a:ext>
            </a:extLst>
          </p:cNvPr>
          <p:cNvSpPr>
            <a:spLocks noGrp="1"/>
          </p:cNvSpPr>
          <p:nvPr>
            <p:ph type="sldNum" sz="quarter" idx="12"/>
          </p:nvPr>
        </p:nvSpPr>
        <p:spPr/>
        <p:txBody>
          <a:bodyPr/>
          <a:lstStyle/>
          <a:p>
            <a:fld id="{3F4804D8-0F11-4816-8E84-7ED0EBE53121}" type="slidenum">
              <a:rPr lang="en-IN" smtClean="0"/>
              <a:t>14</a:t>
            </a:fld>
            <a:endParaRPr lang="en-IN"/>
          </a:p>
        </p:txBody>
      </p:sp>
    </p:spTree>
    <p:extLst>
      <p:ext uri="{BB962C8B-B14F-4D97-AF65-F5344CB8AC3E}">
        <p14:creationId xmlns:p14="http://schemas.microsoft.com/office/powerpoint/2010/main" val="1855430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EFB4-4E2B-C973-BCC1-E63C92D81AC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749BC9F-3729-E9A4-31BE-7ED39E5E342B}"/>
              </a:ext>
            </a:extLst>
          </p:cNvPr>
          <p:cNvSpPr>
            <a:spLocks noGrp="1"/>
          </p:cNvSpPr>
          <p:nvPr>
            <p:ph idx="1"/>
          </p:nvPr>
        </p:nvSpPr>
        <p:spPr/>
        <p:txBody>
          <a:bodyPr>
            <a:normAutofit fontScale="85000" lnSpcReduction="10000"/>
          </a:bodyPr>
          <a:lstStyle/>
          <a:p>
            <a:r>
              <a:rPr lang="en-IN" dirty="0">
                <a:latin typeface="Segoe UI" panose="020B0502040204020203" pitchFamily="34" charset="0"/>
                <a:cs typeface="Segoe UI" panose="020B0502040204020203" pitchFamily="34" charset="0"/>
              </a:rPr>
              <a:t>1. TensorFlow: </a:t>
            </a:r>
            <a:r>
              <a:rPr lang="en-IN" dirty="0">
                <a:latin typeface="Segoe UI" panose="020B0502040204020203" pitchFamily="34" charset="0"/>
                <a:cs typeface="Segoe UI" panose="020B0502040204020203" pitchFamily="34" charset="0"/>
                <a:hlinkClick r:id="rId2"/>
              </a:rPr>
              <a:t>https://www.tensorflow.org/ </a:t>
            </a:r>
            <a:endParaRPr lang="en-IN" dirty="0">
              <a:latin typeface="Segoe UI" panose="020B0502040204020203" pitchFamily="34" charset="0"/>
              <a:cs typeface="Segoe UI" panose="020B0502040204020203" pitchFamily="34" charset="0"/>
            </a:endParaRPr>
          </a:p>
          <a:p>
            <a:r>
              <a:rPr lang="en-IN" dirty="0">
                <a:latin typeface="Segoe UI" panose="020B0502040204020203" pitchFamily="34" charset="0"/>
                <a:cs typeface="Segoe UI" panose="020B0502040204020203" pitchFamily="34" charset="0"/>
              </a:rPr>
              <a:t>2. </a:t>
            </a:r>
            <a:r>
              <a:rPr lang="en-IN" dirty="0" err="1">
                <a:latin typeface="Segoe UI" panose="020B0502040204020203" pitchFamily="34" charset="0"/>
                <a:cs typeface="Segoe UI" panose="020B0502040204020203" pitchFamily="34" charset="0"/>
              </a:rPr>
              <a:t>Keras</a:t>
            </a:r>
            <a:r>
              <a:rPr lang="en-IN" dirty="0">
                <a:latin typeface="Segoe UI" panose="020B0502040204020203" pitchFamily="34" charset="0"/>
                <a:cs typeface="Segoe UI" panose="020B0502040204020203" pitchFamily="34" charset="0"/>
              </a:rPr>
              <a:t>: </a:t>
            </a:r>
            <a:r>
              <a:rPr lang="en-IN" dirty="0">
                <a:latin typeface="Segoe UI" panose="020B0502040204020203" pitchFamily="34" charset="0"/>
                <a:cs typeface="Segoe UI" panose="020B0502040204020203" pitchFamily="34" charset="0"/>
                <a:hlinkClick r:id="rId3"/>
              </a:rPr>
              <a:t>https://keras.io/ </a:t>
            </a:r>
            <a:endParaRPr lang="en-IN" dirty="0">
              <a:latin typeface="Segoe UI" panose="020B0502040204020203" pitchFamily="34" charset="0"/>
              <a:cs typeface="Segoe UI" panose="020B0502040204020203" pitchFamily="34" charset="0"/>
            </a:endParaRPr>
          </a:p>
          <a:p>
            <a:r>
              <a:rPr lang="en-IN" dirty="0">
                <a:latin typeface="Segoe UI" panose="020B0502040204020203" pitchFamily="34" charset="0"/>
                <a:cs typeface="Segoe UI" panose="020B0502040204020203" pitchFamily="34" charset="0"/>
              </a:rPr>
              <a:t>3. </a:t>
            </a:r>
            <a:r>
              <a:rPr lang="en-IN" dirty="0" err="1">
                <a:latin typeface="Segoe UI" panose="020B0502040204020203" pitchFamily="34" charset="0"/>
                <a:cs typeface="Segoe UI" panose="020B0502040204020203" pitchFamily="34" charset="0"/>
              </a:rPr>
              <a:t>Streamlit</a:t>
            </a:r>
            <a:r>
              <a:rPr lang="en-IN" dirty="0">
                <a:latin typeface="Segoe UI" panose="020B0502040204020203" pitchFamily="34" charset="0"/>
                <a:cs typeface="Segoe UI" panose="020B0502040204020203" pitchFamily="34" charset="0"/>
              </a:rPr>
              <a:t>: </a:t>
            </a:r>
            <a:r>
              <a:rPr lang="en-IN" dirty="0">
                <a:latin typeface="Segoe UI" panose="020B0502040204020203" pitchFamily="34" charset="0"/>
                <a:cs typeface="Segoe UI" panose="020B0502040204020203" pitchFamily="34" charset="0"/>
                <a:hlinkClick r:id="rId4"/>
              </a:rPr>
              <a:t>https://streamlit.io/ </a:t>
            </a:r>
            <a:endParaRPr lang="en-IN" dirty="0">
              <a:latin typeface="Segoe UI" panose="020B0502040204020203" pitchFamily="34" charset="0"/>
              <a:cs typeface="Segoe UI" panose="020B0502040204020203" pitchFamily="34" charset="0"/>
            </a:endParaRPr>
          </a:p>
          <a:p>
            <a:r>
              <a:rPr lang="en-IN" dirty="0">
                <a:latin typeface="Segoe UI" panose="020B0502040204020203" pitchFamily="34" charset="0"/>
                <a:cs typeface="Segoe UI" panose="020B0502040204020203" pitchFamily="34" charset="0"/>
              </a:rPr>
              <a:t>4. MobileNetV2 paper: </a:t>
            </a:r>
            <a:r>
              <a:rPr lang="en-IN" dirty="0">
                <a:latin typeface="Segoe UI" panose="020B0502040204020203" pitchFamily="34" charset="0"/>
                <a:cs typeface="Segoe UI" panose="020B0502040204020203" pitchFamily="34" charset="0"/>
                <a:hlinkClick r:id="rId5"/>
              </a:rPr>
              <a:t>https://arxiv.org/abs/1801.04381 </a:t>
            </a:r>
            <a:endParaRPr lang="en-IN" dirty="0">
              <a:latin typeface="Segoe UI" panose="020B0502040204020203" pitchFamily="34" charset="0"/>
              <a:cs typeface="Segoe UI" panose="020B0502040204020203" pitchFamily="34" charset="0"/>
            </a:endParaRPr>
          </a:p>
          <a:p>
            <a:r>
              <a:rPr lang="en-IN" dirty="0">
                <a:latin typeface="Segoe UI" panose="020B0502040204020203" pitchFamily="34" charset="0"/>
                <a:cs typeface="Segoe UI" panose="020B0502040204020203" pitchFamily="34" charset="0"/>
              </a:rPr>
              <a:t>5. Handwritten mathematical expression recognition: </a:t>
            </a:r>
            <a:r>
              <a:rPr lang="en-IN" dirty="0">
                <a:latin typeface="Segoe UI" panose="020B0502040204020203" pitchFamily="34" charset="0"/>
                <a:cs typeface="Segoe UI" panose="020B0502040204020203" pitchFamily="34" charset="0"/>
                <a:hlinkClick r:id="rId6"/>
              </a:rPr>
              <a:t>https://dl.acm.org/doi/10.1145/3218914.3218961 </a:t>
            </a:r>
            <a:endParaRPr lang="en-IN" dirty="0">
              <a:latin typeface="Segoe UI" panose="020B0502040204020203" pitchFamily="34" charset="0"/>
              <a:cs typeface="Segoe UI" panose="020B0502040204020203" pitchFamily="34" charset="0"/>
            </a:endParaRPr>
          </a:p>
          <a:p>
            <a:r>
              <a:rPr lang="en-IN" dirty="0">
                <a:latin typeface="Segoe UI" panose="020B0502040204020203" pitchFamily="34" charset="0"/>
                <a:cs typeface="Segoe UI" panose="020B0502040204020203" pitchFamily="34" charset="0"/>
              </a:rPr>
              <a:t>6. Handwritten math symbol and digit dataset: </a:t>
            </a:r>
            <a:r>
              <a:rPr lang="en-IN" dirty="0">
                <a:latin typeface="Segoe UI" panose="020B0502040204020203" pitchFamily="34" charset="0"/>
                <a:cs typeface="Segoe UI" panose="020B0502040204020203" pitchFamily="34" charset="0"/>
                <a:hlinkClick r:id="rId7"/>
              </a:rPr>
              <a:t>https://www.kaggle.com/datasets/clarencezhao/handwritten-mathsymbol-dataset</a:t>
            </a:r>
            <a:endParaRPr lang="en-IN" dirty="0">
              <a:latin typeface="Segoe UI" panose="020B0502040204020203" pitchFamily="34" charset="0"/>
              <a:cs typeface="Segoe UI" panose="020B0502040204020203" pitchFamily="34" charset="0"/>
            </a:endParaRPr>
          </a:p>
          <a:p>
            <a:r>
              <a:rPr lang="en-IN" dirty="0">
                <a:latin typeface="Segoe UI" panose="020B0502040204020203" pitchFamily="34" charset="0"/>
                <a:cs typeface="Segoe UI" panose="020B0502040204020203" pitchFamily="34" charset="0"/>
              </a:rPr>
              <a:t> 7. Handwritten math symbols dataset: </a:t>
            </a:r>
            <a:r>
              <a:rPr lang="en-IN" dirty="0">
                <a:latin typeface="Segoe UI" panose="020B0502040204020203" pitchFamily="34" charset="0"/>
                <a:cs typeface="Segoe UI" panose="020B0502040204020203" pitchFamily="34" charset="0"/>
                <a:hlinkClick r:id="rId8"/>
              </a:rPr>
              <a:t>https://www.kaggle.com/datasets/xainano/handwrittenmathsymbols </a:t>
            </a:r>
            <a:endParaRPr lang="en-IN" dirty="0">
              <a:latin typeface="Segoe UI" panose="020B0502040204020203" pitchFamily="34" charset="0"/>
              <a:cs typeface="Segoe UI" panose="020B0502040204020203" pitchFamily="34" charset="0"/>
            </a:endParaRPr>
          </a:p>
          <a:p>
            <a:r>
              <a:rPr lang="en-IN" dirty="0">
                <a:latin typeface="Segoe UI" panose="020B0502040204020203" pitchFamily="34" charset="0"/>
                <a:cs typeface="Segoe UI" panose="020B0502040204020203" pitchFamily="34" charset="0"/>
              </a:rPr>
              <a:t>Dataset Used in this Project Link: </a:t>
            </a:r>
            <a:r>
              <a:rPr lang="en-IN" dirty="0">
                <a:latin typeface="Segoe UI" panose="020B0502040204020203" pitchFamily="34" charset="0"/>
                <a:cs typeface="Segoe UI" panose="020B0502040204020203" pitchFamily="34" charset="0"/>
                <a:hlinkClick r:id="rId9"/>
              </a:rPr>
              <a:t>https://drive.google.com/file/d/1LaAvsxo7L_sqw4TefT7PJ_8nX5Zjujmk/vi </a:t>
            </a:r>
            <a:r>
              <a:rPr lang="en-IN" dirty="0" err="1">
                <a:latin typeface="Segoe UI" panose="020B0502040204020203" pitchFamily="34" charset="0"/>
                <a:cs typeface="Segoe UI" panose="020B0502040204020203" pitchFamily="34" charset="0"/>
                <a:hlinkClick r:id="rId9"/>
              </a:rPr>
              <a:t>ew?usp</a:t>
            </a:r>
            <a:r>
              <a:rPr lang="en-IN" dirty="0">
                <a:latin typeface="Segoe UI" panose="020B0502040204020203" pitchFamily="34" charset="0"/>
                <a:cs typeface="Segoe UI" panose="020B0502040204020203" pitchFamily="34" charset="0"/>
                <a:hlinkClick r:id="rId9"/>
              </a:rPr>
              <a:t>=sharing </a:t>
            </a:r>
            <a:endParaRPr lang="en-IN" dirty="0">
              <a:latin typeface="Segoe UI" panose="020B0502040204020203" pitchFamily="34" charset="0"/>
              <a:cs typeface="Segoe UI" panose="020B0502040204020203" pitchFamily="34" charset="0"/>
            </a:endParaRPr>
          </a:p>
          <a:p>
            <a:r>
              <a:rPr lang="en-IN" dirty="0">
                <a:latin typeface="Segoe UI" panose="020B0502040204020203" pitchFamily="34" charset="0"/>
                <a:cs typeface="Segoe UI" panose="020B0502040204020203" pitchFamily="34" charset="0"/>
              </a:rPr>
              <a:t>GitHub Link : </a:t>
            </a:r>
            <a:r>
              <a:rPr lang="en-IN" dirty="0">
                <a:latin typeface="Segoe UI" panose="020B0502040204020203" pitchFamily="34" charset="0"/>
                <a:cs typeface="Segoe UI" panose="020B0502040204020203" pitchFamily="34" charset="0"/>
                <a:hlinkClick r:id="rId10"/>
              </a:rPr>
              <a:t>https://github.com/Aryansawant/DeepHandEqSolver/tree/ma</a:t>
            </a:r>
            <a:endParaRPr lang="en-IN"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155216A1-AAD9-7717-E9FB-FBD2ADC52DD0}"/>
              </a:ext>
            </a:extLst>
          </p:cNvPr>
          <p:cNvSpPr>
            <a:spLocks noGrp="1"/>
          </p:cNvSpPr>
          <p:nvPr>
            <p:ph type="dt" sz="half" idx="10"/>
          </p:nvPr>
        </p:nvSpPr>
        <p:spPr/>
        <p:txBody>
          <a:bodyPr/>
          <a:lstStyle/>
          <a:p>
            <a:fld id="{8B5AB32B-B821-49EA-B0DE-6EBD0AEE73B0}" type="datetime1">
              <a:rPr lang="en-IN" smtClean="0"/>
              <a:t>29-04-2024</a:t>
            </a:fld>
            <a:endParaRPr lang="en-IN"/>
          </a:p>
        </p:txBody>
      </p:sp>
      <p:sp>
        <p:nvSpPr>
          <p:cNvPr id="5" name="Footer Placeholder 4">
            <a:extLst>
              <a:ext uri="{FF2B5EF4-FFF2-40B4-BE49-F238E27FC236}">
                <a16:creationId xmlns:a16="http://schemas.microsoft.com/office/drawing/2014/main" id="{CA27E35D-1657-A103-1443-AF24FB6A31E3}"/>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E2C8739F-6F48-A73D-5EE6-F294B3ECC057}"/>
              </a:ext>
            </a:extLst>
          </p:cNvPr>
          <p:cNvSpPr>
            <a:spLocks noGrp="1"/>
          </p:cNvSpPr>
          <p:nvPr>
            <p:ph type="sldNum" sz="quarter" idx="12"/>
          </p:nvPr>
        </p:nvSpPr>
        <p:spPr/>
        <p:txBody>
          <a:bodyPr/>
          <a:lstStyle/>
          <a:p>
            <a:fld id="{3F4804D8-0F11-4816-8E84-7ED0EBE53121}" type="slidenum">
              <a:rPr lang="en-IN" smtClean="0"/>
              <a:t>15</a:t>
            </a:fld>
            <a:endParaRPr lang="en-IN"/>
          </a:p>
        </p:txBody>
      </p:sp>
    </p:spTree>
    <p:extLst>
      <p:ext uri="{BB962C8B-B14F-4D97-AF65-F5344CB8AC3E}">
        <p14:creationId xmlns:p14="http://schemas.microsoft.com/office/powerpoint/2010/main" val="2359535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DEB3-8789-1A51-EADB-E89D854D1684}"/>
              </a:ext>
            </a:extLst>
          </p:cNvPr>
          <p:cNvSpPr>
            <a:spLocks noGrp="1"/>
          </p:cNvSpPr>
          <p:nvPr>
            <p:ph type="title"/>
          </p:nvPr>
        </p:nvSpPr>
        <p:spPr/>
        <p:txBody>
          <a:bodyPr/>
          <a:lstStyle/>
          <a:p>
            <a:r>
              <a:rPr lang="en-IN" dirty="0"/>
              <a:t>PROJECT ACHIEVEMENTS</a:t>
            </a:r>
          </a:p>
        </p:txBody>
      </p:sp>
      <p:sp>
        <p:nvSpPr>
          <p:cNvPr id="3" name="Content Placeholder 2">
            <a:extLst>
              <a:ext uri="{FF2B5EF4-FFF2-40B4-BE49-F238E27FC236}">
                <a16:creationId xmlns:a16="http://schemas.microsoft.com/office/drawing/2014/main" id="{F7D3A52A-1D74-6902-63C2-0835AB539C79}"/>
              </a:ext>
            </a:extLst>
          </p:cNvPr>
          <p:cNvSpPr>
            <a:spLocks noGrp="1"/>
          </p:cNvSpPr>
          <p:nvPr>
            <p:ph idx="1"/>
          </p:nvPr>
        </p:nvSpPr>
        <p:spPr/>
        <p:txBody>
          <a:bodyPr/>
          <a:lstStyle/>
          <a:p>
            <a:pPr>
              <a:lnSpc>
                <a:spcPct val="150000"/>
              </a:lnSpc>
              <a:buFont typeface="Wingdings" panose="05000000000000000000" pitchFamily="2" charset="2"/>
              <a:buChar char="Ø"/>
            </a:pPr>
            <a:r>
              <a:rPr lang="en-US" dirty="0">
                <a:latin typeface="Segoe UI" panose="020B0502040204020203" pitchFamily="34" charset="0"/>
                <a:cs typeface="Segoe UI" panose="020B0502040204020203" pitchFamily="34" charset="0"/>
              </a:rPr>
              <a:t> Developed a robust ML solution for handwritten math expression recognition.</a:t>
            </a:r>
          </a:p>
          <a:p>
            <a:pPr>
              <a:lnSpc>
                <a:spcPct val="150000"/>
              </a:lnSpc>
              <a:buFont typeface="Wingdings" panose="05000000000000000000" pitchFamily="2" charset="2"/>
              <a:buChar char="Ø"/>
            </a:pPr>
            <a:r>
              <a:rPr lang="en-US" dirty="0">
                <a:latin typeface="Segoe UI" panose="020B0502040204020203" pitchFamily="34" charset="0"/>
                <a:cs typeface="Segoe UI" panose="020B0502040204020203" pitchFamily="34" charset="0"/>
              </a:rPr>
              <a:t> Achieved high accuracy in interpreting symbols and digits.</a:t>
            </a:r>
          </a:p>
          <a:p>
            <a:pPr>
              <a:lnSpc>
                <a:spcPct val="150000"/>
              </a:lnSpc>
              <a:buFont typeface="Wingdings" panose="05000000000000000000" pitchFamily="2" charset="2"/>
              <a:buChar char="Ø"/>
            </a:pPr>
            <a:r>
              <a:rPr lang="en-US" dirty="0">
                <a:latin typeface="Segoe UI" panose="020B0502040204020203" pitchFamily="34" charset="0"/>
                <a:cs typeface="Segoe UI" panose="020B0502040204020203" pitchFamily="34" charset="0"/>
              </a:rPr>
              <a:t> Implemented an efficient MobileNetV2 CNN architecture using TensorFlow/</a:t>
            </a:r>
            <a:r>
              <a:rPr lang="en-US" dirty="0" err="1">
                <a:latin typeface="Segoe UI" panose="020B0502040204020203" pitchFamily="34" charset="0"/>
                <a:cs typeface="Segoe UI" panose="020B0502040204020203" pitchFamily="34" charset="0"/>
              </a:rPr>
              <a:t>Keras</a:t>
            </a:r>
            <a:r>
              <a:rPr lang="en-US" dirty="0">
                <a:latin typeface="Segoe UI" panose="020B0502040204020203" pitchFamily="34" charset="0"/>
                <a:cs typeface="Segoe UI" panose="020B0502040204020203" pitchFamily="34" charset="0"/>
              </a:rPr>
              <a:t>.</a:t>
            </a:r>
          </a:p>
          <a:p>
            <a:pPr>
              <a:lnSpc>
                <a:spcPct val="150000"/>
              </a:lnSpc>
              <a:buFont typeface="Wingdings" panose="05000000000000000000" pitchFamily="2" charset="2"/>
              <a:buChar char="Ø"/>
            </a:pPr>
            <a:r>
              <a:rPr lang="en-US" dirty="0">
                <a:latin typeface="Segoe UI" panose="020B0502040204020203" pitchFamily="34" charset="0"/>
                <a:cs typeface="Segoe UI" panose="020B0502040204020203" pitchFamily="34" charset="0"/>
              </a:rPr>
              <a:t> Created a user-friendly GUI with </a:t>
            </a:r>
            <a:r>
              <a:rPr lang="en-US" dirty="0" err="1">
                <a:latin typeface="Segoe UI" panose="020B0502040204020203" pitchFamily="34" charset="0"/>
                <a:cs typeface="Segoe UI" panose="020B0502040204020203" pitchFamily="34" charset="0"/>
              </a:rPr>
              <a:t>Streamlit</a:t>
            </a:r>
            <a:r>
              <a:rPr lang="en-US" dirty="0">
                <a:latin typeface="Segoe UI" panose="020B0502040204020203" pitchFamily="34" charset="0"/>
                <a:cs typeface="Segoe UI" panose="020B0502040204020203" pitchFamily="34" charset="0"/>
              </a:rPr>
              <a:t> for seamless input and output.</a:t>
            </a:r>
          </a:p>
          <a:p>
            <a:pPr>
              <a:lnSpc>
                <a:spcPct val="150000"/>
              </a:lnSpc>
              <a:buFont typeface="Wingdings" panose="05000000000000000000" pitchFamily="2" charset="2"/>
              <a:buChar char="Ø"/>
            </a:pPr>
            <a:r>
              <a:rPr lang="en-US" dirty="0">
                <a:latin typeface="Segoe UI" panose="020B0502040204020203" pitchFamily="34" charset="0"/>
                <a:cs typeface="Segoe UI" panose="020B0502040204020203" pitchFamily="34" charset="0"/>
              </a:rPr>
              <a:t> Bridged the gap between traditional pen-and-paper math and digital automation.</a:t>
            </a:r>
            <a:endParaRPr lang="en-IN"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D00B5440-C345-0BC6-0618-26F0CF259754}"/>
              </a:ext>
            </a:extLst>
          </p:cNvPr>
          <p:cNvSpPr>
            <a:spLocks noGrp="1"/>
          </p:cNvSpPr>
          <p:nvPr>
            <p:ph type="dt" sz="half" idx="10"/>
          </p:nvPr>
        </p:nvSpPr>
        <p:spPr/>
        <p:txBody>
          <a:bodyPr/>
          <a:lstStyle/>
          <a:p>
            <a:fld id="{8B5AB32B-B821-49EA-B0DE-6EBD0AEE73B0}" type="datetime1">
              <a:rPr lang="en-IN" smtClean="0"/>
              <a:t>29-04-2024</a:t>
            </a:fld>
            <a:endParaRPr lang="en-IN"/>
          </a:p>
        </p:txBody>
      </p:sp>
      <p:sp>
        <p:nvSpPr>
          <p:cNvPr id="5" name="Footer Placeholder 4">
            <a:extLst>
              <a:ext uri="{FF2B5EF4-FFF2-40B4-BE49-F238E27FC236}">
                <a16:creationId xmlns:a16="http://schemas.microsoft.com/office/drawing/2014/main" id="{85DF109F-9D17-2BC1-B750-AB961C27BE10}"/>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B05EFA41-4223-3573-F4E1-136344870817}"/>
              </a:ext>
            </a:extLst>
          </p:cNvPr>
          <p:cNvSpPr>
            <a:spLocks noGrp="1"/>
          </p:cNvSpPr>
          <p:nvPr>
            <p:ph type="sldNum" sz="quarter" idx="12"/>
          </p:nvPr>
        </p:nvSpPr>
        <p:spPr/>
        <p:txBody>
          <a:bodyPr/>
          <a:lstStyle/>
          <a:p>
            <a:fld id="{3F4804D8-0F11-4816-8E84-7ED0EBE53121}" type="slidenum">
              <a:rPr lang="en-IN" smtClean="0"/>
              <a:t>16</a:t>
            </a:fld>
            <a:endParaRPr lang="en-IN"/>
          </a:p>
        </p:txBody>
      </p:sp>
    </p:spTree>
    <p:extLst>
      <p:ext uri="{BB962C8B-B14F-4D97-AF65-F5344CB8AC3E}">
        <p14:creationId xmlns:p14="http://schemas.microsoft.com/office/powerpoint/2010/main" val="311800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72B4-CC8F-C174-79D8-9B2003973833}"/>
              </a:ext>
            </a:extLst>
          </p:cNvPr>
          <p:cNvSpPr>
            <a:spLocks noGrp="1"/>
          </p:cNvSpPr>
          <p:nvPr>
            <p:ph type="title"/>
          </p:nvPr>
        </p:nvSpPr>
        <p:spPr>
          <a:xfrm>
            <a:off x="838200" y="465772"/>
            <a:ext cx="10515600" cy="1325563"/>
          </a:xfrm>
        </p:spPr>
        <p:txBody>
          <a:bodyPr/>
          <a:lstStyle/>
          <a:p>
            <a:r>
              <a:rPr lang="en-IN" dirty="0"/>
              <a:t>Outline</a:t>
            </a:r>
          </a:p>
        </p:txBody>
      </p:sp>
      <p:sp>
        <p:nvSpPr>
          <p:cNvPr id="3" name="Content Placeholder 2">
            <a:extLst>
              <a:ext uri="{FF2B5EF4-FFF2-40B4-BE49-F238E27FC236}">
                <a16:creationId xmlns:a16="http://schemas.microsoft.com/office/drawing/2014/main" id="{84E02C14-51E9-DB38-564F-FBBB07361485}"/>
              </a:ext>
            </a:extLst>
          </p:cNvPr>
          <p:cNvSpPr>
            <a:spLocks noGrp="1"/>
          </p:cNvSpPr>
          <p:nvPr>
            <p:ph idx="1"/>
          </p:nvPr>
        </p:nvSpPr>
        <p:spPr/>
        <p:txBody>
          <a:bodyPr>
            <a:normAutofit fontScale="70000" lnSpcReduction="20000"/>
          </a:bodyPr>
          <a:lstStyle/>
          <a:p>
            <a:r>
              <a:rPr lang="en-IN" dirty="0"/>
              <a:t>Abstract</a:t>
            </a:r>
          </a:p>
          <a:p>
            <a:r>
              <a:rPr lang="en-IN" dirty="0"/>
              <a:t>Introduction</a:t>
            </a:r>
          </a:p>
          <a:p>
            <a:r>
              <a:rPr lang="en-IN" dirty="0"/>
              <a:t>Motivation</a:t>
            </a:r>
          </a:p>
          <a:p>
            <a:r>
              <a:rPr lang="en-IN" dirty="0"/>
              <a:t>Objectives</a:t>
            </a:r>
          </a:p>
          <a:p>
            <a:r>
              <a:rPr lang="en-IN" dirty="0"/>
              <a:t>Problem Statement</a:t>
            </a:r>
          </a:p>
          <a:p>
            <a:r>
              <a:rPr lang="en-IN" dirty="0"/>
              <a:t>Literature Survey</a:t>
            </a:r>
          </a:p>
          <a:p>
            <a:r>
              <a:rPr lang="en-IN" dirty="0"/>
              <a:t>Technology Stack (Hardware/Software)</a:t>
            </a:r>
          </a:p>
          <a:p>
            <a:r>
              <a:rPr lang="en-IN" dirty="0"/>
              <a:t>Implementation</a:t>
            </a:r>
          </a:p>
          <a:p>
            <a:r>
              <a:rPr lang="en-IN" dirty="0"/>
              <a:t>Results and Discussions</a:t>
            </a:r>
          </a:p>
          <a:p>
            <a:r>
              <a:rPr lang="en-IN" dirty="0"/>
              <a:t>Conclusion and Future Scope</a:t>
            </a:r>
          </a:p>
          <a:p>
            <a:r>
              <a:rPr lang="en-IN" dirty="0"/>
              <a:t>References</a:t>
            </a:r>
          </a:p>
          <a:p>
            <a:r>
              <a:rPr lang="en-IN" dirty="0"/>
              <a:t>Project Achievements</a:t>
            </a:r>
          </a:p>
        </p:txBody>
      </p:sp>
      <p:sp>
        <p:nvSpPr>
          <p:cNvPr id="4" name="Date Placeholder 3">
            <a:extLst>
              <a:ext uri="{FF2B5EF4-FFF2-40B4-BE49-F238E27FC236}">
                <a16:creationId xmlns:a16="http://schemas.microsoft.com/office/drawing/2014/main" id="{F9FE846A-C286-1DEA-2BD6-4D47BA14B77E}"/>
              </a:ext>
            </a:extLst>
          </p:cNvPr>
          <p:cNvSpPr>
            <a:spLocks noGrp="1"/>
          </p:cNvSpPr>
          <p:nvPr>
            <p:ph type="dt" sz="half" idx="10"/>
          </p:nvPr>
        </p:nvSpPr>
        <p:spPr/>
        <p:txBody>
          <a:bodyPr/>
          <a:lstStyle/>
          <a:p>
            <a:fld id="{ECF76745-6B18-47FD-A95E-9E25FC2088D9}" type="datetime1">
              <a:rPr lang="en-IN" smtClean="0"/>
              <a:t>29-04-2024</a:t>
            </a:fld>
            <a:endParaRPr lang="en-IN"/>
          </a:p>
        </p:txBody>
      </p:sp>
      <p:sp>
        <p:nvSpPr>
          <p:cNvPr id="6" name="Footer Placeholder 5">
            <a:extLst>
              <a:ext uri="{FF2B5EF4-FFF2-40B4-BE49-F238E27FC236}">
                <a16:creationId xmlns:a16="http://schemas.microsoft.com/office/drawing/2014/main" id="{7B681B85-738F-8B70-1D5D-4A1725033231}"/>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834EF506-05F7-F9FA-B289-F655653BB4A5}"/>
              </a:ext>
            </a:extLst>
          </p:cNvPr>
          <p:cNvSpPr>
            <a:spLocks noGrp="1"/>
          </p:cNvSpPr>
          <p:nvPr>
            <p:ph type="sldNum" sz="quarter" idx="12"/>
          </p:nvPr>
        </p:nvSpPr>
        <p:spPr/>
        <p:txBody>
          <a:bodyPr/>
          <a:lstStyle/>
          <a:p>
            <a:fld id="{3F4804D8-0F11-4816-8E84-7ED0EBE53121}" type="slidenum">
              <a:rPr lang="en-IN" smtClean="0"/>
              <a:t>2</a:t>
            </a:fld>
            <a:endParaRPr lang="en-IN"/>
          </a:p>
        </p:txBody>
      </p:sp>
    </p:spTree>
    <p:extLst>
      <p:ext uri="{BB962C8B-B14F-4D97-AF65-F5344CB8AC3E}">
        <p14:creationId xmlns:p14="http://schemas.microsoft.com/office/powerpoint/2010/main" val="117695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BC86-E8E0-791B-5922-634F2B05D05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930A85B8-0AC3-E930-7328-6EA6940767A8}"/>
              </a:ext>
            </a:extLst>
          </p:cNvPr>
          <p:cNvSpPr>
            <a:spLocks noGrp="1"/>
          </p:cNvSpPr>
          <p:nvPr>
            <p:ph idx="1"/>
          </p:nvPr>
        </p:nvSpPr>
        <p:spPr>
          <a:xfrm>
            <a:off x="4800600" y="1078029"/>
            <a:ext cx="6492240" cy="4911291"/>
          </a:xfrm>
        </p:spPr>
        <p:txBody>
          <a:bodyPr>
            <a:normAutofit/>
          </a:bodyPr>
          <a:lstStyle/>
          <a:p>
            <a:pPr>
              <a:lnSpc>
                <a:spcPct val="150000"/>
              </a:lnSpc>
            </a:pPr>
            <a:r>
              <a:rPr lang="en-US" dirty="0" err="1">
                <a:latin typeface="Segoe UI" panose="020B0502040204020203" pitchFamily="34" charset="0"/>
                <a:cs typeface="Segoe UI" panose="020B0502040204020203" pitchFamily="34" charset="0"/>
              </a:rPr>
              <a:t>DeepHandEqSolver</a:t>
            </a:r>
            <a:r>
              <a:rPr lang="en-US" dirty="0">
                <a:latin typeface="Segoe UI" panose="020B0502040204020203" pitchFamily="34" charset="0"/>
                <a:cs typeface="Segoe UI" panose="020B0502040204020203" pitchFamily="34" charset="0"/>
              </a:rPr>
              <a:t> is an ML project for solving handwritten math expressions. It uses a dataset of 18,000+ images containing digits and operators. Implemented with MobileNetV2 CNNs using TensorFlow/</a:t>
            </a:r>
            <a:r>
              <a:rPr lang="en-US" dirty="0" err="1">
                <a:latin typeface="Segoe UI" panose="020B0502040204020203" pitchFamily="34" charset="0"/>
                <a:cs typeface="Segoe UI" panose="020B0502040204020203" pitchFamily="34" charset="0"/>
              </a:rPr>
              <a:t>Keras</a:t>
            </a:r>
            <a:r>
              <a:rPr lang="en-US" dirty="0">
                <a:latin typeface="Segoe UI" panose="020B0502040204020203" pitchFamily="34" charset="0"/>
                <a:cs typeface="Segoe UI" panose="020B0502040204020203" pitchFamily="34" charset="0"/>
              </a:rPr>
              <a:t>. The user-friendly GUI, built with </a:t>
            </a:r>
            <a:r>
              <a:rPr lang="en-US" dirty="0" err="1">
                <a:latin typeface="Segoe UI" panose="020B0502040204020203" pitchFamily="34" charset="0"/>
                <a:cs typeface="Segoe UI" panose="020B0502040204020203" pitchFamily="34" charset="0"/>
              </a:rPr>
              <a:t>Streamlit</a:t>
            </a:r>
            <a:r>
              <a:rPr lang="en-US" dirty="0">
                <a:latin typeface="Segoe UI" panose="020B0502040204020203" pitchFamily="34" charset="0"/>
                <a:cs typeface="Segoe UI" panose="020B0502040204020203" pitchFamily="34" charset="0"/>
              </a:rPr>
              <a:t>, simplifies input and output. It demonstrates the power of deep learning in interpreting handwritten math, making math computation more efficient and accessible.</a:t>
            </a:r>
            <a:endParaRPr lang="en-IN" dirty="0">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4F2B1A9F-67F3-3167-2A92-B372A5D15AFF}"/>
              </a:ext>
            </a:extLst>
          </p:cNvPr>
          <p:cNvSpPr>
            <a:spLocks noGrp="1"/>
          </p:cNvSpPr>
          <p:nvPr>
            <p:ph type="body" sz="half" idx="2"/>
          </p:nvPr>
        </p:nvSpPr>
        <p:spPr/>
        <p:txBody>
          <a:bodyPr/>
          <a:lstStyle/>
          <a:p>
            <a:endParaRPr lang="en-IN" dirty="0"/>
          </a:p>
        </p:txBody>
      </p:sp>
      <p:sp>
        <p:nvSpPr>
          <p:cNvPr id="5" name="Date Placeholder 4">
            <a:extLst>
              <a:ext uri="{FF2B5EF4-FFF2-40B4-BE49-F238E27FC236}">
                <a16:creationId xmlns:a16="http://schemas.microsoft.com/office/drawing/2014/main" id="{68CAF9DB-A0B0-AFEC-4C3D-C9AF7CDAB72B}"/>
              </a:ext>
            </a:extLst>
          </p:cNvPr>
          <p:cNvSpPr>
            <a:spLocks noGrp="1"/>
          </p:cNvSpPr>
          <p:nvPr>
            <p:ph type="dt" sz="half" idx="10"/>
          </p:nvPr>
        </p:nvSpPr>
        <p:spPr/>
        <p:txBody>
          <a:bodyPr/>
          <a:lstStyle/>
          <a:p>
            <a:fld id="{E005C8A7-C8FA-43AC-B2D4-11447D0F6CA9}" type="datetime1">
              <a:rPr lang="en-IN" smtClean="0"/>
              <a:t>29-04-2024</a:t>
            </a:fld>
            <a:endParaRPr lang="en-IN"/>
          </a:p>
        </p:txBody>
      </p:sp>
      <p:sp>
        <p:nvSpPr>
          <p:cNvPr id="6" name="Footer Placeholder 5">
            <a:extLst>
              <a:ext uri="{FF2B5EF4-FFF2-40B4-BE49-F238E27FC236}">
                <a16:creationId xmlns:a16="http://schemas.microsoft.com/office/drawing/2014/main" id="{98B795DF-25A3-E1F8-688A-5E9BBBD44F75}"/>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62ACF9AC-32CC-B644-FA23-923BB27AC6C2}"/>
              </a:ext>
            </a:extLst>
          </p:cNvPr>
          <p:cNvSpPr>
            <a:spLocks noGrp="1"/>
          </p:cNvSpPr>
          <p:nvPr>
            <p:ph type="sldNum" sz="quarter" idx="12"/>
          </p:nvPr>
        </p:nvSpPr>
        <p:spPr/>
        <p:txBody>
          <a:bodyPr/>
          <a:lstStyle/>
          <a:p>
            <a:fld id="{3F4804D8-0F11-4816-8E84-7ED0EBE53121}" type="slidenum">
              <a:rPr lang="en-IN" smtClean="0"/>
              <a:t>3</a:t>
            </a:fld>
            <a:endParaRPr lang="en-IN"/>
          </a:p>
        </p:txBody>
      </p:sp>
    </p:spTree>
    <p:extLst>
      <p:ext uri="{BB962C8B-B14F-4D97-AF65-F5344CB8AC3E}">
        <p14:creationId xmlns:p14="http://schemas.microsoft.com/office/powerpoint/2010/main" val="3145449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F2C1-E50C-0F81-44C5-183801366BA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D86A91C-738D-2F2D-5345-043CB53FB08A}"/>
              </a:ext>
            </a:extLst>
          </p:cNvPr>
          <p:cNvSpPr>
            <a:spLocks noGrp="1"/>
          </p:cNvSpPr>
          <p:nvPr>
            <p:ph sz="half" idx="1"/>
          </p:nvPr>
        </p:nvSpPr>
        <p:spPr>
          <a:xfrm>
            <a:off x="1097279" y="1859622"/>
            <a:ext cx="10058400" cy="4009471"/>
          </a:xfrm>
        </p:spPr>
        <p:txBody>
          <a:bodyPr/>
          <a:lstStyle/>
          <a:p>
            <a:pPr algn="just">
              <a:lnSpc>
                <a:spcPct val="150000"/>
              </a:lnSpc>
              <a:spcAft>
                <a:spcPts val="1800"/>
              </a:spcAft>
            </a:pPr>
            <a:r>
              <a:rPr lang="en-US" dirty="0" err="1">
                <a:latin typeface="Segoe UI" panose="020B0502040204020203" pitchFamily="34" charset="0"/>
                <a:cs typeface="Segoe UI" panose="020B0502040204020203" pitchFamily="34" charset="0"/>
              </a:rPr>
              <a:t>DeepHandEqSolver</a:t>
            </a:r>
            <a:r>
              <a:rPr lang="en-US" dirty="0">
                <a:latin typeface="Segoe UI" panose="020B0502040204020203" pitchFamily="34" charset="0"/>
                <a:cs typeface="Segoe UI" panose="020B0502040204020203" pitchFamily="34" charset="0"/>
              </a:rPr>
              <a:t> revolutionizes handwritten mathematical expression recognition using deep learning. Trained on 18,000+ images, it accurately interprets basic equations. Leveraging MobileNetV2 CNN architecture and a user-friendly </a:t>
            </a:r>
            <a:r>
              <a:rPr lang="en-US" dirty="0" err="1">
                <a:latin typeface="Segoe UI" panose="020B0502040204020203" pitchFamily="34" charset="0"/>
                <a:cs typeface="Segoe UI" panose="020B0502040204020203" pitchFamily="34" charset="0"/>
              </a:rPr>
              <a:t>Streamlit</a:t>
            </a:r>
            <a:r>
              <a:rPr lang="en-US" dirty="0">
                <a:latin typeface="Segoe UI" panose="020B0502040204020203" pitchFamily="34" charset="0"/>
                <a:cs typeface="Segoe UI" panose="020B0502040204020203" pitchFamily="34" charset="0"/>
              </a:rPr>
              <a:t> GUI, it simplifies input and output. This project bridges pen-and-paper math with automated digital solutions, enhancing learning and computation efficiency.</a:t>
            </a:r>
            <a:endParaRPr lang="en-IN" dirty="0">
              <a:latin typeface="Segoe UI" panose="020B0502040204020203" pitchFamily="34" charset="0"/>
              <a:cs typeface="Segoe UI" panose="020B0502040204020203" pitchFamily="34" charset="0"/>
            </a:endParaRPr>
          </a:p>
        </p:txBody>
      </p:sp>
      <p:sp>
        <p:nvSpPr>
          <p:cNvPr id="5" name="Date Placeholder 4">
            <a:extLst>
              <a:ext uri="{FF2B5EF4-FFF2-40B4-BE49-F238E27FC236}">
                <a16:creationId xmlns:a16="http://schemas.microsoft.com/office/drawing/2014/main" id="{A4DDBF03-B259-EE10-B9AD-30846A14C136}"/>
              </a:ext>
            </a:extLst>
          </p:cNvPr>
          <p:cNvSpPr>
            <a:spLocks noGrp="1"/>
          </p:cNvSpPr>
          <p:nvPr>
            <p:ph type="dt" sz="half" idx="10"/>
          </p:nvPr>
        </p:nvSpPr>
        <p:spPr/>
        <p:txBody>
          <a:bodyPr/>
          <a:lstStyle/>
          <a:p>
            <a:fld id="{78BBF34D-4E6D-4CC3-A665-A5DF082EBA6B}" type="datetime1">
              <a:rPr lang="en-IN" smtClean="0"/>
              <a:t>29-04-2024</a:t>
            </a:fld>
            <a:endParaRPr lang="en-IN"/>
          </a:p>
        </p:txBody>
      </p:sp>
      <p:sp>
        <p:nvSpPr>
          <p:cNvPr id="6" name="Footer Placeholder 5">
            <a:extLst>
              <a:ext uri="{FF2B5EF4-FFF2-40B4-BE49-F238E27FC236}">
                <a16:creationId xmlns:a16="http://schemas.microsoft.com/office/drawing/2014/main" id="{52F34DBF-F48F-D6AA-D558-5A62369C1634}"/>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D88A86B8-B6BD-5511-4F84-C9A1F0D805FD}"/>
              </a:ext>
            </a:extLst>
          </p:cNvPr>
          <p:cNvSpPr>
            <a:spLocks noGrp="1"/>
          </p:cNvSpPr>
          <p:nvPr>
            <p:ph type="sldNum" sz="quarter" idx="12"/>
          </p:nvPr>
        </p:nvSpPr>
        <p:spPr/>
        <p:txBody>
          <a:bodyPr/>
          <a:lstStyle/>
          <a:p>
            <a:fld id="{3F4804D8-0F11-4816-8E84-7ED0EBE53121}" type="slidenum">
              <a:rPr lang="en-IN" smtClean="0"/>
              <a:t>4</a:t>
            </a:fld>
            <a:endParaRPr lang="en-IN"/>
          </a:p>
        </p:txBody>
      </p:sp>
    </p:spTree>
    <p:extLst>
      <p:ext uri="{BB962C8B-B14F-4D97-AF65-F5344CB8AC3E}">
        <p14:creationId xmlns:p14="http://schemas.microsoft.com/office/powerpoint/2010/main" val="21485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9E7F-6287-CFA0-5278-D7843564AC59}"/>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06C8249E-148C-816A-4176-3CBC6ADA8F29}"/>
              </a:ext>
            </a:extLst>
          </p:cNvPr>
          <p:cNvSpPr>
            <a:spLocks noGrp="1"/>
          </p:cNvSpPr>
          <p:nvPr>
            <p:ph idx="1"/>
          </p:nvPr>
        </p:nvSpPr>
        <p:spPr>
          <a:xfrm>
            <a:off x="1097280" y="1869897"/>
            <a:ext cx="10058400" cy="3999197"/>
          </a:xfrm>
        </p:spPr>
        <p:txBody>
          <a:bodyPr/>
          <a:lstStyle/>
          <a:p>
            <a:pPr>
              <a:lnSpc>
                <a:spcPct val="150000"/>
              </a:lnSpc>
            </a:pPr>
            <a:r>
              <a:rPr lang="en-US" dirty="0" err="1">
                <a:latin typeface="Segoe UI" panose="020B0502040204020203" pitchFamily="34" charset="0"/>
                <a:cs typeface="Segoe UI" panose="020B0502040204020203" pitchFamily="34" charset="0"/>
              </a:rPr>
              <a:t>DeepHandEqSolver</a:t>
            </a:r>
            <a:r>
              <a:rPr lang="en-US" dirty="0">
                <a:latin typeface="Segoe UI" panose="020B0502040204020203" pitchFamily="34" charset="0"/>
                <a:cs typeface="Segoe UI" panose="020B0502040204020203" pitchFamily="34" charset="0"/>
              </a:rPr>
              <a:t> addresses the challenge of interpreting handwritten math accurately. With deep learning, it simplifies this cumbersome process, aiding students, educators, and professionals. By enhancing accessibility and efficiency, it fosters problem-solving focus, not manual transcription.</a:t>
            </a:r>
            <a:endParaRPr lang="en-IN"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92F5D063-99A7-7953-5586-4F173448166F}"/>
              </a:ext>
            </a:extLst>
          </p:cNvPr>
          <p:cNvSpPr>
            <a:spLocks noGrp="1"/>
          </p:cNvSpPr>
          <p:nvPr>
            <p:ph type="dt" sz="half" idx="10"/>
          </p:nvPr>
        </p:nvSpPr>
        <p:spPr/>
        <p:txBody>
          <a:bodyPr/>
          <a:lstStyle/>
          <a:p>
            <a:fld id="{8B5AB32B-B821-49EA-B0DE-6EBD0AEE73B0}" type="datetime1">
              <a:rPr lang="en-IN" smtClean="0"/>
              <a:t>29-04-2024</a:t>
            </a:fld>
            <a:endParaRPr lang="en-IN"/>
          </a:p>
        </p:txBody>
      </p:sp>
      <p:sp>
        <p:nvSpPr>
          <p:cNvPr id="5" name="Footer Placeholder 4">
            <a:extLst>
              <a:ext uri="{FF2B5EF4-FFF2-40B4-BE49-F238E27FC236}">
                <a16:creationId xmlns:a16="http://schemas.microsoft.com/office/drawing/2014/main" id="{CF6C87CD-ED5D-72C5-BCA7-2401A4D26C8E}"/>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5C547278-1A5B-DF10-9118-573550086D56}"/>
              </a:ext>
            </a:extLst>
          </p:cNvPr>
          <p:cNvSpPr>
            <a:spLocks noGrp="1"/>
          </p:cNvSpPr>
          <p:nvPr>
            <p:ph type="sldNum" sz="quarter" idx="12"/>
          </p:nvPr>
        </p:nvSpPr>
        <p:spPr/>
        <p:txBody>
          <a:bodyPr/>
          <a:lstStyle/>
          <a:p>
            <a:fld id="{3F4804D8-0F11-4816-8E84-7ED0EBE53121}" type="slidenum">
              <a:rPr lang="en-IN" smtClean="0"/>
              <a:t>5</a:t>
            </a:fld>
            <a:endParaRPr lang="en-IN"/>
          </a:p>
        </p:txBody>
      </p:sp>
    </p:spTree>
    <p:extLst>
      <p:ext uri="{BB962C8B-B14F-4D97-AF65-F5344CB8AC3E}">
        <p14:creationId xmlns:p14="http://schemas.microsoft.com/office/powerpoint/2010/main" val="221109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5D12-A998-468B-876C-AC4D3C51B530}"/>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4B7C4818-99C3-4FCC-F963-FC9158BF71ED}"/>
              </a:ext>
            </a:extLst>
          </p:cNvPr>
          <p:cNvSpPr>
            <a:spLocks noGrp="1"/>
          </p:cNvSpPr>
          <p:nvPr>
            <p:ph idx="1"/>
          </p:nvPr>
        </p:nvSpPr>
        <p:spPr>
          <a:xfrm>
            <a:off x="1097280" y="1869897"/>
            <a:ext cx="10058400" cy="3999196"/>
          </a:xfrm>
        </p:spPr>
        <p:txBody>
          <a:bodyPr/>
          <a:lstStyle/>
          <a:p>
            <a:pPr>
              <a:lnSpc>
                <a:spcPct val="150000"/>
              </a:lnSpc>
            </a:pPr>
            <a:r>
              <a:rPr lang="en-US" dirty="0" err="1">
                <a:latin typeface="Segoe UI" panose="020B0502040204020203" pitchFamily="34" charset="0"/>
                <a:cs typeface="Segoe UI" panose="020B0502040204020203" pitchFamily="34" charset="0"/>
              </a:rPr>
              <a:t>DeepHandEqSolver</a:t>
            </a:r>
            <a:r>
              <a:rPr lang="en-US" dirty="0">
                <a:latin typeface="Segoe UI" panose="020B0502040204020203" pitchFamily="34" charset="0"/>
                <a:cs typeface="Segoe UI" panose="020B0502040204020203" pitchFamily="34" charset="0"/>
              </a:rPr>
              <a:t> aims to develop a machine learning system for accurate recognition and solving of handwritten math. Objectives include dataset collection, model selection (MobileNetV2), training, GUI development (</a:t>
            </a:r>
            <a:r>
              <a:rPr lang="en-US" dirty="0" err="1">
                <a:latin typeface="Segoe UI" panose="020B0502040204020203" pitchFamily="34" charset="0"/>
                <a:cs typeface="Segoe UI" panose="020B0502040204020203" pitchFamily="34" charset="0"/>
              </a:rPr>
              <a:t>Streamlit</a:t>
            </a:r>
            <a:r>
              <a:rPr lang="en-US" dirty="0">
                <a:latin typeface="Segoe UI" panose="020B0502040204020203" pitchFamily="34" charset="0"/>
                <a:cs typeface="Segoe UI" panose="020B0502040204020203" pitchFamily="34" charset="0"/>
              </a:rPr>
              <a:t>), evaluation, and deployment. By achieving these goals, it enhances accessibility, efficiency, and accuracy in mathematical computation.</a:t>
            </a:r>
            <a:endParaRPr lang="en-IN"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3054F85A-1EDD-C762-9476-CE365A0D0730}"/>
              </a:ext>
            </a:extLst>
          </p:cNvPr>
          <p:cNvSpPr>
            <a:spLocks noGrp="1"/>
          </p:cNvSpPr>
          <p:nvPr>
            <p:ph type="dt" sz="half" idx="10"/>
          </p:nvPr>
        </p:nvSpPr>
        <p:spPr/>
        <p:txBody>
          <a:bodyPr/>
          <a:lstStyle/>
          <a:p>
            <a:fld id="{8B5AB32B-B821-49EA-B0DE-6EBD0AEE73B0}" type="datetime1">
              <a:rPr lang="en-IN" smtClean="0"/>
              <a:t>29-04-2024</a:t>
            </a:fld>
            <a:endParaRPr lang="en-IN"/>
          </a:p>
        </p:txBody>
      </p:sp>
      <p:sp>
        <p:nvSpPr>
          <p:cNvPr id="5" name="Footer Placeholder 4">
            <a:extLst>
              <a:ext uri="{FF2B5EF4-FFF2-40B4-BE49-F238E27FC236}">
                <a16:creationId xmlns:a16="http://schemas.microsoft.com/office/drawing/2014/main" id="{CE600A1C-DB84-930E-2777-FB2384450420}"/>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B352C67C-4C03-94B2-AE51-67DD801ECA7F}"/>
              </a:ext>
            </a:extLst>
          </p:cNvPr>
          <p:cNvSpPr>
            <a:spLocks noGrp="1"/>
          </p:cNvSpPr>
          <p:nvPr>
            <p:ph type="sldNum" sz="quarter" idx="12"/>
          </p:nvPr>
        </p:nvSpPr>
        <p:spPr/>
        <p:txBody>
          <a:bodyPr/>
          <a:lstStyle/>
          <a:p>
            <a:fld id="{3F4804D8-0F11-4816-8E84-7ED0EBE53121}" type="slidenum">
              <a:rPr lang="en-IN" smtClean="0"/>
              <a:t>6</a:t>
            </a:fld>
            <a:endParaRPr lang="en-IN"/>
          </a:p>
        </p:txBody>
      </p:sp>
    </p:spTree>
    <p:extLst>
      <p:ext uri="{BB962C8B-B14F-4D97-AF65-F5344CB8AC3E}">
        <p14:creationId xmlns:p14="http://schemas.microsoft.com/office/powerpoint/2010/main" val="158149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5E0-497B-7B4F-0E3F-F6FF4AD4387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E93DE3D-888D-C151-5F2C-4BD8028FDB06}"/>
              </a:ext>
            </a:extLst>
          </p:cNvPr>
          <p:cNvSpPr>
            <a:spLocks noGrp="1"/>
          </p:cNvSpPr>
          <p:nvPr>
            <p:ph idx="1"/>
          </p:nvPr>
        </p:nvSpPr>
        <p:spPr/>
        <p:txBody>
          <a:bodyPr/>
          <a:lstStyle/>
          <a:p>
            <a:pPr>
              <a:lnSpc>
                <a:spcPct val="150000"/>
              </a:lnSpc>
            </a:pPr>
            <a:r>
              <a:rPr lang="en-US" dirty="0">
                <a:latin typeface="Segoe UI" panose="020B0502040204020203" pitchFamily="34" charset="0"/>
                <a:cs typeface="Segoe UI" panose="020B0502040204020203" pitchFamily="34" charset="0"/>
              </a:rPr>
              <a:t>Handwritten mathematical expressions pose a significant challenge in automated interpretation due to their variability in writing styles, quality, and composition. Traditional methods of recognizing handwritten symbols and digits often lack the accuracy and efficiency required for practical applications. Consequently, there is a pressing need for a robust solution capable of accurately interpreting handwritten mathematical expressions and providing reliable solutions.</a:t>
            </a:r>
            <a:endParaRPr lang="en-IN" dirty="0">
              <a:latin typeface="Segoe UI" panose="020B0502040204020203" pitchFamily="34" charset="0"/>
              <a:cs typeface="Segoe UI" panose="020B0502040204020203" pitchFamily="34" charset="0"/>
            </a:endParaRPr>
          </a:p>
        </p:txBody>
      </p:sp>
      <p:sp>
        <p:nvSpPr>
          <p:cNvPr id="4" name="Date Placeholder 3">
            <a:extLst>
              <a:ext uri="{FF2B5EF4-FFF2-40B4-BE49-F238E27FC236}">
                <a16:creationId xmlns:a16="http://schemas.microsoft.com/office/drawing/2014/main" id="{56D70A92-5402-169C-33E8-716660679D64}"/>
              </a:ext>
            </a:extLst>
          </p:cNvPr>
          <p:cNvSpPr>
            <a:spLocks noGrp="1"/>
          </p:cNvSpPr>
          <p:nvPr>
            <p:ph type="dt" sz="half" idx="10"/>
          </p:nvPr>
        </p:nvSpPr>
        <p:spPr/>
        <p:txBody>
          <a:bodyPr/>
          <a:lstStyle/>
          <a:p>
            <a:fld id="{8B5AB32B-B821-49EA-B0DE-6EBD0AEE73B0}" type="datetime1">
              <a:rPr lang="en-IN" smtClean="0"/>
              <a:t>29-04-2024</a:t>
            </a:fld>
            <a:endParaRPr lang="en-IN"/>
          </a:p>
        </p:txBody>
      </p:sp>
      <p:sp>
        <p:nvSpPr>
          <p:cNvPr id="5" name="Footer Placeholder 4">
            <a:extLst>
              <a:ext uri="{FF2B5EF4-FFF2-40B4-BE49-F238E27FC236}">
                <a16:creationId xmlns:a16="http://schemas.microsoft.com/office/drawing/2014/main" id="{7F33C32E-39DD-BDC4-C816-451B3C63709F}"/>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63157030-CE1A-8B21-A0B2-E0AA892D3CDB}"/>
              </a:ext>
            </a:extLst>
          </p:cNvPr>
          <p:cNvSpPr>
            <a:spLocks noGrp="1"/>
          </p:cNvSpPr>
          <p:nvPr>
            <p:ph type="sldNum" sz="quarter" idx="12"/>
          </p:nvPr>
        </p:nvSpPr>
        <p:spPr/>
        <p:txBody>
          <a:bodyPr/>
          <a:lstStyle/>
          <a:p>
            <a:fld id="{3F4804D8-0F11-4816-8E84-7ED0EBE53121}" type="slidenum">
              <a:rPr lang="en-IN" smtClean="0"/>
              <a:t>7</a:t>
            </a:fld>
            <a:endParaRPr lang="en-IN"/>
          </a:p>
        </p:txBody>
      </p:sp>
    </p:spTree>
    <p:extLst>
      <p:ext uri="{BB962C8B-B14F-4D97-AF65-F5344CB8AC3E}">
        <p14:creationId xmlns:p14="http://schemas.microsoft.com/office/powerpoint/2010/main" val="1846005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DF60-3E38-BDD2-36EC-8E182FEFAC66}"/>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6F2C300B-F7EC-DC1E-E5B2-CFD1C9C9F28B}"/>
              </a:ext>
            </a:extLst>
          </p:cNvPr>
          <p:cNvSpPr>
            <a:spLocks noGrp="1"/>
          </p:cNvSpPr>
          <p:nvPr>
            <p:ph idx="1"/>
          </p:nvPr>
        </p:nvSpPr>
        <p:spPr>
          <a:xfrm>
            <a:off x="1097280" y="1941816"/>
            <a:ext cx="10058400" cy="3965824"/>
          </a:xfrm>
        </p:spPr>
        <p:txBody>
          <a:bodyPr>
            <a:normAutofit lnSpcReduction="10000"/>
          </a:bodyPr>
          <a:lstStyle/>
          <a:p>
            <a:pPr algn="l">
              <a:buFont typeface="Wingdings" panose="05000000000000000000" pitchFamily="2" charset="2"/>
              <a:buChar char="Ø"/>
            </a:pPr>
            <a:r>
              <a:rPr lang="en-IN" b="0" i="0" dirty="0">
                <a:solidFill>
                  <a:srgbClr val="0D0D0D"/>
                </a:solidFill>
                <a:effectLst/>
                <a:highlight>
                  <a:srgbClr val="FFFFFF"/>
                </a:highlight>
                <a:latin typeface="Segoe UI" panose="020B0502040204020203" pitchFamily="34" charset="0"/>
                <a:cs typeface="Segoe UI" panose="020B0502040204020203" pitchFamily="34" charset="0"/>
              </a:rPr>
              <a:t> Handwritten Math Expression Recognition: Various ML &amp; DL techniques employed (Shi  et al., 2017; Li et al., 2019).</a:t>
            </a:r>
          </a:p>
          <a:p>
            <a:pPr algn="l">
              <a:buFont typeface="Wingdings" panose="05000000000000000000" pitchFamily="2" charset="2"/>
              <a:buChar char="Ø"/>
            </a:pPr>
            <a:r>
              <a:rPr lang="en-IN" b="0" i="0" dirty="0">
                <a:solidFill>
                  <a:srgbClr val="0D0D0D"/>
                </a:solidFill>
                <a:effectLst/>
                <a:highlight>
                  <a:srgbClr val="FFFFFF"/>
                </a:highlight>
                <a:latin typeface="Segoe UI" panose="020B0502040204020203" pitchFamily="34" charset="0"/>
                <a:cs typeface="Segoe UI" panose="020B0502040204020203" pitchFamily="34" charset="0"/>
              </a:rPr>
              <a:t> Deep Learning Architectures: CNNs like MobileNetV2 excel (Howard et al., 2017; Sandler et al., 2018).</a:t>
            </a:r>
          </a:p>
          <a:p>
            <a:pPr algn="l">
              <a:buFont typeface="Wingdings" panose="05000000000000000000" pitchFamily="2" charset="2"/>
              <a:buChar char="Ø"/>
            </a:pPr>
            <a:r>
              <a:rPr lang="en-IN" b="0" i="0" dirty="0">
                <a:solidFill>
                  <a:srgbClr val="0D0D0D"/>
                </a:solidFill>
                <a:effectLst/>
                <a:highlight>
                  <a:srgbClr val="FFFFFF"/>
                </a:highlight>
                <a:latin typeface="Segoe UI" panose="020B0502040204020203" pitchFamily="34" charset="0"/>
                <a:cs typeface="Segoe UI" panose="020B0502040204020203" pitchFamily="34" charset="0"/>
              </a:rPr>
              <a:t> Dataset Preparation: Quality datasets enhance model performance (Lee et al., 2018; Zhao et al., 2020).</a:t>
            </a:r>
          </a:p>
          <a:p>
            <a:pPr algn="l">
              <a:buFont typeface="Wingdings" panose="05000000000000000000" pitchFamily="2" charset="2"/>
              <a:buChar char="Ø"/>
            </a:pPr>
            <a:r>
              <a:rPr lang="en-IN" b="0" i="0" dirty="0">
                <a:solidFill>
                  <a:srgbClr val="0D0D0D"/>
                </a:solidFill>
                <a:effectLst/>
                <a:highlight>
                  <a:srgbClr val="FFFFFF"/>
                </a:highlight>
                <a:latin typeface="Segoe UI" panose="020B0502040204020203" pitchFamily="34" charset="0"/>
                <a:cs typeface="Segoe UI" panose="020B0502040204020203" pitchFamily="34" charset="0"/>
              </a:rPr>
              <a:t> GUI for Math Apps: Intuitive interfaces improve usability (Zhang et al., 2016; Ma et al., 2021).</a:t>
            </a:r>
          </a:p>
          <a:p>
            <a:pPr algn="l">
              <a:buFont typeface="Wingdings" panose="05000000000000000000" pitchFamily="2" charset="2"/>
              <a:buChar char="Ø"/>
            </a:pPr>
            <a:r>
              <a:rPr lang="en-IN" b="0" i="0" dirty="0">
                <a:solidFill>
                  <a:srgbClr val="0D0D0D"/>
                </a:solidFill>
                <a:effectLst/>
                <a:highlight>
                  <a:srgbClr val="FFFFFF"/>
                </a:highlight>
                <a:latin typeface="Segoe UI" panose="020B0502040204020203" pitchFamily="34" charset="0"/>
                <a:cs typeface="Segoe UI" panose="020B0502040204020203" pitchFamily="34" charset="0"/>
              </a:rPr>
              <a:t> Evaluation Metrics: Metrics like accuracy and benchmark datasets aid evaluation (Pratt-Hartmann et al., 2020; Gaudin et al., 2021).</a:t>
            </a:r>
          </a:p>
          <a:p>
            <a:pPr algn="l">
              <a:buFont typeface="Wingdings" panose="05000000000000000000" pitchFamily="2" charset="2"/>
              <a:buChar char="Ø"/>
            </a:pPr>
            <a:r>
              <a:rPr lang="en-IN" b="0" i="0" dirty="0">
                <a:solidFill>
                  <a:srgbClr val="0D0D0D"/>
                </a:solidFill>
                <a:effectLst/>
                <a:highlight>
                  <a:srgbClr val="FFFFFF"/>
                </a:highlight>
                <a:latin typeface="Segoe UI" panose="020B0502040204020203" pitchFamily="34" charset="0"/>
                <a:cs typeface="Segoe UI" panose="020B0502040204020203" pitchFamily="34" charset="0"/>
              </a:rPr>
              <a:t> Applications: Diverse applications from education to accessibility (Zou et al., 2019; Wang et al., 2021).</a:t>
            </a:r>
          </a:p>
          <a:p>
            <a:endParaRPr lang="en-IN" dirty="0"/>
          </a:p>
        </p:txBody>
      </p:sp>
      <p:sp>
        <p:nvSpPr>
          <p:cNvPr id="4" name="Date Placeholder 3">
            <a:extLst>
              <a:ext uri="{FF2B5EF4-FFF2-40B4-BE49-F238E27FC236}">
                <a16:creationId xmlns:a16="http://schemas.microsoft.com/office/drawing/2014/main" id="{9D62D9F2-482A-D3B2-67F3-79F4CF49FC12}"/>
              </a:ext>
            </a:extLst>
          </p:cNvPr>
          <p:cNvSpPr>
            <a:spLocks noGrp="1"/>
          </p:cNvSpPr>
          <p:nvPr>
            <p:ph type="dt" sz="half" idx="10"/>
          </p:nvPr>
        </p:nvSpPr>
        <p:spPr/>
        <p:txBody>
          <a:bodyPr/>
          <a:lstStyle/>
          <a:p>
            <a:fld id="{8B5AB32B-B821-49EA-B0DE-6EBD0AEE73B0}" type="datetime1">
              <a:rPr lang="en-IN" smtClean="0"/>
              <a:t>29-04-2024</a:t>
            </a:fld>
            <a:endParaRPr lang="en-IN"/>
          </a:p>
        </p:txBody>
      </p:sp>
      <p:sp>
        <p:nvSpPr>
          <p:cNvPr id="5" name="Footer Placeholder 4">
            <a:extLst>
              <a:ext uri="{FF2B5EF4-FFF2-40B4-BE49-F238E27FC236}">
                <a16:creationId xmlns:a16="http://schemas.microsoft.com/office/drawing/2014/main" id="{E904AA64-8A9D-8BA6-F51E-CAD0BEA79344}"/>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CD1246FE-6F58-89A2-D7BB-339A34CC1C1E}"/>
              </a:ext>
            </a:extLst>
          </p:cNvPr>
          <p:cNvSpPr>
            <a:spLocks noGrp="1"/>
          </p:cNvSpPr>
          <p:nvPr>
            <p:ph type="sldNum" sz="quarter" idx="12"/>
          </p:nvPr>
        </p:nvSpPr>
        <p:spPr/>
        <p:txBody>
          <a:bodyPr/>
          <a:lstStyle/>
          <a:p>
            <a:fld id="{3F4804D8-0F11-4816-8E84-7ED0EBE53121}" type="slidenum">
              <a:rPr lang="en-IN" smtClean="0"/>
              <a:t>8</a:t>
            </a:fld>
            <a:endParaRPr lang="en-IN"/>
          </a:p>
        </p:txBody>
      </p:sp>
    </p:spTree>
    <p:extLst>
      <p:ext uri="{BB962C8B-B14F-4D97-AF65-F5344CB8AC3E}">
        <p14:creationId xmlns:p14="http://schemas.microsoft.com/office/powerpoint/2010/main" val="3174575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BD51-3721-0829-6D28-7CCF7F4DB0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557B0C-3F20-9E2F-DF52-9A2AB62BB9DE}"/>
              </a:ext>
            </a:extLst>
          </p:cNvPr>
          <p:cNvSpPr>
            <a:spLocks noGrp="1"/>
          </p:cNvSpPr>
          <p:nvPr>
            <p:ph idx="1"/>
          </p:nvPr>
        </p:nvSpPr>
        <p:spPr>
          <a:xfrm>
            <a:off x="1097280" y="2024008"/>
            <a:ext cx="10058400" cy="3845085"/>
          </a:xfrm>
        </p:spPr>
        <p:txBody>
          <a:bodyPr/>
          <a:lstStyle/>
          <a:p>
            <a:pPr algn="l"/>
            <a:r>
              <a:rPr lang="en-US" sz="2400" b="1" i="0" dirty="0">
                <a:solidFill>
                  <a:srgbClr val="0D0D0D"/>
                </a:solidFill>
                <a:effectLst/>
                <a:highlight>
                  <a:srgbClr val="FFFFFF"/>
                </a:highlight>
                <a:latin typeface="Segoe UI" panose="020B0502040204020203" pitchFamily="34" charset="0"/>
                <a:cs typeface="Segoe UI" panose="020B0502040204020203" pitchFamily="34" charset="0"/>
              </a:rPr>
              <a:t>Limitations &amp; Research Gaps:</a:t>
            </a:r>
            <a:endParaRPr lang="en-US" sz="2400"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mj-lt"/>
              <a:buAutoNum type="arabicPeriod"/>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 Handwriting Style Diversity.</a:t>
            </a:r>
          </a:p>
          <a:p>
            <a:pPr algn="l">
              <a:buFont typeface="+mj-lt"/>
              <a:buAutoNum type="arabicPeriod"/>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 Complex Expression Handling.</a:t>
            </a:r>
          </a:p>
          <a:p>
            <a:pPr algn="l">
              <a:buFont typeface="+mj-lt"/>
              <a:buAutoNum type="arabicPeriod"/>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 Special Character Recognition.</a:t>
            </a:r>
          </a:p>
          <a:p>
            <a:pPr algn="l">
              <a:buFont typeface="+mj-lt"/>
              <a:buAutoNum type="arabicPeriod"/>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 Scalability and Efficiency.</a:t>
            </a:r>
          </a:p>
          <a:p>
            <a:pPr algn="l">
              <a:buFont typeface="+mj-lt"/>
              <a:buAutoNum type="arabicPeriod"/>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 User Interface Accessibility.</a:t>
            </a:r>
          </a:p>
          <a:p>
            <a:pPr algn="l">
              <a:buFont typeface="+mj-lt"/>
              <a:buAutoNum type="arabicPeriod"/>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 Integration with Mathematical Software.</a:t>
            </a:r>
          </a:p>
          <a:p>
            <a:endParaRPr lang="en-IN" dirty="0"/>
          </a:p>
        </p:txBody>
      </p:sp>
      <p:sp>
        <p:nvSpPr>
          <p:cNvPr id="4" name="Date Placeholder 3">
            <a:extLst>
              <a:ext uri="{FF2B5EF4-FFF2-40B4-BE49-F238E27FC236}">
                <a16:creationId xmlns:a16="http://schemas.microsoft.com/office/drawing/2014/main" id="{3A0D56E5-81A1-140F-741C-1A59B9C5DF47}"/>
              </a:ext>
            </a:extLst>
          </p:cNvPr>
          <p:cNvSpPr>
            <a:spLocks noGrp="1"/>
          </p:cNvSpPr>
          <p:nvPr>
            <p:ph type="dt" sz="half" idx="10"/>
          </p:nvPr>
        </p:nvSpPr>
        <p:spPr/>
        <p:txBody>
          <a:bodyPr/>
          <a:lstStyle/>
          <a:p>
            <a:fld id="{8B5AB32B-B821-49EA-B0DE-6EBD0AEE73B0}" type="datetime1">
              <a:rPr lang="en-IN" smtClean="0"/>
              <a:t>29-04-2024</a:t>
            </a:fld>
            <a:endParaRPr lang="en-IN"/>
          </a:p>
        </p:txBody>
      </p:sp>
      <p:sp>
        <p:nvSpPr>
          <p:cNvPr id="5" name="Footer Placeholder 4">
            <a:extLst>
              <a:ext uri="{FF2B5EF4-FFF2-40B4-BE49-F238E27FC236}">
                <a16:creationId xmlns:a16="http://schemas.microsoft.com/office/drawing/2014/main" id="{B596FF08-5C6F-325F-1813-DFA447183ECF}"/>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2AA5C0F7-CC79-8C55-C982-AE0DD5259836}"/>
              </a:ext>
            </a:extLst>
          </p:cNvPr>
          <p:cNvSpPr>
            <a:spLocks noGrp="1"/>
          </p:cNvSpPr>
          <p:nvPr>
            <p:ph type="sldNum" sz="quarter" idx="12"/>
          </p:nvPr>
        </p:nvSpPr>
        <p:spPr/>
        <p:txBody>
          <a:bodyPr/>
          <a:lstStyle/>
          <a:p>
            <a:fld id="{3F4804D8-0F11-4816-8E84-7ED0EBE53121}" type="slidenum">
              <a:rPr lang="en-IN" smtClean="0"/>
              <a:t>9</a:t>
            </a:fld>
            <a:endParaRPr lang="en-IN"/>
          </a:p>
        </p:txBody>
      </p:sp>
    </p:spTree>
    <p:extLst>
      <p:ext uri="{BB962C8B-B14F-4D97-AF65-F5344CB8AC3E}">
        <p14:creationId xmlns:p14="http://schemas.microsoft.com/office/powerpoint/2010/main" val="2502608741"/>
      </p:ext>
    </p:extLst>
  </p:cSld>
  <p:clrMapOvr>
    <a:masterClrMapping/>
  </p:clrMapOvr>
</p:sld>
</file>

<file path=ppt/theme/theme1.xml><?xml version="1.0" encoding="utf-8"?>
<a:theme xmlns:a="http://schemas.openxmlformats.org/drawingml/2006/main" name="1_Retrospect">
  <a:themeElements>
    <a:clrScheme name="Custom 1">
      <a:dk1>
        <a:sysClr val="windowText" lastClr="000000"/>
      </a:dk1>
      <a:lt1>
        <a:sysClr val="window" lastClr="FFFFFF"/>
      </a:lt1>
      <a:dk2>
        <a:srgbClr val="344068"/>
      </a:dk2>
      <a:lt2>
        <a:srgbClr val="D9E0E6"/>
      </a:lt2>
      <a:accent1>
        <a:srgbClr val="2683C6"/>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7497</TotalTime>
  <Words>1168</Words>
  <Application>Microsoft Office PowerPoint</Application>
  <PresentationFormat>Widescreen</PresentationFormat>
  <Paragraphs>146</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Segoe UI</vt:lpstr>
      <vt:lpstr>Wingdings</vt:lpstr>
      <vt:lpstr>1_Retrospect</vt:lpstr>
      <vt:lpstr>(INFT-44 - DeepHandEqSolver)  </vt:lpstr>
      <vt:lpstr>Outline</vt:lpstr>
      <vt:lpstr>ABSTRACT</vt:lpstr>
      <vt:lpstr>INTRODUCTION</vt:lpstr>
      <vt:lpstr>MOTIVATION</vt:lpstr>
      <vt:lpstr>OBJECTIVE</vt:lpstr>
      <vt:lpstr>PROBLEM STATEMENT</vt:lpstr>
      <vt:lpstr>LITERATURE SURVEY</vt:lpstr>
      <vt:lpstr>PowerPoint Presentation</vt:lpstr>
      <vt:lpstr>PowerPoint Presentation</vt:lpstr>
      <vt:lpstr>TECHNOLOGY STACK</vt:lpstr>
      <vt:lpstr>IMPLEMENTATION</vt:lpstr>
      <vt:lpstr>RESULTS AND DISCUSSIONS</vt:lpstr>
      <vt:lpstr>CONCLUSION AND FUTURE SCOPE </vt:lpstr>
      <vt:lpstr>REFERENCES</vt:lpstr>
      <vt:lpstr>PROJECT ACHIEVEMENTS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dc:title>
  <dc:creator>Rasika Ransing</dc:creator>
  <cp:lastModifiedBy>Aryan Sawant</cp:lastModifiedBy>
  <cp:revision>31</cp:revision>
  <dcterms:created xsi:type="dcterms:W3CDTF">2023-04-15T11:51:42Z</dcterms:created>
  <dcterms:modified xsi:type="dcterms:W3CDTF">2024-04-29T07:15:45Z</dcterms:modified>
</cp:coreProperties>
</file>