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571" r:id="rId3"/>
    <p:sldId id="572" r:id="rId4"/>
    <p:sldId id="573" r:id="rId5"/>
    <p:sldId id="574" r:id="rId6"/>
    <p:sldId id="580" r:id="rId7"/>
    <p:sldId id="575" r:id="rId8"/>
    <p:sldId id="576" r:id="rId9"/>
    <p:sldId id="577" r:id="rId10"/>
    <p:sldId id="579" r:id="rId11"/>
    <p:sldId id="578" r:id="rId12"/>
    <p:sldId id="570" r:id="rId13"/>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20B836-56D0-97DC-068F-01B3A795833D}" v="107" dt="2025-04-28T10:32:37.732"/>
    <p1510:client id="{22C22A61-C23B-4AFE-81E6-4E7076213851}" v="1" dt="2025-04-28T10:44:04.838"/>
    <p1510:client id="{41ED53A8-5329-C747-A241-46CEB6D4E255}" v="58" dt="2025-04-29T04:53:52.575"/>
    <p1510:client id="{65706ED1-670B-4719-B8CB-BA21F8D40372}" v="31" dt="2025-04-29T05:33:41.586"/>
    <p1510:client id="{9567BC2E-213D-4409-89B3-6A653ECA53D9}" v="15" dt="2025-04-29T08:24:08.9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baz Ahmed Ali" userId="S::shabaz@edunetfoundation.org::8937c481-946d-4552-82de-d81526054d6b" providerId="AD" clId="Web-{22C22A61-C23B-4AFE-81E6-4E7076213851}"/>
    <pc:docChg chg="sldOrd">
      <pc:chgData name="Shabaz Ahmed Ali" userId="S::shabaz@edunetfoundation.org::8937c481-946d-4552-82de-d81526054d6b" providerId="AD" clId="Web-{22C22A61-C23B-4AFE-81E6-4E7076213851}" dt="2025-04-28T10:44:04.838" v="0"/>
      <pc:docMkLst>
        <pc:docMk/>
      </pc:docMkLst>
      <pc:sldChg chg="ord">
        <pc:chgData name="Shabaz Ahmed Ali" userId="S::shabaz@edunetfoundation.org::8937c481-946d-4552-82de-d81526054d6b" providerId="AD" clId="Web-{22C22A61-C23B-4AFE-81E6-4E7076213851}" dt="2025-04-28T10:44:04.838" v="0"/>
        <pc:sldMkLst>
          <pc:docMk/>
          <pc:sldMk cId="3744199677" sldId="579"/>
        </pc:sldMkLst>
      </pc:sldChg>
    </pc:docChg>
  </pc:docChgLst>
  <pc:docChgLst>
    <pc:chgData name="Kush Tripathi" userId="7a3ee10a-3b61-41fe-ac67-b165fb7d4208" providerId="ADAL" clId="{41ED53A8-5329-C747-A241-46CEB6D4E255}"/>
    <pc:docChg chg="modSld">
      <pc:chgData name="Kush Tripathi" userId="7a3ee10a-3b61-41fe-ac67-b165fb7d4208" providerId="ADAL" clId="{41ED53A8-5329-C747-A241-46CEB6D4E255}" dt="2025-04-29T04:53:52.575" v="57" actId="20577"/>
      <pc:docMkLst>
        <pc:docMk/>
      </pc:docMkLst>
      <pc:sldChg chg="modSp mod">
        <pc:chgData name="Kush Tripathi" userId="7a3ee10a-3b61-41fe-ac67-b165fb7d4208" providerId="ADAL" clId="{41ED53A8-5329-C747-A241-46CEB6D4E255}" dt="2025-04-29T04:53:52.575" v="57" actId="20577"/>
        <pc:sldMkLst>
          <pc:docMk/>
          <pc:sldMk cId="109857222" sldId="256"/>
        </pc:sldMkLst>
        <pc:spChg chg="mod">
          <ac:chgData name="Kush Tripathi" userId="7a3ee10a-3b61-41fe-ac67-b165fb7d4208" providerId="ADAL" clId="{41ED53A8-5329-C747-A241-46CEB6D4E255}" dt="2025-04-29T04:53:06.617" v="0" actId="14100"/>
          <ac:spMkLst>
            <pc:docMk/>
            <pc:sldMk cId="109857222" sldId="256"/>
            <ac:spMk id="2" creationId="{00000000-0000-0000-0000-000000000000}"/>
          </ac:spMkLst>
        </pc:spChg>
        <pc:spChg chg="mod">
          <ac:chgData name="Kush Tripathi" userId="7a3ee10a-3b61-41fe-ac67-b165fb7d4208" providerId="ADAL" clId="{41ED53A8-5329-C747-A241-46CEB6D4E255}" dt="2025-04-29T04:53:09.274" v="1" actId="1076"/>
          <ac:spMkLst>
            <pc:docMk/>
            <pc:sldMk cId="109857222" sldId="256"/>
            <ac:spMk id="3" creationId="{00000000-0000-0000-0000-000000000000}"/>
          </ac:spMkLst>
        </pc:spChg>
        <pc:spChg chg="mod">
          <ac:chgData name="Kush Tripathi" userId="7a3ee10a-3b61-41fe-ac67-b165fb7d4208" providerId="ADAL" clId="{41ED53A8-5329-C747-A241-46CEB6D4E255}" dt="2025-04-29T04:53:52.575" v="57" actId="20577"/>
          <ac:spMkLst>
            <pc:docMk/>
            <pc:sldMk cId="109857222" sldId="256"/>
            <ac:spMk id="4" creationId="{EAB0FDC9-4C27-8F7B-AC01-4E468CB23D2B}"/>
          </ac:spMkLst>
        </pc:spChg>
      </pc:sldChg>
    </pc:docChg>
  </pc:docChgLst>
  <pc:docChgLst>
    <pc:chgData name="Shabaz Ahmed Ali" userId="S::shabaz@edunetfoundation.org::8937c481-946d-4552-82de-d81526054d6b" providerId="AD" clId="Web-{9567BC2E-213D-4409-89B3-6A653ECA53D9}"/>
    <pc:docChg chg="modSld">
      <pc:chgData name="Shabaz Ahmed Ali" userId="S::shabaz@edunetfoundation.org::8937c481-946d-4552-82de-d81526054d6b" providerId="AD" clId="Web-{9567BC2E-213D-4409-89B3-6A653ECA53D9}" dt="2025-04-29T08:24:08.978" v="14" actId="20577"/>
      <pc:docMkLst>
        <pc:docMk/>
      </pc:docMkLst>
      <pc:sldChg chg="modSp">
        <pc:chgData name="Shabaz Ahmed Ali" userId="S::shabaz@edunetfoundation.org::8937c481-946d-4552-82de-d81526054d6b" providerId="AD" clId="Web-{9567BC2E-213D-4409-89B3-6A653ECA53D9}" dt="2025-04-29T08:22:25.899" v="1" actId="14100"/>
        <pc:sldMkLst>
          <pc:docMk/>
          <pc:sldMk cId="109857222" sldId="256"/>
        </pc:sldMkLst>
        <pc:spChg chg="mod">
          <ac:chgData name="Shabaz Ahmed Ali" userId="S::shabaz@edunetfoundation.org::8937c481-946d-4552-82de-d81526054d6b" providerId="AD" clId="Web-{9567BC2E-213D-4409-89B3-6A653ECA53D9}" dt="2025-04-29T08:22:25.899" v="1" actId="14100"/>
          <ac:spMkLst>
            <pc:docMk/>
            <pc:sldMk cId="109857222" sldId="256"/>
            <ac:spMk id="2" creationId="{00000000-0000-0000-0000-000000000000}"/>
          </ac:spMkLst>
        </pc:spChg>
      </pc:sldChg>
      <pc:sldChg chg="modSp">
        <pc:chgData name="Shabaz Ahmed Ali" userId="S::shabaz@edunetfoundation.org::8937c481-946d-4552-82de-d81526054d6b" providerId="AD" clId="Web-{9567BC2E-213D-4409-89B3-6A653ECA53D9}" dt="2025-04-29T08:24:08.978" v="14" actId="20577"/>
        <pc:sldMkLst>
          <pc:docMk/>
          <pc:sldMk cId="1691700673" sldId="578"/>
        </pc:sldMkLst>
        <pc:spChg chg="mod">
          <ac:chgData name="Shabaz Ahmed Ali" userId="S::shabaz@edunetfoundation.org::8937c481-946d-4552-82de-d81526054d6b" providerId="AD" clId="Web-{9567BC2E-213D-4409-89B3-6A653ECA53D9}" dt="2025-04-29T08:24:08.978" v="14" actId="20577"/>
          <ac:spMkLst>
            <pc:docMk/>
            <pc:sldMk cId="1691700673" sldId="578"/>
            <ac:spMk id="3" creationId="{5E6198D1-2392-A218-1A4C-10F40FCB8253}"/>
          </ac:spMkLst>
        </pc:spChg>
      </pc:sldChg>
    </pc:docChg>
  </pc:docChgLst>
  <pc:docChgLst>
    <pc:chgData name="Shabaz Ahmed Ali" userId="S::shabaz@edunetfoundation.org::8937c481-946d-4552-82de-d81526054d6b" providerId="AD" clId="Web-{65706ED1-670B-4719-B8CB-BA21F8D40372}"/>
    <pc:docChg chg="modSld">
      <pc:chgData name="Shabaz Ahmed Ali" userId="S::shabaz@edunetfoundation.org::8937c481-946d-4552-82de-d81526054d6b" providerId="AD" clId="Web-{65706ED1-670B-4719-B8CB-BA21F8D40372}" dt="2025-04-29T05:33:39.336" v="29" actId="20577"/>
      <pc:docMkLst>
        <pc:docMk/>
      </pc:docMkLst>
      <pc:sldChg chg="addSp delSp modSp">
        <pc:chgData name="Shabaz Ahmed Ali" userId="S::shabaz@edunetfoundation.org::8937c481-946d-4552-82de-d81526054d6b" providerId="AD" clId="Web-{65706ED1-670B-4719-B8CB-BA21F8D40372}" dt="2025-04-29T05:33:39.336" v="29" actId="20577"/>
        <pc:sldMkLst>
          <pc:docMk/>
          <pc:sldMk cId="109857222" sldId="256"/>
        </pc:sldMkLst>
        <pc:spChg chg="mod">
          <ac:chgData name="Shabaz Ahmed Ali" userId="S::shabaz@edunetfoundation.org::8937c481-946d-4552-82de-d81526054d6b" providerId="AD" clId="Web-{65706ED1-670B-4719-B8CB-BA21F8D40372}" dt="2025-04-29T04:57:38.200" v="24" actId="20577"/>
          <ac:spMkLst>
            <pc:docMk/>
            <pc:sldMk cId="109857222" sldId="256"/>
            <ac:spMk id="2" creationId="{00000000-0000-0000-0000-000000000000}"/>
          </ac:spMkLst>
        </pc:spChg>
        <pc:spChg chg="mod">
          <ac:chgData name="Shabaz Ahmed Ali" userId="S::shabaz@edunetfoundation.org::8937c481-946d-4552-82de-d81526054d6b" providerId="AD" clId="Web-{65706ED1-670B-4719-B8CB-BA21F8D40372}" dt="2025-04-29T05:33:39.336" v="29" actId="20577"/>
          <ac:spMkLst>
            <pc:docMk/>
            <pc:sldMk cId="109857222" sldId="256"/>
            <ac:spMk id="3" creationId="{00000000-0000-0000-0000-000000000000}"/>
          </ac:spMkLst>
        </pc:spChg>
        <pc:spChg chg="del">
          <ac:chgData name="Shabaz Ahmed Ali" userId="S::shabaz@edunetfoundation.org::8937c481-946d-4552-82de-d81526054d6b" providerId="AD" clId="Web-{65706ED1-670B-4719-B8CB-BA21F8D40372}" dt="2025-04-29T04:57:29.528" v="23"/>
          <ac:spMkLst>
            <pc:docMk/>
            <pc:sldMk cId="109857222" sldId="256"/>
            <ac:spMk id="4" creationId="{EAB0FDC9-4C27-8F7B-AC01-4E468CB23D2B}"/>
          </ac:spMkLst>
        </pc:spChg>
        <pc:spChg chg="del">
          <ac:chgData name="Shabaz Ahmed Ali" userId="S::shabaz@edunetfoundation.org::8937c481-946d-4552-82de-d81526054d6b" providerId="AD" clId="Web-{65706ED1-670B-4719-B8CB-BA21F8D40372}" dt="2025-04-29T04:57:29.528" v="23"/>
          <ac:spMkLst>
            <pc:docMk/>
            <pc:sldMk cId="109857222" sldId="256"/>
            <ac:spMk id="38" creationId="{4FFBEE45-F140-49D5-85EA-C78C24340B23}"/>
          </ac:spMkLst>
        </pc:spChg>
        <pc:spChg chg="add">
          <ac:chgData name="Shabaz Ahmed Ali" userId="S::shabaz@edunetfoundation.org::8937c481-946d-4552-82de-d81526054d6b" providerId="AD" clId="Web-{65706ED1-670B-4719-B8CB-BA21F8D40372}" dt="2025-04-29T04:57:29.528" v="23"/>
          <ac:spMkLst>
            <pc:docMk/>
            <pc:sldMk cId="109857222" sldId="256"/>
            <ac:spMk id="43" creationId="{91DC6ABD-215C-4EA8-A483-CEF5B99AB385}"/>
          </ac:spMkLst>
        </pc:spChg>
        <pc:spChg chg="add">
          <ac:chgData name="Shabaz Ahmed Ali" userId="S::shabaz@edunetfoundation.org::8937c481-946d-4552-82de-d81526054d6b" providerId="AD" clId="Web-{65706ED1-670B-4719-B8CB-BA21F8D40372}" dt="2025-04-29T04:57:29.528" v="23"/>
          <ac:spMkLst>
            <pc:docMk/>
            <pc:sldMk cId="109857222" sldId="256"/>
            <ac:spMk id="49" creationId="{04357C93-F0CB-4A1C-8F77-4E9063789819}"/>
          </ac:spMkLst>
        </pc:spChg>
        <pc:grpChg chg="add">
          <ac:chgData name="Shabaz Ahmed Ali" userId="S::shabaz@edunetfoundation.org::8937c481-946d-4552-82de-d81526054d6b" providerId="AD" clId="Web-{65706ED1-670B-4719-B8CB-BA21F8D40372}" dt="2025-04-29T04:57:29.528" v="23"/>
          <ac:grpSpMkLst>
            <pc:docMk/>
            <pc:sldMk cId="109857222" sldId="256"/>
            <ac:grpSpMk id="45" creationId="{3AF6A671-C637-4547-85F4-51B6D1881399}"/>
          </ac:grpSpMkLst>
        </pc:grpChg>
        <pc:picChg chg="add mod">
          <ac:chgData name="Shabaz Ahmed Ali" userId="S::shabaz@edunetfoundation.org::8937c481-946d-4552-82de-d81526054d6b" providerId="AD" clId="Web-{65706ED1-670B-4719-B8CB-BA21F8D40372}" dt="2025-04-29T04:57:29.528" v="23"/>
          <ac:picMkLst>
            <pc:docMk/>
            <pc:sldMk cId="109857222" sldId="256"/>
            <ac:picMk id="5" creationId="{B4288F3F-AD4C-81EA-1336-D2C00EFCC47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22/05/2025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22/05/2025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22/05/2025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22/05/2025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22/05/2025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22/05/2025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22/05/2025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22/05/2025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22/05/2025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22/05/2025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22/05/2025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22/05/2025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Aryan0044/Emojify/tree/emojis" TargetMode="External"/><Relationship Id="rId2" Type="http://schemas.openxmlformats.org/officeDocument/2006/relationships/hyperlink" Target="https://www.kaggle.com/datasets/msambare/fer2013"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1DC6ABD-215C-4EA8-A483-CEF5B99AB3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99609" y="679731"/>
            <a:ext cx="4779664" cy="2386161"/>
          </a:xfrm>
        </p:spPr>
        <p:txBody>
          <a:bodyPr vert="horz" lIns="91440" tIns="45720" rIns="91440" bIns="45720" rtlCol="0">
            <a:normAutofit fontScale="90000"/>
          </a:bodyPr>
          <a:lstStyle/>
          <a:p>
            <a:pPr algn="l"/>
            <a:r>
              <a:rPr lang="en-US" sz="2000" b="1" kern="1200" dirty="0">
                <a:latin typeface="+mj-lt"/>
                <a:ea typeface="+mj-ea"/>
                <a:cs typeface="+mj-cs"/>
              </a:rPr>
              <a:t>CAPSTONE </a:t>
            </a:r>
            <a:r>
              <a:rPr lang="en-US" sz="2000" b="1" kern="1200" dirty="0" smtClean="0">
                <a:latin typeface="+mj-lt"/>
                <a:ea typeface="+mj-ea"/>
                <a:cs typeface="+mj-cs"/>
              </a:rPr>
              <a:t>PROJECT</a:t>
            </a:r>
            <a:r>
              <a:rPr lang="en-US" sz="2000" b="1" dirty="0"/>
              <a:t/>
            </a:r>
            <a:br>
              <a:rPr lang="en-US" sz="2000" b="1" dirty="0"/>
            </a:br>
            <a:r>
              <a:rPr lang="en-US" sz="5100" b="1" dirty="0"/>
              <a:t/>
            </a:r>
            <a:br>
              <a:rPr lang="en-US" sz="5100" b="1" dirty="0"/>
            </a:br>
            <a:r>
              <a:rPr lang="en-US" sz="5100" b="1" cap="all" dirty="0" err="1" smtClean="0">
                <a:latin typeface="Aptos"/>
              </a:rPr>
              <a:t>Emojification</a:t>
            </a:r>
            <a:r>
              <a:rPr lang="en-US" sz="5100" b="1" cap="all" dirty="0" smtClean="0">
                <a:latin typeface="Aptos"/>
              </a:rPr>
              <a:t> with deep learning</a:t>
            </a:r>
            <a:endParaRPr lang="en-US" sz="5100" dirty="0">
              <a:latin typeface="Aptos"/>
            </a:endParaRPr>
          </a:p>
        </p:txBody>
      </p:sp>
      <p:sp>
        <p:nvSpPr>
          <p:cNvPr id="3" name="Subtitle 2"/>
          <p:cNvSpPr>
            <a:spLocks noGrp="1"/>
          </p:cNvSpPr>
          <p:nvPr>
            <p:ph type="subTitle" idx="1"/>
          </p:nvPr>
        </p:nvSpPr>
        <p:spPr>
          <a:xfrm>
            <a:off x="574039" y="3428682"/>
            <a:ext cx="4467344" cy="1570170"/>
          </a:xfrm>
        </p:spPr>
        <p:txBody>
          <a:bodyPr vert="horz" lIns="91440" tIns="45720" rIns="91440" bIns="45720" rtlCol="0" anchor="t">
            <a:noAutofit/>
          </a:bodyPr>
          <a:lstStyle/>
          <a:p>
            <a:pPr algn="l">
              <a:spcAft>
                <a:spcPts val="600"/>
              </a:spcAft>
            </a:pPr>
            <a:r>
              <a:rPr lang="en-US" sz="1800" b="1" cap="all" dirty="0">
                <a:latin typeface="Arial" panose="020B0604020202020204" pitchFamily="34" charset="0"/>
                <a:cs typeface="Arial" panose="020B0604020202020204" pitchFamily="34" charset="0"/>
              </a:rPr>
              <a:t>Presented </a:t>
            </a:r>
            <a:r>
              <a:rPr lang="en-US" sz="1800" b="1" cap="all" dirty="0" smtClean="0">
                <a:latin typeface="Arial" panose="020B0604020202020204" pitchFamily="34" charset="0"/>
                <a:cs typeface="Arial" panose="020B0604020202020204" pitchFamily="34" charset="0"/>
              </a:rPr>
              <a:t>By-</a:t>
            </a:r>
            <a:endParaRPr lang="en-US" sz="1800" cap="all" dirty="0">
              <a:latin typeface="Arial" panose="020B0604020202020204" pitchFamily="34" charset="0"/>
              <a:cs typeface="Arial" panose="020B0604020202020204" pitchFamily="34" charset="0"/>
            </a:endParaRPr>
          </a:p>
          <a:p>
            <a:pPr algn="l">
              <a:spcAft>
                <a:spcPts val="600"/>
              </a:spcAft>
            </a:pPr>
            <a:r>
              <a:rPr lang="en-US" sz="1600" b="1" cap="all" dirty="0">
                <a:latin typeface="Arial" panose="020B0604020202020204" pitchFamily="34" charset="0"/>
                <a:cs typeface="Arial" panose="020B0604020202020204" pitchFamily="34" charset="0"/>
              </a:rPr>
              <a:t>Student Name</a:t>
            </a:r>
            <a:r>
              <a:rPr lang="en-US" sz="1600" b="1" cap="all"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A</a:t>
            </a:r>
            <a:r>
              <a:rPr lang="en-US" sz="1600" dirty="0" smtClean="0">
                <a:latin typeface="Arial" panose="020B0604020202020204" pitchFamily="34" charset="0"/>
                <a:cs typeface="Arial" panose="020B0604020202020204" pitchFamily="34" charset="0"/>
              </a:rPr>
              <a:t>ryan </a:t>
            </a:r>
            <a:r>
              <a:rPr lang="en-US" sz="1600" dirty="0" err="1">
                <a:latin typeface="Arial" panose="020B0604020202020204" pitchFamily="34" charset="0"/>
                <a:cs typeface="Arial" panose="020B0604020202020204" pitchFamily="34" charset="0"/>
              </a:rPr>
              <a:t>N</a:t>
            </a:r>
            <a:r>
              <a:rPr lang="en-US" sz="1600" dirty="0" err="1" smtClean="0">
                <a:latin typeface="Arial" panose="020B0604020202020204" pitchFamily="34" charset="0"/>
                <a:cs typeface="Arial" panose="020B0604020202020204" pitchFamily="34" charset="0"/>
              </a:rPr>
              <a:t>amdev</a:t>
            </a:r>
            <a:endParaRPr lang="en-US" sz="1600" cap="all" dirty="0">
              <a:latin typeface="Arial" panose="020B0604020202020204" pitchFamily="34" charset="0"/>
              <a:cs typeface="Arial" panose="020B0604020202020204" pitchFamily="34" charset="0"/>
            </a:endParaRPr>
          </a:p>
          <a:p>
            <a:pPr algn="l">
              <a:spcAft>
                <a:spcPts val="600"/>
              </a:spcAft>
            </a:pPr>
            <a:r>
              <a:rPr lang="en-US" sz="1600" b="1" cap="all" dirty="0">
                <a:latin typeface="Arial" panose="020B0604020202020204" pitchFamily="34" charset="0"/>
                <a:cs typeface="Arial" panose="020B0604020202020204" pitchFamily="34" charset="0"/>
              </a:rPr>
              <a:t>College Name</a:t>
            </a:r>
            <a:r>
              <a:rPr lang="en-US" sz="1600" b="1" cap="all" dirty="0" smtClean="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School of Information Technology, RGPV</a:t>
            </a:r>
          </a:p>
          <a:p>
            <a:pPr algn="l">
              <a:spcAft>
                <a:spcPts val="600"/>
              </a:spcAft>
            </a:pPr>
            <a:r>
              <a:rPr lang="en-US" sz="1600" b="1" cap="all" dirty="0" smtClean="0">
                <a:latin typeface="Arial" panose="020B0604020202020204" pitchFamily="34" charset="0"/>
                <a:cs typeface="Arial" panose="020B0604020202020204" pitchFamily="34" charset="0"/>
              </a:rPr>
              <a:t>Department: </a:t>
            </a:r>
            <a:r>
              <a:rPr lang="en-US" sz="1600" dirty="0" smtClean="0">
                <a:latin typeface="Arial" panose="020B0604020202020204" pitchFamily="34" charset="0"/>
                <a:cs typeface="Arial" panose="020B0604020202020204" pitchFamily="34" charset="0"/>
              </a:rPr>
              <a:t>Computer Science &amp; Engineering</a:t>
            </a:r>
            <a:endParaRPr lang="en-US" sz="1600" cap="all" dirty="0">
              <a:latin typeface="Arial" panose="020B0604020202020204" pitchFamily="34" charset="0"/>
              <a:cs typeface="Arial" panose="020B0604020202020204" pitchFamily="34" charset="0"/>
            </a:endParaRPr>
          </a:p>
          <a:p>
            <a:pPr algn="l">
              <a:spcAft>
                <a:spcPts val="600"/>
              </a:spcAft>
            </a:pPr>
            <a:r>
              <a:rPr lang="en-US" sz="1600" b="1" cap="all" dirty="0">
                <a:latin typeface="Arial" panose="020B0604020202020204" pitchFamily="34" charset="0"/>
                <a:cs typeface="Arial" panose="020B0604020202020204" pitchFamily="34" charset="0"/>
              </a:rPr>
              <a:t>Email ID</a:t>
            </a:r>
            <a:r>
              <a:rPr lang="en-US" sz="1600" b="1" cap="all" dirty="0" smtClean="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namdevaryan044@gmail.com</a:t>
            </a:r>
            <a:endParaRPr lang="en-US" sz="1600" cap="all" dirty="0">
              <a:latin typeface="Arial" panose="020B0604020202020204" pitchFamily="34" charset="0"/>
              <a:cs typeface="Arial" panose="020B0604020202020204" pitchFamily="34" charset="0"/>
            </a:endParaRPr>
          </a:p>
          <a:p>
            <a:pPr algn="l">
              <a:spcAft>
                <a:spcPts val="600"/>
              </a:spcAft>
            </a:pPr>
            <a:r>
              <a:rPr lang="en-US" sz="1600" b="1" cap="all" dirty="0">
                <a:latin typeface="Arial" panose="020B0604020202020204" pitchFamily="34" charset="0"/>
                <a:cs typeface="Arial" panose="020B0604020202020204" pitchFamily="34" charset="0"/>
              </a:rPr>
              <a:t>AICTE Student </a:t>
            </a:r>
            <a:r>
              <a:rPr lang="en-US" sz="1600" b="1" cap="all" dirty="0" smtClean="0">
                <a:latin typeface="Arial" panose="020B0604020202020204" pitchFamily="34" charset="0"/>
                <a:cs typeface="Arial" panose="020B0604020202020204" pitchFamily="34" charset="0"/>
              </a:rPr>
              <a:t>ID: </a:t>
            </a:r>
            <a:r>
              <a:rPr lang="en-US" sz="1600" dirty="0" smtClean="0">
                <a:latin typeface="Arial" panose="020B0604020202020204" pitchFamily="34" charset="0"/>
                <a:cs typeface="Arial" panose="020B0604020202020204" pitchFamily="34" charset="0"/>
              </a:rPr>
              <a:t>stu6438e2bd40bd81681449661</a:t>
            </a:r>
            <a:endParaRPr lang="en-US" sz="1600" dirty="0">
              <a:latin typeface="Arial" panose="020B0604020202020204" pitchFamily="34" charset="0"/>
              <a:cs typeface="Arial" panose="020B0604020202020204" pitchFamily="34" charset="0"/>
            </a:endParaRPr>
          </a:p>
        </p:txBody>
      </p:sp>
      <p:grpSp>
        <p:nvGrpSpPr>
          <p:cNvPr id="45" name="Group 44">
            <a:extLst>
              <a:ext uri="{FF2B5EF4-FFF2-40B4-BE49-F238E27FC236}">
                <a16:creationId xmlns:a16="http://schemas.microsoft.com/office/drawing/2014/main" id="{3AF6A671-C637-4547-85F4-51B6D188139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46" name="Straight Connector 45">
              <a:extLst>
                <a:ext uri="{FF2B5EF4-FFF2-40B4-BE49-F238E27FC236}">
                  <a16:creationId xmlns:a16="http://schemas.microsoft.com/office/drawing/2014/main" id="{C575CF26-3D3C-4C5A-A2B7-00432016EF62}"/>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99413ED5-9ED4-4772-BCE4-2BCAE6B12E3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04357C93-F0CB-4A1C-8F77-4E906378981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D403C0-6D6C-CF0D-D01B-94F3DED1DC7F}"/>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Future scope</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2C79AB-5BF9-3911-CAE8-5E44B0DF2236}"/>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spcBef>
                <a:spcPct val="20000"/>
              </a:spcBef>
              <a:spcAft>
                <a:spcPts val="600"/>
              </a:spcAft>
              <a:buNone/>
            </a:pPr>
            <a:r>
              <a:rPr lang="en-US" sz="2200" dirty="0" smtClean="0">
                <a:latin typeface="Franklin Gothic Book"/>
              </a:rPr>
              <a:t>The project </a:t>
            </a:r>
            <a:r>
              <a:rPr lang="en-US" sz="2200" dirty="0">
                <a:latin typeface="Franklin Gothic Book"/>
              </a:rPr>
              <a:t>can be extended to recognize a broader range of complex or subtle emotions and support multiple face detection in group scenarios. Integration with platforms such as video conferencing tools, chat applications, or educational software can enhance user interaction. Future improvements may include the use of transfer learning with pre-trained models, support for different lighting conditions and ethnicities, and deployment on mobile devices for wider accessibility</a:t>
            </a:r>
            <a:endParaRPr lang="en-GB" sz="2200" dirty="0"/>
          </a:p>
        </p:txBody>
      </p:sp>
    </p:spTree>
    <p:extLst>
      <p:ext uri="{BB962C8B-B14F-4D97-AF65-F5344CB8AC3E}">
        <p14:creationId xmlns:p14="http://schemas.microsoft.com/office/powerpoint/2010/main" val="37441996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9D7BEC-26CE-96DB-DC10-B2897FA510E0}"/>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References</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6198D1-2392-A218-1A4C-10F40FCB8253}"/>
              </a:ext>
            </a:extLst>
          </p:cNvPr>
          <p:cNvSpPr>
            <a:spLocks noGrp="1"/>
          </p:cNvSpPr>
          <p:nvPr>
            <p:ph idx="1"/>
          </p:nvPr>
        </p:nvSpPr>
        <p:spPr>
          <a:xfrm>
            <a:off x="838200" y="1929384"/>
            <a:ext cx="10515600" cy="4251960"/>
          </a:xfrm>
        </p:spPr>
        <p:txBody>
          <a:bodyPr vert="horz" lIns="91440" tIns="45720" rIns="91440" bIns="45720" rtlCol="0" anchor="t">
            <a:normAutofit/>
          </a:bodyPr>
          <a:lstStyle/>
          <a:p>
            <a:pPr marL="0" indent="0">
              <a:buNone/>
            </a:pPr>
            <a:r>
              <a:rPr lang="en-US" sz="2000" dirty="0" smtClean="0">
                <a:latin typeface="Franklin Gothic Book"/>
              </a:rPr>
              <a:t>The </a:t>
            </a:r>
            <a:r>
              <a:rPr lang="en-US" sz="2000" dirty="0">
                <a:latin typeface="Franklin Gothic Book"/>
              </a:rPr>
              <a:t>data consists of 48x48 pixel grayscale images of </a:t>
            </a:r>
            <a:r>
              <a:rPr lang="en-US" sz="2000" dirty="0" smtClean="0">
                <a:latin typeface="Franklin Gothic Book"/>
              </a:rPr>
              <a:t>faces. The </a:t>
            </a:r>
            <a:r>
              <a:rPr lang="en-US" sz="2000" dirty="0">
                <a:latin typeface="Franklin Gothic Book"/>
              </a:rPr>
              <a:t>task is to categorize each face based on the emotion shown in the facial expression into one of seven categories (0=Angry, 1=Disgust, 2=Fear, 3=Happy, 4=Sad, 5=Surprise, 6=Neutral). The training set consists of 28,709 examples and the public test set consists of 3,589 examples</a:t>
            </a:r>
            <a:r>
              <a:rPr lang="en-US" sz="2000" dirty="0" smtClean="0">
                <a:latin typeface="Franklin Gothic Book"/>
              </a:rPr>
              <a:t>.</a:t>
            </a:r>
          </a:p>
          <a:p>
            <a:pPr marL="0" indent="0">
              <a:buNone/>
            </a:pPr>
            <a:r>
              <a:rPr lang="en-US" sz="2200" dirty="0">
                <a:latin typeface="Franklin Gothic Book"/>
              </a:rPr>
              <a:t>Data Set </a:t>
            </a:r>
            <a:r>
              <a:rPr lang="en-US" sz="2200" dirty="0" smtClean="0">
                <a:latin typeface="Franklin Gothic Book"/>
              </a:rPr>
              <a:t>Link: </a:t>
            </a:r>
            <a:r>
              <a:rPr lang="en-US" sz="2200" dirty="0">
                <a:solidFill>
                  <a:srgbClr val="0070C0"/>
                </a:solidFill>
                <a:latin typeface="Franklin Gothic Book"/>
                <a:hlinkClick r:id="rId2"/>
              </a:rPr>
              <a:t>https://www.kaggle.com/datasets/msambare/fer2013</a:t>
            </a:r>
            <a:endParaRPr lang="en-US" sz="2200" dirty="0" smtClean="0">
              <a:solidFill>
                <a:srgbClr val="0070C0"/>
              </a:solidFill>
              <a:latin typeface="Franklin Gothic Book"/>
            </a:endParaRPr>
          </a:p>
          <a:p>
            <a:pPr marL="0" indent="0">
              <a:buNone/>
            </a:pPr>
            <a:r>
              <a:rPr lang="en-IN" sz="2200" dirty="0" smtClean="0">
                <a:latin typeface="Franklin Gothic Book"/>
              </a:rPr>
              <a:t>GitHub Link:</a:t>
            </a:r>
            <a:r>
              <a:rPr lang="en-IN" sz="2200" dirty="0">
                <a:solidFill>
                  <a:srgbClr val="0070C0"/>
                </a:solidFill>
                <a:latin typeface="Franklin Gothic Book"/>
              </a:rPr>
              <a:t> </a:t>
            </a:r>
            <a:r>
              <a:rPr lang="en-IN" sz="2200" dirty="0">
                <a:solidFill>
                  <a:srgbClr val="0070C0"/>
                </a:solidFill>
                <a:latin typeface="Franklin Gothic Book"/>
                <a:hlinkClick r:id="rId3"/>
              </a:rPr>
              <a:t>https://github.com/Aryan0044/Emojify/tree/emojis</a:t>
            </a:r>
            <a:endParaRPr lang="en-IN" sz="2200" u="sng" dirty="0" smtClean="0">
              <a:solidFill>
                <a:srgbClr val="0070C0"/>
              </a:solidFill>
              <a:latin typeface="Franklin Gothic Book"/>
            </a:endParaRPr>
          </a:p>
          <a:p>
            <a:pPr marL="0" indent="0">
              <a:buNone/>
            </a:pPr>
            <a:endParaRPr lang="en-IN" sz="2200" u="sng" dirty="0">
              <a:solidFill>
                <a:srgbClr val="0070C0"/>
              </a:solidFill>
              <a:latin typeface="Franklin Gothic Book"/>
            </a:endParaRPr>
          </a:p>
          <a:p>
            <a:pPr marL="0" indent="0">
              <a:buNone/>
            </a:pPr>
            <a:endParaRPr lang="en-IN" sz="2200" dirty="0">
              <a:latin typeface="Franklin Gothic Book"/>
            </a:endParaRPr>
          </a:p>
        </p:txBody>
      </p:sp>
    </p:spTree>
    <p:extLst>
      <p:ext uri="{BB962C8B-B14F-4D97-AF65-F5344CB8AC3E}">
        <p14:creationId xmlns:p14="http://schemas.microsoft.com/office/powerpoint/2010/main" val="16917006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2B4E14-CB16-A18D-91E1-78787A456020}"/>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43CAA20-3569-4189-9E48-239A229A86C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2B90035-F7DF-B222-A678-18C907CDC7DD}"/>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kern="1200">
                <a:solidFill>
                  <a:schemeClr val="tx1"/>
                </a:solidFill>
                <a:latin typeface="+mj-lt"/>
                <a:ea typeface="+mj-ea"/>
                <a:cs typeface="+mj-cs"/>
              </a:rPr>
              <a:t>Thank you</a:t>
            </a:r>
            <a:endParaRPr lang="en-US" sz="6600" kern="1200">
              <a:solidFill>
                <a:schemeClr val="tx1"/>
              </a:solidFill>
              <a:latin typeface="+mj-lt"/>
              <a:ea typeface="+mj-ea"/>
              <a:cs typeface="+mj-cs"/>
            </a:endParaRPr>
          </a:p>
        </p:txBody>
      </p:sp>
      <p:sp>
        <p:nvSpPr>
          <p:cNvPr id="24" name="sketch line">
            <a:extLst>
              <a:ext uri="{FF2B5EF4-FFF2-40B4-BE49-F238E27FC236}">
                <a16:creationId xmlns:a16="http://schemas.microsoft.com/office/drawing/2014/main" id="{DA542B6D-E775-4832-91DC-2D20F857813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54988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1E0E59-694D-9DFE-4488-37D5F2F480A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OUTLINE</a:t>
            </a:r>
            <a:endParaRPr lang="en-US" sz="5400"/>
          </a:p>
        </p:txBody>
      </p:sp>
      <p:sp>
        <p:nvSpPr>
          <p:cNvPr id="21" name="sketch line">
            <a:extLst>
              <a:ext uri="{FF2B5EF4-FFF2-40B4-BE49-F238E27FC236}">
                <a16:creationId xmlns:a16="http://schemas.microsoft.com/office/drawing/2014/main" id="{DB17E863-922E-4C26-BD64-E8FD41D286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04173D-62A9-AF06-B476-EEB827087147}"/>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pPr>
            <a:r>
              <a:rPr lang="en-US" sz="2200" b="1" dirty="0">
                <a:latin typeface="Arial"/>
                <a:cs typeface="Arial"/>
              </a:rPr>
              <a:t>Problem Statement </a:t>
            </a:r>
            <a:endParaRPr lang="en-US" sz="2200" dirty="0">
              <a:latin typeface="Arial"/>
              <a:cs typeface="Arial"/>
            </a:endParaRPr>
          </a:p>
          <a:p>
            <a:pPr marL="305435" indent="-305435">
              <a:spcBef>
                <a:spcPct val="20000"/>
              </a:spcBef>
              <a:spcAft>
                <a:spcPts val="600"/>
              </a:spcAft>
            </a:pPr>
            <a:r>
              <a:rPr lang="en-US" sz="2200" b="1" dirty="0" smtClean="0">
                <a:latin typeface="Arial"/>
                <a:cs typeface="Arial"/>
              </a:rPr>
              <a:t>Proposed </a:t>
            </a:r>
            <a:r>
              <a:rPr lang="en-US" sz="2200" b="1" dirty="0">
                <a:latin typeface="Arial"/>
                <a:cs typeface="Arial"/>
              </a:rPr>
              <a:t>System/Solution</a:t>
            </a:r>
            <a:endParaRPr lang="en-US" sz="2200" dirty="0">
              <a:latin typeface="Arial"/>
              <a:cs typeface="Arial"/>
            </a:endParaRPr>
          </a:p>
          <a:p>
            <a:pPr marL="305435" indent="-305435">
              <a:spcBef>
                <a:spcPct val="20000"/>
              </a:spcBef>
              <a:spcAft>
                <a:spcPts val="600"/>
              </a:spcAft>
            </a:pPr>
            <a:r>
              <a:rPr lang="en-US" sz="2200" b="1" dirty="0">
                <a:latin typeface="Arial"/>
                <a:cs typeface="Arial"/>
              </a:rPr>
              <a:t>System Development Approach </a:t>
            </a:r>
            <a:r>
              <a:rPr lang="en-US" sz="2200" dirty="0">
                <a:latin typeface="Arial"/>
                <a:cs typeface="Arial"/>
              </a:rPr>
              <a:t>(Technology Used) </a:t>
            </a:r>
          </a:p>
          <a:p>
            <a:pPr marL="305435" indent="-305435">
              <a:spcBef>
                <a:spcPct val="20000"/>
              </a:spcBef>
              <a:spcAft>
                <a:spcPts val="600"/>
              </a:spcAft>
            </a:pPr>
            <a:r>
              <a:rPr lang="en-US" sz="2200" b="1" dirty="0">
                <a:latin typeface="Arial"/>
                <a:cs typeface="Arial"/>
              </a:rPr>
              <a:t>Algorithm &amp; Deployment  </a:t>
            </a:r>
            <a:endParaRPr lang="en-US" sz="2200" dirty="0">
              <a:latin typeface="Arial"/>
              <a:cs typeface="Arial"/>
            </a:endParaRPr>
          </a:p>
          <a:p>
            <a:pPr marL="305435" indent="-305435">
              <a:spcBef>
                <a:spcPct val="20000"/>
              </a:spcBef>
              <a:spcAft>
                <a:spcPts val="600"/>
              </a:spcAft>
            </a:pPr>
            <a:r>
              <a:rPr lang="en-US" sz="2200" b="1" dirty="0">
                <a:latin typeface="Arial"/>
                <a:cs typeface="Arial"/>
              </a:rPr>
              <a:t>Result (Output Image)</a:t>
            </a:r>
            <a:endParaRPr lang="en-US" sz="2200" dirty="0">
              <a:latin typeface="Arial"/>
              <a:cs typeface="Arial"/>
            </a:endParaRPr>
          </a:p>
          <a:p>
            <a:pPr marL="305435" indent="-305435">
              <a:spcBef>
                <a:spcPct val="20000"/>
              </a:spcBef>
              <a:spcAft>
                <a:spcPts val="600"/>
              </a:spcAft>
            </a:pPr>
            <a:r>
              <a:rPr lang="en-US" sz="2200" b="1" dirty="0">
                <a:latin typeface="Arial"/>
                <a:cs typeface="Arial"/>
              </a:rPr>
              <a:t>Conclusion</a:t>
            </a:r>
            <a:endParaRPr lang="en-US" sz="2200" dirty="0">
              <a:latin typeface="Arial"/>
              <a:cs typeface="Arial"/>
            </a:endParaRPr>
          </a:p>
          <a:p>
            <a:pPr marL="305435" indent="-305435">
              <a:spcBef>
                <a:spcPct val="20000"/>
              </a:spcBef>
              <a:spcAft>
                <a:spcPts val="600"/>
              </a:spcAft>
            </a:pPr>
            <a:r>
              <a:rPr lang="en-US" sz="2200" b="1" dirty="0">
                <a:latin typeface="Arial"/>
                <a:cs typeface="Arial"/>
              </a:rPr>
              <a:t>Future Scope</a:t>
            </a:r>
            <a:endParaRPr lang="en-US" sz="2200" dirty="0">
              <a:latin typeface="Arial"/>
              <a:cs typeface="Arial"/>
            </a:endParaRPr>
          </a:p>
          <a:p>
            <a:pPr marL="305435" indent="-305435">
              <a:spcBef>
                <a:spcPct val="20000"/>
              </a:spcBef>
              <a:spcAft>
                <a:spcPts val="600"/>
              </a:spcAft>
            </a:pPr>
            <a:r>
              <a:rPr lang="en-US" sz="2200" b="1" dirty="0">
                <a:latin typeface="Arial"/>
                <a:cs typeface="Arial"/>
              </a:rPr>
              <a:t>References</a:t>
            </a:r>
            <a:endParaRPr lang="en-US" sz="2200" dirty="0">
              <a:latin typeface="Arial"/>
              <a:cs typeface="Arial"/>
            </a:endParaRPr>
          </a:p>
          <a:p>
            <a:endParaRPr lang="en-GB" sz="2200" dirty="0">
              <a:latin typeface="Aptos" panose="020B0004020202020204"/>
              <a:cs typeface="Arial"/>
            </a:endParaRPr>
          </a:p>
        </p:txBody>
      </p:sp>
    </p:spTree>
    <p:extLst>
      <p:ext uri="{BB962C8B-B14F-4D97-AF65-F5344CB8AC3E}">
        <p14:creationId xmlns:p14="http://schemas.microsoft.com/office/powerpoint/2010/main" val="28178747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39B35C-A00A-C6C7-8532-576758ED4255}"/>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Problem Statement</a:t>
            </a:r>
            <a:endParaRPr lang="en-US" sz="5400"/>
          </a:p>
        </p:txBody>
      </p:sp>
      <p:sp>
        <p:nvSpPr>
          <p:cNvPr id="17" name="sketch line">
            <a:extLst>
              <a:ext uri="{FF2B5EF4-FFF2-40B4-BE49-F238E27FC236}">
                <a16:creationId xmlns:a16="http://schemas.microsoft.com/office/drawing/2014/main" id="{DB17E863-922E-4C26-BD64-E8FD41D286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E8C97F-5AC9-F1CA-3CCC-090D5B13989A}"/>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2200" dirty="0" err="1" smtClean="0">
                <a:latin typeface="Franklin Gothic Book" panose="020B0503020102020204" pitchFamily="34" charset="0"/>
              </a:rPr>
              <a:t>Emojis</a:t>
            </a:r>
            <a:r>
              <a:rPr lang="en-US" sz="2200" dirty="0" smtClean="0">
                <a:latin typeface="Franklin Gothic Book" panose="020B0503020102020204" pitchFamily="34" charset="0"/>
              </a:rPr>
              <a:t> </a:t>
            </a:r>
            <a:r>
              <a:rPr lang="en-US" sz="2200" dirty="0">
                <a:latin typeface="Franklin Gothic Book" panose="020B0503020102020204" pitchFamily="34" charset="0"/>
              </a:rPr>
              <a:t>or avatars are ways to indicate nonverbal cues. These cues have become an essential part of online chatting, product review, brand emotion, and many more. It also lead to increasing data science research dedicated to emoji-driven </a:t>
            </a:r>
            <a:r>
              <a:rPr lang="en-US" sz="2200" dirty="0" smtClean="0">
                <a:latin typeface="Franklin Gothic Book" panose="020B0503020102020204" pitchFamily="34" charset="0"/>
              </a:rPr>
              <a:t>storytelling. How can we </a:t>
            </a:r>
            <a:r>
              <a:rPr lang="en-US" sz="2200" dirty="0">
                <a:latin typeface="Franklin Gothic Book" panose="020B0503020102020204" pitchFamily="34" charset="0"/>
              </a:rPr>
              <a:t>detect human emotions from </a:t>
            </a:r>
            <a:r>
              <a:rPr lang="en-US" sz="2200" dirty="0" smtClean="0">
                <a:latin typeface="Franklin Gothic Book" panose="020B0503020102020204" pitchFamily="34" charset="0"/>
              </a:rPr>
              <a:t>images?</a:t>
            </a:r>
          </a:p>
        </p:txBody>
      </p:sp>
    </p:spTree>
    <p:extLst>
      <p:ext uri="{BB962C8B-B14F-4D97-AF65-F5344CB8AC3E}">
        <p14:creationId xmlns:p14="http://schemas.microsoft.com/office/powerpoint/2010/main" val="33729142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7B4B1-584E-2479-D762-2265C7398D27}"/>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Proposed Solution</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F67202D-4065-DDD7-98F1-4291C536D1A3}"/>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buFont typeface="Arial"/>
              <a:buChar char="•"/>
            </a:pPr>
            <a:r>
              <a:rPr lang="en-US" sz="2400" dirty="0" smtClean="0"/>
              <a:t>With </a:t>
            </a:r>
            <a:r>
              <a:rPr lang="en-US" sz="2400" dirty="0"/>
              <a:t>advancements in computer vision and deep learning, it is now possible to detect human emotions from images. In this deep learning project, we will classify human facial expressions to filter and map corresponding </a:t>
            </a:r>
            <a:r>
              <a:rPr lang="en-US" sz="2400" dirty="0" err="1"/>
              <a:t>emojis</a:t>
            </a:r>
            <a:r>
              <a:rPr lang="en-US" sz="2400" dirty="0"/>
              <a:t> or avatars</a:t>
            </a:r>
            <a:r>
              <a:rPr lang="en-US" sz="2400" dirty="0" smtClean="0"/>
              <a:t>.</a:t>
            </a:r>
            <a:r>
              <a:rPr lang="en-GB" sz="2400" dirty="0"/>
              <a:t> </a:t>
            </a:r>
            <a:r>
              <a:rPr lang="en-US" sz="2400" dirty="0"/>
              <a:t>We will build a deep learning model to classify facial expressions from the images. Then we will map the classified emotion to an emoji or an avatar.</a:t>
            </a:r>
            <a:endParaRPr lang="en-US" sz="2400" dirty="0" smtClean="0"/>
          </a:p>
        </p:txBody>
      </p:sp>
    </p:spTree>
    <p:extLst>
      <p:ext uri="{BB962C8B-B14F-4D97-AF65-F5344CB8AC3E}">
        <p14:creationId xmlns:p14="http://schemas.microsoft.com/office/powerpoint/2010/main" val="2041396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292D15-41B4-89C1-0EA3-03BC9FA16F9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System  Approach</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E07E8EE-7F26-D809-3523-C58876935A4E}"/>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spcBef>
                <a:spcPct val="20000"/>
              </a:spcBef>
              <a:spcAft>
                <a:spcPts val="600"/>
              </a:spcAft>
              <a:buNone/>
            </a:pPr>
            <a:r>
              <a:rPr lang="en-IN" sz="2200" b="1" dirty="0" smtClean="0">
                <a:latin typeface="Franklin Gothic Book"/>
              </a:rPr>
              <a:t>We will be using the CNN (Convolutional Neural Network) of deep learning to express the emotions using  appropriate </a:t>
            </a:r>
            <a:r>
              <a:rPr lang="en-IN" sz="2200" b="1" dirty="0" err="1" smtClean="0">
                <a:latin typeface="Franklin Gothic Book"/>
              </a:rPr>
              <a:t>emojis</a:t>
            </a:r>
            <a:r>
              <a:rPr lang="en-IN" sz="2200" b="1" dirty="0" smtClean="0">
                <a:latin typeface="Franklin Gothic Book"/>
              </a:rPr>
              <a:t> or avatars. For execution and implementation of this project, we will be using Python (version 3.12) for making the machine learning model as well as making the graphical user interface (GUI). The following are the resources used to make our deep learning CNN model:</a:t>
            </a:r>
            <a:endParaRPr lang="en-US" sz="2200" dirty="0">
              <a:latin typeface="Franklin Gothic Book"/>
            </a:endParaRPr>
          </a:p>
          <a:p>
            <a:pPr marL="305435" indent="-305435">
              <a:spcBef>
                <a:spcPct val="20000"/>
              </a:spcBef>
              <a:spcAft>
                <a:spcPts val="600"/>
              </a:spcAft>
              <a:buFont typeface="Arial"/>
              <a:buChar char="•"/>
            </a:pPr>
            <a:r>
              <a:rPr lang="en-IN" sz="2200" b="1" dirty="0">
                <a:latin typeface="Franklin Gothic Book"/>
              </a:rPr>
              <a:t>System </a:t>
            </a:r>
            <a:r>
              <a:rPr lang="en-IN" sz="2200" b="1" dirty="0" smtClean="0">
                <a:latin typeface="Franklin Gothic Book"/>
              </a:rPr>
              <a:t>Requirements: We used a notebook laptop with following specifications-</a:t>
            </a:r>
          </a:p>
          <a:p>
            <a:pPr marL="762635" lvl="1" indent="-305435">
              <a:spcBef>
                <a:spcPct val="20000"/>
              </a:spcBef>
              <a:spcAft>
                <a:spcPts val="600"/>
              </a:spcAft>
              <a:buFont typeface="Arial"/>
              <a:buChar char="•"/>
            </a:pPr>
            <a:r>
              <a:rPr lang="en-US" sz="1800" dirty="0" smtClean="0">
                <a:latin typeface="Franklin Gothic Book"/>
              </a:rPr>
              <a:t>Processor:</a:t>
            </a:r>
            <a:r>
              <a:rPr lang="en-US" sz="1800" dirty="0">
                <a:latin typeface="Franklin Gothic Book"/>
              </a:rPr>
              <a:t>	 </a:t>
            </a:r>
            <a:r>
              <a:rPr lang="en-US" sz="1800" dirty="0" smtClean="0">
                <a:latin typeface="Franklin Gothic Book"/>
              </a:rPr>
              <a:t>Intel(R</a:t>
            </a:r>
            <a:r>
              <a:rPr lang="en-US" sz="1800" dirty="0">
                <a:latin typeface="Franklin Gothic Book"/>
              </a:rPr>
              <a:t>) Core(TM) i5-8350U CPU @ 1.70GHz   1.90 GHz</a:t>
            </a:r>
          </a:p>
          <a:p>
            <a:pPr marL="762635" lvl="1" indent="-305435">
              <a:spcBef>
                <a:spcPct val="20000"/>
              </a:spcBef>
              <a:spcAft>
                <a:spcPts val="600"/>
              </a:spcAft>
              <a:buFont typeface="Arial"/>
              <a:buChar char="•"/>
            </a:pPr>
            <a:r>
              <a:rPr lang="en-US" sz="1800" dirty="0">
                <a:latin typeface="Franklin Gothic Book"/>
              </a:rPr>
              <a:t>Installed </a:t>
            </a:r>
            <a:r>
              <a:rPr lang="en-US" sz="1800" dirty="0" smtClean="0">
                <a:latin typeface="Franklin Gothic Book"/>
              </a:rPr>
              <a:t>RAM:   8.00 </a:t>
            </a:r>
            <a:r>
              <a:rPr lang="en-US" sz="1800" dirty="0">
                <a:latin typeface="Franklin Gothic Book"/>
              </a:rPr>
              <a:t>GB (7.85 GB usable)</a:t>
            </a:r>
          </a:p>
          <a:p>
            <a:pPr marL="762635" lvl="1" indent="-305435">
              <a:spcBef>
                <a:spcPct val="20000"/>
              </a:spcBef>
              <a:spcAft>
                <a:spcPts val="600"/>
              </a:spcAft>
              <a:buFont typeface="Arial"/>
              <a:buChar char="•"/>
            </a:pPr>
            <a:r>
              <a:rPr lang="en-US" sz="1800" dirty="0" smtClean="0">
                <a:latin typeface="Franklin Gothic Book"/>
              </a:rPr>
              <a:t>System type:   64-bit </a:t>
            </a:r>
            <a:r>
              <a:rPr lang="en-US" sz="1800" dirty="0">
                <a:latin typeface="Franklin Gothic Book"/>
              </a:rPr>
              <a:t>operating system, x64-based </a:t>
            </a:r>
            <a:r>
              <a:rPr lang="en-US" sz="1800" dirty="0" smtClean="0">
                <a:latin typeface="Franklin Gothic Book"/>
              </a:rPr>
              <a:t>processor</a:t>
            </a:r>
            <a:endParaRPr lang="en-US" sz="1800" dirty="0">
              <a:latin typeface="Franklin Gothic Book"/>
            </a:endParaRPr>
          </a:p>
        </p:txBody>
      </p:sp>
    </p:spTree>
    <p:extLst>
      <p:ext uri="{BB962C8B-B14F-4D97-AF65-F5344CB8AC3E}">
        <p14:creationId xmlns:p14="http://schemas.microsoft.com/office/powerpoint/2010/main" val="35011251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92D15-41B4-89C1-0EA3-03BC9FA16F97}"/>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System  Approach</a:t>
            </a:r>
            <a:endParaRPr lang="en-US" sz="5400" dirty="0"/>
          </a:p>
        </p:txBody>
      </p:sp>
      <p:sp>
        <p:nvSpPr>
          <p:cNvPr id="3" name="Content Placeholder 2">
            <a:extLst>
              <a:ext uri="{FF2B5EF4-FFF2-40B4-BE49-F238E27FC236}">
                <a16:creationId xmlns:a16="http://schemas.microsoft.com/office/drawing/2014/main" id="{FE07E8EE-7F26-D809-3523-C58876935A4E}"/>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spcBef>
                <a:spcPct val="20000"/>
              </a:spcBef>
              <a:spcAft>
                <a:spcPts val="600"/>
              </a:spcAft>
              <a:buNone/>
            </a:pPr>
            <a:endParaRPr lang="en-US" sz="2200" dirty="0" smtClean="0">
              <a:latin typeface="Franklin Gothic Book"/>
            </a:endParaRPr>
          </a:p>
          <a:p>
            <a:pPr marL="305435" indent="-305435">
              <a:spcBef>
                <a:spcPct val="20000"/>
              </a:spcBef>
              <a:spcAft>
                <a:spcPts val="600"/>
              </a:spcAft>
              <a:buFont typeface="Arial"/>
              <a:buChar char="•"/>
            </a:pPr>
            <a:r>
              <a:rPr lang="en-IN" sz="2200" b="1" dirty="0">
                <a:latin typeface="Franklin Gothic Book"/>
              </a:rPr>
              <a:t>Library required to build the </a:t>
            </a:r>
            <a:r>
              <a:rPr lang="en-IN" sz="2200" b="1" dirty="0" smtClean="0">
                <a:latin typeface="Franklin Gothic Book"/>
              </a:rPr>
              <a:t>model: We used the following python libraries to make this project-</a:t>
            </a:r>
          </a:p>
          <a:p>
            <a:pPr lvl="1">
              <a:spcBef>
                <a:spcPct val="20000"/>
              </a:spcBef>
              <a:spcAft>
                <a:spcPts val="600"/>
              </a:spcAft>
              <a:buFont typeface="Courier New" panose="02070309020205020404" pitchFamily="49" charset="0"/>
              <a:buChar char="o"/>
            </a:pPr>
            <a:r>
              <a:rPr lang="en-US" sz="2000" b="1" dirty="0" err="1" smtClean="0">
                <a:latin typeface="Franklin Gothic Book"/>
              </a:rPr>
              <a:t>NumPy</a:t>
            </a:r>
            <a:r>
              <a:rPr lang="en-US" sz="2000" b="1" dirty="0">
                <a:latin typeface="Franklin Gothic Book"/>
              </a:rPr>
              <a:t>- </a:t>
            </a:r>
            <a:r>
              <a:rPr lang="en-US" sz="2000" dirty="0">
                <a:latin typeface="Franklin Gothic Book"/>
              </a:rPr>
              <a:t>for numerical computing</a:t>
            </a:r>
            <a:endParaRPr lang="en-US" sz="2000" dirty="0" smtClean="0">
              <a:latin typeface="Franklin Gothic Book"/>
            </a:endParaRPr>
          </a:p>
          <a:p>
            <a:pPr lvl="1">
              <a:spcBef>
                <a:spcPct val="20000"/>
              </a:spcBef>
              <a:spcAft>
                <a:spcPts val="600"/>
              </a:spcAft>
              <a:buFont typeface="Courier New" panose="02070309020205020404" pitchFamily="49" charset="0"/>
              <a:buChar char="o"/>
            </a:pPr>
            <a:r>
              <a:rPr lang="en-US" sz="2000" b="1" dirty="0" smtClean="0">
                <a:latin typeface="Franklin Gothic Book"/>
              </a:rPr>
              <a:t>Pandas-</a:t>
            </a:r>
            <a:r>
              <a:rPr lang="en-US" sz="2000" dirty="0" smtClean="0">
                <a:latin typeface="Franklin Gothic Book"/>
              </a:rPr>
              <a:t> for operations on data frame </a:t>
            </a:r>
          </a:p>
          <a:p>
            <a:pPr lvl="1">
              <a:spcBef>
                <a:spcPct val="20000"/>
              </a:spcBef>
              <a:spcAft>
                <a:spcPts val="600"/>
              </a:spcAft>
              <a:buFont typeface="Courier New" panose="02070309020205020404" pitchFamily="49" charset="0"/>
              <a:buChar char="o"/>
            </a:pPr>
            <a:r>
              <a:rPr lang="en-US" sz="2000" b="1" dirty="0" err="1" smtClean="0">
                <a:latin typeface="Franklin Gothic Book"/>
              </a:rPr>
              <a:t>OpenCV</a:t>
            </a:r>
            <a:r>
              <a:rPr lang="en-US" sz="2000" b="1" dirty="0" smtClean="0">
                <a:latin typeface="Franklin Gothic Book"/>
              </a:rPr>
              <a:t> (CV2)- </a:t>
            </a:r>
            <a:r>
              <a:rPr lang="en-US" sz="2000" dirty="0" smtClean="0">
                <a:latin typeface="Franklin Gothic Book"/>
              </a:rPr>
              <a:t>for image processing</a:t>
            </a:r>
          </a:p>
          <a:p>
            <a:pPr lvl="1">
              <a:spcBef>
                <a:spcPct val="20000"/>
              </a:spcBef>
              <a:spcAft>
                <a:spcPts val="600"/>
              </a:spcAft>
              <a:buFont typeface="Courier New" panose="02070309020205020404" pitchFamily="49" charset="0"/>
              <a:buChar char="o"/>
            </a:pPr>
            <a:r>
              <a:rPr lang="en-US" sz="2000" b="1" dirty="0" err="1" smtClean="0">
                <a:latin typeface="Franklin Gothic Book"/>
              </a:rPr>
              <a:t>Keras</a:t>
            </a:r>
            <a:r>
              <a:rPr lang="en-US" sz="2000" b="1" dirty="0">
                <a:latin typeface="Franklin Gothic Book"/>
              </a:rPr>
              <a:t>- </a:t>
            </a:r>
            <a:r>
              <a:rPr lang="en-US" sz="2000" dirty="0" smtClean="0">
                <a:latin typeface="Franklin Gothic Book"/>
              </a:rPr>
              <a:t>interface </a:t>
            </a:r>
            <a:r>
              <a:rPr lang="en-US" sz="2000" dirty="0">
                <a:latin typeface="Franklin Gothic Book"/>
              </a:rPr>
              <a:t>for artificial neural networks</a:t>
            </a:r>
            <a:endParaRPr lang="en-US" sz="2000" dirty="0" smtClean="0">
              <a:latin typeface="Franklin Gothic Book"/>
            </a:endParaRPr>
          </a:p>
          <a:p>
            <a:pPr lvl="1">
              <a:spcBef>
                <a:spcPct val="20000"/>
              </a:spcBef>
              <a:spcAft>
                <a:spcPts val="600"/>
              </a:spcAft>
              <a:buFont typeface="Courier New" panose="02070309020205020404" pitchFamily="49" charset="0"/>
              <a:buChar char="o"/>
            </a:pPr>
            <a:r>
              <a:rPr lang="en-US" sz="2000" b="1" dirty="0" err="1" smtClean="0">
                <a:latin typeface="Franklin Gothic Book"/>
              </a:rPr>
              <a:t>Tkinter</a:t>
            </a:r>
            <a:r>
              <a:rPr lang="en-US" sz="2000" b="1" dirty="0" smtClean="0">
                <a:latin typeface="Franklin Gothic Book"/>
              </a:rPr>
              <a:t>- </a:t>
            </a:r>
            <a:r>
              <a:rPr lang="en-US" sz="2000" dirty="0" smtClean="0">
                <a:latin typeface="Franklin Gothic Book"/>
              </a:rPr>
              <a:t>for Graphical user interface</a:t>
            </a:r>
          </a:p>
          <a:p>
            <a:pPr lvl="1">
              <a:spcBef>
                <a:spcPct val="20000"/>
              </a:spcBef>
              <a:spcAft>
                <a:spcPts val="600"/>
              </a:spcAft>
              <a:buFont typeface="Courier New" panose="02070309020205020404" pitchFamily="49" charset="0"/>
              <a:buChar char="o"/>
            </a:pPr>
            <a:r>
              <a:rPr lang="en-US" sz="2000" b="1" dirty="0" smtClean="0">
                <a:latin typeface="Franklin Gothic Book"/>
              </a:rPr>
              <a:t>OS Module- </a:t>
            </a:r>
            <a:r>
              <a:rPr lang="en-US" sz="2000" dirty="0" smtClean="0">
                <a:latin typeface="Franklin Gothic Book"/>
              </a:rPr>
              <a:t>for directory manipulation</a:t>
            </a:r>
          </a:p>
          <a:p>
            <a:pPr marL="305435" indent="-305435">
              <a:spcBef>
                <a:spcPct val="20000"/>
              </a:spcBef>
              <a:spcAft>
                <a:spcPts val="600"/>
              </a:spcAft>
              <a:buFont typeface="Arial"/>
              <a:buChar char="•"/>
            </a:pPr>
            <a:endParaRPr lang="en-GB" sz="2200" dirty="0"/>
          </a:p>
        </p:txBody>
      </p:sp>
      <p:pic>
        <p:nvPicPr>
          <p:cNvPr id="4" name="Picture 3"/>
          <p:cNvPicPr>
            <a:picLocks noChangeAspect="1"/>
          </p:cNvPicPr>
          <p:nvPr/>
        </p:nvPicPr>
        <p:blipFill>
          <a:blip r:embed="rId2"/>
          <a:stretch>
            <a:fillRect/>
          </a:stretch>
        </p:blipFill>
        <p:spPr>
          <a:xfrm>
            <a:off x="266700" y="1444887"/>
            <a:ext cx="11702047" cy="466939"/>
          </a:xfrm>
          <a:prstGeom prst="rect">
            <a:avLst/>
          </a:prstGeom>
        </p:spPr>
      </p:pic>
    </p:spTree>
    <p:extLst>
      <p:ext uri="{BB962C8B-B14F-4D97-AF65-F5344CB8AC3E}">
        <p14:creationId xmlns:p14="http://schemas.microsoft.com/office/powerpoint/2010/main" val="35273724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3DBEE6-616C-2711-86DB-C62E77D17F92}"/>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Algorithm &amp; Deployment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107410-DE3D-5F62-F9D7-11EAEA92F0BB}"/>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spcBef>
                <a:spcPct val="20000"/>
              </a:spcBef>
              <a:spcAft>
                <a:spcPts val="600"/>
              </a:spcAft>
              <a:buNone/>
            </a:pPr>
            <a:r>
              <a:rPr lang="en-IN" sz="1600" dirty="0" smtClean="0">
                <a:latin typeface="Franklin Gothic Book"/>
              </a:rPr>
              <a:t> A brief breakdown of all the steps and processes describing the model development are outlined below-</a:t>
            </a:r>
          </a:p>
          <a:p>
            <a:pPr marL="305435" indent="-305435">
              <a:spcBef>
                <a:spcPct val="20000"/>
              </a:spcBef>
              <a:spcAft>
                <a:spcPts val="600"/>
              </a:spcAft>
              <a:buFont typeface="Arial"/>
              <a:buChar char="•"/>
            </a:pPr>
            <a:r>
              <a:rPr lang="en-IN" sz="1600" b="1" dirty="0" smtClean="0">
                <a:latin typeface="Franklin Gothic Book"/>
              </a:rPr>
              <a:t>Algorithm Selection:</a:t>
            </a:r>
            <a:r>
              <a:rPr lang="en-IN" sz="1600" dirty="0">
                <a:latin typeface="Franklin Gothic Book"/>
              </a:rPr>
              <a:t/>
            </a:r>
            <a:br>
              <a:rPr lang="en-IN" sz="1600" dirty="0">
                <a:latin typeface="Franklin Gothic Book"/>
              </a:rPr>
            </a:br>
            <a:r>
              <a:rPr lang="en-US" sz="1600" dirty="0" smtClean="0">
                <a:latin typeface="Franklin Gothic Book"/>
              </a:rPr>
              <a:t>We </a:t>
            </a:r>
            <a:r>
              <a:rPr lang="en-US" sz="1600" dirty="0">
                <a:latin typeface="Franklin Gothic Book"/>
              </a:rPr>
              <a:t>used a Convolutional Neural Network (CNN) to classify facial expressions and map them to appropriate </a:t>
            </a:r>
            <a:r>
              <a:rPr lang="en-US" sz="1600" dirty="0" err="1">
                <a:latin typeface="Franklin Gothic Book"/>
              </a:rPr>
              <a:t>emojis</a:t>
            </a:r>
            <a:r>
              <a:rPr lang="en-US" sz="1600" dirty="0">
                <a:latin typeface="Franklin Gothic Book"/>
              </a:rPr>
              <a:t>. CNNs are well-suited for image classification tasks due to their ability to capture spatial hierarchies in visual data, making them ideal for facial expression recognition</a:t>
            </a:r>
            <a:r>
              <a:rPr lang="en-US" sz="1600" dirty="0" smtClean="0">
                <a:latin typeface="Franklin Gothic Book"/>
              </a:rPr>
              <a:t>.</a:t>
            </a:r>
          </a:p>
          <a:p>
            <a:pPr marL="305435" indent="-305435">
              <a:spcBef>
                <a:spcPct val="20000"/>
              </a:spcBef>
              <a:spcAft>
                <a:spcPts val="600"/>
              </a:spcAft>
              <a:buFont typeface="Arial"/>
              <a:buChar char="•"/>
            </a:pPr>
            <a:r>
              <a:rPr lang="en-IN" sz="1600" b="1" dirty="0" smtClean="0">
                <a:latin typeface="Franklin Gothic Book"/>
              </a:rPr>
              <a:t>Data </a:t>
            </a:r>
            <a:r>
              <a:rPr lang="en-IN" sz="1600" b="1" dirty="0">
                <a:latin typeface="Franklin Gothic Book"/>
              </a:rPr>
              <a:t>Input</a:t>
            </a:r>
            <a:r>
              <a:rPr lang="en-IN" sz="1600" b="1" dirty="0" smtClean="0">
                <a:latin typeface="Franklin Gothic Book"/>
              </a:rPr>
              <a:t>:</a:t>
            </a:r>
            <a:br>
              <a:rPr lang="en-IN" sz="1600" b="1" dirty="0" smtClean="0">
                <a:latin typeface="Franklin Gothic Book"/>
              </a:rPr>
            </a:br>
            <a:r>
              <a:rPr lang="en-US" sz="1600" dirty="0"/>
              <a:t>The model was trained on images of human faces, labeled with emotion categories such as happy, sad, angry, and surprised. We have trained our model on the FER2013 dataset.</a:t>
            </a:r>
            <a:endParaRPr lang="en-IN" sz="1600" dirty="0">
              <a:latin typeface="Franklin Gothic Book"/>
            </a:endParaRPr>
          </a:p>
          <a:p>
            <a:pPr marL="305435" indent="-305435">
              <a:spcBef>
                <a:spcPct val="20000"/>
              </a:spcBef>
              <a:spcAft>
                <a:spcPts val="600"/>
              </a:spcAft>
              <a:buFont typeface="Arial"/>
              <a:buChar char="•"/>
            </a:pPr>
            <a:r>
              <a:rPr lang="en-IN" sz="1600" b="1" dirty="0" smtClean="0">
                <a:latin typeface="Franklin Gothic Book"/>
              </a:rPr>
              <a:t>Training </a:t>
            </a:r>
            <a:r>
              <a:rPr lang="en-IN" sz="1600" b="1" dirty="0">
                <a:latin typeface="Franklin Gothic Book"/>
              </a:rPr>
              <a:t>Process</a:t>
            </a:r>
            <a:r>
              <a:rPr lang="en-IN" sz="1600" b="1" dirty="0" smtClean="0">
                <a:latin typeface="Franklin Gothic Book"/>
              </a:rPr>
              <a:t>:</a:t>
            </a:r>
            <a:br>
              <a:rPr lang="en-IN" sz="1600" b="1" dirty="0" smtClean="0">
                <a:latin typeface="Franklin Gothic Book"/>
              </a:rPr>
            </a:br>
            <a:r>
              <a:rPr lang="en-US" sz="1600" dirty="0"/>
              <a:t>The data was split into training and validation sets. Techniques like data augmentation, dropout, and batch normalization were applied to improve generalization.</a:t>
            </a:r>
            <a:endParaRPr lang="en-IN" sz="1600" dirty="0">
              <a:latin typeface="Franklin Gothic Book"/>
            </a:endParaRPr>
          </a:p>
          <a:p>
            <a:pPr marL="305435" indent="-305435">
              <a:spcBef>
                <a:spcPct val="20000"/>
              </a:spcBef>
              <a:spcAft>
                <a:spcPts val="600"/>
              </a:spcAft>
              <a:buFont typeface="Arial"/>
              <a:buChar char="•"/>
            </a:pPr>
            <a:r>
              <a:rPr lang="en-IN" sz="1600" b="1" dirty="0" smtClean="0">
                <a:latin typeface="Franklin Gothic Book"/>
              </a:rPr>
              <a:t>Prediction </a:t>
            </a:r>
            <a:r>
              <a:rPr lang="en-IN" sz="1600" b="1" dirty="0">
                <a:latin typeface="Franklin Gothic Book"/>
              </a:rPr>
              <a:t>Process</a:t>
            </a:r>
            <a:r>
              <a:rPr lang="en-IN" sz="1600" b="1" dirty="0" smtClean="0">
                <a:latin typeface="Franklin Gothic Book"/>
              </a:rPr>
              <a:t>:</a:t>
            </a:r>
            <a:br>
              <a:rPr lang="en-IN" sz="1600" b="1" dirty="0" smtClean="0">
                <a:latin typeface="Franklin Gothic Book"/>
              </a:rPr>
            </a:br>
            <a:r>
              <a:rPr lang="en-US" sz="1600" dirty="0"/>
              <a:t>Once trained, the CNN takes a live or static facial image as input, processes it through the network, and outputs a predicted emotion class. This class is then mapped to a corresponding emoji to visually represent the detected emotion.</a:t>
            </a:r>
            <a:endParaRPr lang="en-IN" sz="1600" dirty="0">
              <a:latin typeface="Franklin Gothic Book"/>
            </a:endParaRPr>
          </a:p>
        </p:txBody>
      </p:sp>
    </p:spTree>
    <p:extLst>
      <p:ext uri="{BB962C8B-B14F-4D97-AF65-F5344CB8AC3E}">
        <p14:creationId xmlns:p14="http://schemas.microsoft.com/office/powerpoint/2010/main" val="11990843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F756E-D4E1-5A9A-636A-7FA06EC394F3}"/>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Result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6102C9B-C4AF-D0DB-DE74-862D9812001C}"/>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2000" dirty="0" smtClean="0">
                <a:latin typeface="Franklin Gothic Book"/>
              </a:rPr>
              <a:t>The </a:t>
            </a:r>
            <a:r>
              <a:rPr lang="en-US" sz="2000" dirty="0">
                <a:latin typeface="Franklin Gothic Book"/>
              </a:rPr>
              <a:t>CNN-based model accurately classified facial expressions and mapped them to appropriate </a:t>
            </a:r>
            <a:r>
              <a:rPr lang="en-US" sz="2000" dirty="0" err="1">
                <a:latin typeface="Franklin Gothic Book"/>
              </a:rPr>
              <a:t>emojis</a:t>
            </a:r>
            <a:r>
              <a:rPr lang="en-US" sz="2000" dirty="0">
                <a:latin typeface="Franklin Gothic Book"/>
              </a:rPr>
              <a:t> in real time. It performed well on the validation dataset, showing strong accuracy in detecting core emotions such as happiness, sadness, </a:t>
            </a:r>
            <a:r>
              <a:rPr lang="en-US" sz="2000" dirty="0" smtClean="0">
                <a:latin typeface="Franklin Gothic Book"/>
              </a:rPr>
              <a:t>fearful, </a:t>
            </a:r>
            <a:r>
              <a:rPr lang="en-US" sz="2000" dirty="0">
                <a:latin typeface="Franklin Gothic Book"/>
              </a:rPr>
              <a:t>and surprise. The system provided a smooth and responsive user experience, effectively demonstrating the feasibility of using deep learning for real-time emotion-to-emoji translation.</a:t>
            </a:r>
            <a:endParaRPr lang="en-US" sz="2000" dirty="0"/>
          </a:p>
        </p:txBody>
      </p:sp>
      <p:pic>
        <p:nvPicPr>
          <p:cNvPr id="4" name="Picture 3"/>
          <p:cNvPicPr>
            <a:picLocks noChangeAspect="1"/>
          </p:cNvPicPr>
          <p:nvPr/>
        </p:nvPicPr>
        <p:blipFill>
          <a:blip r:embed="rId2"/>
          <a:stretch>
            <a:fillRect/>
          </a:stretch>
        </p:blipFill>
        <p:spPr>
          <a:xfrm>
            <a:off x="279400" y="3574377"/>
            <a:ext cx="3826073" cy="2414635"/>
          </a:xfrm>
          <a:prstGeom prst="rect">
            <a:avLst/>
          </a:prstGeom>
        </p:spPr>
      </p:pic>
      <p:pic>
        <p:nvPicPr>
          <p:cNvPr id="5" name="Picture 4"/>
          <p:cNvPicPr>
            <a:picLocks noChangeAspect="1"/>
          </p:cNvPicPr>
          <p:nvPr/>
        </p:nvPicPr>
        <p:blipFill>
          <a:blip r:embed="rId3"/>
          <a:stretch>
            <a:fillRect/>
          </a:stretch>
        </p:blipFill>
        <p:spPr>
          <a:xfrm>
            <a:off x="4039021" y="3569403"/>
            <a:ext cx="3852454" cy="2427834"/>
          </a:xfrm>
          <a:prstGeom prst="rect">
            <a:avLst/>
          </a:prstGeom>
        </p:spPr>
      </p:pic>
      <p:pic>
        <p:nvPicPr>
          <p:cNvPr id="6" name="Picture 5"/>
          <p:cNvPicPr>
            <a:picLocks noChangeAspect="1"/>
          </p:cNvPicPr>
          <p:nvPr/>
        </p:nvPicPr>
        <p:blipFill>
          <a:blip r:embed="rId4"/>
          <a:stretch>
            <a:fillRect/>
          </a:stretch>
        </p:blipFill>
        <p:spPr>
          <a:xfrm>
            <a:off x="7870531" y="3569404"/>
            <a:ext cx="3925104" cy="2427833"/>
          </a:xfrm>
          <a:prstGeom prst="rect">
            <a:avLst/>
          </a:prstGeom>
        </p:spPr>
      </p:pic>
    </p:spTree>
    <p:extLst>
      <p:ext uri="{BB962C8B-B14F-4D97-AF65-F5344CB8AC3E}">
        <p14:creationId xmlns:p14="http://schemas.microsoft.com/office/powerpoint/2010/main" val="587425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396BB-D4E8-514D-53F4-27AADA666CBB}"/>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Conclusion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789DDB-698E-B624-5621-F9D79482FFED}"/>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2200" dirty="0" smtClean="0">
                <a:latin typeface="Franklin Gothic Book"/>
              </a:rPr>
              <a:t>The </a:t>
            </a:r>
            <a:r>
              <a:rPr lang="en-US" sz="2200" dirty="0">
                <a:latin typeface="Franklin Gothic Book"/>
              </a:rPr>
              <a:t>project successfully demonstrated the effectiveness of using a Convolutional Neural Network (CNN) for real-time facial expression recognition and emoji generation. The system achieved good accuracy in identifying basic emotions and offered an engaging user experience through instant emoji feedback. This confirms the suitability of deep learning for emotion-based interaction systems</a:t>
            </a:r>
            <a:r>
              <a:rPr lang="en-US" sz="2200" dirty="0" smtClean="0">
                <a:latin typeface="Franklin Gothic Book"/>
              </a:rPr>
              <a:t>.</a:t>
            </a:r>
          </a:p>
          <a:p>
            <a:pPr marL="0" indent="0">
              <a:buNone/>
            </a:pPr>
            <a:r>
              <a:rPr lang="en-US" sz="2200" dirty="0" smtClean="0">
                <a:latin typeface="Franklin Gothic Book"/>
              </a:rPr>
              <a:t>However</a:t>
            </a:r>
            <a:r>
              <a:rPr lang="en-US" sz="2200" dirty="0">
                <a:latin typeface="Franklin Gothic Book"/>
              </a:rPr>
              <a:t>, the implementation faced challenges such as limited expression variety in the dataset, difficulty in handling low-light or occluded faces, and real-time performance bottlenecks on lower-end hardware. Future improvements could include expanding the dataset to cover more diverse facial expressions, optimizing the model for faster inference, and enhancing robustness to environmental variations. These enhancements can help make the system more scalable and applicable to real-world scenarios.</a:t>
            </a:r>
            <a:endParaRPr lang="en-US" sz="2200" dirty="0"/>
          </a:p>
        </p:txBody>
      </p:sp>
    </p:spTree>
    <p:extLst>
      <p:ext uri="{BB962C8B-B14F-4D97-AF65-F5344CB8AC3E}">
        <p14:creationId xmlns:p14="http://schemas.microsoft.com/office/powerpoint/2010/main" val="22453096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Theme1</Template>
  <TotalTime>125</TotalTime>
  <Words>909</Words>
  <Application>Microsoft Office PowerPoint</Application>
  <PresentationFormat>Widescreen</PresentationFormat>
  <Paragraphs>53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Aptos Display</vt:lpstr>
      <vt:lpstr>Arial</vt:lpstr>
      <vt:lpstr>Courier New</vt:lpstr>
      <vt:lpstr>Franklin Gothic Book</vt:lpstr>
      <vt:lpstr>office theme</vt:lpstr>
      <vt:lpstr>CAPSTONE PROJECT  Emojification with deep learning</vt:lpstr>
      <vt:lpstr>OUTLINE</vt:lpstr>
      <vt:lpstr>Problem Statement</vt:lpstr>
      <vt:lpstr>Proposed Solution</vt:lpstr>
      <vt:lpstr>System  Approach</vt:lpstr>
      <vt:lpstr>System  Approach</vt:lpstr>
      <vt:lpstr>Algorithm &amp; Deployment</vt:lpstr>
      <vt:lpstr>Result</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21</cp:revision>
  <dcterms:created xsi:type="dcterms:W3CDTF">2013-07-15T20:26:40Z</dcterms:created>
  <dcterms:modified xsi:type="dcterms:W3CDTF">2025-05-22T10:57:22Z</dcterms:modified>
</cp:coreProperties>
</file>