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91FD0D-C2F3-4ABB-A0EC-349E4C2D18AE}" v="85" dt="2025-08-10T16:47:43.14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BADE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BADE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BADE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BADE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3" y="457200"/>
            <a:ext cx="3703320" cy="95250"/>
          </a:xfrm>
          <a:custGeom>
            <a:avLst/>
            <a:gdLst/>
            <a:ahLst/>
            <a:cxnLst/>
            <a:rect l="l" t="t" r="r" b="b"/>
            <a:pathLst>
              <a:path w="3703320" h="95250">
                <a:moveTo>
                  <a:pt x="3703319" y="94996"/>
                </a:moveTo>
                <a:lnTo>
                  <a:pt x="0" y="94996"/>
                </a:lnTo>
                <a:lnTo>
                  <a:pt x="0" y="0"/>
                </a:lnTo>
                <a:lnTo>
                  <a:pt x="3703319" y="0"/>
                </a:lnTo>
                <a:lnTo>
                  <a:pt x="3703319" y="94996"/>
                </a:lnTo>
                <a:close/>
              </a:path>
            </a:pathLst>
          </a:custGeom>
          <a:solidFill>
            <a:srgbClr val="4653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42147" y="453642"/>
            <a:ext cx="3703320" cy="99060"/>
          </a:xfrm>
          <a:custGeom>
            <a:avLst/>
            <a:gdLst/>
            <a:ahLst/>
            <a:cxnLst/>
            <a:rect l="l" t="t" r="r" b="b"/>
            <a:pathLst>
              <a:path w="3703320" h="99059">
                <a:moveTo>
                  <a:pt x="3703320" y="98553"/>
                </a:moveTo>
                <a:lnTo>
                  <a:pt x="0" y="98553"/>
                </a:lnTo>
                <a:lnTo>
                  <a:pt x="0" y="0"/>
                </a:lnTo>
                <a:lnTo>
                  <a:pt x="3703320" y="0"/>
                </a:lnTo>
                <a:lnTo>
                  <a:pt x="3703320" y="98553"/>
                </a:lnTo>
                <a:close/>
              </a:path>
            </a:pathLst>
          </a:custGeom>
          <a:solidFill>
            <a:srgbClr val="96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41829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91439"/>
                </a:moveTo>
                <a:lnTo>
                  <a:pt x="0" y="91439"/>
                </a:lnTo>
                <a:lnTo>
                  <a:pt x="0" y="0"/>
                </a:lnTo>
                <a:lnTo>
                  <a:pt x="3703319" y="0"/>
                </a:lnTo>
                <a:lnTo>
                  <a:pt x="3703319" y="91439"/>
                </a:lnTo>
                <a:close/>
              </a:path>
            </a:pathLst>
          </a:custGeom>
          <a:solidFill>
            <a:srgbClr val="1BA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3827" y="6446992"/>
            <a:ext cx="1097871" cy="3348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8695" y="558031"/>
            <a:ext cx="5720516" cy="7948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BADE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6514" y="1454397"/>
            <a:ext cx="7470775" cy="4210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8188" y="2181685"/>
            <a:ext cx="5321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1BADE4"/>
                </a:solidFill>
                <a:latin typeface="Arial"/>
                <a:cs typeface="Arial"/>
              </a:rPr>
              <a:t>FitnessBuddy</a:t>
            </a:r>
            <a:r>
              <a:rPr sz="3600" b="1" spc="-180" dirty="0">
                <a:solidFill>
                  <a:srgbClr val="1BADE4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1BADE4"/>
                </a:solidFill>
                <a:latin typeface="Arial"/>
                <a:cs typeface="Arial"/>
              </a:rPr>
              <a:t>AI</a:t>
            </a:r>
            <a:r>
              <a:rPr sz="3600" b="1" spc="-170" dirty="0">
                <a:solidFill>
                  <a:srgbClr val="1BADE4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1BADE4"/>
                </a:solidFill>
                <a:latin typeface="Arial"/>
                <a:cs typeface="Arial"/>
              </a:rPr>
              <a:t>AGENT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82084" y="1043464"/>
            <a:ext cx="5501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1482AB"/>
                </a:solidFill>
                <a:latin typeface="Arial"/>
                <a:cs typeface="Arial"/>
              </a:rPr>
              <a:t>IBM</a:t>
            </a:r>
            <a:r>
              <a:rPr sz="3200" b="1" spc="-80" dirty="0">
                <a:solidFill>
                  <a:srgbClr val="1482AB"/>
                </a:solidFill>
                <a:latin typeface="Arial"/>
                <a:cs typeface="Arial"/>
              </a:rPr>
              <a:t> </a:t>
            </a:r>
            <a:r>
              <a:rPr sz="3200" b="1" spc="-35" dirty="0">
                <a:solidFill>
                  <a:srgbClr val="1482AB"/>
                </a:solidFill>
                <a:latin typeface="Arial"/>
                <a:cs typeface="Arial"/>
              </a:rPr>
              <a:t>HACKATHON</a:t>
            </a:r>
            <a:r>
              <a:rPr sz="3200" b="1" spc="-80" dirty="0">
                <a:solidFill>
                  <a:srgbClr val="1482AB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1482AB"/>
                </a:solidFill>
                <a:latin typeface="Arial"/>
                <a:cs typeface="Arial"/>
              </a:rPr>
              <a:t>PROJECT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6533" y="3085763"/>
            <a:ext cx="11299190" cy="2526333"/>
          </a:xfrm>
          <a:prstGeom prst="rect">
            <a:avLst/>
          </a:prstGeom>
          <a:solidFill>
            <a:srgbClr val="465359"/>
          </a:solidFill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2000">
              <a:latin typeface="Times New Roman"/>
              <a:cs typeface="Times New Roman"/>
            </a:endParaRPr>
          </a:p>
          <a:p>
            <a:pPr marL="2756535"/>
            <a:r>
              <a:rPr sz="2000" b="1" spc="-10" dirty="0">
                <a:solidFill>
                  <a:srgbClr val="1482AB"/>
                </a:solidFill>
                <a:latin typeface="Arial"/>
                <a:cs typeface="Arial"/>
              </a:rPr>
              <a:t>Presented</a:t>
            </a:r>
            <a:r>
              <a:rPr sz="2000" b="1" spc="-95" dirty="0">
                <a:solidFill>
                  <a:srgbClr val="1482A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482AB"/>
                </a:solidFill>
                <a:latin typeface="Arial"/>
                <a:cs typeface="Arial"/>
              </a:rPr>
              <a:t>By:</a:t>
            </a:r>
            <a:r>
              <a:rPr lang="en-US" sz="2000" b="1" dirty="0">
                <a:solidFill>
                  <a:srgbClr val="1482AB"/>
                </a:solidFill>
                <a:latin typeface="Arial"/>
                <a:cs typeface="Arial"/>
              </a:rPr>
              <a:t> Aryan Arora</a:t>
            </a:r>
            <a:endParaRPr sz="2000" b="1" spc="-90" dirty="0">
              <a:solidFill>
                <a:srgbClr val="1482AB"/>
              </a:solidFill>
              <a:latin typeface="Arial"/>
              <a:cs typeface="Arial"/>
            </a:endParaRPr>
          </a:p>
          <a:p>
            <a:pPr marL="2756535" marR="1421765"/>
            <a:r>
              <a:rPr sz="2000" b="1" dirty="0">
                <a:solidFill>
                  <a:srgbClr val="1482AB"/>
                </a:solidFill>
                <a:latin typeface="Arial"/>
                <a:cs typeface="Arial"/>
              </a:rPr>
              <a:t>College</a:t>
            </a:r>
            <a:r>
              <a:rPr sz="2000" b="1" spc="-50" dirty="0">
                <a:solidFill>
                  <a:srgbClr val="1482A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482AB"/>
                </a:solidFill>
                <a:latin typeface="Arial"/>
                <a:cs typeface="Arial"/>
              </a:rPr>
              <a:t>Name</a:t>
            </a:r>
            <a:r>
              <a:rPr sz="2000" b="1" spc="-45" dirty="0">
                <a:solidFill>
                  <a:srgbClr val="1482A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482AB"/>
                </a:solidFill>
                <a:latin typeface="Arial"/>
                <a:cs typeface="Arial"/>
              </a:rPr>
              <a:t>&amp;</a:t>
            </a:r>
            <a:r>
              <a:rPr sz="2000" b="1" spc="-45" dirty="0">
                <a:solidFill>
                  <a:srgbClr val="1482A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482AB"/>
                </a:solidFill>
                <a:latin typeface="Arial"/>
                <a:cs typeface="Arial"/>
              </a:rPr>
              <a:t>Department</a:t>
            </a:r>
            <a:r>
              <a:rPr sz="2000" b="1" spc="-45" dirty="0">
                <a:solidFill>
                  <a:srgbClr val="1482A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482AB"/>
                </a:solidFill>
                <a:latin typeface="Arial"/>
                <a:cs typeface="Arial"/>
              </a:rPr>
              <a:t>:</a:t>
            </a:r>
            <a:r>
              <a:rPr lang="en-US" sz="2000" b="1" spc="-45" dirty="0">
                <a:solidFill>
                  <a:srgbClr val="1482AB"/>
                </a:solidFill>
                <a:latin typeface="Arial"/>
                <a:cs typeface="Arial"/>
              </a:rPr>
              <a:t>Manipal University Jaipur, </a:t>
            </a:r>
            <a:r>
              <a:rPr sz="2000" b="1" dirty="0">
                <a:solidFill>
                  <a:srgbClr val="1482AB"/>
                </a:solidFill>
                <a:latin typeface="Arial"/>
                <a:cs typeface="Arial"/>
              </a:rPr>
              <a:t>Computer</a:t>
            </a:r>
            <a:r>
              <a:rPr sz="2000" b="1" spc="-125" dirty="0">
                <a:solidFill>
                  <a:srgbClr val="1482A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482AB"/>
                </a:solidFill>
                <a:latin typeface="Arial"/>
                <a:cs typeface="Arial"/>
              </a:rPr>
              <a:t>Science</a:t>
            </a:r>
            <a:r>
              <a:rPr sz="2000" b="1" spc="-125" dirty="0">
                <a:solidFill>
                  <a:srgbClr val="1482AB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482AB"/>
                </a:solidFill>
                <a:latin typeface="Arial"/>
                <a:cs typeface="Arial"/>
              </a:rPr>
              <a:t>Department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250" y="1501625"/>
            <a:ext cx="10913501" cy="4930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5376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RESULTS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5376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875" y="1481907"/>
            <a:ext cx="9690163" cy="46860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5376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CONCLUSION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916" y="3171124"/>
            <a:ext cx="237194" cy="2232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4216" y="1754008"/>
            <a:ext cx="10774680" cy="311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0665">
              <a:lnSpc>
                <a:spcPct val="114999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FitnessBuddy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intelligent,</a:t>
            </a:r>
            <a:r>
              <a:rPr sz="1500" spc="-9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AI-</a:t>
            </a:r>
            <a:r>
              <a:rPr sz="1500" dirty="0">
                <a:latin typeface="Arial MT"/>
                <a:cs typeface="Arial MT"/>
              </a:rPr>
              <a:t>powered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virtual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assistant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helps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users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stay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fit,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eat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better,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stay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motivated—</a:t>
            </a:r>
            <a:r>
              <a:rPr sz="1500" spc="-10" dirty="0">
                <a:latin typeface="Arial MT"/>
                <a:cs typeface="Arial MT"/>
              </a:rPr>
              <a:t>anytime, anywhere.</a:t>
            </a:r>
            <a:endParaRPr sz="1500">
              <a:latin typeface="Arial MT"/>
              <a:cs typeface="Arial MT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sz="1500" dirty="0">
                <a:latin typeface="Arial MT"/>
                <a:cs typeface="Arial MT"/>
              </a:rPr>
              <a:t>Built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using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IBM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Watsonx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Granite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Foundation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Models,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offers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personalized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guidance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without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cost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rigidity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traditional </a:t>
            </a:r>
            <a:r>
              <a:rPr sz="1500" dirty="0">
                <a:latin typeface="Arial MT"/>
                <a:cs typeface="Arial MT"/>
              </a:rPr>
              <a:t>fitness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solutions.</a:t>
            </a:r>
            <a:endParaRPr sz="1500">
              <a:latin typeface="Arial MT"/>
              <a:cs typeface="Arial MT"/>
            </a:endParaRPr>
          </a:p>
          <a:p>
            <a:pPr marL="302260">
              <a:lnSpc>
                <a:spcPct val="100000"/>
              </a:lnSpc>
              <a:spcBef>
                <a:spcPts val="1470"/>
              </a:spcBef>
            </a:pPr>
            <a:r>
              <a:rPr sz="1500" dirty="0">
                <a:latin typeface="Arial MT"/>
                <a:cs typeface="Arial MT"/>
              </a:rPr>
              <a:t>It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empowers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users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by: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Recommending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smart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workouts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meal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plans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spc="-10" dirty="0">
                <a:latin typeface="Arial MT"/>
                <a:cs typeface="Arial MT"/>
              </a:rPr>
              <a:t>Encouraging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habit-</a:t>
            </a:r>
            <a:r>
              <a:rPr sz="1500" dirty="0">
                <a:latin typeface="Arial MT"/>
                <a:cs typeface="Arial MT"/>
              </a:rPr>
              <a:t>building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wellness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consistency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dirty="0">
                <a:latin typeface="Arial MT"/>
                <a:cs typeface="Arial MT"/>
              </a:rPr>
              <a:t>Making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health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accessible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beginners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busy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individuals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alike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218" y="5015114"/>
            <a:ext cx="2965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60" dirty="0">
                <a:solidFill>
                  <a:srgbClr val="404040"/>
                </a:solidFill>
                <a:latin typeface="Cambria"/>
                <a:cs typeface="Cambria"/>
              </a:rPr>
              <a:t>◼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216" y="740707"/>
            <a:ext cx="2045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GITHUB</a:t>
            </a:r>
            <a:r>
              <a:rPr spc="-125" dirty="0"/>
              <a:t> </a:t>
            </a:r>
            <a:r>
              <a:rPr spc="-55" dirty="0"/>
              <a:t>LINK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1739" y="3418274"/>
            <a:ext cx="5327015" cy="28448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39090" indent="-326390">
              <a:lnSpc>
                <a:spcPct val="100000"/>
              </a:lnSpc>
              <a:spcBef>
                <a:spcPts val="100"/>
              </a:spcBef>
              <a:buClr>
                <a:srgbClr val="1BADE4"/>
              </a:buClr>
              <a:buSzPct val="91176"/>
              <a:buFont typeface="Cambria"/>
              <a:buChar char="◼"/>
              <a:tabLst>
                <a:tab pos="339090" algn="l"/>
              </a:tabLst>
            </a:pPr>
            <a:r>
              <a:rPr lang="en-US" sz="1700" spc="-85" dirty="0">
                <a:solidFill>
                  <a:srgbClr val="3E3E3E"/>
                </a:solidFill>
              </a:rPr>
              <a:t>https://github.com/Aryan021/Fitness-Buddy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925" y="2301882"/>
            <a:ext cx="205507" cy="19341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925" y="3016242"/>
            <a:ext cx="205507" cy="19341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925" y="3730601"/>
            <a:ext cx="205507" cy="19341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925" y="4444961"/>
            <a:ext cx="205507" cy="19341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925" y="5159321"/>
            <a:ext cx="205507" cy="19341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426084" indent="-413384">
              <a:lnSpc>
                <a:spcPct val="100000"/>
              </a:lnSpc>
              <a:spcBef>
                <a:spcPts val="950"/>
              </a:spcBef>
              <a:buClr>
                <a:srgbClr val="1BADE4"/>
              </a:buClr>
              <a:buSzPct val="211538"/>
              <a:buFont typeface="Cambria"/>
              <a:buChar char="◼"/>
              <a:tabLst>
                <a:tab pos="426084" algn="l"/>
              </a:tabLst>
            </a:pPr>
            <a:r>
              <a:rPr spc="-30" dirty="0"/>
              <a:t>Voice</a:t>
            </a:r>
            <a:r>
              <a:rPr spc="-65" dirty="0"/>
              <a:t> </a:t>
            </a:r>
            <a:r>
              <a:rPr dirty="0"/>
              <a:t>Assistant</a:t>
            </a:r>
            <a:r>
              <a:rPr spc="-40" dirty="0"/>
              <a:t> </a:t>
            </a:r>
            <a:r>
              <a:rPr spc="-10" dirty="0"/>
              <a:t>Integration</a:t>
            </a:r>
          </a:p>
          <a:p>
            <a:pPr marL="471805">
              <a:lnSpc>
                <a:spcPct val="100000"/>
              </a:lnSpc>
              <a:spcBef>
                <a:spcPts val="855"/>
              </a:spcBef>
            </a:pPr>
            <a:r>
              <a:rPr b="0" dirty="0">
                <a:latin typeface="Arial MT"/>
                <a:cs typeface="Arial MT"/>
              </a:rPr>
              <a:t>Enable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spc="-20" dirty="0">
                <a:latin typeface="Arial MT"/>
                <a:cs typeface="Arial MT"/>
              </a:rPr>
              <a:t>hands-</a:t>
            </a:r>
            <a:r>
              <a:rPr b="0" dirty="0">
                <a:latin typeface="Arial MT"/>
                <a:cs typeface="Arial MT"/>
              </a:rPr>
              <a:t>free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interaction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via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voice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commands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(e.g.,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“Start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my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spc="-20" dirty="0">
                <a:latin typeface="Arial MT"/>
                <a:cs typeface="Arial MT"/>
              </a:rPr>
              <a:t>10-</a:t>
            </a:r>
            <a:r>
              <a:rPr b="0" dirty="0">
                <a:latin typeface="Arial MT"/>
                <a:cs typeface="Arial MT"/>
              </a:rPr>
              <a:t>minute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workout”).</a:t>
            </a: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b="0" spc="-10" dirty="0">
              <a:latin typeface="Arial MT"/>
              <a:cs typeface="Arial MT"/>
            </a:endParaRPr>
          </a:p>
          <a:p>
            <a:pPr marL="677545" indent="-664845">
              <a:lnSpc>
                <a:spcPct val="100000"/>
              </a:lnSpc>
              <a:buClr>
                <a:srgbClr val="1BADE4"/>
              </a:buClr>
              <a:buSzPct val="211538"/>
              <a:buFont typeface="Cambria"/>
              <a:buChar char="◼"/>
              <a:tabLst>
                <a:tab pos="677545" algn="l"/>
              </a:tabLst>
            </a:pPr>
            <a:r>
              <a:rPr spc="-10" dirty="0"/>
              <a:t>Wearable</a:t>
            </a:r>
            <a:r>
              <a:rPr spc="-50" dirty="0"/>
              <a:t> </a:t>
            </a:r>
            <a:r>
              <a:rPr dirty="0"/>
              <a:t>Device</a:t>
            </a:r>
            <a:r>
              <a:rPr spc="-50" dirty="0"/>
              <a:t> </a:t>
            </a:r>
            <a:r>
              <a:rPr spc="-10" dirty="0"/>
              <a:t>Support</a:t>
            </a:r>
          </a:p>
          <a:p>
            <a:pPr marL="471805">
              <a:lnSpc>
                <a:spcPct val="100000"/>
              </a:lnSpc>
              <a:spcBef>
                <a:spcPts val="855"/>
              </a:spcBef>
            </a:pPr>
            <a:r>
              <a:rPr b="0" spc="-10" dirty="0">
                <a:latin typeface="Arial MT"/>
                <a:cs typeface="Arial MT"/>
              </a:rPr>
              <a:t>Integrate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with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smartwatches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and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fitness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bands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for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live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tracking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of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steps,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heart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rate,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calories,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spc="-20" dirty="0">
                <a:latin typeface="Arial MT"/>
                <a:cs typeface="Arial MT"/>
              </a:rPr>
              <a:t>etc.</a:t>
            </a: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b="0" spc="-20" dirty="0">
              <a:latin typeface="Arial MT"/>
              <a:cs typeface="Arial MT"/>
            </a:endParaRPr>
          </a:p>
          <a:p>
            <a:pPr marL="677545" indent="-664845">
              <a:lnSpc>
                <a:spcPct val="100000"/>
              </a:lnSpc>
              <a:buClr>
                <a:srgbClr val="1BADE4"/>
              </a:buClr>
              <a:buSzPct val="211538"/>
              <a:buFont typeface="Cambria"/>
              <a:buChar char="◼"/>
              <a:tabLst>
                <a:tab pos="677545" algn="l"/>
              </a:tabLst>
            </a:pPr>
            <a:r>
              <a:rPr spc="-10" dirty="0"/>
              <a:t>Progress</a:t>
            </a:r>
            <a:r>
              <a:rPr spc="-60" dirty="0"/>
              <a:t> </a:t>
            </a:r>
            <a:r>
              <a:rPr spc="-10" dirty="0"/>
              <a:t>Analytics</a:t>
            </a:r>
            <a:r>
              <a:rPr spc="-15" dirty="0"/>
              <a:t> </a:t>
            </a:r>
            <a:r>
              <a:rPr spc="-10" dirty="0"/>
              <a:t>Dashboard</a:t>
            </a:r>
          </a:p>
          <a:p>
            <a:pPr marL="471805">
              <a:lnSpc>
                <a:spcPct val="100000"/>
              </a:lnSpc>
              <a:spcBef>
                <a:spcPts val="855"/>
              </a:spcBef>
            </a:pPr>
            <a:r>
              <a:rPr b="0" dirty="0">
                <a:latin typeface="Arial MT"/>
                <a:cs typeface="Arial MT"/>
              </a:rPr>
              <a:t>Provide</a:t>
            </a:r>
            <a:r>
              <a:rPr b="0" spc="-5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visual</a:t>
            </a:r>
            <a:r>
              <a:rPr b="0" spc="-5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reports</a:t>
            </a:r>
            <a:r>
              <a:rPr b="0" spc="-5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of</a:t>
            </a:r>
            <a:r>
              <a:rPr b="0" spc="-5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weekly</a:t>
            </a:r>
            <a:r>
              <a:rPr b="0" spc="-5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goals,</a:t>
            </a:r>
            <a:r>
              <a:rPr b="0" spc="-5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habits,</a:t>
            </a:r>
            <a:r>
              <a:rPr b="0" spc="-5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nutrition,</a:t>
            </a:r>
            <a:r>
              <a:rPr b="0" spc="-5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and</a:t>
            </a:r>
            <a:r>
              <a:rPr b="0" spc="-5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workout</a:t>
            </a:r>
            <a:r>
              <a:rPr b="0" spc="-5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consistency.</a:t>
            </a: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b="0" spc="-10" dirty="0">
              <a:latin typeface="Arial MT"/>
              <a:cs typeface="Arial MT"/>
            </a:endParaRPr>
          </a:p>
          <a:p>
            <a:pPr marL="677545" indent="-664845">
              <a:lnSpc>
                <a:spcPct val="100000"/>
              </a:lnSpc>
              <a:buClr>
                <a:srgbClr val="1BADE4"/>
              </a:buClr>
              <a:buSzPct val="211538"/>
              <a:buFont typeface="Cambria"/>
              <a:buChar char="◼"/>
              <a:tabLst>
                <a:tab pos="677545" algn="l"/>
              </a:tabLst>
            </a:pPr>
            <a:r>
              <a:rPr dirty="0"/>
              <a:t>Mental</a:t>
            </a:r>
            <a:r>
              <a:rPr spc="-30" dirty="0"/>
              <a:t> </a:t>
            </a:r>
            <a:r>
              <a:rPr spc="-10" dirty="0"/>
              <a:t>Wellness</a:t>
            </a:r>
            <a:r>
              <a:rPr spc="-30" dirty="0"/>
              <a:t> </a:t>
            </a:r>
            <a:r>
              <a:rPr dirty="0"/>
              <a:t>&amp;</a:t>
            </a:r>
            <a:r>
              <a:rPr spc="-30" dirty="0"/>
              <a:t> </a:t>
            </a:r>
            <a:r>
              <a:rPr spc="-10" dirty="0"/>
              <a:t>Meditation</a:t>
            </a:r>
            <a:r>
              <a:rPr spc="-30" dirty="0"/>
              <a:t> </a:t>
            </a:r>
            <a:r>
              <a:rPr spc="-10" dirty="0"/>
              <a:t>Support</a:t>
            </a:r>
          </a:p>
          <a:p>
            <a:pPr marL="462915">
              <a:lnSpc>
                <a:spcPct val="100000"/>
              </a:lnSpc>
              <a:spcBef>
                <a:spcPts val="855"/>
              </a:spcBef>
            </a:pPr>
            <a:r>
              <a:rPr b="0" dirty="0">
                <a:latin typeface="Arial MT"/>
                <a:cs typeface="Arial MT"/>
              </a:rPr>
              <a:t>Add</a:t>
            </a:r>
            <a:r>
              <a:rPr b="0" spc="-85" dirty="0">
                <a:latin typeface="Arial MT"/>
                <a:cs typeface="Arial MT"/>
              </a:rPr>
              <a:t> </a:t>
            </a:r>
            <a:r>
              <a:rPr b="0" spc="-20" dirty="0">
                <a:latin typeface="Arial MT"/>
                <a:cs typeface="Arial MT"/>
              </a:rPr>
              <a:t>AI-</a:t>
            </a:r>
            <a:r>
              <a:rPr b="0" spc="-10" dirty="0">
                <a:latin typeface="Arial MT"/>
                <a:cs typeface="Arial MT"/>
              </a:rPr>
              <a:t>generated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meditation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routines,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breathing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exercises,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and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mood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tracking.</a:t>
            </a: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b="0" spc="-10" dirty="0">
              <a:latin typeface="Arial MT"/>
              <a:cs typeface="Arial MT"/>
            </a:endParaRPr>
          </a:p>
          <a:p>
            <a:pPr marL="677545" indent="-664845">
              <a:lnSpc>
                <a:spcPct val="100000"/>
              </a:lnSpc>
              <a:buClr>
                <a:srgbClr val="1BADE4"/>
              </a:buClr>
              <a:buSzPct val="211538"/>
              <a:buFont typeface="Cambria"/>
              <a:buChar char="◼"/>
              <a:tabLst>
                <a:tab pos="677545" algn="l"/>
              </a:tabLst>
            </a:pPr>
            <a:r>
              <a:rPr spc="-10" dirty="0"/>
              <a:t>Community</a:t>
            </a:r>
            <a:r>
              <a:rPr spc="-20" dirty="0"/>
              <a:t> </a:t>
            </a:r>
            <a:r>
              <a:rPr dirty="0"/>
              <a:t>&amp;</a:t>
            </a:r>
            <a:r>
              <a:rPr spc="-15" dirty="0"/>
              <a:t> </a:t>
            </a:r>
            <a:r>
              <a:rPr spc="-10" dirty="0"/>
              <a:t>Challenges</a:t>
            </a:r>
          </a:p>
          <a:p>
            <a:pPr marL="471805">
              <a:lnSpc>
                <a:spcPct val="100000"/>
              </a:lnSpc>
              <a:spcBef>
                <a:spcPts val="855"/>
              </a:spcBef>
            </a:pPr>
            <a:r>
              <a:rPr b="0" dirty="0">
                <a:latin typeface="Arial MT"/>
                <a:cs typeface="Arial MT"/>
              </a:rPr>
              <a:t>Enable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users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to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participate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in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fitness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challenges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and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share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progress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with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friends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or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groups.</a:t>
            </a: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b="0" spc="-10" dirty="0">
              <a:latin typeface="Arial MT"/>
              <a:cs typeface="Arial MT"/>
            </a:endParaRPr>
          </a:p>
          <a:p>
            <a:pPr marL="677545" indent="-664845">
              <a:lnSpc>
                <a:spcPct val="100000"/>
              </a:lnSpc>
              <a:buClr>
                <a:srgbClr val="1BADE4"/>
              </a:buClr>
              <a:buSzPct val="211538"/>
              <a:buFont typeface="Cambria"/>
              <a:buChar char="◼"/>
              <a:tabLst>
                <a:tab pos="677545" algn="l"/>
              </a:tabLst>
            </a:pPr>
            <a:r>
              <a:rPr spc="-10" dirty="0"/>
              <a:t>Multilingual</a:t>
            </a:r>
            <a:r>
              <a:rPr spc="-15" dirty="0"/>
              <a:t> </a:t>
            </a:r>
            <a:r>
              <a:rPr dirty="0"/>
              <a:t>&amp;</a:t>
            </a:r>
            <a:r>
              <a:rPr spc="-10" dirty="0"/>
              <a:t> Regional Customization</a:t>
            </a:r>
          </a:p>
          <a:p>
            <a:pPr marL="471805">
              <a:lnSpc>
                <a:spcPct val="100000"/>
              </a:lnSpc>
              <a:spcBef>
                <a:spcPts val="855"/>
              </a:spcBef>
            </a:pPr>
            <a:r>
              <a:rPr b="0" dirty="0">
                <a:latin typeface="Arial MT"/>
                <a:cs typeface="Arial MT"/>
              </a:rPr>
              <a:t>Support</a:t>
            </a:r>
            <a:r>
              <a:rPr b="0" spc="-6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content</a:t>
            </a:r>
            <a:r>
              <a:rPr b="0" spc="-6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in</a:t>
            </a:r>
            <a:r>
              <a:rPr b="0" spc="-6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multiple</a:t>
            </a:r>
            <a:r>
              <a:rPr b="0" spc="-5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Indian</a:t>
            </a:r>
            <a:r>
              <a:rPr b="0" spc="-6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languages</a:t>
            </a:r>
            <a:r>
              <a:rPr b="0" spc="-6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and</a:t>
            </a:r>
            <a:r>
              <a:rPr b="0" spc="-6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meal</a:t>
            </a:r>
            <a:r>
              <a:rPr b="0" spc="-6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plans</a:t>
            </a:r>
            <a:r>
              <a:rPr b="0" spc="-5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tailored</a:t>
            </a:r>
            <a:r>
              <a:rPr b="0" spc="-6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to</a:t>
            </a:r>
            <a:r>
              <a:rPr b="0" spc="-6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regional</a:t>
            </a:r>
            <a:r>
              <a:rPr b="0" spc="-6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diets.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925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latin typeface="Arial"/>
                <a:cs typeface="Arial"/>
              </a:rPr>
              <a:t>FUTURE</a:t>
            </a:r>
            <a:r>
              <a:rPr sz="3300" b="1" spc="-170" dirty="0">
                <a:latin typeface="Arial"/>
                <a:cs typeface="Arial"/>
              </a:rPr>
              <a:t> </a:t>
            </a:r>
            <a:r>
              <a:rPr sz="3300" b="1" spc="-10" dirty="0">
                <a:latin typeface="Arial"/>
                <a:cs typeface="Arial"/>
              </a:rPr>
              <a:t>SCOPE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5376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00"/>
              </a:spcBef>
            </a:pPr>
            <a:r>
              <a:rPr dirty="0"/>
              <a:t>IBM</a:t>
            </a:r>
            <a:r>
              <a:rPr spc="-185" dirty="0"/>
              <a:t> </a:t>
            </a:r>
            <a:r>
              <a:rPr spc="-125" dirty="0"/>
              <a:t>CERTIFICATIONS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3614" y="3505084"/>
            <a:ext cx="145415" cy="2641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50" spc="-415" dirty="0">
                <a:solidFill>
                  <a:srgbClr val="1BADE4"/>
                </a:solidFill>
                <a:latin typeface="Cambria"/>
                <a:cs typeface="Cambria"/>
              </a:rPr>
              <a:t>◼</a:t>
            </a:r>
            <a:endParaRPr sz="1550">
              <a:latin typeface="Cambria"/>
              <a:cs typeface="Cambria"/>
            </a:endParaRPr>
          </a:p>
        </p:txBody>
      </p:sp>
      <p:pic>
        <p:nvPicPr>
          <p:cNvPr id="4" name="object 4" descr="A certificate of excellence with a qr code&#10;&#10;AI-generated content may be incorrect."/>
          <p:cNvPicPr/>
          <p:nvPr/>
        </p:nvPicPr>
        <p:blipFill>
          <a:blip r:embed="rId2"/>
          <a:stretch>
            <a:fillRect/>
          </a:stretch>
        </p:blipFill>
        <p:spPr>
          <a:xfrm>
            <a:off x="821775" y="2035558"/>
            <a:ext cx="4149275" cy="3206257"/>
          </a:xfrm>
          <a:prstGeom prst="rect">
            <a:avLst/>
          </a:prstGeom>
        </p:spPr>
      </p:pic>
      <p:pic>
        <p:nvPicPr>
          <p:cNvPr id="5" name="object 5" descr="A certificate of excellence with a blue border&#10;&#10;AI-generated content may be incorrect."/>
          <p:cNvPicPr/>
          <p:nvPr/>
        </p:nvPicPr>
        <p:blipFill>
          <a:blip r:embed="rId3"/>
          <a:stretch>
            <a:fillRect/>
          </a:stretch>
        </p:blipFill>
        <p:spPr>
          <a:xfrm>
            <a:off x="5472914" y="1494775"/>
            <a:ext cx="5390601" cy="41654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A certificate with a yellow ribbon and a yellow ribbon&#10;&#10;AI-generated content may be incorrect."/>
          <p:cNvPicPr/>
          <p:nvPr/>
        </p:nvPicPr>
        <p:blipFill>
          <a:blip r:embed="rId2"/>
          <a:stretch>
            <a:fillRect/>
          </a:stretch>
        </p:blipFill>
        <p:spPr>
          <a:xfrm>
            <a:off x="3362617" y="1580286"/>
            <a:ext cx="5236185" cy="36996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6169" y="3600037"/>
            <a:ext cx="21323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002060"/>
                </a:solidFill>
                <a:latin typeface="Arial"/>
                <a:cs typeface="Arial"/>
              </a:rPr>
              <a:t>THANK</a:t>
            </a:r>
            <a:r>
              <a:rPr b="1" spc="-17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002060"/>
                </a:solidFill>
                <a:latin typeface="Arial"/>
                <a:cs typeface="Arial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2598" y="1392287"/>
            <a:ext cx="1583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rgbClr val="0020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9640" y="1938978"/>
            <a:ext cx="2677160" cy="418592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349250" indent="-336550">
              <a:lnSpc>
                <a:spcPct val="100000"/>
              </a:lnSpc>
              <a:spcBef>
                <a:spcPts val="1340"/>
              </a:spcBef>
              <a:buClr>
                <a:srgbClr val="1BADE4"/>
              </a:buClr>
              <a:buSzPct val="92500"/>
              <a:buFont typeface="Leelawadee UI"/>
              <a:buChar char="◼"/>
              <a:tabLst>
                <a:tab pos="349250" algn="l"/>
              </a:tabLst>
            </a:pPr>
            <a:r>
              <a:rPr sz="2000" b="1" dirty="0">
                <a:solidFill>
                  <a:srgbClr val="3E3E3E"/>
                </a:solidFill>
                <a:latin typeface="Arial"/>
                <a:cs typeface="Arial"/>
              </a:rPr>
              <a:t>Problem</a:t>
            </a:r>
            <a:r>
              <a:rPr sz="2000" b="1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E3E3E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349250" indent="-336550">
              <a:lnSpc>
                <a:spcPct val="100000"/>
              </a:lnSpc>
              <a:spcBef>
                <a:spcPts val="1240"/>
              </a:spcBef>
              <a:buClr>
                <a:srgbClr val="1BADE4"/>
              </a:buClr>
              <a:buSzPct val="92500"/>
              <a:buFont typeface="Leelawadee UI"/>
              <a:buChar char="◼"/>
              <a:tabLst>
                <a:tab pos="349250" algn="l"/>
              </a:tabLst>
            </a:pPr>
            <a:r>
              <a:rPr sz="2000" b="1" spc="-25" dirty="0">
                <a:solidFill>
                  <a:srgbClr val="3E3E3E"/>
                </a:solidFill>
                <a:latin typeface="Arial"/>
                <a:cs typeface="Arial"/>
              </a:rPr>
              <a:t>Technology</a:t>
            </a:r>
            <a:r>
              <a:rPr sz="2000" b="1" spc="-6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3E3E3E"/>
                </a:solidFill>
                <a:latin typeface="Arial"/>
                <a:cs typeface="Arial"/>
              </a:rPr>
              <a:t>used</a:t>
            </a:r>
            <a:endParaRPr sz="2000">
              <a:latin typeface="Arial"/>
              <a:cs typeface="Arial"/>
            </a:endParaRPr>
          </a:p>
          <a:p>
            <a:pPr marL="349250" indent="-336550">
              <a:lnSpc>
                <a:spcPct val="100000"/>
              </a:lnSpc>
              <a:spcBef>
                <a:spcPts val="1240"/>
              </a:spcBef>
              <a:buClr>
                <a:srgbClr val="1BADE4"/>
              </a:buClr>
              <a:buSzPct val="92500"/>
              <a:buFont typeface="Leelawadee UI"/>
              <a:buChar char="◼"/>
              <a:tabLst>
                <a:tab pos="349250" algn="l"/>
              </a:tabLst>
            </a:pPr>
            <a:r>
              <a:rPr sz="2000" b="1" dirty="0">
                <a:solidFill>
                  <a:srgbClr val="3E3E3E"/>
                </a:solidFill>
                <a:latin typeface="Arial"/>
                <a:cs typeface="Arial"/>
              </a:rPr>
              <a:t>Wow</a:t>
            </a:r>
            <a:r>
              <a:rPr sz="2000" b="1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E3E3E"/>
                </a:solidFill>
                <a:latin typeface="Arial"/>
                <a:cs typeface="Arial"/>
              </a:rPr>
              <a:t>factor</a:t>
            </a:r>
            <a:endParaRPr sz="2000">
              <a:latin typeface="Arial"/>
              <a:cs typeface="Arial"/>
            </a:endParaRPr>
          </a:p>
          <a:p>
            <a:pPr marL="349250" indent="-336550">
              <a:lnSpc>
                <a:spcPct val="100000"/>
              </a:lnSpc>
              <a:spcBef>
                <a:spcPts val="1240"/>
              </a:spcBef>
              <a:buClr>
                <a:srgbClr val="1BADE4"/>
              </a:buClr>
              <a:buSzPct val="92500"/>
              <a:buFont typeface="Leelawadee UI"/>
              <a:buChar char="◼"/>
              <a:tabLst>
                <a:tab pos="349250" algn="l"/>
              </a:tabLst>
            </a:pPr>
            <a:r>
              <a:rPr sz="2000" b="1" dirty="0">
                <a:solidFill>
                  <a:srgbClr val="3E3E3E"/>
                </a:solidFill>
                <a:latin typeface="Arial"/>
                <a:cs typeface="Arial"/>
              </a:rPr>
              <a:t>End</a:t>
            </a:r>
            <a:r>
              <a:rPr sz="2000" b="1" spc="-5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E3E3E"/>
                </a:solidFill>
                <a:latin typeface="Arial"/>
                <a:cs typeface="Arial"/>
              </a:rPr>
              <a:t>users</a:t>
            </a:r>
            <a:endParaRPr sz="2000">
              <a:latin typeface="Arial"/>
              <a:cs typeface="Arial"/>
            </a:endParaRPr>
          </a:p>
          <a:p>
            <a:pPr marL="349250" indent="-336550">
              <a:lnSpc>
                <a:spcPct val="100000"/>
              </a:lnSpc>
              <a:spcBef>
                <a:spcPts val="1240"/>
              </a:spcBef>
              <a:buClr>
                <a:srgbClr val="1BADE4"/>
              </a:buClr>
              <a:buSzPct val="92500"/>
              <a:buFont typeface="Leelawadee UI"/>
              <a:buChar char="◼"/>
              <a:tabLst>
                <a:tab pos="349250" algn="l"/>
              </a:tabLst>
            </a:pPr>
            <a:r>
              <a:rPr sz="2000" b="1" spc="-10" dirty="0">
                <a:solidFill>
                  <a:srgbClr val="3E3E3E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349250" indent="-336550">
              <a:lnSpc>
                <a:spcPct val="100000"/>
              </a:lnSpc>
              <a:spcBef>
                <a:spcPts val="1240"/>
              </a:spcBef>
              <a:buClr>
                <a:srgbClr val="1BADE4"/>
              </a:buClr>
              <a:buSzPct val="92500"/>
              <a:buFont typeface="Leelawadee UI"/>
              <a:buChar char="◼"/>
              <a:tabLst>
                <a:tab pos="349250" algn="l"/>
              </a:tabLst>
            </a:pPr>
            <a:r>
              <a:rPr sz="2000" b="1" spc="-10" dirty="0">
                <a:solidFill>
                  <a:srgbClr val="3E3E3E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349250" indent="-336550">
              <a:lnSpc>
                <a:spcPct val="100000"/>
              </a:lnSpc>
              <a:spcBef>
                <a:spcPts val="1240"/>
              </a:spcBef>
              <a:buClr>
                <a:srgbClr val="1BADE4"/>
              </a:buClr>
              <a:buSzPct val="92500"/>
              <a:buFont typeface="Leelawadee UI"/>
              <a:buChar char="◼"/>
              <a:tabLst>
                <a:tab pos="349250" algn="l"/>
              </a:tabLst>
            </a:pPr>
            <a:r>
              <a:rPr sz="2000" b="1" spc="-10" dirty="0">
                <a:solidFill>
                  <a:srgbClr val="3E3E3E"/>
                </a:solidFill>
                <a:latin typeface="Arial"/>
                <a:cs typeface="Arial"/>
              </a:rPr>
              <a:t>Git-</a:t>
            </a:r>
            <a:r>
              <a:rPr sz="2000" b="1" dirty="0">
                <a:solidFill>
                  <a:srgbClr val="3E3E3E"/>
                </a:solidFill>
                <a:latin typeface="Arial"/>
                <a:cs typeface="Arial"/>
              </a:rPr>
              <a:t>hub</a:t>
            </a:r>
            <a:r>
              <a:rPr sz="2000" b="1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3E3E3E"/>
                </a:solidFill>
                <a:latin typeface="Arial"/>
                <a:cs typeface="Arial"/>
              </a:rPr>
              <a:t>Link</a:t>
            </a:r>
            <a:endParaRPr sz="2000">
              <a:latin typeface="Arial"/>
              <a:cs typeface="Arial"/>
            </a:endParaRPr>
          </a:p>
          <a:p>
            <a:pPr marL="349250" indent="-336550">
              <a:lnSpc>
                <a:spcPct val="100000"/>
              </a:lnSpc>
              <a:spcBef>
                <a:spcPts val="1240"/>
              </a:spcBef>
              <a:buClr>
                <a:srgbClr val="1BADE4"/>
              </a:buClr>
              <a:buSzPct val="92500"/>
              <a:buFont typeface="Leelawadee UI"/>
              <a:buChar char="◼"/>
              <a:tabLst>
                <a:tab pos="349250" algn="l"/>
              </a:tabLst>
            </a:pPr>
            <a:r>
              <a:rPr sz="2000" b="1" dirty="0">
                <a:solidFill>
                  <a:srgbClr val="3E3E3E"/>
                </a:solidFill>
                <a:latin typeface="Arial"/>
                <a:cs typeface="Arial"/>
              </a:rPr>
              <a:t>Future</a:t>
            </a:r>
            <a:r>
              <a:rPr sz="2000" b="1" spc="-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E3E3E"/>
                </a:solidFill>
                <a:latin typeface="Arial"/>
                <a:cs typeface="Arial"/>
              </a:rPr>
              <a:t>scope</a:t>
            </a:r>
            <a:endParaRPr sz="2000">
              <a:latin typeface="Arial"/>
              <a:cs typeface="Arial"/>
            </a:endParaRPr>
          </a:p>
          <a:p>
            <a:pPr marL="349250" indent="-336550">
              <a:lnSpc>
                <a:spcPct val="100000"/>
              </a:lnSpc>
              <a:spcBef>
                <a:spcPts val="1240"/>
              </a:spcBef>
              <a:buClr>
                <a:srgbClr val="1BADE4"/>
              </a:buClr>
              <a:buSzPct val="92500"/>
              <a:buFont typeface="Leelawadee UI"/>
              <a:buChar char="◼"/>
              <a:tabLst>
                <a:tab pos="349250" algn="l"/>
              </a:tabLst>
            </a:pPr>
            <a:r>
              <a:rPr sz="2000" b="1" dirty="0">
                <a:solidFill>
                  <a:srgbClr val="3E3E3E"/>
                </a:solidFill>
                <a:latin typeface="Arial"/>
                <a:cs typeface="Arial"/>
              </a:rPr>
              <a:t>IBM</a:t>
            </a:r>
            <a:r>
              <a:rPr sz="2000" b="1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E3E3E"/>
                </a:solidFill>
                <a:latin typeface="Arial"/>
                <a:cs typeface="Arial"/>
              </a:rPr>
              <a:t>Certifications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216" y="558031"/>
            <a:ext cx="567499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b="1" dirty="0">
                <a:latin typeface="Arial"/>
                <a:cs typeface="Arial"/>
              </a:rPr>
              <a:t>PROBLEM</a:t>
            </a:r>
            <a:r>
              <a:rPr sz="3950" b="1" spc="-15" dirty="0">
                <a:latin typeface="Arial"/>
                <a:cs typeface="Arial"/>
              </a:rPr>
              <a:t> </a:t>
            </a:r>
            <a:r>
              <a:rPr sz="3950" b="1" spc="-55" dirty="0">
                <a:latin typeface="Arial"/>
                <a:cs typeface="Arial"/>
              </a:rPr>
              <a:t>STATEMENT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428" y="1283788"/>
            <a:ext cx="9939020" cy="3888104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In</a:t>
            </a:r>
            <a:r>
              <a:rPr sz="1950" spc="-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spc="-10" dirty="0">
                <a:solidFill>
                  <a:srgbClr val="3E3E3E"/>
                </a:solidFill>
                <a:latin typeface="Calibri"/>
                <a:cs typeface="Calibri"/>
              </a:rPr>
              <a:t>today’s</a:t>
            </a:r>
            <a:r>
              <a:rPr sz="1950" spc="-35" dirty="0">
                <a:solidFill>
                  <a:srgbClr val="3E3E3E"/>
                </a:solidFill>
                <a:latin typeface="Calibri"/>
                <a:cs typeface="Calibri"/>
              </a:rPr>
              <a:t> fast-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paced</a:t>
            </a:r>
            <a:r>
              <a:rPr sz="1950" spc="-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world,</a:t>
            </a:r>
            <a:r>
              <a:rPr sz="1950" spc="-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many</a:t>
            </a:r>
            <a:r>
              <a:rPr sz="1950" spc="-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individuals</a:t>
            </a:r>
            <a:r>
              <a:rPr sz="1950" spc="-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struggle</a:t>
            </a:r>
            <a:r>
              <a:rPr sz="1950" spc="-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to</a:t>
            </a:r>
            <a:r>
              <a:rPr sz="1950" spc="-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maintain</a:t>
            </a:r>
            <a:r>
              <a:rPr sz="1950" spc="-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a</a:t>
            </a:r>
            <a:r>
              <a:rPr sz="1950" spc="-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healthy</a:t>
            </a:r>
            <a:r>
              <a:rPr sz="1950" spc="-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spc="-10" dirty="0">
                <a:solidFill>
                  <a:srgbClr val="3E3E3E"/>
                </a:solidFill>
                <a:latin typeface="Calibri"/>
                <a:cs typeface="Calibri"/>
              </a:rPr>
              <a:t>lifestyle</a:t>
            </a:r>
            <a:r>
              <a:rPr sz="1950" spc="-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due</a:t>
            </a:r>
            <a:r>
              <a:rPr sz="1950" spc="-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spc="-25" dirty="0">
                <a:solidFill>
                  <a:srgbClr val="3E3E3E"/>
                </a:solidFill>
                <a:latin typeface="Calibri"/>
                <a:cs typeface="Calibri"/>
              </a:rPr>
              <a:t>to:</a:t>
            </a:r>
            <a:endParaRPr sz="1950">
              <a:latin typeface="Calibri"/>
              <a:cs typeface="Calibri"/>
            </a:endParaRPr>
          </a:p>
          <a:p>
            <a:pPr marL="469265" indent="-287655">
              <a:lnSpc>
                <a:spcPct val="100000"/>
              </a:lnSpc>
              <a:spcBef>
                <a:spcPts val="1095"/>
              </a:spcBef>
              <a:buClr>
                <a:srgbClr val="000000"/>
              </a:buClr>
              <a:buSzPct val="38461"/>
              <a:buFont typeface="Arial MT"/>
              <a:buChar char="●"/>
              <a:tabLst>
                <a:tab pos="469265" algn="l"/>
              </a:tabLst>
            </a:pP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Lack</a:t>
            </a:r>
            <a:r>
              <a:rPr sz="1950" spc="-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of</a:t>
            </a:r>
            <a:r>
              <a:rPr sz="1950" spc="-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personalized</a:t>
            </a:r>
            <a:r>
              <a:rPr sz="1950" spc="-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fitness</a:t>
            </a:r>
            <a:r>
              <a:rPr sz="1950" spc="-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and</a:t>
            </a:r>
            <a:r>
              <a:rPr sz="1950" spc="-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nutrition</a:t>
            </a:r>
            <a:r>
              <a:rPr sz="1950" spc="-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spc="-10" dirty="0">
                <a:solidFill>
                  <a:srgbClr val="3E3E3E"/>
                </a:solidFill>
                <a:latin typeface="Calibri"/>
                <a:cs typeface="Calibri"/>
              </a:rPr>
              <a:t>guidance</a:t>
            </a:r>
            <a:endParaRPr sz="1950">
              <a:latin typeface="Calibri"/>
              <a:cs typeface="Calibri"/>
            </a:endParaRPr>
          </a:p>
          <a:p>
            <a:pPr marL="469265" indent="-287655">
              <a:lnSpc>
                <a:spcPct val="100000"/>
              </a:lnSpc>
              <a:spcBef>
                <a:spcPts val="2130"/>
              </a:spcBef>
              <a:buClr>
                <a:srgbClr val="000000"/>
              </a:buClr>
              <a:buSzPct val="38461"/>
              <a:buFont typeface="Arial MT"/>
              <a:buChar char="●"/>
              <a:tabLst>
                <a:tab pos="469265" algn="l"/>
              </a:tabLst>
            </a:pP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Rigid</a:t>
            </a:r>
            <a:r>
              <a:rPr sz="1950" spc="-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schedules</a:t>
            </a:r>
            <a:r>
              <a:rPr sz="1950" spc="-2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and</a:t>
            </a:r>
            <a:r>
              <a:rPr sz="1950" spc="-2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time</a:t>
            </a:r>
            <a:r>
              <a:rPr sz="1950" spc="-2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spc="-10" dirty="0">
                <a:solidFill>
                  <a:srgbClr val="3E3E3E"/>
                </a:solidFill>
                <a:latin typeface="Calibri"/>
                <a:cs typeface="Calibri"/>
              </a:rPr>
              <a:t>constraints</a:t>
            </a:r>
            <a:endParaRPr sz="1950">
              <a:latin typeface="Calibri"/>
              <a:cs typeface="Calibri"/>
            </a:endParaRPr>
          </a:p>
          <a:p>
            <a:pPr marL="469265" indent="-287655">
              <a:lnSpc>
                <a:spcPct val="100000"/>
              </a:lnSpc>
              <a:spcBef>
                <a:spcPts val="2130"/>
              </a:spcBef>
              <a:buClr>
                <a:srgbClr val="000000"/>
              </a:buClr>
              <a:buSzPct val="38461"/>
              <a:buFont typeface="Arial MT"/>
              <a:buChar char="●"/>
              <a:tabLst>
                <a:tab pos="469265" algn="l"/>
              </a:tabLst>
            </a:pP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High</a:t>
            </a:r>
            <a:r>
              <a:rPr sz="1950" spc="-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costs</a:t>
            </a:r>
            <a:r>
              <a:rPr sz="1950" spc="-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of</a:t>
            </a:r>
            <a:r>
              <a:rPr sz="1950" spc="-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gym</a:t>
            </a:r>
            <a:r>
              <a:rPr sz="1950" spc="-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memberships</a:t>
            </a:r>
            <a:r>
              <a:rPr sz="1950" spc="-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and</a:t>
            </a:r>
            <a:r>
              <a:rPr sz="1950" spc="-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spc="-10" dirty="0">
                <a:solidFill>
                  <a:srgbClr val="3E3E3E"/>
                </a:solidFill>
                <a:latin typeface="Calibri"/>
                <a:cs typeface="Calibri"/>
              </a:rPr>
              <a:t>coaching</a:t>
            </a:r>
            <a:endParaRPr sz="1950">
              <a:latin typeface="Calibri"/>
              <a:cs typeface="Calibri"/>
            </a:endParaRPr>
          </a:p>
          <a:p>
            <a:pPr marL="469265" indent="-287655">
              <a:lnSpc>
                <a:spcPct val="100000"/>
              </a:lnSpc>
              <a:spcBef>
                <a:spcPts val="2125"/>
              </a:spcBef>
              <a:buClr>
                <a:srgbClr val="000000"/>
              </a:buClr>
              <a:buSzPct val="38461"/>
              <a:buFont typeface="Arial MT"/>
              <a:buChar char="●"/>
              <a:tabLst>
                <a:tab pos="469265" algn="l"/>
              </a:tabLst>
            </a:pPr>
            <a:r>
              <a:rPr sz="1950" spc="-10" dirty="0">
                <a:solidFill>
                  <a:srgbClr val="3E3E3E"/>
                </a:solidFill>
                <a:latin typeface="Calibri"/>
                <a:cs typeface="Calibri"/>
              </a:rPr>
              <a:t>Inconsistent</a:t>
            </a:r>
            <a:r>
              <a:rPr sz="1950" spc="-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motivation</a:t>
            </a:r>
            <a:r>
              <a:rPr sz="1950" spc="-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and</a:t>
            </a:r>
            <a:r>
              <a:rPr sz="1950" spc="-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poor</a:t>
            </a:r>
            <a:r>
              <a:rPr sz="1950" spc="-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spc="-15" dirty="0">
                <a:solidFill>
                  <a:srgbClr val="3E3E3E"/>
                </a:solidFill>
                <a:latin typeface="Calibri"/>
                <a:cs typeface="Calibri"/>
              </a:rPr>
              <a:t>habit-</a:t>
            </a:r>
            <a:r>
              <a:rPr sz="1950" spc="-10" dirty="0">
                <a:solidFill>
                  <a:srgbClr val="3E3E3E"/>
                </a:solidFill>
                <a:latin typeface="Calibri"/>
                <a:cs typeface="Calibri"/>
              </a:rPr>
              <a:t>building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950">
              <a:latin typeface="Calibri"/>
              <a:cs typeface="Calibri"/>
            </a:endParaRPr>
          </a:p>
          <a:p>
            <a:pPr marL="12700" marR="5080">
              <a:lnSpc>
                <a:spcPts val="2230"/>
              </a:lnSpc>
            </a:pPr>
            <a:r>
              <a:rPr sz="1950" spc="-10" dirty="0">
                <a:solidFill>
                  <a:srgbClr val="3E3E3E"/>
                </a:solidFill>
                <a:latin typeface="Calibri"/>
                <a:cs typeface="Calibri"/>
              </a:rPr>
              <a:t>Traditional</a:t>
            </a:r>
            <a:r>
              <a:rPr sz="1950" spc="-4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solutions</a:t>
            </a:r>
            <a:r>
              <a:rPr sz="1950" spc="-4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fail</a:t>
            </a:r>
            <a:r>
              <a:rPr sz="1950" spc="-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to</a:t>
            </a:r>
            <a:r>
              <a:rPr sz="1950" spc="-4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adapt</a:t>
            </a:r>
            <a:r>
              <a:rPr sz="1950" spc="-4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to</a:t>
            </a:r>
            <a:r>
              <a:rPr sz="1950" spc="-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personal</a:t>
            </a:r>
            <a:r>
              <a:rPr sz="1950" spc="-4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routines,</a:t>
            </a:r>
            <a:r>
              <a:rPr sz="1950" spc="-4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goals,</a:t>
            </a:r>
            <a:r>
              <a:rPr sz="1950" spc="-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and</a:t>
            </a:r>
            <a:r>
              <a:rPr sz="1950" spc="-4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accessibility</a:t>
            </a:r>
            <a:r>
              <a:rPr sz="1950" spc="-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needs.</a:t>
            </a:r>
            <a:r>
              <a:rPr sz="1950" spc="-4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There</a:t>
            </a:r>
            <a:r>
              <a:rPr sz="1950" spc="-4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is</a:t>
            </a:r>
            <a:r>
              <a:rPr sz="1950" spc="-3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spc="-50" dirty="0">
                <a:solidFill>
                  <a:srgbClr val="3E3E3E"/>
                </a:solidFill>
                <a:latin typeface="Calibri"/>
                <a:cs typeface="Calibri"/>
              </a:rPr>
              <a:t>a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growing</a:t>
            </a:r>
            <a:r>
              <a:rPr sz="1950" spc="-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demand</a:t>
            </a:r>
            <a:r>
              <a:rPr sz="1950" spc="-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for</a:t>
            </a:r>
            <a:r>
              <a:rPr sz="1950" spc="-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a</a:t>
            </a:r>
            <a:r>
              <a:rPr sz="1950" spc="-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24/7,</a:t>
            </a:r>
            <a:r>
              <a:rPr sz="1950" spc="-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spc="-10" dirty="0">
                <a:solidFill>
                  <a:srgbClr val="3E3E3E"/>
                </a:solidFill>
                <a:latin typeface="Calibri"/>
                <a:cs typeface="Calibri"/>
              </a:rPr>
              <a:t>intelligent,</a:t>
            </a:r>
            <a:r>
              <a:rPr sz="1950" spc="-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and</a:t>
            </a:r>
            <a:r>
              <a:rPr sz="1950" spc="-25" dirty="0">
                <a:solidFill>
                  <a:srgbClr val="3E3E3E"/>
                </a:solidFill>
                <a:latin typeface="Calibri"/>
                <a:cs typeface="Calibri"/>
              </a:rPr>
              <a:t> user-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friendly</a:t>
            </a:r>
            <a:r>
              <a:rPr sz="1950" spc="-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fitness</a:t>
            </a:r>
            <a:r>
              <a:rPr sz="1950" spc="-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companion</a:t>
            </a:r>
            <a:r>
              <a:rPr sz="1950" spc="-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that</a:t>
            </a:r>
            <a:r>
              <a:rPr sz="1950" spc="-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dirty="0">
                <a:solidFill>
                  <a:srgbClr val="3E3E3E"/>
                </a:solidFill>
                <a:latin typeface="Calibri"/>
                <a:cs typeface="Calibri"/>
              </a:rPr>
              <a:t>delivers</a:t>
            </a:r>
            <a:r>
              <a:rPr sz="1950" spc="-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950" spc="-10" dirty="0">
                <a:solidFill>
                  <a:srgbClr val="3E3E3E"/>
                </a:solidFill>
                <a:latin typeface="Calibri"/>
                <a:cs typeface="Calibri"/>
              </a:rPr>
              <a:t>real-</a:t>
            </a:r>
            <a:r>
              <a:rPr sz="1950" spc="-20" dirty="0">
                <a:solidFill>
                  <a:srgbClr val="3E3E3E"/>
                </a:solidFill>
                <a:latin typeface="Calibri"/>
                <a:cs typeface="Calibri"/>
              </a:rPr>
              <a:t>time </a:t>
            </a:r>
            <a:r>
              <a:rPr sz="1950" spc="-10" dirty="0">
                <a:solidFill>
                  <a:srgbClr val="3E3E3E"/>
                </a:solidFill>
                <a:latin typeface="Calibri"/>
                <a:cs typeface="Calibri"/>
              </a:rPr>
              <a:t>support.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216" y="558031"/>
            <a:ext cx="523557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825240" algn="l"/>
              </a:tabLst>
            </a:pPr>
            <a:r>
              <a:rPr sz="3950" b="1" spc="-10" dirty="0">
                <a:latin typeface="Arial"/>
                <a:cs typeface="Arial"/>
              </a:rPr>
              <a:t>TECHNOLOGY</a:t>
            </a:r>
            <a:r>
              <a:rPr sz="3950" b="1" dirty="0">
                <a:latin typeface="Arial"/>
                <a:cs typeface="Arial"/>
              </a:rPr>
              <a:t>	</a:t>
            </a:r>
            <a:r>
              <a:rPr sz="3950" b="1" spc="-20" dirty="0">
                <a:latin typeface="Arial"/>
                <a:cs typeface="Arial"/>
              </a:rPr>
              <a:t>USED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4696" y="2514020"/>
            <a:ext cx="5674995" cy="2492375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2800" dirty="0">
                <a:latin typeface="Calibri"/>
                <a:cs typeface="Calibri"/>
              </a:rPr>
              <a:t>IBM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cloud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lite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services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44500"/>
              </a:lnSpc>
            </a:pPr>
            <a:r>
              <a:rPr sz="2800" spc="-10" dirty="0">
                <a:latin typeface="Calibri"/>
                <a:cs typeface="Calibri"/>
              </a:rPr>
              <a:t>Natural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Language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Processing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(NLP) Retrieval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Augmented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Generation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(RAG) </a:t>
            </a:r>
            <a:r>
              <a:rPr sz="2800" dirty="0">
                <a:latin typeface="Calibri"/>
                <a:cs typeface="Calibri"/>
              </a:rPr>
              <a:t>IBM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Granite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5376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00"/>
              </a:spcBef>
            </a:pPr>
            <a:r>
              <a:rPr dirty="0"/>
              <a:t>IBM</a:t>
            </a:r>
            <a:r>
              <a:rPr spc="-190" dirty="0"/>
              <a:t> </a:t>
            </a:r>
            <a:r>
              <a:rPr dirty="0"/>
              <a:t>CLOUD</a:t>
            </a:r>
            <a:r>
              <a:rPr spc="-190" dirty="0"/>
              <a:t> </a:t>
            </a:r>
            <a:r>
              <a:rPr dirty="0"/>
              <a:t>SERVICES</a:t>
            </a:r>
            <a:r>
              <a:rPr spc="-190" dirty="0"/>
              <a:t> </a:t>
            </a:r>
            <a:r>
              <a:rPr spc="-20" dirty="0"/>
              <a:t>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3614" y="2735972"/>
            <a:ext cx="3436620" cy="164338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1240"/>
              </a:spcBef>
              <a:buClr>
                <a:srgbClr val="1BADE4"/>
              </a:buClr>
              <a:buSzPct val="91176"/>
              <a:buFont typeface="Cambria"/>
              <a:buChar char="◼"/>
              <a:tabLst>
                <a:tab pos="338455" algn="l"/>
              </a:tabLst>
            </a:pPr>
            <a:r>
              <a:rPr sz="1700" spc="-40" dirty="0">
                <a:solidFill>
                  <a:srgbClr val="3E3E3E"/>
                </a:solidFill>
                <a:latin typeface="Verdana"/>
                <a:cs typeface="Verdana"/>
              </a:rPr>
              <a:t>IBM</a:t>
            </a:r>
            <a:r>
              <a:rPr sz="1700" spc="-2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700" spc="-55" dirty="0">
                <a:solidFill>
                  <a:srgbClr val="3E3E3E"/>
                </a:solidFill>
                <a:latin typeface="Verdana"/>
                <a:cs typeface="Verdana"/>
              </a:rPr>
              <a:t>Cloud</a:t>
            </a:r>
            <a:r>
              <a:rPr sz="1700" spc="-20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700" spc="-60" dirty="0">
                <a:solidFill>
                  <a:srgbClr val="3E3E3E"/>
                </a:solidFill>
                <a:latin typeface="Verdana"/>
                <a:cs typeface="Verdana"/>
              </a:rPr>
              <a:t>Watsonx</a:t>
            </a:r>
            <a:r>
              <a:rPr sz="1700" spc="-20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700" spc="-75" dirty="0">
                <a:solidFill>
                  <a:srgbClr val="3E3E3E"/>
                </a:solidFill>
                <a:latin typeface="Verdana"/>
                <a:cs typeface="Verdana"/>
              </a:rPr>
              <a:t>AI</a:t>
            </a:r>
            <a:r>
              <a:rPr sz="1700" spc="-20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3E3E3E"/>
                </a:solidFill>
                <a:latin typeface="Verdana"/>
                <a:cs typeface="Verdana"/>
              </a:rPr>
              <a:t>Studio</a:t>
            </a:r>
            <a:endParaRPr sz="1700">
              <a:latin typeface="Verdana"/>
              <a:cs typeface="Verdana"/>
            </a:endParaRPr>
          </a:p>
          <a:p>
            <a:pPr marL="338455" indent="-325755">
              <a:lnSpc>
                <a:spcPct val="100000"/>
              </a:lnSpc>
              <a:spcBef>
                <a:spcPts val="1145"/>
              </a:spcBef>
              <a:buClr>
                <a:srgbClr val="1BADE4"/>
              </a:buClr>
              <a:buSzPct val="91176"/>
              <a:buFont typeface="Cambria"/>
              <a:buChar char="◼"/>
              <a:tabLst>
                <a:tab pos="338455" algn="l"/>
              </a:tabLst>
            </a:pPr>
            <a:r>
              <a:rPr sz="1700" spc="-40" dirty="0">
                <a:solidFill>
                  <a:srgbClr val="3E3E3E"/>
                </a:solidFill>
                <a:latin typeface="Verdana"/>
                <a:cs typeface="Verdana"/>
              </a:rPr>
              <a:t>IBM</a:t>
            </a:r>
            <a:r>
              <a:rPr sz="1700" spc="-2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700" spc="-55" dirty="0">
                <a:solidFill>
                  <a:srgbClr val="3E3E3E"/>
                </a:solidFill>
                <a:latin typeface="Verdana"/>
                <a:cs typeface="Verdana"/>
              </a:rPr>
              <a:t>Cloud</a:t>
            </a:r>
            <a:r>
              <a:rPr sz="1700" spc="-20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700" spc="-60" dirty="0">
                <a:solidFill>
                  <a:srgbClr val="3E3E3E"/>
                </a:solidFill>
                <a:latin typeface="Verdana"/>
                <a:cs typeface="Verdana"/>
              </a:rPr>
              <a:t>Watsonx</a:t>
            </a:r>
            <a:r>
              <a:rPr sz="1700" spc="-20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700" spc="-75" dirty="0">
                <a:solidFill>
                  <a:srgbClr val="3E3E3E"/>
                </a:solidFill>
                <a:latin typeface="Verdana"/>
                <a:cs typeface="Verdana"/>
              </a:rPr>
              <a:t>AI</a:t>
            </a:r>
            <a:r>
              <a:rPr sz="1700" spc="-20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700" spc="-55" dirty="0">
                <a:solidFill>
                  <a:srgbClr val="3E3E3E"/>
                </a:solidFill>
                <a:latin typeface="Verdana"/>
                <a:cs typeface="Verdana"/>
              </a:rPr>
              <a:t>runtime</a:t>
            </a:r>
            <a:endParaRPr sz="1700">
              <a:latin typeface="Verdana"/>
              <a:cs typeface="Verdana"/>
            </a:endParaRPr>
          </a:p>
          <a:p>
            <a:pPr marL="338455" indent="-325755">
              <a:lnSpc>
                <a:spcPct val="100000"/>
              </a:lnSpc>
              <a:spcBef>
                <a:spcPts val="1145"/>
              </a:spcBef>
              <a:buClr>
                <a:srgbClr val="1BADE4"/>
              </a:buClr>
              <a:buSzPct val="91176"/>
              <a:buFont typeface="Cambria"/>
              <a:buChar char="◼"/>
              <a:tabLst>
                <a:tab pos="338455" algn="l"/>
              </a:tabLst>
            </a:pPr>
            <a:r>
              <a:rPr sz="1700" spc="-40" dirty="0">
                <a:solidFill>
                  <a:srgbClr val="3E3E3E"/>
                </a:solidFill>
                <a:latin typeface="Verdana"/>
                <a:cs typeface="Verdana"/>
              </a:rPr>
              <a:t>IBM</a:t>
            </a:r>
            <a:r>
              <a:rPr sz="1700" spc="-20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700" spc="-55" dirty="0">
                <a:solidFill>
                  <a:srgbClr val="3E3E3E"/>
                </a:solidFill>
                <a:latin typeface="Verdana"/>
                <a:cs typeface="Verdana"/>
              </a:rPr>
              <a:t>Cloud</a:t>
            </a:r>
            <a:r>
              <a:rPr sz="1700" spc="-20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700" spc="-45" dirty="0">
                <a:solidFill>
                  <a:srgbClr val="3E3E3E"/>
                </a:solidFill>
                <a:latin typeface="Verdana"/>
                <a:cs typeface="Verdana"/>
              </a:rPr>
              <a:t>Agent</a:t>
            </a:r>
            <a:r>
              <a:rPr sz="1700" spc="-2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700" spc="-25" dirty="0">
                <a:solidFill>
                  <a:srgbClr val="3E3E3E"/>
                </a:solidFill>
                <a:latin typeface="Verdana"/>
                <a:cs typeface="Verdana"/>
              </a:rPr>
              <a:t>Lab</a:t>
            </a:r>
            <a:endParaRPr sz="1700">
              <a:latin typeface="Verdana"/>
              <a:cs typeface="Verdana"/>
            </a:endParaRPr>
          </a:p>
          <a:p>
            <a:pPr marL="338455" indent="-325755">
              <a:lnSpc>
                <a:spcPct val="100000"/>
              </a:lnSpc>
              <a:spcBef>
                <a:spcPts val="1145"/>
              </a:spcBef>
              <a:buClr>
                <a:srgbClr val="1BADE4"/>
              </a:buClr>
              <a:buSzPct val="91176"/>
              <a:buFont typeface="Cambria"/>
              <a:buChar char="◼"/>
              <a:tabLst>
                <a:tab pos="338455" algn="l"/>
              </a:tabLst>
            </a:pPr>
            <a:r>
              <a:rPr sz="1700" spc="-40" dirty="0">
                <a:solidFill>
                  <a:srgbClr val="3E3E3E"/>
                </a:solidFill>
                <a:latin typeface="Verdana"/>
                <a:cs typeface="Verdana"/>
              </a:rPr>
              <a:t>IBM</a:t>
            </a:r>
            <a:r>
              <a:rPr sz="1700" spc="-19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700" spc="-75" dirty="0">
                <a:solidFill>
                  <a:srgbClr val="3E3E3E"/>
                </a:solidFill>
                <a:latin typeface="Verdana"/>
                <a:cs typeface="Verdana"/>
              </a:rPr>
              <a:t>Granite</a:t>
            </a:r>
            <a:r>
              <a:rPr sz="1700" spc="-19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700" spc="-65" dirty="0">
                <a:solidFill>
                  <a:srgbClr val="3E3E3E"/>
                </a:solidFill>
                <a:latin typeface="Verdana"/>
                <a:cs typeface="Verdana"/>
              </a:rPr>
              <a:t>foundation</a:t>
            </a:r>
            <a:r>
              <a:rPr sz="1700" spc="-18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3E3E3E"/>
                </a:solidFill>
                <a:latin typeface="Verdana"/>
                <a:cs typeface="Verdana"/>
              </a:rPr>
              <a:t>model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1958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WOW</a:t>
            </a:r>
            <a:r>
              <a:rPr sz="3200" b="1" spc="-110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FACTORS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917" y="1473134"/>
            <a:ext cx="237194" cy="2232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917" y="2414204"/>
            <a:ext cx="237194" cy="22324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917" y="3355274"/>
            <a:ext cx="237194" cy="22324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917" y="4033454"/>
            <a:ext cx="237194" cy="22324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917" y="4711634"/>
            <a:ext cx="237194" cy="22324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35217" y="1412378"/>
            <a:ext cx="10014585" cy="378967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70"/>
              </a:spcBef>
            </a:pPr>
            <a:r>
              <a:rPr sz="1500" b="1" dirty="0">
                <a:latin typeface="Arial"/>
                <a:cs typeface="Arial"/>
              </a:rPr>
              <a:t>24/7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Personalized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Fitness</a:t>
            </a:r>
            <a:r>
              <a:rPr sz="1500" b="1" spc="-9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Assistant</a:t>
            </a:r>
            <a:endParaRPr sz="1500">
              <a:latin typeface="Arial"/>
              <a:cs typeface="Arial"/>
            </a:endParaRPr>
          </a:p>
          <a:p>
            <a:pPr marL="12700" marR="5080" indent="41910">
              <a:lnSpc>
                <a:spcPct val="114999"/>
              </a:lnSpc>
            </a:pPr>
            <a:r>
              <a:rPr sz="1500" spc="-10" dirty="0">
                <a:latin typeface="Arial MT"/>
                <a:cs typeface="Arial MT"/>
              </a:rPr>
              <a:t>Available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anytime,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anywhere—</a:t>
            </a:r>
            <a:r>
              <a:rPr sz="1500" dirty="0">
                <a:latin typeface="Arial MT"/>
                <a:cs typeface="Arial MT"/>
              </a:rPr>
              <a:t>adapts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user’s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schedule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lifestyle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without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need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expensive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equipment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or </a:t>
            </a:r>
            <a:r>
              <a:rPr sz="1500" spc="-10" dirty="0">
                <a:latin typeface="Arial MT"/>
                <a:cs typeface="Arial MT"/>
              </a:rPr>
              <a:t>subscriptions.</a:t>
            </a:r>
            <a:endParaRPr sz="1500">
              <a:latin typeface="Arial MT"/>
              <a:cs typeface="Arial MT"/>
            </a:endParaRPr>
          </a:p>
          <a:p>
            <a:pPr marL="302260">
              <a:lnSpc>
                <a:spcPct val="100000"/>
              </a:lnSpc>
              <a:spcBef>
                <a:spcPts val="1470"/>
              </a:spcBef>
            </a:pPr>
            <a:r>
              <a:rPr sz="1500" b="1" spc="-20" dirty="0">
                <a:latin typeface="Arial"/>
                <a:cs typeface="Arial"/>
              </a:rPr>
              <a:t>AI-</a:t>
            </a:r>
            <a:r>
              <a:rPr sz="1500" b="1" spc="-10" dirty="0">
                <a:latin typeface="Arial"/>
                <a:cs typeface="Arial"/>
              </a:rPr>
              <a:t>Generated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Workouts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&amp;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Meals</a:t>
            </a:r>
            <a:endParaRPr sz="1500">
              <a:latin typeface="Arial"/>
              <a:cs typeface="Arial"/>
            </a:endParaRPr>
          </a:p>
          <a:p>
            <a:pPr marL="12700" marR="247650" indent="52705">
              <a:lnSpc>
                <a:spcPct val="114999"/>
              </a:lnSpc>
            </a:pPr>
            <a:r>
              <a:rPr sz="1500" dirty="0">
                <a:latin typeface="Arial MT"/>
                <a:cs typeface="Arial MT"/>
              </a:rPr>
              <a:t>Uses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IBM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Granite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dynamically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recommend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workouts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healthy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meals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based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input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like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duration,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fitness </a:t>
            </a:r>
            <a:r>
              <a:rPr sz="1500" dirty="0">
                <a:latin typeface="Arial MT"/>
                <a:cs typeface="Arial MT"/>
              </a:rPr>
              <a:t>level,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goals.</a:t>
            </a:r>
            <a:endParaRPr sz="1500">
              <a:latin typeface="Arial MT"/>
              <a:cs typeface="Arial MT"/>
            </a:endParaRPr>
          </a:p>
          <a:p>
            <a:pPr marL="302260">
              <a:lnSpc>
                <a:spcPct val="100000"/>
              </a:lnSpc>
              <a:spcBef>
                <a:spcPts val="1470"/>
              </a:spcBef>
            </a:pPr>
            <a:r>
              <a:rPr sz="1500" b="1" dirty="0">
                <a:latin typeface="Arial"/>
                <a:cs typeface="Arial"/>
              </a:rPr>
              <a:t>No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Equipment?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No</a:t>
            </a:r>
            <a:r>
              <a:rPr sz="1500" b="1" spc="-3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Problem!</a:t>
            </a:r>
            <a:endParaRPr sz="1500">
              <a:latin typeface="Arial"/>
              <a:cs typeface="Arial"/>
            </a:endParaRPr>
          </a:p>
          <a:p>
            <a:pPr marL="61594">
              <a:lnSpc>
                <a:spcPct val="100000"/>
              </a:lnSpc>
              <a:spcBef>
                <a:spcPts val="270"/>
              </a:spcBef>
            </a:pPr>
            <a:r>
              <a:rPr sz="1500" spc="-25" dirty="0">
                <a:latin typeface="Arial MT"/>
                <a:cs typeface="Arial MT"/>
              </a:rPr>
              <a:t>Tailors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routines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done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home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with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zero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minimal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equipment.</a:t>
            </a:r>
            <a:endParaRPr sz="1500">
              <a:latin typeface="Arial MT"/>
              <a:cs typeface="Arial MT"/>
            </a:endParaRPr>
          </a:p>
          <a:p>
            <a:pPr marL="302260">
              <a:lnSpc>
                <a:spcPct val="100000"/>
              </a:lnSpc>
              <a:spcBef>
                <a:spcPts val="1470"/>
              </a:spcBef>
            </a:pPr>
            <a:r>
              <a:rPr sz="1500" b="1" dirty="0">
                <a:latin typeface="Arial"/>
                <a:cs typeface="Arial"/>
              </a:rPr>
              <a:t>Motivational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&amp;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Habit-</a:t>
            </a:r>
            <a:r>
              <a:rPr sz="1500" b="1" dirty="0">
                <a:latin typeface="Arial"/>
                <a:cs typeface="Arial"/>
              </a:rPr>
              <a:t>Building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Coach</a:t>
            </a:r>
            <a:endParaRPr sz="150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latin typeface="Arial MT"/>
                <a:cs typeface="Arial MT"/>
              </a:rPr>
              <a:t>Sends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reminders,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motivational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quotes,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tracks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habits—</a:t>
            </a:r>
            <a:r>
              <a:rPr sz="1500" dirty="0">
                <a:latin typeface="Arial MT"/>
                <a:cs typeface="Arial MT"/>
              </a:rPr>
              <a:t>making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more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just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workout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planner.</a:t>
            </a:r>
            <a:endParaRPr sz="1500">
              <a:latin typeface="Arial MT"/>
              <a:cs typeface="Arial MT"/>
            </a:endParaRPr>
          </a:p>
          <a:p>
            <a:pPr marL="302260">
              <a:lnSpc>
                <a:spcPct val="100000"/>
              </a:lnSpc>
              <a:spcBef>
                <a:spcPts val="1470"/>
              </a:spcBef>
            </a:pPr>
            <a:r>
              <a:rPr sz="1500" b="1" dirty="0">
                <a:latin typeface="Arial"/>
                <a:cs typeface="Arial"/>
              </a:rPr>
              <a:t>Powered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by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IBM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Cloud</a:t>
            </a:r>
            <a:endParaRPr sz="150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270"/>
              </a:spcBef>
            </a:pPr>
            <a:r>
              <a:rPr sz="1500" dirty="0">
                <a:latin typeface="Arial MT"/>
                <a:cs typeface="Arial MT"/>
              </a:rPr>
              <a:t>Fully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built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using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IBM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Watsonx,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Granite,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Cloud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Lite—</a:t>
            </a:r>
            <a:r>
              <a:rPr sz="1500" spc="-10" dirty="0">
                <a:latin typeface="Arial MT"/>
                <a:cs typeface="Arial MT"/>
              </a:rPr>
              <a:t>scalable,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smart,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secure.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5376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00"/>
              </a:spcBef>
            </a:pPr>
            <a:r>
              <a:rPr dirty="0"/>
              <a:t>END</a:t>
            </a:r>
            <a:r>
              <a:rPr spc="-145" dirty="0"/>
              <a:t> </a:t>
            </a:r>
            <a:r>
              <a:rPr spc="-10" dirty="0"/>
              <a:t>USERS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0208" y="2283344"/>
            <a:ext cx="5770880" cy="2492375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351790" indent="-339090">
              <a:lnSpc>
                <a:spcPct val="100000"/>
              </a:lnSpc>
              <a:spcBef>
                <a:spcPts val="1595"/>
              </a:spcBef>
              <a:buClr>
                <a:srgbClr val="1BADE4"/>
              </a:buClr>
              <a:buSzPct val="91071"/>
              <a:buFont typeface="Cambria"/>
              <a:buChar char="◼"/>
              <a:tabLst>
                <a:tab pos="351790" algn="l"/>
              </a:tabLst>
            </a:pPr>
            <a:r>
              <a:rPr sz="2800" dirty="0">
                <a:solidFill>
                  <a:srgbClr val="3E3E3E"/>
                </a:solidFill>
                <a:latin typeface="Calibri"/>
                <a:cs typeface="Calibri"/>
              </a:rPr>
              <a:t>Academic</a:t>
            </a:r>
            <a:r>
              <a:rPr sz="2800" spc="-9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Calibri"/>
                <a:cs typeface="Calibri"/>
              </a:rPr>
              <a:t>Researchers</a:t>
            </a:r>
            <a:endParaRPr sz="2800">
              <a:latin typeface="Calibri"/>
              <a:cs typeface="Calibri"/>
            </a:endParaRPr>
          </a:p>
          <a:p>
            <a:pPr marL="351790" indent="-339090">
              <a:lnSpc>
                <a:spcPct val="100000"/>
              </a:lnSpc>
              <a:spcBef>
                <a:spcPts val="1495"/>
              </a:spcBef>
              <a:buClr>
                <a:srgbClr val="1BADE4"/>
              </a:buClr>
              <a:buSzPct val="91071"/>
              <a:buFont typeface="Cambria"/>
              <a:buChar char="◼"/>
              <a:tabLst>
                <a:tab pos="351790" algn="l"/>
              </a:tabLst>
            </a:pPr>
            <a:r>
              <a:rPr sz="2800" spc="-10" dirty="0">
                <a:solidFill>
                  <a:srgbClr val="3E3E3E"/>
                </a:solidFill>
                <a:latin typeface="Calibri"/>
                <a:cs typeface="Calibri"/>
              </a:rPr>
              <a:t>Research</a:t>
            </a:r>
            <a:r>
              <a:rPr sz="2800" spc="-9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E3E3E"/>
                </a:solidFill>
                <a:latin typeface="Calibri"/>
                <a:cs typeface="Calibri"/>
              </a:rPr>
              <a:t>Institutions</a:t>
            </a:r>
            <a:r>
              <a:rPr sz="2800" spc="-9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E3E3E"/>
                </a:solidFill>
                <a:latin typeface="Calibri"/>
                <a:cs typeface="Calibri"/>
              </a:rPr>
              <a:t>and</a:t>
            </a:r>
            <a:r>
              <a:rPr sz="2800" spc="-9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Calibri"/>
                <a:cs typeface="Calibri"/>
              </a:rPr>
              <a:t>Universities</a:t>
            </a:r>
            <a:endParaRPr sz="2800">
              <a:latin typeface="Calibri"/>
              <a:cs typeface="Calibri"/>
            </a:endParaRPr>
          </a:p>
          <a:p>
            <a:pPr marL="351790" indent="-339090">
              <a:lnSpc>
                <a:spcPct val="100000"/>
              </a:lnSpc>
              <a:spcBef>
                <a:spcPts val="1495"/>
              </a:spcBef>
              <a:buClr>
                <a:srgbClr val="1BADE4"/>
              </a:buClr>
              <a:buSzPct val="91071"/>
              <a:buFont typeface="Cambria"/>
              <a:buChar char="◼"/>
              <a:tabLst>
                <a:tab pos="351790" algn="l"/>
              </a:tabLst>
            </a:pPr>
            <a:r>
              <a:rPr sz="2800" dirty="0">
                <a:solidFill>
                  <a:srgbClr val="3E3E3E"/>
                </a:solidFill>
                <a:latin typeface="Calibri"/>
                <a:cs typeface="Calibri"/>
              </a:rPr>
              <a:t>Industry</a:t>
            </a:r>
            <a:r>
              <a:rPr sz="2800" spc="-9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E3E3E"/>
                </a:solidFill>
                <a:latin typeface="Calibri"/>
                <a:cs typeface="Calibri"/>
              </a:rPr>
              <a:t>R&amp;D</a:t>
            </a:r>
            <a:r>
              <a:rPr sz="2800" spc="-9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Calibri"/>
                <a:cs typeface="Calibri"/>
              </a:rPr>
              <a:t>Teams</a:t>
            </a:r>
            <a:endParaRPr sz="2800">
              <a:latin typeface="Calibri"/>
              <a:cs typeface="Calibri"/>
            </a:endParaRPr>
          </a:p>
          <a:p>
            <a:pPr marL="351790" indent="-339090">
              <a:lnSpc>
                <a:spcPct val="100000"/>
              </a:lnSpc>
              <a:spcBef>
                <a:spcPts val="1500"/>
              </a:spcBef>
              <a:buClr>
                <a:srgbClr val="1BADE4"/>
              </a:buClr>
              <a:buSzPct val="91071"/>
              <a:buFont typeface="Cambria"/>
              <a:buChar char="◼"/>
              <a:tabLst>
                <a:tab pos="351790" algn="l"/>
              </a:tabLst>
            </a:pPr>
            <a:r>
              <a:rPr sz="2800" spc="-10" dirty="0">
                <a:solidFill>
                  <a:srgbClr val="3E3E3E"/>
                </a:solidFill>
                <a:latin typeface="Calibri"/>
                <a:cs typeface="Calibri"/>
              </a:rPr>
              <a:t>Educators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5376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6050" y="1795650"/>
            <a:ext cx="9110648" cy="42585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387" y="1481175"/>
            <a:ext cx="10367225" cy="49403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5376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IBM HACKATHON PROJECT</vt:lpstr>
      <vt:lpstr>OUTLINE</vt:lpstr>
      <vt:lpstr>PROBLEM STATEMENT</vt:lpstr>
      <vt:lpstr>TECHNOLOGY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FUTURE SCOPE</vt:lpstr>
      <vt:lpstr>IBM CERTIFICATIONS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template for AI Agent case study</dc:title>
  <cp:revision>19</cp:revision>
  <dcterms:created xsi:type="dcterms:W3CDTF">2025-08-10T16:15:47Z</dcterms:created>
  <dcterms:modified xsi:type="dcterms:W3CDTF">2025-08-10T16:54:21Z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2025-08-10T00:00:00Z</vt:filetime>
  </property>
  <property fmtid="{D5CDD505-2E9C-101B-9397-08002B2CF9AE}" pid="3" name="Creator">
    <vt:lpwstr>Google</vt:lpwstr>
  </property>
  <property fmtid="{D5CDD505-2E9C-101B-9397-08002B2CF9AE}" pid="4" name="LastSaved">
    <vt:filetime>2025-08-10T00:00:00Z</vt:filetime>
  </property>
</Properties>
</file>