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84"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CD04F-6C89-1AD9-9B24-407005D58E5E}" v="728" dt="2020-08-14T23:53:47.40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807466" y="520558"/>
            <a:ext cx="5529066" cy="4826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36464F"/>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000" b="1" i="0">
                <a:solidFill>
                  <a:srgbClr val="36464F"/>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36464F"/>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36464F"/>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950135" y="769933"/>
            <a:ext cx="3243729" cy="482600"/>
          </a:xfrm>
          <a:prstGeom prst="rect">
            <a:avLst/>
          </a:prstGeom>
        </p:spPr>
        <p:txBody>
          <a:bodyPr wrap="square" lIns="0" tIns="0" rIns="0" bIns="0">
            <a:spAutoFit/>
          </a:bodyPr>
          <a:lstStyle>
            <a:lvl1pPr>
              <a:defRPr sz="3000" b="1" i="0">
                <a:solidFill>
                  <a:srgbClr val="36464F"/>
                </a:solidFill>
                <a:latin typeface="Trebuchet MS"/>
                <a:cs typeface="Trebuchet MS"/>
              </a:defRPr>
            </a:lvl1pPr>
          </a:lstStyle>
          <a:p>
            <a:endParaRPr/>
          </a:p>
        </p:txBody>
      </p:sp>
      <p:sp>
        <p:nvSpPr>
          <p:cNvPr id="3" name="Holder 3"/>
          <p:cNvSpPr>
            <a:spLocks noGrp="1"/>
          </p:cNvSpPr>
          <p:nvPr>
            <p:ph type="body" idx="1"/>
          </p:nvPr>
        </p:nvSpPr>
        <p:spPr>
          <a:xfrm>
            <a:off x="2651932" y="1358284"/>
            <a:ext cx="3975100" cy="17049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8/14/2020</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1.jpg"/><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lasagne.readthedocs.io/en/latest/" TargetMode="External"/><Relationship Id="rId2" Type="http://schemas.openxmlformats.org/officeDocument/2006/relationships/hyperlink" Target="http://luizgh.github.io/libraries/2015/12/08/getting-started-with-lasagne/" TargetMode="External"/><Relationship Id="rId1" Type="http://schemas.openxmlformats.org/officeDocument/2006/relationships/slideLayout" Target="../slideLayouts/slideLayout2.xml"/><Relationship Id="rId4" Type="http://schemas.openxmlformats.org/officeDocument/2006/relationships/hyperlink" Target="http://deeplearning.net/software/theano/library/index.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19241" y="2855369"/>
            <a:ext cx="105649" cy="1056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688215" y="2855369"/>
            <a:ext cx="105649" cy="105624"/>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350266" y="2855369"/>
            <a:ext cx="105649" cy="105624"/>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2237523" y="928412"/>
            <a:ext cx="4784090" cy="1126490"/>
          </a:xfrm>
          <a:prstGeom prst="rect">
            <a:avLst/>
          </a:prstGeom>
        </p:spPr>
        <p:txBody>
          <a:bodyPr vert="horz" wrap="square" lIns="0" tIns="8890" rIns="0" bIns="0" rtlCol="0">
            <a:spAutoFit/>
          </a:bodyPr>
          <a:lstStyle/>
          <a:p>
            <a:pPr marL="532765" marR="5080" indent="-520700">
              <a:lnSpc>
                <a:spcPct val="100699"/>
              </a:lnSpc>
              <a:spcBef>
                <a:spcPts val="70"/>
              </a:spcBef>
            </a:pPr>
            <a:r>
              <a:rPr sz="3600" spc="135" dirty="0">
                <a:solidFill>
                  <a:srgbClr val="FFFFFF"/>
                </a:solidFill>
              </a:rPr>
              <a:t>Doubly</a:t>
            </a:r>
            <a:r>
              <a:rPr sz="3600" spc="-260" dirty="0">
                <a:solidFill>
                  <a:srgbClr val="FFFFFF"/>
                </a:solidFill>
              </a:rPr>
              <a:t> </a:t>
            </a:r>
            <a:r>
              <a:rPr sz="3600" spc="80" dirty="0">
                <a:solidFill>
                  <a:srgbClr val="FFFFFF"/>
                </a:solidFill>
              </a:rPr>
              <a:t>Convolutional  </a:t>
            </a:r>
            <a:r>
              <a:rPr sz="3600" spc="100" dirty="0">
                <a:solidFill>
                  <a:srgbClr val="FFFFFF"/>
                </a:solidFill>
              </a:rPr>
              <a:t>Neural</a:t>
            </a:r>
            <a:r>
              <a:rPr sz="3600" spc="-240" dirty="0">
                <a:solidFill>
                  <a:srgbClr val="FFFFFF"/>
                </a:solidFill>
              </a:rPr>
              <a:t> </a:t>
            </a:r>
            <a:r>
              <a:rPr sz="3600" spc="105" dirty="0">
                <a:solidFill>
                  <a:srgbClr val="FFFFFF"/>
                </a:solidFill>
              </a:rPr>
              <a:t>Networks</a:t>
            </a:r>
            <a:endParaRPr sz="3600"/>
          </a:p>
        </p:txBody>
      </p:sp>
      <p:sp>
        <p:nvSpPr>
          <p:cNvPr id="6" name="object 6"/>
          <p:cNvSpPr txBox="1"/>
          <p:nvPr/>
        </p:nvSpPr>
        <p:spPr>
          <a:xfrm>
            <a:off x="1659893" y="2270952"/>
            <a:ext cx="5942330" cy="2098010"/>
          </a:xfrm>
          <a:prstGeom prst="rect">
            <a:avLst/>
          </a:prstGeom>
        </p:spPr>
        <p:txBody>
          <a:bodyPr vert="horz" wrap="square" lIns="0" tIns="12700" rIns="0" bIns="0" rtlCol="0" anchor="t">
            <a:spAutoFit/>
          </a:bodyPr>
          <a:lstStyle/>
          <a:p>
            <a:pPr marR="269875" algn="ctr">
              <a:spcBef>
                <a:spcPts val="100"/>
              </a:spcBef>
            </a:pPr>
            <a:r>
              <a:rPr lang="en-US" sz="3000" b="1" spc="200" dirty="0">
                <a:solidFill>
                  <a:srgbClr val="FFFFFF"/>
                </a:solidFill>
                <a:latin typeface="Trebuchet MS"/>
                <a:cs typeface="Trebuchet MS"/>
              </a:rPr>
              <a:t>CNN RESEARCH PROJECT</a:t>
            </a:r>
          </a:p>
          <a:p>
            <a:pPr marR="109220" algn="ctr">
              <a:spcBef>
                <a:spcPts val="2515"/>
              </a:spcBef>
            </a:pPr>
            <a:r>
              <a:rPr lang="en-US" sz="2800" spc="70" dirty="0">
                <a:solidFill>
                  <a:srgbClr val="FFFFFF"/>
                </a:solidFill>
                <a:latin typeface="Trebuchet MS"/>
                <a:cs typeface="Trebuchet MS"/>
              </a:rPr>
              <a:t>MNNIT-ALLAHABAD</a:t>
            </a:r>
            <a:endParaRPr sz="2800" spc="70" dirty="0">
              <a:solidFill>
                <a:srgbClr val="FFFFFF"/>
              </a:solidFill>
              <a:latin typeface="Trebuchet MS"/>
              <a:cs typeface="Trebuchet MS"/>
            </a:endParaRPr>
          </a:p>
          <a:p>
            <a:pPr algn="ctr">
              <a:lnSpc>
                <a:spcPts val="1664"/>
              </a:lnSpc>
              <a:spcBef>
                <a:spcPts val="1664"/>
              </a:spcBef>
            </a:pPr>
            <a:r>
              <a:rPr lang="en-US" sz="2000" b="1" spc="-40" dirty="0">
                <a:solidFill>
                  <a:srgbClr val="FFFFFF"/>
                </a:solidFill>
                <a:latin typeface="Trebuchet MS"/>
                <a:cs typeface="Trebuchet MS"/>
              </a:rPr>
              <a:t>ARYAN KARN (20185106)</a:t>
            </a:r>
            <a:endParaRPr sz="2000" b="1" spc="-40" dirty="0">
              <a:solidFill>
                <a:srgbClr val="FFFFFF"/>
              </a:solidFill>
              <a:latin typeface="Trebuchet MS"/>
              <a:cs typeface="Trebuchet MS"/>
            </a:endParaRPr>
          </a:p>
          <a:p>
            <a:pPr>
              <a:lnSpc>
                <a:spcPct val="100000"/>
              </a:lnSpc>
              <a:spcBef>
                <a:spcPts val="50"/>
              </a:spcBef>
            </a:pPr>
            <a:endParaRPr sz="1350">
              <a:latin typeface="Trebuchet MS"/>
              <a:cs typeface="Trebuchet MS"/>
            </a:endParaRPr>
          </a:p>
          <a:p>
            <a:pPr algn="ctr">
              <a:lnSpc>
                <a:spcPct val="100000"/>
              </a:lnSpc>
              <a:tabLst>
                <a:tab pos="2947670" algn="l"/>
              </a:tabLst>
            </a:pPr>
            <a:endParaRPr sz="1400" b="1" spc="45" dirty="0">
              <a:solidFill>
                <a:srgbClr val="FFFFFF"/>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98805" y="415608"/>
            <a:ext cx="2248535" cy="482600"/>
          </a:xfrm>
          <a:prstGeom prst="rect">
            <a:avLst/>
          </a:prstGeom>
        </p:spPr>
        <p:txBody>
          <a:bodyPr vert="horz" wrap="square" lIns="0" tIns="12700" rIns="0" bIns="0" rtlCol="0">
            <a:spAutoFit/>
          </a:bodyPr>
          <a:lstStyle/>
          <a:p>
            <a:pPr marL="12700">
              <a:lnSpc>
                <a:spcPct val="100000"/>
              </a:lnSpc>
              <a:spcBef>
                <a:spcPts val="100"/>
              </a:spcBef>
            </a:pPr>
            <a:r>
              <a:rPr spc="60" dirty="0"/>
              <a:t>Convolution</a:t>
            </a:r>
          </a:p>
        </p:txBody>
      </p:sp>
      <p:sp>
        <p:nvSpPr>
          <p:cNvPr id="3" name="object 3"/>
          <p:cNvSpPr txBox="1"/>
          <p:nvPr/>
        </p:nvSpPr>
        <p:spPr>
          <a:xfrm>
            <a:off x="673473" y="2590108"/>
            <a:ext cx="1093470" cy="238760"/>
          </a:xfrm>
          <a:prstGeom prst="rect">
            <a:avLst/>
          </a:prstGeom>
        </p:spPr>
        <p:txBody>
          <a:bodyPr vert="horz" wrap="square" lIns="0" tIns="12700" rIns="0" bIns="0" rtlCol="0">
            <a:spAutoFit/>
          </a:bodyPr>
          <a:lstStyle/>
          <a:p>
            <a:pPr marL="12700">
              <a:lnSpc>
                <a:spcPct val="100000"/>
              </a:lnSpc>
              <a:spcBef>
                <a:spcPts val="100"/>
              </a:spcBef>
            </a:pPr>
            <a:r>
              <a:rPr sz="1400" b="1" spc="20" dirty="0">
                <a:solidFill>
                  <a:srgbClr val="666666"/>
                </a:solidFill>
                <a:latin typeface="Trebuchet MS"/>
                <a:cs typeface="Trebuchet MS"/>
              </a:rPr>
              <a:t>Input</a:t>
            </a:r>
            <a:r>
              <a:rPr sz="1400" b="1" spc="-130" dirty="0">
                <a:solidFill>
                  <a:srgbClr val="666666"/>
                </a:solidFill>
                <a:latin typeface="Trebuchet MS"/>
                <a:cs typeface="Trebuchet MS"/>
              </a:rPr>
              <a:t> </a:t>
            </a:r>
            <a:r>
              <a:rPr sz="1400" b="1" spc="20" dirty="0">
                <a:solidFill>
                  <a:srgbClr val="666666"/>
                </a:solidFill>
                <a:latin typeface="Trebuchet MS"/>
                <a:cs typeface="Trebuchet MS"/>
              </a:rPr>
              <a:t>image:</a:t>
            </a:r>
            <a:endParaRPr sz="1400">
              <a:latin typeface="Trebuchet MS"/>
              <a:cs typeface="Trebuchet MS"/>
            </a:endParaRPr>
          </a:p>
        </p:txBody>
      </p:sp>
      <p:sp>
        <p:nvSpPr>
          <p:cNvPr id="4" name="object 4"/>
          <p:cNvSpPr txBox="1"/>
          <p:nvPr/>
        </p:nvSpPr>
        <p:spPr>
          <a:xfrm>
            <a:off x="648073" y="3037782"/>
            <a:ext cx="1479550" cy="686435"/>
          </a:xfrm>
          <a:prstGeom prst="rect">
            <a:avLst/>
          </a:prstGeom>
        </p:spPr>
        <p:txBody>
          <a:bodyPr vert="horz" wrap="square" lIns="0" tIns="12700" rIns="0" bIns="0" rtlCol="0">
            <a:spAutoFit/>
          </a:bodyPr>
          <a:lstStyle/>
          <a:p>
            <a:pPr marL="38100">
              <a:lnSpc>
                <a:spcPct val="100000"/>
              </a:lnSpc>
              <a:spcBef>
                <a:spcPts val="100"/>
              </a:spcBef>
            </a:pPr>
            <a:r>
              <a:rPr sz="1400" b="1" spc="50" dirty="0">
                <a:solidFill>
                  <a:srgbClr val="666666"/>
                </a:solidFill>
                <a:latin typeface="Trebuchet MS"/>
                <a:cs typeface="Trebuchet MS"/>
              </a:rPr>
              <a:t>Set</a:t>
            </a:r>
            <a:r>
              <a:rPr sz="1400" b="1" spc="-100" dirty="0">
                <a:solidFill>
                  <a:srgbClr val="666666"/>
                </a:solidFill>
                <a:latin typeface="Trebuchet MS"/>
                <a:cs typeface="Trebuchet MS"/>
              </a:rPr>
              <a:t> </a:t>
            </a:r>
            <a:r>
              <a:rPr sz="1400" b="1" spc="25" dirty="0">
                <a:solidFill>
                  <a:srgbClr val="666666"/>
                </a:solidFill>
                <a:latin typeface="Trebuchet MS"/>
                <a:cs typeface="Trebuchet MS"/>
              </a:rPr>
              <a:t>of</a:t>
            </a:r>
            <a:r>
              <a:rPr sz="1400" b="1" spc="-100" dirty="0">
                <a:solidFill>
                  <a:srgbClr val="666666"/>
                </a:solidFill>
                <a:latin typeface="Trebuchet MS"/>
                <a:cs typeface="Trebuchet MS"/>
              </a:rPr>
              <a:t> </a:t>
            </a:r>
            <a:r>
              <a:rPr sz="1400" b="1" spc="-30" dirty="0">
                <a:solidFill>
                  <a:srgbClr val="666666"/>
                </a:solidFill>
                <a:latin typeface="Trebuchet MS"/>
                <a:cs typeface="Trebuchet MS"/>
              </a:rPr>
              <a:t>c</a:t>
            </a:r>
            <a:r>
              <a:rPr sz="1350" b="1" spc="-44" baseline="-30864" dirty="0">
                <a:solidFill>
                  <a:srgbClr val="666666"/>
                </a:solidFill>
                <a:latin typeface="Trebuchet MS"/>
                <a:cs typeface="Trebuchet MS"/>
              </a:rPr>
              <a:t>l+1</a:t>
            </a:r>
            <a:r>
              <a:rPr sz="1350" b="1" spc="-82" baseline="-30864" dirty="0">
                <a:solidFill>
                  <a:srgbClr val="666666"/>
                </a:solidFill>
                <a:latin typeface="Trebuchet MS"/>
                <a:cs typeface="Trebuchet MS"/>
              </a:rPr>
              <a:t> </a:t>
            </a:r>
            <a:r>
              <a:rPr sz="1400" b="1" dirty="0">
                <a:solidFill>
                  <a:srgbClr val="666666"/>
                </a:solidFill>
                <a:latin typeface="Trebuchet MS"/>
                <a:cs typeface="Trebuchet MS"/>
              </a:rPr>
              <a:t>filters</a:t>
            </a:r>
            <a:r>
              <a:rPr sz="1400" b="1" spc="-100" dirty="0">
                <a:solidFill>
                  <a:srgbClr val="666666"/>
                </a:solidFill>
                <a:latin typeface="Trebuchet MS"/>
                <a:cs typeface="Trebuchet MS"/>
              </a:rPr>
              <a:t> </a:t>
            </a:r>
            <a:r>
              <a:rPr sz="1400" b="1" spc="-170" dirty="0">
                <a:solidFill>
                  <a:srgbClr val="666666"/>
                </a:solidFill>
                <a:latin typeface="Trebuchet MS"/>
                <a:cs typeface="Trebuchet MS"/>
              </a:rPr>
              <a:t>:</a:t>
            </a:r>
            <a:endParaRPr sz="1400">
              <a:latin typeface="Trebuchet MS"/>
              <a:cs typeface="Trebuchet MS"/>
            </a:endParaRPr>
          </a:p>
          <a:p>
            <a:pPr>
              <a:lnSpc>
                <a:spcPct val="100000"/>
              </a:lnSpc>
              <a:spcBef>
                <a:spcPts val="45"/>
              </a:spcBef>
            </a:pPr>
            <a:endParaRPr sz="1550">
              <a:latin typeface="Trebuchet MS"/>
              <a:cs typeface="Trebuchet MS"/>
            </a:endParaRPr>
          </a:p>
          <a:p>
            <a:pPr marL="38100">
              <a:lnSpc>
                <a:spcPct val="100000"/>
              </a:lnSpc>
            </a:pPr>
            <a:r>
              <a:rPr sz="1400" b="1" spc="30" dirty="0">
                <a:solidFill>
                  <a:srgbClr val="666666"/>
                </a:solidFill>
                <a:latin typeface="Trebuchet MS"/>
                <a:cs typeface="Trebuchet MS"/>
              </a:rPr>
              <a:t>Output</a:t>
            </a:r>
            <a:r>
              <a:rPr sz="1400" b="1" spc="-105" dirty="0">
                <a:solidFill>
                  <a:srgbClr val="666666"/>
                </a:solidFill>
                <a:latin typeface="Trebuchet MS"/>
                <a:cs typeface="Trebuchet MS"/>
              </a:rPr>
              <a:t> </a:t>
            </a:r>
            <a:r>
              <a:rPr sz="1400" b="1" spc="20" dirty="0">
                <a:solidFill>
                  <a:srgbClr val="666666"/>
                </a:solidFill>
                <a:latin typeface="Trebuchet MS"/>
                <a:cs typeface="Trebuchet MS"/>
              </a:rPr>
              <a:t>image:</a:t>
            </a:r>
            <a:endParaRPr sz="1400">
              <a:latin typeface="Trebuchet MS"/>
              <a:cs typeface="Trebuchet MS"/>
            </a:endParaRPr>
          </a:p>
        </p:txBody>
      </p:sp>
      <p:sp>
        <p:nvSpPr>
          <p:cNvPr id="5" name="object 5"/>
          <p:cNvSpPr txBox="1"/>
          <p:nvPr/>
        </p:nvSpPr>
        <p:spPr>
          <a:xfrm>
            <a:off x="4305666" y="3088583"/>
            <a:ext cx="1737995" cy="177800"/>
          </a:xfrm>
          <a:prstGeom prst="rect">
            <a:avLst/>
          </a:prstGeom>
        </p:spPr>
        <p:txBody>
          <a:bodyPr vert="horz" wrap="square" lIns="0" tIns="12700" rIns="0" bIns="0" rtlCol="0">
            <a:spAutoFit/>
          </a:bodyPr>
          <a:lstStyle/>
          <a:p>
            <a:pPr marL="38100">
              <a:lnSpc>
                <a:spcPct val="100000"/>
              </a:lnSpc>
              <a:spcBef>
                <a:spcPts val="100"/>
              </a:spcBef>
            </a:pPr>
            <a:r>
              <a:rPr sz="1000" b="1" i="1" dirty="0">
                <a:latin typeface="Arial"/>
                <a:cs typeface="Arial"/>
              </a:rPr>
              <a:t>each </a:t>
            </a:r>
            <a:r>
              <a:rPr sz="1000" b="1" i="1" spc="5" dirty="0">
                <a:latin typeface="Arial"/>
                <a:cs typeface="Arial"/>
              </a:rPr>
              <a:t>filter </a:t>
            </a:r>
            <a:r>
              <a:rPr sz="1000" b="1" i="1" dirty="0">
                <a:latin typeface="Arial"/>
                <a:cs typeface="Arial"/>
              </a:rPr>
              <a:t>of</a:t>
            </a:r>
            <a:r>
              <a:rPr sz="1000" b="1" i="1" spc="-200" dirty="0">
                <a:latin typeface="Arial"/>
                <a:cs typeface="Arial"/>
              </a:rPr>
              <a:t> </a:t>
            </a:r>
            <a:r>
              <a:rPr sz="1000" b="1" i="1" spc="-25" dirty="0">
                <a:latin typeface="Arial"/>
                <a:cs typeface="Arial"/>
              </a:rPr>
              <a:t>shape: </a:t>
            </a:r>
            <a:r>
              <a:rPr sz="1000" b="1" i="1" dirty="0">
                <a:latin typeface="Arial"/>
                <a:cs typeface="Arial"/>
              </a:rPr>
              <a:t>c</a:t>
            </a:r>
            <a:r>
              <a:rPr sz="975" b="1" i="1" baseline="29914" dirty="0">
                <a:latin typeface="Arial"/>
                <a:cs typeface="Arial"/>
              </a:rPr>
              <a:t>l </a:t>
            </a:r>
            <a:r>
              <a:rPr sz="1000" b="1" i="1" spc="-50" dirty="0">
                <a:latin typeface="Arial"/>
                <a:cs typeface="Arial"/>
              </a:rPr>
              <a:t>x </a:t>
            </a:r>
            <a:r>
              <a:rPr sz="1000" b="1" i="1" spc="-30" dirty="0">
                <a:latin typeface="Arial"/>
                <a:cs typeface="Arial"/>
              </a:rPr>
              <a:t>z </a:t>
            </a:r>
            <a:r>
              <a:rPr sz="1000" b="1" i="1" spc="-50" dirty="0">
                <a:latin typeface="Arial"/>
                <a:cs typeface="Arial"/>
              </a:rPr>
              <a:t>x </a:t>
            </a:r>
            <a:r>
              <a:rPr sz="1000" b="1" i="1" spc="-30" dirty="0">
                <a:latin typeface="Arial"/>
                <a:cs typeface="Arial"/>
              </a:rPr>
              <a:t>z</a:t>
            </a:r>
            <a:endParaRPr sz="1000">
              <a:latin typeface="Arial"/>
              <a:cs typeface="Arial"/>
            </a:endParaRPr>
          </a:p>
        </p:txBody>
      </p:sp>
      <p:sp>
        <p:nvSpPr>
          <p:cNvPr id="6" name="object 6"/>
          <p:cNvSpPr/>
          <p:nvPr/>
        </p:nvSpPr>
        <p:spPr>
          <a:xfrm>
            <a:off x="1116872" y="1271069"/>
            <a:ext cx="5438739" cy="988863"/>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984896" y="2580394"/>
            <a:ext cx="1460597" cy="280199"/>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2234345" y="3034218"/>
            <a:ext cx="2032845" cy="280199"/>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058570" y="3442718"/>
            <a:ext cx="2384395" cy="280199"/>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6849986" y="1587509"/>
            <a:ext cx="1963321" cy="1968483"/>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2568" y="440333"/>
            <a:ext cx="3669665" cy="482600"/>
          </a:xfrm>
          <a:prstGeom prst="rect">
            <a:avLst/>
          </a:prstGeom>
        </p:spPr>
        <p:txBody>
          <a:bodyPr vert="horz" wrap="square" lIns="0" tIns="12700" rIns="0" bIns="0" rtlCol="0">
            <a:spAutoFit/>
          </a:bodyPr>
          <a:lstStyle/>
          <a:p>
            <a:pPr marL="12700">
              <a:lnSpc>
                <a:spcPct val="100000"/>
              </a:lnSpc>
              <a:spcBef>
                <a:spcPts val="100"/>
              </a:spcBef>
            </a:pPr>
            <a:r>
              <a:rPr spc="114" dirty="0"/>
              <a:t>Double</a:t>
            </a:r>
            <a:r>
              <a:rPr spc="-204" dirty="0"/>
              <a:t> </a:t>
            </a:r>
            <a:r>
              <a:rPr spc="60" dirty="0"/>
              <a:t>Convolution</a:t>
            </a:r>
          </a:p>
        </p:txBody>
      </p:sp>
      <p:sp>
        <p:nvSpPr>
          <p:cNvPr id="3" name="object 3"/>
          <p:cNvSpPr txBox="1"/>
          <p:nvPr/>
        </p:nvSpPr>
        <p:spPr>
          <a:xfrm>
            <a:off x="1033323" y="2509384"/>
            <a:ext cx="1247775" cy="686435"/>
          </a:xfrm>
          <a:prstGeom prst="rect">
            <a:avLst/>
          </a:prstGeom>
        </p:spPr>
        <p:txBody>
          <a:bodyPr vert="horz" wrap="square" lIns="0" tIns="12700" rIns="0" bIns="0" rtlCol="0">
            <a:spAutoFit/>
          </a:bodyPr>
          <a:lstStyle/>
          <a:p>
            <a:pPr marL="12700">
              <a:lnSpc>
                <a:spcPct val="100000"/>
              </a:lnSpc>
              <a:spcBef>
                <a:spcPts val="100"/>
              </a:spcBef>
            </a:pPr>
            <a:r>
              <a:rPr sz="1400" b="1" spc="20" dirty="0">
                <a:solidFill>
                  <a:srgbClr val="666666"/>
                </a:solidFill>
                <a:latin typeface="Trebuchet MS"/>
                <a:cs typeface="Trebuchet MS"/>
              </a:rPr>
              <a:t>Input</a:t>
            </a:r>
            <a:r>
              <a:rPr sz="1400" b="1" spc="-100" dirty="0">
                <a:solidFill>
                  <a:srgbClr val="666666"/>
                </a:solidFill>
                <a:latin typeface="Trebuchet MS"/>
                <a:cs typeface="Trebuchet MS"/>
              </a:rPr>
              <a:t> </a:t>
            </a:r>
            <a:r>
              <a:rPr sz="1400" b="1" spc="20" dirty="0">
                <a:solidFill>
                  <a:srgbClr val="666666"/>
                </a:solidFill>
                <a:latin typeface="Trebuchet MS"/>
                <a:cs typeface="Trebuchet MS"/>
              </a:rPr>
              <a:t>image:</a:t>
            </a:r>
            <a:endParaRPr sz="1400">
              <a:latin typeface="Trebuchet MS"/>
              <a:cs typeface="Trebuchet MS"/>
            </a:endParaRPr>
          </a:p>
          <a:p>
            <a:pPr>
              <a:lnSpc>
                <a:spcPct val="100000"/>
              </a:lnSpc>
              <a:spcBef>
                <a:spcPts val="45"/>
              </a:spcBef>
            </a:pPr>
            <a:endParaRPr sz="1550">
              <a:latin typeface="Trebuchet MS"/>
              <a:cs typeface="Trebuchet MS"/>
            </a:endParaRPr>
          </a:p>
          <a:p>
            <a:pPr marL="12700">
              <a:lnSpc>
                <a:spcPct val="100000"/>
              </a:lnSpc>
            </a:pPr>
            <a:r>
              <a:rPr sz="1400" b="1" spc="30" dirty="0">
                <a:solidFill>
                  <a:srgbClr val="666666"/>
                </a:solidFill>
                <a:latin typeface="Trebuchet MS"/>
                <a:cs typeface="Trebuchet MS"/>
              </a:rPr>
              <a:t>Output</a:t>
            </a:r>
            <a:r>
              <a:rPr sz="1400" b="1" spc="-140" dirty="0">
                <a:solidFill>
                  <a:srgbClr val="666666"/>
                </a:solidFill>
                <a:latin typeface="Trebuchet MS"/>
                <a:cs typeface="Trebuchet MS"/>
              </a:rPr>
              <a:t> </a:t>
            </a:r>
            <a:r>
              <a:rPr sz="1400" b="1" spc="20" dirty="0">
                <a:solidFill>
                  <a:srgbClr val="666666"/>
                </a:solidFill>
                <a:latin typeface="Trebuchet MS"/>
                <a:cs typeface="Trebuchet MS"/>
              </a:rPr>
              <a:t>image:</a:t>
            </a:r>
            <a:endParaRPr sz="1400">
              <a:latin typeface="Trebuchet MS"/>
              <a:cs typeface="Trebuchet MS"/>
            </a:endParaRPr>
          </a:p>
        </p:txBody>
      </p:sp>
      <p:sp>
        <p:nvSpPr>
          <p:cNvPr id="4" name="object 4"/>
          <p:cNvSpPr txBox="1"/>
          <p:nvPr/>
        </p:nvSpPr>
        <p:spPr>
          <a:xfrm>
            <a:off x="1007923" y="3404732"/>
            <a:ext cx="1922145" cy="238760"/>
          </a:xfrm>
          <a:prstGeom prst="rect">
            <a:avLst/>
          </a:prstGeom>
        </p:spPr>
        <p:txBody>
          <a:bodyPr vert="horz" wrap="square" lIns="0" tIns="12700" rIns="0" bIns="0" rtlCol="0">
            <a:spAutoFit/>
          </a:bodyPr>
          <a:lstStyle/>
          <a:p>
            <a:pPr marL="38100">
              <a:lnSpc>
                <a:spcPct val="100000"/>
              </a:lnSpc>
              <a:spcBef>
                <a:spcPts val="100"/>
              </a:spcBef>
            </a:pPr>
            <a:r>
              <a:rPr sz="1400" b="1" spc="50" dirty="0">
                <a:solidFill>
                  <a:srgbClr val="666666"/>
                </a:solidFill>
                <a:latin typeface="Trebuchet MS"/>
                <a:cs typeface="Trebuchet MS"/>
              </a:rPr>
              <a:t>Set</a:t>
            </a:r>
            <a:r>
              <a:rPr sz="1400" b="1" spc="-100" dirty="0">
                <a:solidFill>
                  <a:srgbClr val="666666"/>
                </a:solidFill>
                <a:latin typeface="Trebuchet MS"/>
                <a:cs typeface="Trebuchet MS"/>
              </a:rPr>
              <a:t> </a:t>
            </a:r>
            <a:r>
              <a:rPr sz="1400" b="1" spc="25" dirty="0">
                <a:solidFill>
                  <a:srgbClr val="666666"/>
                </a:solidFill>
                <a:latin typeface="Trebuchet MS"/>
                <a:cs typeface="Trebuchet MS"/>
              </a:rPr>
              <a:t>of</a:t>
            </a:r>
            <a:r>
              <a:rPr sz="1400" b="1" spc="-100" dirty="0">
                <a:solidFill>
                  <a:srgbClr val="666666"/>
                </a:solidFill>
                <a:latin typeface="Trebuchet MS"/>
                <a:cs typeface="Trebuchet MS"/>
              </a:rPr>
              <a:t> </a:t>
            </a:r>
            <a:r>
              <a:rPr sz="1400" b="1" spc="-30" dirty="0">
                <a:solidFill>
                  <a:srgbClr val="666666"/>
                </a:solidFill>
                <a:latin typeface="Trebuchet MS"/>
                <a:cs typeface="Trebuchet MS"/>
              </a:rPr>
              <a:t>c</a:t>
            </a:r>
            <a:r>
              <a:rPr sz="1350" b="1" spc="-44" baseline="30864" dirty="0">
                <a:solidFill>
                  <a:srgbClr val="666666"/>
                </a:solidFill>
                <a:latin typeface="Trebuchet MS"/>
                <a:cs typeface="Trebuchet MS"/>
              </a:rPr>
              <a:t>l+1</a:t>
            </a:r>
            <a:r>
              <a:rPr sz="1350" b="1" spc="-82" baseline="30864" dirty="0">
                <a:solidFill>
                  <a:srgbClr val="666666"/>
                </a:solidFill>
                <a:latin typeface="Trebuchet MS"/>
                <a:cs typeface="Trebuchet MS"/>
              </a:rPr>
              <a:t> </a:t>
            </a:r>
            <a:r>
              <a:rPr sz="1400" b="1" spc="40" dirty="0">
                <a:solidFill>
                  <a:srgbClr val="666666"/>
                </a:solidFill>
                <a:latin typeface="Trebuchet MS"/>
                <a:cs typeface="Trebuchet MS"/>
              </a:rPr>
              <a:t>meta</a:t>
            </a:r>
            <a:r>
              <a:rPr sz="1400" b="1" spc="-95" dirty="0">
                <a:solidFill>
                  <a:srgbClr val="666666"/>
                </a:solidFill>
                <a:latin typeface="Trebuchet MS"/>
                <a:cs typeface="Trebuchet MS"/>
              </a:rPr>
              <a:t> </a:t>
            </a:r>
            <a:r>
              <a:rPr sz="1400" b="1" spc="-20" dirty="0">
                <a:solidFill>
                  <a:srgbClr val="666666"/>
                </a:solidFill>
                <a:latin typeface="Trebuchet MS"/>
                <a:cs typeface="Trebuchet MS"/>
              </a:rPr>
              <a:t>filters:</a:t>
            </a:r>
            <a:endParaRPr sz="1400">
              <a:latin typeface="Trebuchet MS"/>
              <a:cs typeface="Trebuchet MS"/>
            </a:endParaRPr>
          </a:p>
        </p:txBody>
      </p:sp>
      <p:sp>
        <p:nvSpPr>
          <p:cNvPr id="5" name="object 5"/>
          <p:cNvSpPr txBox="1"/>
          <p:nvPr/>
        </p:nvSpPr>
        <p:spPr>
          <a:xfrm>
            <a:off x="5605314" y="3430132"/>
            <a:ext cx="1579880" cy="208279"/>
          </a:xfrm>
          <a:prstGeom prst="rect">
            <a:avLst/>
          </a:prstGeom>
        </p:spPr>
        <p:txBody>
          <a:bodyPr vert="horz" wrap="square" lIns="0" tIns="12700" rIns="0" bIns="0" rtlCol="0">
            <a:spAutoFit/>
          </a:bodyPr>
          <a:lstStyle/>
          <a:p>
            <a:pPr marL="12700">
              <a:lnSpc>
                <a:spcPct val="100000"/>
              </a:lnSpc>
              <a:spcBef>
                <a:spcPts val="100"/>
              </a:spcBef>
            </a:pPr>
            <a:r>
              <a:rPr sz="1200" i="1" spc="20" dirty="0">
                <a:latin typeface="Arial"/>
                <a:cs typeface="Arial"/>
              </a:rPr>
              <a:t>with filter </a:t>
            </a:r>
            <a:r>
              <a:rPr sz="1200" i="1" spc="-30" dirty="0">
                <a:latin typeface="Arial"/>
                <a:cs typeface="Arial"/>
              </a:rPr>
              <a:t>size </a:t>
            </a:r>
            <a:r>
              <a:rPr sz="1200" i="1" spc="-45" dirty="0">
                <a:latin typeface="Arial"/>
                <a:cs typeface="Arial"/>
              </a:rPr>
              <a:t>z’xz’,</a:t>
            </a:r>
            <a:r>
              <a:rPr sz="1200" i="1" spc="-204" dirty="0">
                <a:latin typeface="Arial"/>
                <a:cs typeface="Arial"/>
              </a:rPr>
              <a:t> </a:t>
            </a:r>
            <a:r>
              <a:rPr sz="1200" i="1" spc="-45" dirty="0">
                <a:latin typeface="Arial"/>
                <a:cs typeface="Arial"/>
              </a:rPr>
              <a:t>z’&gt;z</a:t>
            </a:r>
            <a:endParaRPr sz="1200">
              <a:latin typeface="Arial"/>
              <a:cs typeface="Arial"/>
            </a:endParaRPr>
          </a:p>
        </p:txBody>
      </p:sp>
      <p:sp>
        <p:nvSpPr>
          <p:cNvPr id="6" name="object 6"/>
          <p:cNvSpPr txBox="1"/>
          <p:nvPr/>
        </p:nvSpPr>
        <p:spPr>
          <a:xfrm>
            <a:off x="1033323" y="3852406"/>
            <a:ext cx="3985260" cy="238760"/>
          </a:xfrm>
          <a:prstGeom prst="rect">
            <a:avLst/>
          </a:prstGeom>
        </p:spPr>
        <p:txBody>
          <a:bodyPr vert="horz" wrap="square" lIns="0" tIns="12700" rIns="0" bIns="0" rtlCol="0">
            <a:spAutoFit/>
          </a:bodyPr>
          <a:lstStyle/>
          <a:p>
            <a:pPr marL="12700">
              <a:lnSpc>
                <a:spcPct val="100000"/>
              </a:lnSpc>
              <a:spcBef>
                <a:spcPts val="100"/>
              </a:spcBef>
              <a:tabLst>
                <a:tab pos="3680460" algn="l"/>
              </a:tabLst>
            </a:pPr>
            <a:r>
              <a:rPr sz="1400" b="1" spc="40" dirty="0">
                <a:solidFill>
                  <a:srgbClr val="666666"/>
                </a:solidFill>
                <a:latin typeface="Trebuchet MS"/>
                <a:cs typeface="Trebuchet MS"/>
              </a:rPr>
              <a:t>Spatial</a:t>
            </a:r>
            <a:r>
              <a:rPr sz="1400" b="1" spc="-85" dirty="0">
                <a:solidFill>
                  <a:srgbClr val="666666"/>
                </a:solidFill>
                <a:latin typeface="Trebuchet MS"/>
                <a:cs typeface="Trebuchet MS"/>
              </a:rPr>
              <a:t> </a:t>
            </a:r>
            <a:r>
              <a:rPr sz="1400" b="1" spc="50" dirty="0">
                <a:solidFill>
                  <a:srgbClr val="666666"/>
                </a:solidFill>
                <a:latin typeface="Trebuchet MS"/>
                <a:cs typeface="Trebuchet MS"/>
              </a:rPr>
              <a:t>pooling</a:t>
            </a:r>
            <a:r>
              <a:rPr sz="1400" b="1" spc="-80" dirty="0">
                <a:solidFill>
                  <a:srgbClr val="666666"/>
                </a:solidFill>
                <a:latin typeface="Trebuchet MS"/>
                <a:cs typeface="Trebuchet MS"/>
              </a:rPr>
              <a:t> </a:t>
            </a:r>
            <a:r>
              <a:rPr sz="1400" b="1" spc="15" dirty="0">
                <a:solidFill>
                  <a:srgbClr val="666666"/>
                </a:solidFill>
                <a:latin typeface="Trebuchet MS"/>
                <a:cs typeface="Trebuchet MS"/>
              </a:rPr>
              <a:t>function</a:t>
            </a:r>
            <a:r>
              <a:rPr sz="1400" b="1" spc="-85" dirty="0">
                <a:solidFill>
                  <a:srgbClr val="666666"/>
                </a:solidFill>
                <a:latin typeface="Trebuchet MS"/>
                <a:cs typeface="Trebuchet MS"/>
              </a:rPr>
              <a:t> </a:t>
            </a:r>
            <a:r>
              <a:rPr sz="1400" b="1" dirty="0">
                <a:solidFill>
                  <a:srgbClr val="666666"/>
                </a:solidFill>
                <a:latin typeface="Trebuchet MS"/>
                <a:cs typeface="Trebuchet MS"/>
              </a:rPr>
              <a:t>with</a:t>
            </a:r>
            <a:r>
              <a:rPr sz="1400" b="1" spc="-80" dirty="0">
                <a:solidFill>
                  <a:srgbClr val="666666"/>
                </a:solidFill>
                <a:latin typeface="Trebuchet MS"/>
                <a:cs typeface="Trebuchet MS"/>
              </a:rPr>
              <a:t> </a:t>
            </a:r>
            <a:r>
              <a:rPr sz="1400" b="1" spc="50" dirty="0">
                <a:solidFill>
                  <a:srgbClr val="666666"/>
                </a:solidFill>
                <a:latin typeface="Trebuchet MS"/>
                <a:cs typeface="Trebuchet MS"/>
              </a:rPr>
              <a:t>pooling</a:t>
            </a:r>
            <a:r>
              <a:rPr sz="1400" b="1" spc="-80" dirty="0">
                <a:solidFill>
                  <a:srgbClr val="666666"/>
                </a:solidFill>
                <a:latin typeface="Trebuchet MS"/>
                <a:cs typeface="Trebuchet MS"/>
              </a:rPr>
              <a:t> </a:t>
            </a:r>
            <a:r>
              <a:rPr sz="1400" b="1" dirty="0">
                <a:solidFill>
                  <a:srgbClr val="666666"/>
                </a:solidFill>
                <a:latin typeface="Trebuchet MS"/>
                <a:cs typeface="Trebuchet MS"/>
              </a:rPr>
              <a:t>size	</a:t>
            </a:r>
            <a:r>
              <a:rPr sz="1200" i="1" spc="-40" dirty="0">
                <a:latin typeface="Arial"/>
                <a:cs typeface="Arial"/>
              </a:rPr>
              <a:t>s </a:t>
            </a:r>
            <a:r>
              <a:rPr sz="1200" i="1" spc="-25" dirty="0">
                <a:latin typeface="Arial"/>
                <a:cs typeface="Arial"/>
              </a:rPr>
              <a:t>x</a:t>
            </a:r>
            <a:r>
              <a:rPr sz="1200" i="1" spc="-114" dirty="0">
                <a:latin typeface="Arial"/>
                <a:cs typeface="Arial"/>
              </a:rPr>
              <a:t> </a:t>
            </a:r>
            <a:r>
              <a:rPr sz="1200" i="1" spc="-40" dirty="0">
                <a:latin typeface="Arial"/>
                <a:cs typeface="Arial"/>
              </a:rPr>
              <a:t>s</a:t>
            </a:r>
            <a:endParaRPr sz="1200">
              <a:latin typeface="Arial"/>
              <a:cs typeface="Arial"/>
            </a:endParaRPr>
          </a:p>
        </p:txBody>
      </p:sp>
      <p:sp>
        <p:nvSpPr>
          <p:cNvPr id="7" name="object 7"/>
          <p:cNvSpPr/>
          <p:nvPr/>
        </p:nvSpPr>
        <p:spPr>
          <a:xfrm>
            <a:off x="2530669" y="2499670"/>
            <a:ext cx="1460597" cy="280199"/>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2530669" y="2944931"/>
            <a:ext cx="2304070" cy="246868"/>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865514" y="1053378"/>
            <a:ext cx="4864072" cy="1223242"/>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2914144" y="3361993"/>
            <a:ext cx="2323985" cy="278874"/>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168395"/>
            <a:ext cx="9144000" cy="300355"/>
          </a:xfrm>
          <a:custGeom>
            <a:avLst/>
            <a:gdLst/>
            <a:ahLst/>
            <a:cxnLst/>
            <a:rect l="l" t="t" r="r" b="b"/>
            <a:pathLst>
              <a:path w="9144000" h="300355">
                <a:moveTo>
                  <a:pt x="0" y="300049"/>
                </a:moveTo>
                <a:lnTo>
                  <a:pt x="9143981" y="300049"/>
                </a:lnTo>
                <a:lnTo>
                  <a:pt x="9143981" y="0"/>
                </a:lnTo>
                <a:lnTo>
                  <a:pt x="0" y="0"/>
                </a:lnTo>
                <a:lnTo>
                  <a:pt x="0" y="300049"/>
                </a:lnTo>
                <a:close/>
              </a:path>
            </a:pathLst>
          </a:custGeom>
          <a:solidFill>
            <a:srgbClr val="D8D8D8"/>
          </a:solidFill>
        </p:spPr>
        <p:txBody>
          <a:bodyPr wrap="square" lIns="0" tIns="0" rIns="0" bIns="0" rtlCol="0"/>
          <a:lstStyle/>
          <a:p>
            <a:endParaRPr/>
          </a:p>
        </p:txBody>
      </p:sp>
      <p:sp>
        <p:nvSpPr>
          <p:cNvPr id="3" name="object 3"/>
          <p:cNvSpPr/>
          <p:nvPr/>
        </p:nvSpPr>
        <p:spPr>
          <a:xfrm>
            <a:off x="0" y="2468448"/>
            <a:ext cx="9144000" cy="571500"/>
          </a:xfrm>
          <a:custGeom>
            <a:avLst/>
            <a:gdLst/>
            <a:ahLst/>
            <a:cxnLst/>
            <a:rect l="l" t="t" r="r" b="b"/>
            <a:pathLst>
              <a:path w="9144000" h="571500">
                <a:moveTo>
                  <a:pt x="9143975" y="0"/>
                </a:moveTo>
                <a:lnTo>
                  <a:pt x="0" y="0"/>
                </a:lnTo>
                <a:lnTo>
                  <a:pt x="0" y="191897"/>
                </a:lnTo>
                <a:lnTo>
                  <a:pt x="0" y="571449"/>
                </a:lnTo>
                <a:lnTo>
                  <a:pt x="9143975" y="571449"/>
                </a:lnTo>
                <a:lnTo>
                  <a:pt x="9143975" y="191897"/>
                </a:lnTo>
                <a:lnTo>
                  <a:pt x="9143975" y="0"/>
                </a:lnTo>
                <a:close/>
              </a:path>
            </a:pathLst>
          </a:custGeom>
          <a:solidFill>
            <a:srgbClr val="D8D8D8"/>
          </a:solidFill>
        </p:spPr>
        <p:txBody>
          <a:bodyPr wrap="square" lIns="0" tIns="0" rIns="0" bIns="0" rtlCol="0"/>
          <a:lstStyle/>
          <a:p>
            <a:endParaRPr/>
          </a:p>
        </p:txBody>
      </p:sp>
      <p:sp>
        <p:nvSpPr>
          <p:cNvPr id="4" name="object 4"/>
          <p:cNvSpPr txBox="1"/>
          <p:nvPr/>
        </p:nvSpPr>
        <p:spPr>
          <a:xfrm>
            <a:off x="73024" y="2567332"/>
            <a:ext cx="2610485" cy="391160"/>
          </a:xfrm>
          <a:prstGeom prst="rect">
            <a:avLst/>
          </a:prstGeom>
        </p:spPr>
        <p:txBody>
          <a:bodyPr vert="horz" wrap="square" lIns="0" tIns="12700" rIns="0" bIns="0" rtlCol="0">
            <a:spAutoFit/>
          </a:bodyPr>
          <a:lstStyle/>
          <a:p>
            <a:pPr marL="12700">
              <a:lnSpc>
                <a:spcPct val="100000"/>
              </a:lnSpc>
              <a:spcBef>
                <a:spcPts val="100"/>
              </a:spcBef>
            </a:pPr>
            <a:r>
              <a:rPr sz="2400" b="1" spc="95" dirty="0">
                <a:solidFill>
                  <a:srgbClr val="2A3890"/>
                </a:solidFill>
                <a:latin typeface="Trebuchet MS"/>
                <a:cs typeface="Trebuchet MS"/>
              </a:rPr>
              <a:t>Working </a:t>
            </a:r>
            <a:r>
              <a:rPr sz="2400" b="1" spc="45" dirty="0">
                <a:solidFill>
                  <a:srgbClr val="2A3890"/>
                </a:solidFill>
                <a:latin typeface="Trebuchet MS"/>
                <a:cs typeface="Trebuchet MS"/>
              </a:rPr>
              <a:t>of</a:t>
            </a:r>
            <a:r>
              <a:rPr sz="2400" b="1" spc="-459" dirty="0">
                <a:solidFill>
                  <a:srgbClr val="2A3890"/>
                </a:solidFill>
                <a:latin typeface="Trebuchet MS"/>
                <a:cs typeface="Trebuchet MS"/>
              </a:rPr>
              <a:t> </a:t>
            </a:r>
            <a:r>
              <a:rPr sz="2400" b="1" spc="200" dirty="0">
                <a:solidFill>
                  <a:srgbClr val="2A3890"/>
                </a:solidFill>
                <a:latin typeface="Trebuchet MS"/>
                <a:cs typeface="Trebuchet MS"/>
              </a:rPr>
              <a:t>DCNN</a:t>
            </a:r>
            <a:endParaRPr sz="2400">
              <a:latin typeface="Trebuchet MS"/>
              <a:cs typeface="Trebuchet MS"/>
            </a:endParaRPr>
          </a:p>
        </p:txBody>
      </p:sp>
      <p:sp>
        <p:nvSpPr>
          <p:cNvPr id="5" name="object 5"/>
          <p:cNvSpPr txBox="1">
            <a:spLocks noGrp="1"/>
          </p:cNvSpPr>
          <p:nvPr>
            <p:ph type="title"/>
          </p:nvPr>
        </p:nvSpPr>
        <p:spPr>
          <a:xfrm>
            <a:off x="4903840" y="173099"/>
            <a:ext cx="2861310" cy="714375"/>
          </a:xfrm>
          <a:prstGeom prst="rect">
            <a:avLst/>
          </a:prstGeom>
          <a:solidFill>
            <a:srgbClr val="CFE1F2"/>
          </a:solidFill>
        </p:spPr>
        <p:txBody>
          <a:bodyPr vert="horz" wrap="square" lIns="0" tIns="69850" rIns="0" bIns="0" rtlCol="0">
            <a:spAutoFit/>
          </a:bodyPr>
          <a:lstStyle/>
          <a:p>
            <a:pPr marL="838835" marR="255270" indent="-576580">
              <a:lnSpc>
                <a:spcPct val="100699"/>
              </a:lnSpc>
              <a:spcBef>
                <a:spcPts val="550"/>
              </a:spcBef>
            </a:pPr>
            <a:r>
              <a:rPr sz="1800" spc="65" dirty="0">
                <a:solidFill>
                  <a:srgbClr val="1C4487"/>
                </a:solidFill>
              </a:rPr>
              <a:t>Set </a:t>
            </a:r>
            <a:r>
              <a:rPr sz="1800" spc="35" dirty="0">
                <a:solidFill>
                  <a:srgbClr val="1C4487"/>
                </a:solidFill>
              </a:rPr>
              <a:t>of </a:t>
            </a:r>
            <a:r>
              <a:rPr sz="1800" spc="-50" dirty="0">
                <a:solidFill>
                  <a:srgbClr val="1C4487"/>
                </a:solidFill>
              </a:rPr>
              <a:t>c</a:t>
            </a:r>
            <a:r>
              <a:rPr sz="1800" spc="-75" baseline="30092" dirty="0">
                <a:solidFill>
                  <a:srgbClr val="1C4487"/>
                </a:solidFill>
              </a:rPr>
              <a:t>l+1 </a:t>
            </a:r>
            <a:r>
              <a:rPr sz="1800" spc="55" dirty="0">
                <a:solidFill>
                  <a:srgbClr val="1C4487"/>
                </a:solidFill>
              </a:rPr>
              <a:t>meta</a:t>
            </a:r>
            <a:r>
              <a:rPr sz="1800" spc="-365" dirty="0">
                <a:solidFill>
                  <a:srgbClr val="1C4487"/>
                </a:solidFill>
              </a:rPr>
              <a:t> </a:t>
            </a:r>
            <a:r>
              <a:rPr sz="1800" dirty="0">
                <a:solidFill>
                  <a:srgbClr val="1C4487"/>
                </a:solidFill>
              </a:rPr>
              <a:t>filters  </a:t>
            </a:r>
            <a:r>
              <a:rPr sz="1800" spc="5" dirty="0">
                <a:solidFill>
                  <a:srgbClr val="1C4487"/>
                </a:solidFill>
              </a:rPr>
              <a:t>size </a:t>
            </a:r>
            <a:r>
              <a:rPr sz="1800" spc="-135" dirty="0">
                <a:solidFill>
                  <a:srgbClr val="1C4487"/>
                </a:solidFill>
              </a:rPr>
              <a:t>(z’ </a:t>
            </a:r>
            <a:r>
              <a:rPr sz="1800" spc="-40" dirty="0">
                <a:solidFill>
                  <a:srgbClr val="1C4487"/>
                </a:solidFill>
              </a:rPr>
              <a:t>x</a:t>
            </a:r>
            <a:r>
              <a:rPr sz="1800" spc="-235" dirty="0">
                <a:solidFill>
                  <a:srgbClr val="1C4487"/>
                </a:solidFill>
              </a:rPr>
              <a:t> </a:t>
            </a:r>
            <a:r>
              <a:rPr sz="1800" spc="-135" dirty="0">
                <a:solidFill>
                  <a:srgbClr val="1C4487"/>
                </a:solidFill>
              </a:rPr>
              <a:t>z’)</a:t>
            </a:r>
            <a:endParaRPr sz="1800"/>
          </a:p>
        </p:txBody>
      </p:sp>
      <p:sp>
        <p:nvSpPr>
          <p:cNvPr id="6" name="object 6"/>
          <p:cNvSpPr txBox="1"/>
          <p:nvPr/>
        </p:nvSpPr>
        <p:spPr>
          <a:xfrm>
            <a:off x="4464141" y="1037247"/>
            <a:ext cx="3738879" cy="659765"/>
          </a:xfrm>
          <a:prstGeom prst="rect">
            <a:avLst/>
          </a:prstGeom>
          <a:solidFill>
            <a:srgbClr val="3D85C6"/>
          </a:solidFill>
        </p:spPr>
        <p:txBody>
          <a:bodyPr vert="horz" wrap="square" lIns="0" tIns="41910" rIns="0" bIns="0" rtlCol="0">
            <a:spAutoFit/>
          </a:bodyPr>
          <a:lstStyle/>
          <a:p>
            <a:pPr marL="128905" marR="121285" indent="361315">
              <a:lnSpc>
                <a:spcPct val="100699"/>
              </a:lnSpc>
              <a:spcBef>
                <a:spcPts val="330"/>
              </a:spcBef>
            </a:pPr>
            <a:r>
              <a:rPr sz="1800" b="1" spc="95" dirty="0">
                <a:solidFill>
                  <a:srgbClr val="2A3890"/>
                </a:solidFill>
                <a:latin typeface="Trebuchet MS"/>
                <a:cs typeface="Trebuchet MS"/>
              </a:rPr>
              <a:t>Image </a:t>
            </a:r>
            <a:r>
              <a:rPr sz="1800" b="1" spc="60" dirty="0">
                <a:solidFill>
                  <a:srgbClr val="2A3890"/>
                </a:solidFill>
                <a:latin typeface="Trebuchet MS"/>
                <a:cs typeface="Trebuchet MS"/>
              </a:rPr>
              <a:t>patches </a:t>
            </a:r>
            <a:r>
              <a:rPr sz="1800" b="1" spc="5" dirty="0">
                <a:solidFill>
                  <a:srgbClr val="2A3890"/>
                </a:solidFill>
                <a:latin typeface="Trebuchet MS"/>
                <a:cs typeface="Trebuchet MS"/>
              </a:rPr>
              <a:t>size </a:t>
            </a:r>
            <a:r>
              <a:rPr sz="1800" b="1" spc="-85" dirty="0">
                <a:solidFill>
                  <a:srgbClr val="2A3890"/>
                </a:solidFill>
                <a:latin typeface="Trebuchet MS"/>
                <a:cs typeface="Trebuchet MS"/>
              </a:rPr>
              <a:t>(z </a:t>
            </a:r>
            <a:r>
              <a:rPr sz="1800" b="1" spc="-40" dirty="0">
                <a:solidFill>
                  <a:srgbClr val="2A3890"/>
                </a:solidFill>
                <a:latin typeface="Trebuchet MS"/>
                <a:cs typeface="Trebuchet MS"/>
              </a:rPr>
              <a:t>x </a:t>
            </a:r>
            <a:r>
              <a:rPr sz="1800" b="1" spc="-85" dirty="0">
                <a:solidFill>
                  <a:srgbClr val="2A3890"/>
                </a:solidFill>
                <a:latin typeface="Trebuchet MS"/>
                <a:cs typeface="Trebuchet MS"/>
              </a:rPr>
              <a:t>z)  </a:t>
            </a:r>
            <a:r>
              <a:rPr sz="1800" b="1" spc="60" dirty="0">
                <a:solidFill>
                  <a:srgbClr val="2A3890"/>
                </a:solidFill>
                <a:latin typeface="Trebuchet MS"/>
                <a:cs typeface="Trebuchet MS"/>
              </a:rPr>
              <a:t>convolved</a:t>
            </a:r>
            <a:r>
              <a:rPr sz="1800" b="1" spc="-135" dirty="0">
                <a:solidFill>
                  <a:srgbClr val="2A3890"/>
                </a:solidFill>
                <a:latin typeface="Trebuchet MS"/>
                <a:cs typeface="Trebuchet MS"/>
              </a:rPr>
              <a:t> </a:t>
            </a:r>
            <a:r>
              <a:rPr sz="1800" b="1" dirty="0">
                <a:solidFill>
                  <a:srgbClr val="2A3890"/>
                </a:solidFill>
                <a:latin typeface="Trebuchet MS"/>
                <a:cs typeface="Trebuchet MS"/>
              </a:rPr>
              <a:t>with</a:t>
            </a:r>
            <a:r>
              <a:rPr sz="1800" b="1" spc="-130" dirty="0">
                <a:solidFill>
                  <a:srgbClr val="2A3890"/>
                </a:solidFill>
                <a:latin typeface="Trebuchet MS"/>
                <a:cs typeface="Trebuchet MS"/>
              </a:rPr>
              <a:t> </a:t>
            </a:r>
            <a:r>
              <a:rPr sz="1800" b="1" spc="55" dirty="0">
                <a:solidFill>
                  <a:srgbClr val="2A3890"/>
                </a:solidFill>
                <a:latin typeface="Trebuchet MS"/>
                <a:cs typeface="Trebuchet MS"/>
              </a:rPr>
              <a:t>each</a:t>
            </a:r>
            <a:r>
              <a:rPr sz="1800" b="1" spc="-130" dirty="0">
                <a:solidFill>
                  <a:srgbClr val="2A3890"/>
                </a:solidFill>
                <a:latin typeface="Trebuchet MS"/>
                <a:cs typeface="Trebuchet MS"/>
              </a:rPr>
              <a:t> </a:t>
            </a:r>
            <a:r>
              <a:rPr sz="1800" b="1" spc="55" dirty="0">
                <a:solidFill>
                  <a:srgbClr val="2A3890"/>
                </a:solidFill>
                <a:latin typeface="Trebuchet MS"/>
                <a:cs typeface="Trebuchet MS"/>
              </a:rPr>
              <a:t>meta</a:t>
            </a:r>
            <a:r>
              <a:rPr sz="1800" b="1" spc="-130" dirty="0">
                <a:solidFill>
                  <a:srgbClr val="2A3890"/>
                </a:solidFill>
                <a:latin typeface="Trebuchet MS"/>
                <a:cs typeface="Trebuchet MS"/>
              </a:rPr>
              <a:t> </a:t>
            </a:r>
            <a:r>
              <a:rPr sz="1800" b="1" spc="-15" dirty="0">
                <a:solidFill>
                  <a:srgbClr val="2A3890"/>
                </a:solidFill>
                <a:latin typeface="Trebuchet MS"/>
                <a:cs typeface="Trebuchet MS"/>
              </a:rPr>
              <a:t>filter</a:t>
            </a:r>
            <a:endParaRPr sz="1800">
              <a:latin typeface="Trebuchet MS"/>
              <a:cs typeface="Trebuchet MS"/>
            </a:endParaRPr>
          </a:p>
        </p:txBody>
      </p:sp>
      <p:sp>
        <p:nvSpPr>
          <p:cNvPr id="7" name="object 7"/>
          <p:cNvSpPr/>
          <p:nvPr/>
        </p:nvSpPr>
        <p:spPr>
          <a:xfrm>
            <a:off x="4325141" y="1888546"/>
            <a:ext cx="4018279" cy="580390"/>
          </a:xfrm>
          <a:custGeom>
            <a:avLst/>
            <a:gdLst/>
            <a:ahLst/>
            <a:cxnLst/>
            <a:rect l="l" t="t" r="r" b="b"/>
            <a:pathLst>
              <a:path w="4018279" h="580389">
                <a:moveTo>
                  <a:pt x="4018191" y="579898"/>
                </a:moveTo>
                <a:lnTo>
                  <a:pt x="0" y="579898"/>
                </a:lnTo>
                <a:lnTo>
                  <a:pt x="0" y="0"/>
                </a:lnTo>
                <a:lnTo>
                  <a:pt x="4018191" y="0"/>
                </a:lnTo>
                <a:lnTo>
                  <a:pt x="4018191" y="579898"/>
                </a:lnTo>
                <a:close/>
              </a:path>
            </a:pathLst>
          </a:custGeom>
          <a:solidFill>
            <a:srgbClr val="CFE1F2"/>
          </a:solidFill>
        </p:spPr>
        <p:txBody>
          <a:bodyPr wrap="square" lIns="0" tIns="0" rIns="0" bIns="0" rtlCol="0"/>
          <a:lstStyle/>
          <a:p>
            <a:endParaRPr/>
          </a:p>
        </p:txBody>
      </p:sp>
      <p:sp>
        <p:nvSpPr>
          <p:cNvPr id="8" name="object 8"/>
          <p:cNvSpPr txBox="1"/>
          <p:nvPr/>
        </p:nvSpPr>
        <p:spPr>
          <a:xfrm>
            <a:off x="4826615" y="2018539"/>
            <a:ext cx="3015615" cy="299720"/>
          </a:xfrm>
          <a:prstGeom prst="rect">
            <a:avLst/>
          </a:prstGeom>
        </p:spPr>
        <p:txBody>
          <a:bodyPr vert="horz" wrap="square" lIns="0" tIns="12700" rIns="0" bIns="0" rtlCol="0">
            <a:spAutoFit/>
          </a:bodyPr>
          <a:lstStyle/>
          <a:p>
            <a:pPr marL="12700">
              <a:lnSpc>
                <a:spcPct val="100000"/>
              </a:lnSpc>
              <a:spcBef>
                <a:spcPts val="100"/>
              </a:spcBef>
            </a:pPr>
            <a:r>
              <a:rPr sz="1800" b="1" spc="40" dirty="0">
                <a:solidFill>
                  <a:srgbClr val="2A3890"/>
                </a:solidFill>
                <a:latin typeface="Trebuchet MS"/>
                <a:cs typeface="Trebuchet MS"/>
              </a:rPr>
              <a:t>Output </a:t>
            </a:r>
            <a:r>
              <a:rPr sz="1800" b="1" spc="5" dirty="0">
                <a:solidFill>
                  <a:srgbClr val="2A3890"/>
                </a:solidFill>
                <a:latin typeface="Trebuchet MS"/>
                <a:cs typeface="Trebuchet MS"/>
              </a:rPr>
              <a:t>size</a:t>
            </a:r>
            <a:r>
              <a:rPr sz="1800" b="1" spc="-395" dirty="0">
                <a:solidFill>
                  <a:srgbClr val="2A3890"/>
                </a:solidFill>
                <a:latin typeface="Trebuchet MS"/>
                <a:cs typeface="Trebuchet MS"/>
              </a:rPr>
              <a:t> </a:t>
            </a:r>
            <a:r>
              <a:rPr sz="1800" b="1" spc="-120" dirty="0">
                <a:solidFill>
                  <a:srgbClr val="2A3890"/>
                </a:solidFill>
                <a:latin typeface="Trebuchet MS"/>
                <a:cs typeface="Trebuchet MS"/>
              </a:rPr>
              <a:t>(z’-z+1) </a:t>
            </a:r>
            <a:r>
              <a:rPr sz="1800" b="1" spc="-40" dirty="0">
                <a:solidFill>
                  <a:srgbClr val="2A3890"/>
                </a:solidFill>
                <a:latin typeface="Trebuchet MS"/>
                <a:cs typeface="Trebuchet MS"/>
              </a:rPr>
              <a:t>x </a:t>
            </a:r>
            <a:r>
              <a:rPr sz="1800" b="1" spc="-120" dirty="0">
                <a:solidFill>
                  <a:srgbClr val="2A3890"/>
                </a:solidFill>
                <a:latin typeface="Trebuchet MS"/>
                <a:cs typeface="Trebuchet MS"/>
              </a:rPr>
              <a:t>(z’-z+1)</a:t>
            </a:r>
            <a:endParaRPr sz="1800">
              <a:latin typeface="Trebuchet MS"/>
              <a:cs typeface="Trebuchet MS"/>
            </a:endParaRPr>
          </a:p>
        </p:txBody>
      </p:sp>
      <p:sp>
        <p:nvSpPr>
          <p:cNvPr id="9" name="object 9"/>
          <p:cNvSpPr/>
          <p:nvPr/>
        </p:nvSpPr>
        <p:spPr>
          <a:xfrm>
            <a:off x="4587065" y="2660344"/>
            <a:ext cx="3511550" cy="659765"/>
          </a:xfrm>
          <a:custGeom>
            <a:avLst/>
            <a:gdLst/>
            <a:ahLst/>
            <a:cxnLst/>
            <a:rect l="l" t="t" r="r" b="b"/>
            <a:pathLst>
              <a:path w="3511550" h="659764">
                <a:moveTo>
                  <a:pt x="3511492" y="659398"/>
                </a:moveTo>
                <a:lnTo>
                  <a:pt x="0" y="659398"/>
                </a:lnTo>
                <a:lnTo>
                  <a:pt x="0" y="0"/>
                </a:lnTo>
                <a:lnTo>
                  <a:pt x="3511492" y="0"/>
                </a:lnTo>
                <a:lnTo>
                  <a:pt x="3511492" y="659398"/>
                </a:lnTo>
                <a:close/>
              </a:path>
            </a:pathLst>
          </a:custGeom>
          <a:solidFill>
            <a:srgbClr val="3D85C6"/>
          </a:solidFill>
        </p:spPr>
        <p:txBody>
          <a:bodyPr wrap="square" lIns="0" tIns="0" rIns="0" bIns="0" rtlCol="0"/>
          <a:lstStyle/>
          <a:p>
            <a:endParaRPr/>
          </a:p>
        </p:txBody>
      </p:sp>
      <p:sp>
        <p:nvSpPr>
          <p:cNvPr id="10" name="object 10"/>
          <p:cNvSpPr txBox="1"/>
          <p:nvPr/>
        </p:nvSpPr>
        <p:spPr>
          <a:xfrm>
            <a:off x="4587065" y="2660344"/>
            <a:ext cx="3511550" cy="379730"/>
          </a:xfrm>
          <a:prstGeom prst="rect">
            <a:avLst/>
          </a:prstGeom>
          <a:solidFill>
            <a:srgbClr val="3D85C6"/>
          </a:solidFill>
        </p:spPr>
        <p:txBody>
          <a:bodyPr vert="horz" wrap="square" lIns="0" tIns="182245" rIns="0" bIns="0" rtlCol="0">
            <a:spAutoFit/>
          </a:bodyPr>
          <a:lstStyle/>
          <a:p>
            <a:pPr marL="95885">
              <a:lnSpc>
                <a:spcPts val="1550"/>
              </a:lnSpc>
              <a:spcBef>
                <a:spcPts val="1435"/>
              </a:spcBef>
            </a:pPr>
            <a:r>
              <a:rPr sz="1800" b="1" spc="50" dirty="0">
                <a:solidFill>
                  <a:srgbClr val="2A3890"/>
                </a:solidFill>
                <a:latin typeface="Trebuchet MS"/>
                <a:cs typeface="Trebuchet MS"/>
              </a:rPr>
              <a:t>Spatial</a:t>
            </a:r>
            <a:r>
              <a:rPr sz="1800" b="1" spc="-125" dirty="0">
                <a:solidFill>
                  <a:srgbClr val="2A3890"/>
                </a:solidFill>
                <a:latin typeface="Trebuchet MS"/>
                <a:cs typeface="Trebuchet MS"/>
              </a:rPr>
              <a:t> </a:t>
            </a:r>
            <a:r>
              <a:rPr sz="1800" b="1" spc="65" dirty="0">
                <a:solidFill>
                  <a:srgbClr val="2A3890"/>
                </a:solidFill>
                <a:latin typeface="Trebuchet MS"/>
                <a:cs typeface="Trebuchet MS"/>
              </a:rPr>
              <a:t>pooling</a:t>
            </a:r>
            <a:r>
              <a:rPr sz="1800" b="1" spc="-120" dirty="0">
                <a:solidFill>
                  <a:srgbClr val="2A3890"/>
                </a:solidFill>
                <a:latin typeface="Trebuchet MS"/>
                <a:cs typeface="Trebuchet MS"/>
              </a:rPr>
              <a:t> </a:t>
            </a:r>
            <a:r>
              <a:rPr sz="1800" b="1" dirty="0">
                <a:solidFill>
                  <a:srgbClr val="2A3890"/>
                </a:solidFill>
                <a:latin typeface="Trebuchet MS"/>
                <a:cs typeface="Trebuchet MS"/>
              </a:rPr>
              <a:t>with</a:t>
            </a:r>
            <a:r>
              <a:rPr sz="1800" b="1" spc="-120" dirty="0">
                <a:solidFill>
                  <a:srgbClr val="2A3890"/>
                </a:solidFill>
                <a:latin typeface="Trebuchet MS"/>
                <a:cs typeface="Trebuchet MS"/>
              </a:rPr>
              <a:t> </a:t>
            </a:r>
            <a:r>
              <a:rPr sz="1800" b="1" spc="5" dirty="0">
                <a:solidFill>
                  <a:srgbClr val="2A3890"/>
                </a:solidFill>
                <a:latin typeface="Trebuchet MS"/>
                <a:cs typeface="Trebuchet MS"/>
              </a:rPr>
              <a:t>size</a:t>
            </a:r>
            <a:r>
              <a:rPr sz="1800" b="1" spc="-120" dirty="0">
                <a:solidFill>
                  <a:srgbClr val="2A3890"/>
                </a:solidFill>
                <a:latin typeface="Trebuchet MS"/>
                <a:cs typeface="Trebuchet MS"/>
              </a:rPr>
              <a:t> </a:t>
            </a:r>
            <a:r>
              <a:rPr sz="1800" b="1" spc="5" dirty="0">
                <a:solidFill>
                  <a:srgbClr val="2A3890"/>
                </a:solidFill>
                <a:latin typeface="Trebuchet MS"/>
                <a:cs typeface="Trebuchet MS"/>
              </a:rPr>
              <a:t>(s</a:t>
            </a:r>
            <a:r>
              <a:rPr sz="1800" b="1" spc="-120" dirty="0">
                <a:solidFill>
                  <a:srgbClr val="2A3890"/>
                </a:solidFill>
                <a:latin typeface="Trebuchet MS"/>
                <a:cs typeface="Trebuchet MS"/>
              </a:rPr>
              <a:t> </a:t>
            </a:r>
            <a:r>
              <a:rPr sz="1800" b="1" spc="-40" dirty="0">
                <a:solidFill>
                  <a:srgbClr val="2A3890"/>
                </a:solidFill>
                <a:latin typeface="Trebuchet MS"/>
                <a:cs typeface="Trebuchet MS"/>
              </a:rPr>
              <a:t>x</a:t>
            </a:r>
            <a:r>
              <a:rPr sz="1800" b="1" spc="-125" dirty="0">
                <a:solidFill>
                  <a:srgbClr val="2A3890"/>
                </a:solidFill>
                <a:latin typeface="Trebuchet MS"/>
                <a:cs typeface="Trebuchet MS"/>
              </a:rPr>
              <a:t> </a:t>
            </a:r>
            <a:r>
              <a:rPr sz="1800" b="1" spc="5" dirty="0">
                <a:solidFill>
                  <a:srgbClr val="2A3890"/>
                </a:solidFill>
                <a:latin typeface="Trebuchet MS"/>
                <a:cs typeface="Trebuchet MS"/>
              </a:rPr>
              <a:t>s)</a:t>
            </a:r>
            <a:endParaRPr sz="1800">
              <a:latin typeface="Trebuchet MS"/>
              <a:cs typeface="Trebuchet MS"/>
            </a:endParaRPr>
          </a:p>
        </p:txBody>
      </p:sp>
      <p:sp>
        <p:nvSpPr>
          <p:cNvPr id="11" name="object 11"/>
          <p:cNvSpPr txBox="1"/>
          <p:nvPr/>
        </p:nvSpPr>
        <p:spPr>
          <a:xfrm>
            <a:off x="4006117" y="3511643"/>
            <a:ext cx="4673600" cy="659765"/>
          </a:xfrm>
          <a:prstGeom prst="rect">
            <a:avLst/>
          </a:prstGeom>
          <a:solidFill>
            <a:srgbClr val="CFE1F2"/>
          </a:solidFill>
        </p:spPr>
        <p:txBody>
          <a:bodyPr vert="horz" wrap="square" lIns="0" tIns="182245" rIns="0" bIns="0" rtlCol="0">
            <a:spAutoFit/>
          </a:bodyPr>
          <a:lstStyle/>
          <a:p>
            <a:pPr marL="445134">
              <a:lnSpc>
                <a:spcPct val="100000"/>
              </a:lnSpc>
              <a:spcBef>
                <a:spcPts val="1435"/>
              </a:spcBef>
            </a:pPr>
            <a:r>
              <a:rPr sz="1800" b="1" spc="40" dirty="0">
                <a:solidFill>
                  <a:srgbClr val="1C4487"/>
                </a:solidFill>
                <a:latin typeface="Trebuchet MS"/>
                <a:cs typeface="Trebuchet MS"/>
              </a:rPr>
              <a:t>Output</a:t>
            </a:r>
            <a:r>
              <a:rPr sz="1800" b="1" spc="-120" dirty="0">
                <a:solidFill>
                  <a:srgbClr val="1C4487"/>
                </a:solidFill>
                <a:latin typeface="Trebuchet MS"/>
                <a:cs typeface="Trebuchet MS"/>
              </a:rPr>
              <a:t> </a:t>
            </a:r>
            <a:r>
              <a:rPr sz="1800" b="1" spc="30" dirty="0">
                <a:solidFill>
                  <a:srgbClr val="1C4487"/>
                </a:solidFill>
                <a:latin typeface="Trebuchet MS"/>
                <a:cs typeface="Trebuchet MS"/>
              </a:rPr>
              <a:t>flattened</a:t>
            </a:r>
            <a:r>
              <a:rPr sz="1800" b="1" spc="-120" dirty="0">
                <a:solidFill>
                  <a:srgbClr val="1C4487"/>
                </a:solidFill>
                <a:latin typeface="Trebuchet MS"/>
                <a:cs typeface="Trebuchet MS"/>
              </a:rPr>
              <a:t> </a:t>
            </a:r>
            <a:r>
              <a:rPr sz="1800" b="1" spc="20" dirty="0">
                <a:solidFill>
                  <a:srgbClr val="1C4487"/>
                </a:solidFill>
                <a:latin typeface="Trebuchet MS"/>
                <a:cs typeface="Trebuchet MS"/>
              </a:rPr>
              <a:t>to</a:t>
            </a:r>
            <a:r>
              <a:rPr sz="1800" b="1" spc="-114" dirty="0">
                <a:solidFill>
                  <a:srgbClr val="1C4487"/>
                </a:solidFill>
                <a:latin typeface="Trebuchet MS"/>
                <a:cs typeface="Trebuchet MS"/>
              </a:rPr>
              <a:t> </a:t>
            </a:r>
            <a:r>
              <a:rPr sz="1800" b="1" spc="65" dirty="0">
                <a:solidFill>
                  <a:srgbClr val="1C4487"/>
                </a:solidFill>
                <a:latin typeface="Trebuchet MS"/>
                <a:cs typeface="Trebuchet MS"/>
              </a:rPr>
              <a:t>column</a:t>
            </a:r>
            <a:r>
              <a:rPr sz="1800" b="1" spc="-120" dirty="0">
                <a:solidFill>
                  <a:srgbClr val="1C4487"/>
                </a:solidFill>
                <a:latin typeface="Trebuchet MS"/>
                <a:cs typeface="Trebuchet MS"/>
              </a:rPr>
              <a:t> </a:t>
            </a:r>
            <a:r>
              <a:rPr sz="1800" b="1" spc="25" dirty="0">
                <a:solidFill>
                  <a:srgbClr val="1C4487"/>
                </a:solidFill>
                <a:latin typeface="Trebuchet MS"/>
                <a:cs typeface="Trebuchet MS"/>
              </a:rPr>
              <a:t>vector</a:t>
            </a:r>
            <a:endParaRPr sz="1800">
              <a:latin typeface="Trebuchet MS"/>
              <a:cs typeface="Trebuchet MS"/>
            </a:endParaRPr>
          </a:p>
        </p:txBody>
      </p:sp>
      <p:sp>
        <p:nvSpPr>
          <p:cNvPr id="12" name="object 12"/>
          <p:cNvSpPr txBox="1"/>
          <p:nvPr/>
        </p:nvSpPr>
        <p:spPr>
          <a:xfrm>
            <a:off x="5178189" y="4362941"/>
            <a:ext cx="2312670" cy="580390"/>
          </a:xfrm>
          <a:prstGeom prst="rect">
            <a:avLst/>
          </a:prstGeom>
          <a:solidFill>
            <a:srgbClr val="3D85C6"/>
          </a:solidFill>
        </p:spPr>
        <p:txBody>
          <a:bodyPr vert="horz" wrap="square" lIns="0" tIns="2540" rIns="0" bIns="0" rtlCol="0">
            <a:spAutoFit/>
          </a:bodyPr>
          <a:lstStyle/>
          <a:p>
            <a:pPr marL="401955" marR="184150" indent="-210820">
              <a:lnSpc>
                <a:spcPct val="100699"/>
              </a:lnSpc>
              <a:spcBef>
                <a:spcPts val="20"/>
              </a:spcBef>
            </a:pPr>
            <a:r>
              <a:rPr sz="1800" b="1" spc="10" dirty="0">
                <a:solidFill>
                  <a:srgbClr val="2A3890"/>
                </a:solidFill>
                <a:latin typeface="Trebuchet MS"/>
                <a:cs typeface="Trebuchet MS"/>
              </a:rPr>
              <a:t>Feature </a:t>
            </a:r>
            <a:r>
              <a:rPr sz="1800" b="1" spc="95" dirty="0">
                <a:solidFill>
                  <a:srgbClr val="2A3890"/>
                </a:solidFill>
                <a:latin typeface="Trebuchet MS"/>
                <a:cs typeface="Trebuchet MS"/>
              </a:rPr>
              <a:t>map</a:t>
            </a:r>
            <a:r>
              <a:rPr sz="1800" b="1" spc="-280" dirty="0">
                <a:solidFill>
                  <a:srgbClr val="2A3890"/>
                </a:solidFill>
                <a:latin typeface="Trebuchet MS"/>
                <a:cs typeface="Trebuchet MS"/>
              </a:rPr>
              <a:t> </a:t>
            </a:r>
            <a:r>
              <a:rPr sz="1800" b="1" dirty="0">
                <a:solidFill>
                  <a:srgbClr val="2A3890"/>
                </a:solidFill>
                <a:latin typeface="Trebuchet MS"/>
                <a:cs typeface="Trebuchet MS"/>
              </a:rPr>
              <a:t>with  </a:t>
            </a:r>
            <a:r>
              <a:rPr sz="1800" b="1" spc="-35" dirty="0">
                <a:solidFill>
                  <a:srgbClr val="2A3890"/>
                </a:solidFill>
                <a:latin typeface="Trebuchet MS"/>
                <a:cs typeface="Trebuchet MS"/>
              </a:rPr>
              <a:t>nc</a:t>
            </a:r>
            <a:r>
              <a:rPr sz="1800" b="1" spc="-52" baseline="30092" dirty="0">
                <a:solidFill>
                  <a:srgbClr val="2A3890"/>
                </a:solidFill>
                <a:latin typeface="Trebuchet MS"/>
                <a:cs typeface="Trebuchet MS"/>
              </a:rPr>
              <a:t>l+1</a:t>
            </a:r>
            <a:r>
              <a:rPr sz="1800" b="1" spc="75" baseline="30092" dirty="0">
                <a:solidFill>
                  <a:srgbClr val="2A3890"/>
                </a:solidFill>
                <a:latin typeface="Trebuchet MS"/>
                <a:cs typeface="Trebuchet MS"/>
              </a:rPr>
              <a:t> </a:t>
            </a:r>
            <a:r>
              <a:rPr sz="1800" b="1" spc="55" dirty="0">
                <a:solidFill>
                  <a:srgbClr val="2A3890"/>
                </a:solidFill>
                <a:latin typeface="Trebuchet MS"/>
                <a:cs typeface="Trebuchet MS"/>
              </a:rPr>
              <a:t>channels</a:t>
            </a:r>
            <a:endParaRPr sz="1800">
              <a:latin typeface="Trebuchet MS"/>
              <a:cs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DFDFDF"/>
          </a:solidFill>
        </p:spPr>
        <p:txBody>
          <a:bodyPr wrap="square" lIns="0" tIns="0" rIns="0" bIns="0" rtlCol="0"/>
          <a:lstStyle/>
          <a:p>
            <a:endParaRPr/>
          </a:p>
        </p:txBody>
      </p:sp>
      <p:sp>
        <p:nvSpPr>
          <p:cNvPr id="3" name="object 3"/>
          <p:cNvSpPr txBox="1">
            <a:spLocks noGrp="1"/>
          </p:cNvSpPr>
          <p:nvPr>
            <p:ph type="title"/>
          </p:nvPr>
        </p:nvSpPr>
        <p:spPr>
          <a:xfrm>
            <a:off x="920811" y="168085"/>
            <a:ext cx="7235190" cy="482600"/>
          </a:xfrm>
          <a:prstGeom prst="rect">
            <a:avLst/>
          </a:prstGeom>
        </p:spPr>
        <p:txBody>
          <a:bodyPr vert="horz" wrap="square" lIns="0" tIns="12700" rIns="0" bIns="0" rtlCol="0">
            <a:spAutoFit/>
          </a:bodyPr>
          <a:lstStyle/>
          <a:p>
            <a:pPr marL="12700">
              <a:lnSpc>
                <a:spcPct val="100000"/>
              </a:lnSpc>
              <a:spcBef>
                <a:spcPts val="100"/>
              </a:spcBef>
            </a:pPr>
            <a:r>
              <a:rPr spc="114" dirty="0"/>
              <a:t>Double</a:t>
            </a:r>
            <a:r>
              <a:rPr spc="-180" dirty="0"/>
              <a:t> </a:t>
            </a:r>
            <a:r>
              <a:rPr spc="25" dirty="0"/>
              <a:t>Convolution:</a:t>
            </a:r>
            <a:r>
              <a:rPr spc="-175" dirty="0"/>
              <a:t> </a:t>
            </a:r>
            <a:r>
              <a:rPr spc="-70" dirty="0"/>
              <a:t>2</a:t>
            </a:r>
            <a:r>
              <a:rPr spc="-180" dirty="0"/>
              <a:t> </a:t>
            </a:r>
            <a:r>
              <a:rPr spc="95" dirty="0"/>
              <a:t>step</a:t>
            </a:r>
            <a:r>
              <a:rPr spc="-175" dirty="0"/>
              <a:t> </a:t>
            </a:r>
            <a:r>
              <a:rPr spc="55" dirty="0"/>
              <a:t>convolution</a:t>
            </a:r>
          </a:p>
        </p:txBody>
      </p:sp>
      <p:sp>
        <p:nvSpPr>
          <p:cNvPr id="4" name="object 4"/>
          <p:cNvSpPr txBox="1"/>
          <p:nvPr/>
        </p:nvSpPr>
        <p:spPr>
          <a:xfrm>
            <a:off x="560823" y="4246426"/>
            <a:ext cx="594360" cy="238760"/>
          </a:xfrm>
          <a:prstGeom prst="rect">
            <a:avLst/>
          </a:prstGeom>
        </p:spPr>
        <p:txBody>
          <a:bodyPr vert="horz" wrap="square" lIns="0" tIns="12700" rIns="0" bIns="0" rtlCol="0">
            <a:spAutoFit/>
          </a:bodyPr>
          <a:lstStyle/>
          <a:p>
            <a:pPr marL="12700">
              <a:lnSpc>
                <a:spcPct val="100000"/>
              </a:lnSpc>
              <a:spcBef>
                <a:spcPts val="100"/>
              </a:spcBef>
            </a:pPr>
            <a:r>
              <a:rPr sz="1400" b="1" u="sng" spc="-10" dirty="0">
                <a:solidFill>
                  <a:srgbClr val="36464F"/>
                </a:solidFill>
                <a:uFill>
                  <a:solidFill>
                    <a:srgbClr val="36464F"/>
                  </a:solidFill>
                </a:uFill>
                <a:latin typeface="Trebuchet MS"/>
                <a:cs typeface="Trebuchet MS"/>
              </a:rPr>
              <a:t>STEP1:</a:t>
            </a:r>
            <a:endParaRPr sz="1400">
              <a:latin typeface="Trebuchet MS"/>
              <a:cs typeface="Trebuchet MS"/>
            </a:endParaRPr>
          </a:p>
        </p:txBody>
      </p:sp>
      <p:sp>
        <p:nvSpPr>
          <p:cNvPr id="5" name="object 5"/>
          <p:cNvSpPr/>
          <p:nvPr/>
        </p:nvSpPr>
        <p:spPr>
          <a:xfrm>
            <a:off x="1487922" y="4450261"/>
            <a:ext cx="0" cy="0"/>
          </a:xfrm>
          <a:custGeom>
            <a:avLst/>
            <a:gdLst/>
            <a:ahLst/>
            <a:cxnLst/>
            <a:rect l="l" t="t" r="r" b="b"/>
            <a:pathLst>
              <a:path>
                <a:moveTo>
                  <a:pt x="0" y="0"/>
                </a:moveTo>
                <a:lnTo>
                  <a:pt x="0" y="0"/>
                </a:lnTo>
              </a:path>
            </a:pathLst>
          </a:custGeom>
          <a:ln w="8889">
            <a:solidFill>
              <a:srgbClr val="36464F"/>
            </a:solidFill>
          </a:ln>
        </p:spPr>
        <p:txBody>
          <a:bodyPr wrap="square" lIns="0" tIns="0" rIns="0" bIns="0" rtlCol="0"/>
          <a:lstStyle/>
          <a:p>
            <a:endParaRPr/>
          </a:p>
        </p:txBody>
      </p:sp>
      <p:sp>
        <p:nvSpPr>
          <p:cNvPr id="6" name="object 6"/>
          <p:cNvSpPr txBox="1"/>
          <p:nvPr/>
        </p:nvSpPr>
        <p:spPr>
          <a:xfrm>
            <a:off x="1475222" y="4246426"/>
            <a:ext cx="3969385" cy="238760"/>
          </a:xfrm>
          <a:prstGeom prst="rect">
            <a:avLst/>
          </a:prstGeom>
        </p:spPr>
        <p:txBody>
          <a:bodyPr vert="horz" wrap="square" lIns="0" tIns="12700" rIns="0" bIns="0" rtlCol="0">
            <a:spAutoFit/>
          </a:bodyPr>
          <a:lstStyle/>
          <a:p>
            <a:pPr marL="12700">
              <a:lnSpc>
                <a:spcPct val="100000"/>
              </a:lnSpc>
              <a:spcBef>
                <a:spcPts val="100"/>
              </a:spcBef>
            </a:pPr>
            <a:r>
              <a:rPr sz="1400" b="1" spc="35" dirty="0">
                <a:solidFill>
                  <a:srgbClr val="36464F"/>
                </a:solidFill>
                <a:latin typeface="Trebuchet MS"/>
                <a:cs typeface="Trebuchet MS"/>
              </a:rPr>
              <a:t>An</a:t>
            </a:r>
            <a:r>
              <a:rPr sz="1400" b="1" spc="-95" dirty="0">
                <a:solidFill>
                  <a:srgbClr val="36464F"/>
                </a:solidFill>
                <a:latin typeface="Trebuchet MS"/>
                <a:cs typeface="Trebuchet MS"/>
              </a:rPr>
              <a:t> </a:t>
            </a:r>
            <a:r>
              <a:rPr sz="1400" b="1" spc="60" dirty="0">
                <a:solidFill>
                  <a:srgbClr val="36464F"/>
                </a:solidFill>
                <a:latin typeface="Trebuchet MS"/>
                <a:cs typeface="Trebuchet MS"/>
              </a:rPr>
              <a:t>image</a:t>
            </a:r>
            <a:r>
              <a:rPr sz="1400" b="1" spc="-95" dirty="0">
                <a:solidFill>
                  <a:srgbClr val="36464F"/>
                </a:solidFill>
                <a:latin typeface="Trebuchet MS"/>
                <a:cs typeface="Trebuchet MS"/>
              </a:rPr>
              <a:t> </a:t>
            </a:r>
            <a:r>
              <a:rPr sz="1400" b="1" spc="40" dirty="0">
                <a:solidFill>
                  <a:srgbClr val="36464F"/>
                </a:solidFill>
                <a:latin typeface="Trebuchet MS"/>
                <a:cs typeface="Trebuchet MS"/>
              </a:rPr>
              <a:t>patch</a:t>
            </a:r>
            <a:r>
              <a:rPr sz="1400" b="1" spc="-95" dirty="0">
                <a:solidFill>
                  <a:srgbClr val="36464F"/>
                </a:solidFill>
                <a:latin typeface="Trebuchet MS"/>
                <a:cs typeface="Trebuchet MS"/>
              </a:rPr>
              <a:t> </a:t>
            </a:r>
            <a:r>
              <a:rPr sz="1400" b="1" spc="15" dirty="0">
                <a:solidFill>
                  <a:srgbClr val="36464F"/>
                </a:solidFill>
                <a:latin typeface="Trebuchet MS"/>
                <a:cs typeface="Trebuchet MS"/>
              </a:rPr>
              <a:t>is</a:t>
            </a:r>
            <a:r>
              <a:rPr sz="1400" b="1" spc="-90" dirty="0">
                <a:solidFill>
                  <a:srgbClr val="36464F"/>
                </a:solidFill>
                <a:latin typeface="Trebuchet MS"/>
                <a:cs typeface="Trebuchet MS"/>
              </a:rPr>
              <a:t> </a:t>
            </a:r>
            <a:r>
              <a:rPr sz="1400" b="1" spc="45" dirty="0">
                <a:solidFill>
                  <a:srgbClr val="36464F"/>
                </a:solidFill>
                <a:latin typeface="Trebuchet MS"/>
                <a:cs typeface="Trebuchet MS"/>
              </a:rPr>
              <a:t>convolved</a:t>
            </a:r>
            <a:r>
              <a:rPr sz="1400" b="1" spc="-95" dirty="0">
                <a:solidFill>
                  <a:srgbClr val="36464F"/>
                </a:solidFill>
                <a:latin typeface="Trebuchet MS"/>
                <a:cs typeface="Trebuchet MS"/>
              </a:rPr>
              <a:t> </a:t>
            </a:r>
            <a:r>
              <a:rPr sz="1400" b="1" dirty="0">
                <a:solidFill>
                  <a:srgbClr val="36464F"/>
                </a:solidFill>
                <a:latin typeface="Trebuchet MS"/>
                <a:cs typeface="Trebuchet MS"/>
              </a:rPr>
              <a:t>with</a:t>
            </a:r>
            <a:r>
              <a:rPr sz="1400" b="1" spc="-95" dirty="0">
                <a:solidFill>
                  <a:srgbClr val="36464F"/>
                </a:solidFill>
                <a:latin typeface="Trebuchet MS"/>
                <a:cs typeface="Trebuchet MS"/>
              </a:rPr>
              <a:t> </a:t>
            </a:r>
            <a:r>
              <a:rPr sz="1400" b="1" spc="55" dirty="0">
                <a:solidFill>
                  <a:srgbClr val="36464F"/>
                </a:solidFill>
                <a:latin typeface="Trebuchet MS"/>
                <a:cs typeface="Trebuchet MS"/>
              </a:rPr>
              <a:t>a</a:t>
            </a:r>
            <a:r>
              <a:rPr sz="1400" b="1" spc="-95" dirty="0">
                <a:solidFill>
                  <a:srgbClr val="36464F"/>
                </a:solidFill>
                <a:latin typeface="Trebuchet MS"/>
                <a:cs typeface="Trebuchet MS"/>
              </a:rPr>
              <a:t> </a:t>
            </a:r>
            <a:r>
              <a:rPr sz="1400" b="1" spc="-10" dirty="0">
                <a:solidFill>
                  <a:srgbClr val="36464F"/>
                </a:solidFill>
                <a:latin typeface="Trebuchet MS"/>
                <a:cs typeface="Trebuchet MS"/>
              </a:rPr>
              <a:t>metafilter.</a:t>
            </a:r>
            <a:endParaRPr sz="1400">
              <a:latin typeface="Trebuchet MS"/>
              <a:cs typeface="Trebuchet MS"/>
            </a:endParaRPr>
          </a:p>
        </p:txBody>
      </p:sp>
      <p:sp>
        <p:nvSpPr>
          <p:cNvPr id="7" name="object 7"/>
          <p:cNvSpPr txBox="1"/>
          <p:nvPr/>
        </p:nvSpPr>
        <p:spPr>
          <a:xfrm>
            <a:off x="560823" y="4694100"/>
            <a:ext cx="606425" cy="238760"/>
          </a:xfrm>
          <a:prstGeom prst="rect">
            <a:avLst/>
          </a:prstGeom>
        </p:spPr>
        <p:txBody>
          <a:bodyPr vert="horz" wrap="square" lIns="0" tIns="12700" rIns="0" bIns="0" rtlCol="0">
            <a:spAutoFit/>
          </a:bodyPr>
          <a:lstStyle/>
          <a:p>
            <a:pPr marL="12700">
              <a:lnSpc>
                <a:spcPct val="100000"/>
              </a:lnSpc>
              <a:spcBef>
                <a:spcPts val="100"/>
              </a:spcBef>
            </a:pPr>
            <a:r>
              <a:rPr sz="1400" b="1" u="sng" spc="5" dirty="0">
                <a:solidFill>
                  <a:srgbClr val="36464F"/>
                </a:solidFill>
                <a:uFill>
                  <a:solidFill>
                    <a:srgbClr val="36464F"/>
                  </a:solidFill>
                </a:uFill>
                <a:latin typeface="Trebuchet MS"/>
                <a:cs typeface="Trebuchet MS"/>
              </a:rPr>
              <a:t>STEP2:</a:t>
            </a:r>
            <a:endParaRPr sz="1400">
              <a:latin typeface="Trebuchet MS"/>
              <a:cs typeface="Trebuchet MS"/>
            </a:endParaRPr>
          </a:p>
        </p:txBody>
      </p:sp>
      <p:sp>
        <p:nvSpPr>
          <p:cNvPr id="8" name="object 8"/>
          <p:cNvSpPr/>
          <p:nvPr/>
        </p:nvSpPr>
        <p:spPr>
          <a:xfrm>
            <a:off x="1487922" y="4897935"/>
            <a:ext cx="0" cy="0"/>
          </a:xfrm>
          <a:custGeom>
            <a:avLst/>
            <a:gdLst/>
            <a:ahLst/>
            <a:cxnLst/>
            <a:rect l="l" t="t" r="r" b="b"/>
            <a:pathLst>
              <a:path>
                <a:moveTo>
                  <a:pt x="0" y="0"/>
                </a:moveTo>
                <a:lnTo>
                  <a:pt x="0" y="0"/>
                </a:lnTo>
              </a:path>
            </a:pathLst>
          </a:custGeom>
          <a:ln w="8889">
            <a:solidFill>
              <a:srgbClr val="36464F"/>
            </a:solidFill>
          </a:ln>
        </p:spPr>
        <p:txBody>
          <a:bodyPr wrap="square" lIns="0" tIns="0" rIns="0" bIns="0" rtlCol="0"/>
          <a:lstStyle/>
          <a:p>
            <a:endParaRPr/>
          </a:p>
        </p:txBody>
      </p:sp>
      <p:sp>
        <p:nvSpPr>
          <p:cNvPr id="9" name="object 9"/>
          <p:cNvSpPr txBox="1"/>
          <p:nvPr/>
        </p:nvSpPr>
        <p:spPr>
          <a:xfrm>
            <a:off x="1475222" y="4694100"/>
            <a:ext cx="6726555" cy="238760"/>
          </a:xfrm>
          <a:prstGeom prst="rect">
            <a:avLst/>
          </a:prstGeom>
        </p:spPr>
        <p:txBody>
          <a:bodyPr vert="horz" wrap="square" lIns="0" tIns="12700" rIns="0" bIns="0" rtlCol="0">
            <a:spAutoFit/>
          </a:bodyPr>
          <a:lstStyle/>
          <a:p>
            <a:pPr marL="12700">
              <a:lnSpc>
                <a:spcPct val="100000"/>
              </a:lnSpc>
              <a:spcBef>
                <a:spcPts val="100"/>
              </a:spcBef>
            </a:pPr>
            <a:r>
              <a:rPr sz="1400" b="1" spc="60" dirty="0">
                <a:solidFill>
                  <a:srgbClr val="36464F"/>
                </a:solidFill>
                <a:latin typeface="Trebuchet MS"/>
                <a:cs typeface="Trebuchet MS"/>
              </a:rPr>
              <a:t>Meta</a:t>
            </a:r>
            <a:r>
              <a:rPr sz="1400" b="1" spc="-85" dirty="0">
                <a:solidFill>
                  <a:srgbClr val="36464F"/>
                </a:solidFill>
                <a:latin typeface="Trebuchet MS"/>
                <a:cs typeface="Trebuchet MS"/>
              </a:rPr>
              <a:t> </a:t>
            </a:r>
            <a:r>
              <a:rPr sz="1400" b="1" dirty="0">
                <a:solidFill>
                  <a:srgbClr val="36464F"/>
                </a:solidFill>
                <a:latin typeface="Trebuchet MS"/>
                <a:cs typeface="Trebuchet MS"/>
              </a:rPr>
              <a:t>filters</a:t>
            </a:r>
            <a:r>
              <a:rPr sz="1400" b="1" spc="-80" dirty="0">
                <a:solidFill>
                  <a:srgbClr val="36464F"/>
                </a:solidFill>
                <a:latin typeface="Trebuchet MS"/>
                <a:cs typeface="Trebuchet MS"/>
              </a:rPr>
              <a:t> </a:t>
            </a:r>
            <a:r>
              <a:rPr sz="1400" b="1" spc="35" dirty="0">
                <a:solidFill>
                  <a:srgbClr val="36464F"/>
                </a:solidFill>
                <a:latin typeface="Trebuchet MS"/>
                <a:cs typeface="Trebuchet MS"/>
              </a:rPr>
              <a:t>slide</a:t>
            </a:r>
            <a:r>
              <a:rPr sz="1400" b="1" spc="-80" dirty="0">
                <a:solidFill>
                  <a:srgbClr val="36464F"/>
                </a:solidFill>
                <a:latin typeface="Trebuchet MS"/>
                <a:cs typeface="Trebuchet MS"/>
              </a:rPr>
              <a:t> </a:t>
            </a:r>
            <a:r>
              <a:rPr sz="1400" b="1" spc="50" dirty="0">
                <a:solidFill>
                  <a:srgbClr val="36464F"/>
                </a:solidFill>
                <a:latin typeface="Trebuchet MS"/>
                <a:cs typeface="Trebuchet MS"/>
              </a:rPr>
              <a:t>across</a:t>
            </a:r>
            <a:r>
              <a:rPr sz="1400" b="1" spc="-85" dirty="0">
                <a:solidFill>
                  <a:srgbClr val="36464F"/>
                </a:solidFill>
                <a:latin typeface="Trebuchet MS"/>
                <a:cs typeface="Trebuchet MS"/>
              </a:rPr>
              <a:t> </a:t>
            </a:r>
            <a:r>
              <a:rPr sz="1400" b="1" spc="15" dirty="0">
                <a:solidFill>
                  <a:srgbClr val="36464F"/>
                </a:solidFill>
                <a:latin typeface="Trebuchet MS"/>
                <a:cs typeface="Trebuchet MS"/>
              </a:rPr>
              <a:t>to</a:t>
            </a:r>
            <a:r>
              <a:rPr sz="1400" b="1" spc="-80" dirty="0">
                <a:solidFill>
                  <a:srgbClr val="36464F"/>
                </a:solidFill>
                <a:latin typeface="Trebuchet MS"/>
                <a:cs typeface="Trebuchet MS"/>
              </a:rPr>
              <a:t> </a:t>
            </a:r>
            <a:r>
              <a:rPr sz="1400" b="1" spc="65" dirty="0">
                <a:solidFill>
                  <a:srgbClr val="36464F"/>
                </a:solidFill>
                <a:latin typeface="Trebuchet MS"/>
                <a:cs typeface="Trebuchet MS"/>
              </a:rPr>
              <a:t>get</a:t>
            </a:r>
            <a:r>
              <a:rPr sz="1400" b="1" spc="-80" dirty="0">
                <a:solidFill>
                  <a:srgbClr val="36464F"/>
                </a:solidFill>
                <a:latin typeface="Trebuchet MS"/>
                <a:cs typeface="Trebuchet MS"/>
              </a:rPr>
              <a:t> </a:t>
            </a:r>
            <a:r>
              <a:rPr sz="1400" b="1" dirty="0">
                <a:solidFill>
                  <a:srgbClr val="36464F"/>
                </a:solidFill>
                <a:latin typeface="Trebuchet MS"/>
                <a:cs typeface="Trebuchet MS"/>
              </a:rPr>
              <a:t>different</a:t>
            </a:r>
            <a:r>
              <a:rPr sz="1400" b="1" spc="-80" dirty="0">
                <a:solidFill>
                  <a:srgbClr val="36464F"/>
                </a:solidFill>
                <a:latin typeface="Trebuchet MS"/>
                <a:cs typeface="Trebuchet MS"/>
              </a:rPr>
              <a:t> </a:t>
            </a:r>
            <a:r>
              <a:rPr sz="1400" b="1" spc="15" dirty="0">
                <a:solidFill>
                  <a:srgbClr val="36464F"/>
                </a:solidFill>
                <a:latin typeface="Trebuchet MS"/>
                <a:cs typeface="Trebuchet MS"/>
              </a:rPr>
              <a:t>patches,</a:t>
            </a:r>
            <a:r>
              <a:rPr sz="1400" b="1" spc="-85" dirty="0">
                <a:solidFill>
                  <a:srgbClr val="36464F"/>
                </a:solidFill>
                <a:latin typeface="Trebuchet MS"/>
                <a:cs typeface="Trebuchet MS"/>
              </a:rPr>
              <a:t> </a:t>
            </a:r>
            <a:r>
              <a:rPr sz="1400" b="1" spc="-110" dirty="0">
                <a:solidFill>
                  <a:srgbClr val="36464F"/>
                </a:solidFill>
                <a:latin typeface="Trebuchet MS"/>
                <a:cs typeface="Trebuchet MS"/>
              </a:rPr>
              <a:t>i.e.</a:t>
            </a:r>
            <a:r>
              <a:rPr sz="1400" b="1" spc="-80" dirty="0">
                <a:solidFill>
                  <a:srgbClr val="36464F"/>
                </a:solidFill>
                <a:latin typeface="Trebuchet MS"/>
                <a:cs typeface="Trebuchet MS"/>
              </a:rPr>
              <a:t> </a:t>
            </a:r>
            <a:r>
              <a:rPr sz="1400" b="1" spc="45" dirty="0">
                <a:solidFill>
                  <a:srgbClr val="36464F"/>
                </a:solidFill>
                <a:latin typeface="Trebuchet MS"/>
                <a:cs typeface="Trebuchet MS"/>
              </a:rPr>
              <a:t>convolved</a:t>
            </a:r>
            <a:r>
              <a:rPr sz="1400" b="1" spc="-80" dirty="0">
                <a:solidFill>
                  <a:srgbClr val="36464F"/>
                </a:solidFill>
                <a:latin typeface="Trebuchet MS"/>
                <a:cs typeface="Trebuchet MS"/>
              </a:rPr>
              <a:t> </a:t>
            </a:r>
            <a:r>
              <a:rPr sz="1400" b="1" dirty="0">
                <a:solidFill>
                  <a:srgbClr val="36464F"/>
                </a:solidFill>
                <a:latin typeface="Trebuchet MS"/>
                <a:cs typeface="Trebuchet MS"/>
              </a:rPr>
              <a:t>with</a:t>
            </a:r>
            <a:r>
              <a:rPr sz="1400" b="1" spc="-80" dirty="0">
                <a:solidFill>
                  <a:srgbClr val="36464F"/>
                </a:solidFill>
                <a:latin typeface="Trebuchet MS"/>
                <a:cs typeface="Trebuchet MS"/>
              </a:rPr>
              <a:t> </a:t>
            </a:r>
            <a:r>
              <a:rPr sz="1400" b="1" spc="10" dirty="0">
                <a:solidFill>
                  <a:srgbClr val="36464F"/>
                </a:solidFill>
                <a:latin typeface="Trebuchet MS"/>
                <a:cs typeface="Trebuchet MS"/>
              </a:rPr>
              <a:t>the</a:t>
            </a:r>
            <a:r>
              <a:rPr sz="1400" b="1" spc="-85" dirty="0">
                <a:solidFill>
                  <a:srgbClr val="36464F"/>
                </a:solidFill>
                <a:latin typeface="Trebuchet MS"/>
                <a:cs typeface="Trebuchet MS"/>
              </a:rPr>
              <a:t> </a:t>
            </a:r>
            <a:r>
              <a:rPr sz="1400" b="1" spc="15" dirty="0">
                <a:solidFill>
                  <a:srgbClr val="36464F"/>
                </a:solidFill>
                <a:latin typeface="Trebuchet MS"/>
                <a:cs typeface="Trebuchet MS"/>
              </a:rPr>
              <a:t>image.</a:t>
            </a:r>
            <a:endParaRPr sz="1400">
              <a:latin typeface="Trebuchet MS"/>
              <a:cs typeface="Trebuchet MS"/>
            </a:endParaRPr>
          </a:p>
        </p:txBody>
      </p:sp>
      <p:grpSp>
        <p:nvGrpSpPr>
          <p:cNvPr id="10" name="object 10"/>
          <p:cNvGrpSpPr/>
          <p:nvPr/>
        </p:nvGrpSpPr>
        <p:grpSpPr>
          <a:xfrm>
            <a:off x="1204672" y="700023"/>
            <a:ext cx="6734809" cy="3260090"/>
            <a:chOff x="1204672" y="700023"/>
            <a:chExt cx="6734809" cy="3260090"/>
          </a:xfrm>
        </p:grpSpPr>
        <p:sp>
          <p:nvSpPr>
            <p:cNvPr id="11" name="object 11"/>
            <p:cNvSpPr/>
            <p:nvPr/>
          </p:nvSpPr>
          <p:spPr>
            <a:xfrm>
              <a:off x="1233247" y="728598"/>
              <a:ext cx="6677461" cy="3202668"/>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1218960" y="714311"/>
              <a:ext cx="6706234" cy="3231515"/>
            </a:xfrm>
            <a:custGeom>
              <a:avLst/>
              <a:gdLst/>
              <a:ahLst/>
              <a:cxnLst/>
              <a:rect l="l" t="t" r="r" b="b"/>
              <a:pathLst>
                <a:path w="6706234" h="3231515">
                  <a:moveTo>
                    <a:pt x="0" y="0"/>
                  </a:moveTo>
                  <a:lnTo>
                    <a:pt x="6706048" y="0"/>
                  </a:lnTo>
                  <a:lnTo>
                    <a:pt x="6706048" y="3231255"/>
                  </a:lnTo>
                  <a:lnTo>
                    <a:pt x="0" y="3231255"/>
                  </a:lnTo>
                  <a:lnTo>
                    <a:pt x="0" y="0"/>
                  </a:lnTo>
                  <a:close/>
                </a:path>
              </a:pathLst>
            </a:custGeom>
            <a:ln w="28574">
              <a:solidFill>
                <a:srgbClr val="9E9E9E"/>
              </a:solidFill>
            </a:ln>
          </p:spPr>
          <p:txBody>
            <a:bodyPr wrap="square" lIns="0" tIns="0" rIns="0" bIns="0" rtlCol="0"/>
            <a:lstStyle/>
            <a:p>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4572000" h="5143500">
                <a:moveTo>
                  <a:pt x="0" y="5143489"/>
                </a:moveTo>
                <a:lnTo>
                  <a:pt x="4571990" y="5143489"/>
                </a:lnTo>
                <a:lnTo>
                  <a:pt x="4571990" y="0"/>
                </a:lnTo>
                <a:lnTo>
                  <a:pt x="0" y="0"/>
                </a:lnTo>
                <a:lnTo>
                  <a:pt x="0" y="5143489"/>
                </a:lnTo>
                <a:close/>
              </a:path>
            </a:pathLst>
          </a:custGeom>
          <a:solidFill>
            <a:srgbClr val="36464F"/>
          </a:solidFill>
        </p:spPr>
        <p:txBody>
          <a:bodyPr wrap="square" lIns="0" tIns="0" rIns="0" bIns="0" rtlCol="0"/>
          <a:lstStyle/>
          <a:p>
            <a:endParaRPr/>
          </a:p>
        </p:txBody>
      </p:sp>
      <p:sp>
        <p:nvSpPr>
          <p:cNvPr id="6" name="object 6"/>
          <p:cNvSpPr txBox="1">
            <a:spLocks noGrp="1"/>
          </p:cNvSpPr>
          <p:nvPr>
            <p:ph type="title"/>
          </p:nvPr>
        </p:nvSpPr>
        <p:spPr>
          <a:xfrm>
            <a:off x="799709" y="2064069"/>
            <a:ext cx="7212563" cy="936154"/>
          </a:xfrm>
          <a:prstGeom prst="rect">
            <a:avLst/>
          </a:prstGeom>
        </p:spPr>
        <p:txBody>
          <a:bodyPr vert="horz" wrap="square" lIns="0" tIns="12700" rIns="0" bIns="0" rtlCol="0" anchor="t">
            <a:spAutoFit/>
          </a:bodyPr>
          <a:lstStyle/>
          <a:p>
            <a:pPr marL="12700">
              <a:lnSpc>
                <a:spcPct val="100000"/>
              </a:lnSpc>
              <a:spcBef>
                <a:spcPts val="100"/>
              </a:spcBef>
            </a:pPr>
            <a:r>
              <a:rPr lang="en-US" sz="6000" spc="195" dirty="0">
                <a:solidFill>
                  <a:srgbClr val="FFFFFF"/>
                </a:solidFill>
              </a:rPr>
              <a:t>ALGORITHM-</a:t>
            </a:r>
            <a:endParaRPr sz="6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87022" y="135649"/>
            <a:ext cx="7341234" cy="4781550"/>
            <a:chOff x="987022" y="135649"/>
            <a:chExt cx="7341234" cy="4781550"/>
          </a:xfrm>
        </p:grpSpPr>
        <p:sp>
          <p:nvSpPr>
            <p:cNvPr id="3" name="object 3"/>
            <p:cNvSpPr/>
            <p:nvPr/>
          </p:nvSpPr>
          <p:spPr>
            <a:xfrm>
              <a:off x="1784046" y="240424"/>
              <a:ext cx="6248387" cy="449579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464959" y="149937"/>
              <a:ext cx="6848475" cy="4752975"/>
            </a:xfrm>
            <a:custGeom>
              <a:avLst/>
              <a:gdLst/>
              <a:ahLst/>
              <a:cxnLst/>
              <a:rect l="l" t="t" r="r" b="b"/>
              <a:pathLst>
                <a:path w="6848475" h="4752975">
                  <a:moveTo>
                    <a:pt x="0" y="0"/>
                  </a:moveTo>
                  <a:lnTo>
                    <a:pt x="6848473" y="0"/>
                  </a:lnTo>
                  <a:lnTo>
                    <a:pt x="6848473" y="4752977"/>
                  </a:lnTo>
                  <a:lnTo>
                    <a:pt x="0" y="4752977"/>
                  </a:lnTo>
                  <a:lnTo>
                    <a:pt x="0" y="0"/>
                  </a:lnTo>
                  <a:close/>
                </a:path>
              </a:pathLst>
            </a:custGeom>
            <a:ln w="28574">
              <a:solidFill>
                <a:srgbClr val="9E9E9E"/>
              </a:solidFill>
            </a:ln>
          </p:spPr>
          <p:txBody>
            <a:bodyPr wrap="square" lIns="0" tIns="0" rIns="0" bIns="0" rtlCol="0"/>
            <a:lstStyle/>
            <a:p>
              <a:endParaRPr/>
            </a:p>
          </p:txBody>
        </p:sp>
        <p:sp>
          <p:nvSpPr>
            <p:cNvPr id="5" name="object 5"/>
            <p:cNvSpPr/>
            <p:nvPr/>
          </p:nvSpPr>
          <p:spPr>
            <a:xfrm>
              <a:off x="987022" y="1731996"/>
              <a:ext cx="765175" cy="0"/>
            </a:xfrm>
            <a:custGeom>
              <a:avLst/>
              <a:gdLst/>
              <a:ahLst/>
              <a:cxnLst/>
              <a:rect l="l" t="t" r="r" b="b"/>
              <a:pathLst>
                <a:path w="765175">
                  <a:moveTo>
                    <a:pt x="0" y="0"/>
                  </a:moveTo>
                  <a:lnTo>
                    <a:pt x="765153" y="0"/>
                  </a:lnTo>
                </a:path>
              </a:pathLst>
            </a:custGeom>
            <a:ln w="76199">
              <a:solidFill>
                <a:srgbClr val="CC0000"/>
              </a:solidFill>
            </a:ln>
          </p:spPr>
          <p:txBody>
            <a:bodyPr wrap="square" lIns="0" tIns="0" rIns="0" bIns="0" rtlCol="0"/>
            <a:lstStyle/>
            <a:p>
              <a:endParaRPr/>
            </a:p>
          </p:txBody>
        </p:sp>
        <p:sp>
          <p:nvSpPr>
            <p:cNvPr id="6" name="object 6"/>
            <p:cNvSpPr/>
            <p:nvPr/>
          </p:nvSpPr>
          <p:spPr>
            <a:xfrm>
              <a:off x="1666484" y="1646304"/>
              <a:ext cx="235585" cy="171450"/>
            </a:xfrm>
            <a:custGeom>
              <a:avLst/>
              <a:gdLst/>
              <a:ahLst/>
              <a:cxnLst/>
              <a:rect l="l" t="t" r="r" b="b"/>
              <a:pathLst>
                <a:path w="235585" h="171450">
                  <a:moveTo>
                    <a:pt x="0" y="171384"/>
                  </a:moveTo>
                  <a:lnTo>
                    <a:pt x="85692" y="85692"/>
                  </a:lnTo>
                  <a:lnTo>
                    <a:pt x="0" y="0"/>
                  </a:lnTo>
                  <a:lnTo>
                    <a:pt x="235439" y="85692"/>
                  </a:lnTo>
                  <a:lnTo>
                    <a:pt x="0" y="171384"/>
                  </a:lnTo>
                  <a:close/>
                </a:path>
              </a:pathLst>
            </a:custGeom>
            <a:solidFill>
              <a:srgbClr val="CC0000"/>
            </a:solidFill>
          </p:spPr>
          <p:txBody>
            <a:bodyPr wrap="square" lIns="0" tIns="0" rIns="0" bIns="0" rtlCol="0"/>
            <a:lstStyle/>
            <a:p>
              <a:endParaRPr/>
            </a:p>
          </p:txBody>
        </p:sp>
        <p:sp>
          <p:nvSpPr>
            <p:cNvPr id="7" name="object 7"/>
            <p:cNvSpPr/>
            <p:nvPr/>
          </p:nvSpPr>
          <p:spPr>
            <a:xfrm>
              <a:off x="1666484" y="1646304"/>
              <a:ext cx="235585" cy="171450"/>
            </a:xfrm>
            <a:custGeom>
              <a:avLst/>
              <a:gdLst/>
              <a:ahLst/>
              <a:cxnLst/>
              <a:rect l="l" t="t" r="r" b="b"/>
              <a:pathLst>
                <a:path w="235585" h="171450">
                  <a:moveTo>
                    <a:pt x="85692" y="85692"/>
                  </a:moveTo>
                  <a:lnTo>
                    <a:pt x="0" y="171384"/>
                  </a:lnTo>
                  <a:lnTo>
                    <a:pt x="235439" y="85692"/>
                  </a:lnTo>
                  <a:lnTo>
                    <a:pt x="0" y="0"/>
                  </a:lnTo>
                  <a:lnTo>
                    <a:pt x="85692" y="85692"/>
                  </a:lnTo>
                  <a:close/>
                </a:path>
              </a:pathLst>
            </a:custGeom>
            <a:ln w="76199">
              <a:solidFill>
                <a:srgbClr val="CC0000"/>
              </a:solidFill>
            </a:ln>
          </p:spPr>
          <p:txBody>
            <a:bodyPr wrap="square" lIns="0" tIns="0" rIns="0" bIns="0" rtlCol="0"/>
            <a:lstStyle/>
            <a:p>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DFDFDF"/>
          </a:solidFill>
        </p:spPr>
        <p:txBody>
          <a:bodyPr wrap="square" lIns="0" tIns="0" rIns="0" bIns="0" rtlCol="0"/>
          <a:lstStyle/>
          <a:p>
            <a:endParaRPr/>
          </a:p>
        </p:txBody>
      </p:sp>
      <p:grpSp>
        <p:nvGrpSpPr>
          <p:cNvPr id="3" name="object 3"/>
          <p:cNvGrpSpPr/>
          <p:nvPr/>
        </p:nvGrpSpPr>
        <p:grpSpPr>
          <a:xfrm>
            <a:off x="939523" y="400049"/>
            <a:ext cx="7677150" cy="4343400"/>
            <a:chOff x="939523" y="400049"/>
            <a:chExt cx="7677150" cy="4343400"/>
          </a:xfrm>
        </p:grpSpPr>
        <p:sp>
          <p:nvSpPr>
            <p:cNvPr id="4" name="object 4"/>
            <p:cNvSpPr/>
            <p:nvPr/>
          </p:nvSpPr>
          <p:spPr>
            <a:xfrm>
              <a:off x="968098" y="428624"/>
              <a:ext cx="7619984" cy="428624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953810" y="414336"/>
              <a:ext cx="7648575" cy="4314825"/>
            </a:xfrm>
            <a:custGeom>
              <a:avLst/>
              <a:gdLst/>
              <a:ahLst/>
              <a:cxnLst/>
              <a:rect l="l" t="t" r="r" b="b"/>
              <a:pathLst>
                <a:path w="7648575" h="4314825">
                  <a:moveTo>
                    <a:pt x="0" y="0"/>
                  </a:moveTo>
                  <a:lnTo>
                    <a:pt x="7648572" y="0"/>
                  </a:lnTo>
                  <a:lnTo>
                    <a:pt x="7648572" y="4314803"/>
                  </a:lnTo>
                  <a:lnTo>
                    <a:pt x="0" y="4314803"/>
                  </a:lnTo>
                  <a:lnTo>
                    <a:pt x="0" y="0"/>
                  </a:lnTo>
                  <a:close/>
                </a:path>
              </a:pathLst>
            </a:custGeom>
            <a:ln w="28574">
              <a:solidFill>
                <a:srgbClr val="9E9E9E"/>
              </a:solidFill>
            </a:ln>
          </p:spPr>
          <p:txBody>
            <a:bodyPr wrap="square" lIns="0" tIns="0" rIns="0" bIns="0" rtlCol="0"/>
            <a:lstStyle/>
            <a:p>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75748" y="135649"/>
            <a:ext cx="7452359" cy="4781550"/>
            <a:chOff x="875748" y="135649"/>
            <a:chExt cx="7452359" cy="4781550"/>
          </a:xfrm>
        </p:grpSpPr>
        <p:sp>
          <p:nvSpPr>
            <p:cNvPr id="3" name="object 3"/>
            <p:cNvSpPr/>
            <p:nvPr/>
          </p:nvSpPr>
          <p:spPr>
            <a:xfrm>
              <a:off x="1784046" y="240424"/>
              <a:ext cx="6248387" cy="449579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464959" y="149937"/>
              <a:ext cx="6848475" cy="4752975"/>
            </a:xfrm>
            <a:custGeom>
              <a:avLst/>
              <a:gdLst/>
              <a:ahLst/>
              <a:cxnLst/>
              <a:rect l="l" t="t" r="r" b="b"/>
              <a:pathLst>
                <a:path w="6848475" h="4752975">
                  <a:moveTo>
                    <a:pt x="0" y="0"/>
                  </a:moveTo>
                  <a:lnTo>
                    <a:pt x="6848473" y="0"/>
                  </a:lnTo>
                  <a:lnTo>
                    <a:pt x="6848473" y="4752977"/>
                  </a:lnTo>
                  <a:lnTo>
                    <a:pt x="0" y="4752977"/>
                  </a:lnTo>
                  <a:lnTo>
                    <a:pt x="0" y="0"/>
                  </a:lnTo>
                  <a:close/>
                </a:path>
              </a:pathLst>
            </a:custGeom>
            <a:ln w="28574">
              <a:solidFill>
                <a:srgbClr val="9E9E9E"/>
              </a:solidFill>
            </a:ln>
          </p:spPr>
          <p:txBody>
            <a:bodyPr wrap="square" lIns="0" tIns="0" rIns="0" bIns="0" rtlCol="0"/>
            <a:lstStyle/>
            <a:p>
              <a:endParaRPr/>
            </a:p>
          </p:txBody>
        </p:sp>
        <p:sp>
          <p:nvSpPr>
            <p:cNvPr id="5" name="object 5"/>
            <p:cNvSpPr/>
            <p:nvPr/>
          </p:nvSpPr>
          <p:spPr>
            <a:xfrm>
              <a:off x="875748" y="2449095"/>
              <a:ext cx="765175" cy="0"/>
            </a:xfrm>
            <a:custGeom>
              <a:avLst/>
              <a:gdLst/>
              <a:ahLst/>
              <a:cxnLst/>
              <a:rect l="l" t="t" r="r" b="b"/>
              <a:pathLst>
                <a:path w="765175">
                  <a:moveTo>
                    <a:pt x="0" y="0"/>
                  </a:moveTo>
                  <a:lnTo>
                    <a:pt x="765153" y="0"/>
                  </a:lnTo>
                </a:path>
              </a:pathLst>
            </a:custGeom>
            <a:ln w="76199">
              <a:solidFill>
                <a:srgbClr val="CC0000"/>
              </a:solidFill>
            </a:ln>
          </p:spPr>
          <p:txBody>
            <a:bodyPr wrap="square" lIns="0" tIns="0" rIns="0" bIns="0" rtlCol="0"/>
            <a:lstStyle/>
            <a:p>
              <a:endParaRPr/>
            </a:p>
          </p:txBody>
        </p:sp>
        <p:sp>
          <p:nvSpPr>
            <p:cNvPr id="6" name="object 6"/>
            <p:cNvSpPr/>
            <p:nvPr/>
          </p:nvSpPr>
          <p:spPr>
            <a:xfrm>
              <a:off x="1555209" y="2363402"/>
              <a:ext cx="235585" cy="171450"/>
            </a:xfrm>
            <a:custGeom>
              <a:avLst/>
              <a:gdLst/>
              <a:ahLst/>
              <a:cxnLst/>
              <a:rect l="l" t="t" r="r" b="b"/>
              <a:pathLst>
                <a:path w="235585" h="171450">
                  <a:moveTo>
                    <a:pt x="0" y="171392"/>
                  </a:moveTo>
                  <a:lnTo>
                    <a:pt x="85692" y="85692"/>
                  </a:lnTo>
                  <a:lnTo>
                    <a:pt x="0" y="0"/>
                  </a:lnTo>
                  <a:lnTo>
                    <a:pt x="235439" y="85692"/>
                  </a:lnTo>
                  <a:lnTo>
                    <a:pt x="0" y="171392"/>
                  </a:lnTo>
                  <a:close/>
                </a:path>
              </a:pathLst>
            </a:custGeom>
            <a:solidFill>
              <a:srgbClr val="CC0000"/>
            </a:solidFill>
          </p:spPr>
          <p:txBody>
            <a:bodyPr wrap="square" lIns="0" tIns="0" rIns="0" bIns="0" rtlCol="0"/>
            <a:lstStyle/>
            <a:p>
              <a:endParaRPr/>
            </a:p>
          </p:txBody>
        </p:sp>
        <p:sp>
          <p:nvSpPr>
            <p:cNvPr id="7" name="object 7"/>
            <p:cNvSpPr/>
            <p:nvPr/>
          </p:nvSpPr>
          <p:spPr>
            <a:xfrm>
              <a:off x="1555209" y="2363402"/>
              <a:ext cx="235585" cy="171450"/>
            </a:xfrm>
            <a:custGeom>
              <a:avLst/>
              <a:gdLst/>
              <a:ahLst/>
              <a:cxnLst/>
              <a:rect l="l" t="t" r="r" b="b"/>
              <a:pathLst>
                <a:path w="235585" h="171450">
                  <a:moveTo>
                    <a:pt x="85692" y="85692"/>
                  </a:moveTo>
                  <a:lnTo>
                    <a:pt x="0" y="171392"/>
                  </a:lnTo>
                  <a:lnTo>
                    <a:pt x="235439" y="85692"/>
                  </a:lnTo>
                  <a:lnTo>
                    <a:pt x="0" y="0"/>
                  </a:lnTo>
                  <a:lnTo>
                    <a:pt x="85692" y="85692"/>
                  </a:lnTo>
                  <a:close/>
                </a:path>
              </a:pathLst>
            </a:custGeom>
            <a:ln w="76199">
              <a:solidFill>
                <a:srgbClr val="CC0000"/>
              </a:solidFill>
            </a:ln>
          </p:spPr>
          <p:txBody>
            <a:bodyPr wrap="square" lIns="0" tIns="0" rIns="0" bIns="0" rtlCol="0"/>
            <a:lstStyle/>
            <a:p>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DFDFDF"/>
          </a:solidFill>
        </p:spPr>
        <p:txBody>
          <a:bodyPr wrap="square" lIns="0" tIns="0" rIns="0" bIns="0" rtlCol="0"/>
          <a:lstStyle/>
          <a:p>
            <a:endParaRPr/>
          </a:p>
        </p:txBody>
      </p:sp>
      <p:grpSp>
        <p:nvGrpSpPr>
          <p:cNvPr id="3" name="object 3"/>
          <p:cNvGrpSpPr/>
          <p:nvPr/>
        </p:nvGrpSpPr>
        <p:grpSpPr>
          <a:xfrm>
            <a:off x="913848" y="501536"/>
            <a:ext cx="7316470" cy="4140835"/>
            <a:chOff x="913848" y="501536"/>
            <a:chExt cx="7316470" cy="4140835"/>
          </a:xfrm>
        </p:grpSpPr>
        <p:sp>
          <p:nvSpPr>
            <p:cNvPr id="4" name="object 4"/>
            <p:cNvSpPr/>
            <p:nvPr/>
          </p:nvSpPr>
          <p:spPr>
            <a:xfrm>
              <a:off x="942423" y="530123"/>
              <a:ext cx="7259135" cy="408326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928135" y="515823"/>
              <a:ext cx="7287895" cy="4112260"/>
            </a:xfrm>
            <a:custGeom>
              <a:avLst/>
              <a:gdLst/>
              <a:ahLst/>
              <a:cxnLst/>
              <a:rect l="l" t="t" r="r" b="b"/>
              <a:pathLst>
                <a:path w="7287895" h="4112260">
                  <a:moveTo>
                    <a:pt x="0" y="0"/>
                  </a:moveTo>
                  <a:lnTo>
                    <a:pt x="7287697" y="0"/>
                  </a:lnTo>
                  <a:lnTo>
                    <a:pt x="7287697" y="4111841"/>
                  </a:lnTo>
                  <a:lnTo>
                    <a:pt x="0" y="4111841"/>
                  </a:lnTo>
                  <a:lnTo>
                    <a:pt x="0" y="0"/>
                  </a:lnTo>
                  <a:close/>
                </a:path>
              </a:pathLst>
            </a:custGeom>
            <a:ln w="28574">
              <a:solidFill>
                <a:srgbClr val="9E9E9E"/>
              </a:solidFill>
            </a:ln>
          </p:spPr>
          <p:txBody>
            <a:bodyPr wrap="square" lIns="0" tIns="0" rIns="0" bIns="0" rtlCol="0"/>
            <a:lstStyle/>
            <a:p>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75748" y="135649"/>
            <a:ext cx="7452359" cy="4781550"/>
            <a:chOff x="875748" y="135649"/>
            <a:chExt cx="7452359" cy="4781550"/>
          </a:xfrm>
        </p:grpSpPr>
        <p:sp>
          <p:nvSpPr>
            <p:cNvPr id="3" name="object 3"/>
            <p:cNvSpPr/>
            <p:nvPr/>
          </p:nvSpPr>
          <p:spPr>
            <a:xfrm>
              <a:off x="1784046" y="240424"/>
              <a:ext cx="6248387" cy="449579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464959" y="149937"/>
              <a:ext cx="6848475" cy="4752975"/>
            </a:xfrm>
            <a:custGeom>
              <a:avLst/>
              <a:gdLst/>
              <a:ahLst/>
              <a:cxnLst/>
              <a:rect l="l" t="t" r="r" b="b"/>
              <a:pathLst>
                <a:path w="6848475" h="4752975">
                  <a:moveTo>
                    <a:pt x="0" y="0"/>
                  </a:moveTo>
                  <a:lnTo>
                    <a:pt x="6848473" y="0"/>
                  </a:lnTo>
                  <a:lnTo>
                    <a:pt x="6848473" y="4752977"/>
                  </a:lnTo>
                  <a:lnTo>
                    <a:pt x="0" y="4752977"/>
                  </a:lnTo>
                  <a:lnTo>
                    <a:pt x="0" y="0"/>
                  </a:lnTo>
                  <a:close/>
                </a:path>
              </a:pathLst>
            </a:custGeom>
            <a:ln w="28574">
              <a:solidFill>
                <a:srgbClr val="9E9E9E"/>
              </a:solidFill>
            </a:ln>
          </p:spPr>
          <p:txBody>
            <a:bodyPr wrap="square" lIns="0" tIns="0" rIns="0" bIns="0" rtlCol="0"/>
            <a:lstStyle/>
            <a:p>
              <a:endParaRPr/>
            </a:p>
          </p:txBody>
        </p:sp>
        <p:sp>
          <p:nvSpPr>
            <p:cNvPr id="5" name="object 5"/>
            <p:cNvSpPr/>
            <p:nvPr/>
          </p:nvSpPr>
          <p:spPr>
            <a:xfrm>
              <a:off x="875748" y="2807669"/>
              <a:ext cx="765175" cy="0"/>
            </a:xfrm>
            <a:custGeom>
              <a:avLst/>
              <a:gdLst/>
              <a:ahLst/>
              <a:cxnLst/>
              <a:rect l="l" t="t" r="r" b="b"/>
              <a:pathLst>
                <a:path w="765175">
                  <a:moveTo>
                    <a:pt x="0" y="0"/>
                  </a:moveTo>
                  <a:lnTo>
                    <a:pt x="765153" y="0"/>
                  </a:lnTo>
                </a:path>
              </a:pathLst>
            </a:custGeom>
            <a:ln w="76199">
              <a:solidFill>
                <a:srgbClr val="CC0000"/>
              </a:solidFill>
            </a:ln>
          </p:spPr>
          <p:txBody>
            <a:bodyPr wrap="square" lIns="0" tIns="0" rIns="0" bIns="0" rtlCol="0"/>
            <a:lstStyle/>
            <a:p>
              <a:endParaRPr/>
            </a:p>
          </p:txBody>
        </p:sp>
        <p:sp>
          <p:nvSpPr>
            <p:cNvPr id="6" name="object 6"/>
            <p:cNvSpPr/>
            <p:nvPr/>
          </p:nvSpPr>
          <p:spPr>
            <a:xfrm>
              <a:off x="1555209" y="2721969"/>
              <a:ext cx="235585" cy="171450"/>
            </a:xfrm>
            <a:custGeom>
              <a:avLst/>
              <a:gdLst/>
              <a:ahLst/>
              <a:cxnLst/>
              <a:rect l="l" t="t" r="r" b="b"/>
              <a:pathLst>
                <a:path w="235585" h="171450">
                  <a:moveTo>
                    <a:pt x="0" y="171399"/>
                  </a:moveTo>
                  <a:lnTo>
                    <a:pt x="85692" y="85699"/>
                  </a:lnTo>
                  <a:lnTo>
                    <a:pt x="0" y="0"/>
                  </a:lnTo>
                  <a:lnTo>
                    <a:pt x="235439" y="85699"/>
                  </a:lnTo>
                  <a:lnTo>
                    <a:pt x="0" y="171399"/>
                  </a:lnTo>
                  <a:close/>
                </a:path>
              </a:pathLst>
            </a:custGeom>
            <a:solidFill>
              <a:srgbClr val="CC0000"/>
            </a:solidFill>
          </p:spPr>
          <p:txBody>
            <a:bodyPr wrap="square" lIns="0" tIns="0" rIns="0" bIns="0" rtlCol="0"/>
            <a:lstStyle/>
            <a:p>
              <a:endParaRPr/>
            </a:p>
          </p:txBody>
        </p:sp>
        <p:sp>
          <p:nvSpPr>
            <p:cNvPr id="7" name="object 7"/>
            <p:cNvSpPr/>
            <p:nvPr/>
          </p:nvSpPr>
          <p:spPr>
            <a:xfrm>
              <a:off x="1555209" y="2721969"/>
              <a:ext cx="235585" cy="171450"/>
            </a:xfrm>
            <a:custGeom>
              <a:avLst/>
              <a:gdLst/>
              <a:ahLst/>
              <a:cxnLst/>
              <a:rect l="l" t="t" r="r" b="b"/>
              <a:pathLst>
                <a:path w="235585" h="171450">
                  <a:moveTo>
                    <a:pt x="85692" y="85699"/>
                  </a:moveTo>
                  <a:lnTo>
                    <a:pt x="0" y="171399"/>
                  </a:lnTo>
                  <a:lnTo>
                    <a:pt x="235439" y="85699"/>
                  </a:lnTo>
                  <a:lnTo>
                    <a:pt x="0" y="0"/>
                  </a:lnTo>
                  <a:lnTo>
                    <a:pt x="85692" y="85699"/>
                  </a:lnTo>
                  <a:close/>
                </a:path>
              </a:pathLst>
            </a:custGeom>
            <a:ln w="76199">
              <a:solidFill>
                <a:srgbClr val="CC0000"/>
              </a:solidFill>
            </a:ln>
          </p:spPr>
          <p:txBody>
            <a:bodyPr wrap="square" lIns="0" tIns="0" rIns="0" bIns="0" rtlCol="0"/>
            <a:lstStyle/>
            <a:p>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8798" y="766885"/>
            <a:ext cx="5859780" cy="566822"/>
          </a:xfrm>
          <a:prstGeom prst="rect">
            <a:avLst/>
          </a:prstGeom>
        </p:spPr>
        <p:txBody>
          <a:bodyPr vert="horz" wrap="square" lIns="0" tIns="12700" rIns="0" bIns="0" rtlCol="0" anchor="t">
            <a:spAutoFit/>
          </a:bodyPr>
          <a:lstStyle/>
          <a:p>
            <a:pPr marL="12700">
              <a:spcBef>
                <a:spcPts val="100"/>
              </a:spcBef>
            </a:pPr>
            <a:r>
              <a:rPr sz="3600" spc="195" dirty="0">
                <a:solidFill>
                  <a:srgbClr val="FFFFFF"/>
                </a:solidFill>
              </a:rPr>
              <a:t>AIM</a:t>
            </a:r>
            <a:r>
              <a:rPr lang="en-US" sz="3600" spc="195" dirty="0">
                <a:solidFill>
                  <a:srgbClr val="FFFFFF"/>
                </a:solidFill>
              </a:rPr>
              <a:t> </a:t>
            </a:r>
          </a:p>
        </p:txBody>
      </p:sp>
      <p:sp>
        <p:nvSpPr>
          <p:cNvPr id="3" name="object 3"/>
          <p:cNvSpPr txBox="1"/>
          <p:nvPr/>
        </p:nvSpPr>
        <p:spPr>
          <a:xfrm>
            <a:off x="608798" y="1504019"/>
            <a:ext cx="7305975" cy="1910331"/>
          </a:xfrm>
          <a:prstGeom prst="rect">
            <a:avLst/>
          </a:prstGeom>
        </p:spPr>
        <p:txBody>
          <a:bodyPr vert="horz" wrap="square" lIns="0" tIns="12700" rIns="0" bIns="0" rtlCol="0" anchor="t">
            <a:spAutoFit/>
          </a:bodyPr>
          <a:lstStyle/>
          <a:p>
            <a:pPr marL="12700" marR="5080">
              <a:lnSpc>
                <a:spcPct val="114599"/>
              </a:lnSpc>
              <a:spcBef>
                <a:spcPts val="100"/>
              </a:spcBef>
            </a:pPr>
            <a:r>
              <a:rPr sz="1800" spc="25" dirty="0">
                <a:solidFill>
                  <a:srgbClr val="FFFFFF"/>
                </a:solidFill>
                <a:latin typeface="Trebuchet MS"/>
                <a:cs typeface="Trebuchet MS"/>
              </a:rPr>
              <a:t>Parameter </a:t>
            </a:r>
            <a:r>
              <a:rPr sz="1800" spc="45" dirty="0">
                <a:solidFill>
                  <a:srgbClr val="FFFFFF"/>
                </a:solidFill>
                <a:latin typeface="Trebuchet MS"/>
                <a:cs typeface="Trebuchet MS"/>
              </a:rPr>
              <a:t>sharing </a:t>
            </a:r>
            <a:r>
              <a:rPr sz="1800" spc="10" dirty="0">
                <a:solidFill>
                  <a:srgbClr val="FFFFFF"/>
                </a:solidFill>
                <a:latin typeface="Trebuchet MS"/>
                <a:cs typeface="Trebuchet MS"/>
              </a:rPr>
              <a:t>is the </a:t>
            </a:r>
            <a:r>
              <a:rPr sz="1800" spc="-5" dirty="0">
                <a:solidFill>
                  <a:srgbClr val="FFFFFF"/>
                </a:solidFill>
                <a:latin typeface="Trebuchet MS"/>
                <a:cs typeface="Trebuchet MS"/>
              </a:rPr>
              <a:t>major </a:t>
            </a:r>
            <a:r>
              <a:rPr sz="1800" spc="60" dirty="0">
                <a:solidFill>
                  <a:srgbClr val="FFFFFF"/>
                </a:solidFill>
                <a:latin typeface="Trebuchet MS"/>
                <a:cs typeface="Trebuchet MS"/>
              </a:rPr>
              <a:t>reason </a:t>
            </a:r>
            <a:r>
              <a:rPr sz="1800" spc="15" dirty="0">
                <a:solidFill>
                  <a:srgbClr val="FFFFFF"/>
                </a:solidFill>
                <a:latin typeface="Trebuchet MS"/>
                <a:cs typeface="Trebuchet MS"/>
              </a:rPr>
              <a:t>of</a:t>
            </a:r>
            <a:r>
              <a:rPr lang="en-US" spc="15" dirty="0">
                <a:solidFill>
                  <a:srgbClr val="FFFFFF"/>
                </a:solidFill>
                <a:latin typeface="Trebuchet MS"/>
                <a:cs typeface="Trebuchet MS"/>
              </a:rPr>
              <a:t> </a:t>
            </a:r>
            <a:r>
              <a:rPr sz="1800" spc="15" dirty="0">
                <a:solidFill>
                  <a:srgbClr val="FFFFFF"/>
                </a:solidFill>
                <a:latin typeface="Trebuchet MS"/>
                <a:cs typeface="Trebuchet MS"/>
              </a:rPr>
              <a:t> </a:t>
            </a:r>
            <a:r>
              <a:rPr sz="1800" spc="110" dirty="0">
                <a:solidFill>
                  <a:srgbClr val="FFFFFF"/>
                </a:solidFill>
                <a:latin typeface="Trebuchet MS"/>
                <a:cs typeface="Trebuchet MS"/>
              </a:rPr>
              <a:t>success </a:t>
            </a:r>
            <a:r>
              <a:rPr sz="1800" spc="15" dirty="0">
                <a:solidFill>
                  <a:srgbClr val="FFFFFF"/>
                </a:solidFill>
                <a:latin typeface="Trebuchet MS"/>
                <a:cs typeface="Trebuchet MS"/>
              </a:rPr>
              <a:t>of </a:t>
            </a:r>
            <a:r>
              <a:rPr sz="1800" spc="35" dirty="0">
                <a:solidFill>
                  <a:srgbClr val="FFFFFF"/>
                </a:solidFill>
                <a:latin typeface="Trebuchet MS"/>
                <a:cs typeface="Trebuchet MS"/>
              </a:rPr>
              <a:t>building </a:t>
            </a:r>
            <a:r>
              <a:rPr sz="1800" spc="40" dirty="0">
                <a:solidFill>
                  <a:srgbClr val="FFFFFF"/>
                </a:solidFill>
                <a:latin typeface="Trebuchet MS"/>
                <a:cs typeface="Trebuchet MS"/>
              </a:rPr>
              <a:t>large </a:t>
            </a:r>
            <a:r>
              <a:rPr lang="en-US" spc="90" dirty="0">
                <a:solidFill>
                  <a:srgbClr val="FFFFFF"/>
                </a:solidFill>
                <a:latin typeface="Trebuchet MS"/>
                <a:cs typeface="Trebuchet MS"/>
              </a:rPr>
              <a:t>models of CNN </a:t>
            </a:r>
            <a:r>
              <a:rPr lang="en-US" spc="-15" dirty="0">
                <a:solidFill>
                  <a:srgbClr val="FFFFFF"/>
                </a:solidFill>
                <a:latin typeface="Trebuchet MS"/>
                <a:cs typeface="Trebuchet MS"/>
              </a:rPr>
              <a:t>for </a:t>
            </a:r>
            <a:r>
              <a:rPr sz="1800" spc="90" dirty="0">
                <a:solidFill>
                  <a:srgbClr val="FFFFFF"/>
                </a:solidFill>
                <a:latin typeface="Trebuchet MS"/>
                <a:cs typeface="Trebuchet MS"/>
              </a:rPr>
              <a:t>deep</a:t>
            </a:r>
            <a:r>
              <a:rPr lang="en-US" spc="90" dirty="0">
                <a:solidFill>
                  <a:srgbClr val="FFFFFF"/>
                </a:solidFill>
                <a:latin typeface="Trebuchet MS"/>
                <a:cs typeface="Trebuchet MS"/>
              </a:rPr>
              <a:t> </a:t>
            </a:r>
            <a:r>
              <a:rPr sz="1800" spc="25" dirty="0">
                <a:solidFill>
                  <a:srgbClr val="FFFFFF"/>
                </a:solidFill>
                <a:latin typeface="Trebuchet MS"/>
                <a:cs typeface="Trebuchet MS"/>
              </a:rPr>
              <a:t>neural</a:t>
            </a:r>
            <a:r>
              <a:rPr sz="1800" spc="-90" dirty="0">
                <a:solidFill>
                  <a:srgbClr val="FFFFFF"/>
                </a:solidFill>
                <a:latin typeface="Trebuchet MS"/>
                <a:cs typeface="Trebuchet MS"/>
              </a:rPr>
              <a:t> </a:t>
            </a:r>
            <a:r>
              <a:rPr sz="1800" spc="5" dirty="0">
                <a:solidFill>
                  <a:srgbClr val="FFFFFF"/>
                </a:solidFill>
                <a:latin typeface="Trebuchet MS"/>
                <a:cs typeface="Trebuchet MS"/>
              </a:rPr>
              <a:t>networks.</a:t>
            </a:r>
            <a:r>
              <a:rPr sz="1800" spc="-85" dirty="0">
                <a:solidFill>
                  <a:srgbClr val="FFFFFF"/>
                </a:solidFill>
                <a:latin typeface="Trebuchet MS"/>
                <a:cs typeface="Trebuchet MS"/>
              </a:rPr>
              <a:t> </a:t>
            </a:r>
            <a:r>
              <a:rPr sz="1800" spc="35" dirty="0">
                <a:solidFill>
                  <a:srgbClr val="FFFFFF"/>
                </a:solidFill>
                <a:latin typeface="Trebuchet MS"/>
                <a:cs typeface="Trebuchet MS"/>
              </a:rPr>
              <a:t>This</a:t>
            </a:r>
            <a:r>
              <a:rPr sz="1800" spc="-90" dirty="0">
                <a:solidFill>
                  <a:srgbClr val="FFFFFF"/>
                </a:solidFill>
                <a:latin typeface="Trebuchet MS"/>
                <a:cs typeface="Trebuchet MS"/>
              </a:rPr>
              <a:t> </a:t>
            </a:r>
            <a:r>
              <a:rPr sz="1800" spc="50" dirty="0">
                <a:solidFill>
                  <a:srgbClr val="FFFFFF"/>
                </a:solidFill>
                <a:latin typeface="Trebuchet MS"/>
                <a:cs typeface="Trebuchet MS"/>
              </a:rPr>
              <a:t>paper</a:t>
            </a:r>
            <a:r>
              <a:rPr sz="1800" spc="-85" dirty="0">
                <a:solidFill>
                  <a:srgbClr val="FFFFFF"/>
                </a:solidFill>
                <a:latin typeface="Trebuchet MS"/>
                <a:cs typeface="Trebuchet MS"/>
              </a:rPr>
              <a:t> </a:t>
            </a:r>
            <a:r>
              <a:rPr sz="1800" spc="35" dirty="0">
                <a:solidFill>
                  <a:srgbClr val="FFFFFF"/>
                </a:solidFill>
                <a:latin typeface="Trebuchet MS"/>
                <a:cs typeface="Trebuchet MS"/>
              </a:rPr>
              <a:t>introduces</a:t>
            </a:r>
            <a:r>
              <a:rPr sz="1800" spc="-90" dirty="0">
                <a:solidFill>
                  <a:srgbClr val="FFFFFF"/>
                </a:solidFill>
                <a:latin typeface="Trebuchet MS"/>
                <a:cs typeface="Trebuchet MS"/>
              </a:rPr>
              <a:t> </a:t>
            </a:r>
            <a:r>
              <a:rPr sz="1800" spc="10" dirty="0">
                <a:solidFill>
                  <a:srgbClr val="FFFFFF"/>
                </a:solidFill>
                <a:latin typeface="Trebuchet MS"/>
                <a:cs typeface="Trebuchet MS"/>
              </a:rPr>
              <a:t>the</a:t>
            </a:r>
            <a:r>
              <a:rPr sz="1800" spc="-85" dirty="0">
                <a:solidFill>
                  <a:srgbClr val="FFFFFF"/>
                </a:solidFill>
                <a:latin typeface="Trebuchet MS"/>
                <a:cs typeface="Trebuchet MS"/>
              </a:rPr>
              <a:t> </a:t>
            </a:r>
            <a:r>
              <a:rPr sz="1800" spc="25" dirty="0">
                <a:solidFill>
                  <a:srgbClr val="FFFFFF"/>
                </a:solidFill>
                <a:latin typeface="Trebuchet MS"/>
                <a:cs typeface="Trebuchet MS"/>
              </a:rPr>
              <a:t>idea</a:t>
            </a:r>
            <a:r>
              <a:rPr lang="en-US" spc="25" dirty="0">
                <a:solidFill>
                  <a:srgbClr val="FFFFFF"/>
                </a:solidFill>
                <a:latin typeface="Trebuchet MS"/>
                <a:cs typeface="Trebuchet MS"/>
              </a:rPr>
              <a:t> </a:t>
            </a:r>
            <a:r>
              <a:rPr sz="1800" spc="25" dirty="0">
                <a:solidFill>
                  <a:srgbClr val="FFFFFF"/>
                </a:solidFill>
                <a:latin typeface="Trebuchet MS"/>
                <a:cs typeface="Trebuchet MS"/>
              </a:rPr>
              <a:t> </a:t>
            </a:r>
            <a:r>
              <a:rPr sz="1800" spc="15" dirty="0">
                <a:solidFill>
                  <a:srgbClr val="FFFFFF"/>
                </a:solidFill>
                <a:latin typeface="Trebuchet MS"/>
                <a:cs typeface="Trebuchet MS"/>
              </a:rPr>
              <a:t>of </a:t>
            </a:r>
            <a:r>
              <a:rPr sz="1800" b="1" spc="65" dirty="0">
                <a:solidFill>
                  <a:srgbClr val="FFFFFF"/>
                </a:solidFill>
                <a:latin typeface="Trebuchet MS"/>
                <a:cs typeface="Trebuchet MS"/>
              </a:rPr>
              <a:t>Doubly </a:t>
            </a:r>
            <a:r>
              <a:rPr sz="1800" b="1" spc="40" dirty="0">
                <a:solidFill>
                  <a:srgbClr val="FFFFFF"/>
                </a:solidFill>
                <a:latin typeface="Trebuchet MS"/>
                <a:cs typeface="Trebuchet MS"/>
              </a:rPr>
              <a:t>Convolutional </a:t>
            </a:r>
            <a:r>
              <a:rPr sz="1800" b="1" spc="50" dirty="0">
                <a:solidFill>
                  <a:srgbClr val="FFFFFF"/>
                </a:solidFill>
                <a:latin typeface="Trebuchet MS"/>
                <a:cs typeface="Trebuchet MS"/>
              </a:rPr>
              <a:t>Neural </a:t>
            </a:r>
            <a:r>
              <a:rPr sz="1800" b="1" spc="15" dirty="0">
                <a:solidFill>
                  <a:srgbClr val="FFFFFF"/>
                </a:solidFill>
                <a:latin typeface="Trebuchet MS"/>
                <a:cs typeface="Trebuchet MS"/>
              </a:rPr>
              <a:t>Networks</a:t>
            </a:r>
            <a:r>
              <a:rPr sz="1800" spc="15" dirty="0">
                <a:solidFill>
                  <a:srgbClr val="FFFFFF"/>
                </a:solidFill>
                <a:latin typeface="Trebuchet MS"/>
                <a:cs typeface="Trebuchet MS"/>
              </a:rPr>
              <a:t>,</a:t>
            </a:r>
            <a:r>
              <a:rPr lang="en-US" spc="15" dirty="0">
                <a:solidFill>
                  <a:srgbClr val="FFFFFF"/>
                </a:solidFill>
                <a:latin typeface="Trebuchet MS"/>
                <a:cs typeface="Trebuchet MS"/>
              </a:rPr>
              <a:t> </a:t>
            </a:r>
            <a:r>
              <a:rPr sz="1800" spc="45" dirty="0">
                <a:solidFill>
                  <a:srgbClr val="FFFFFF"/>
                </a:solidFill>
                <a:latin typeface="Trebuchet MS"/>
                <a:cs typeface="Trebuchet MS"/>
              </a:rPr>
              <a:t>which </a:t>
            </a:r>
            <a:r>
              <a:rPr sz="1800" spc="5" dirty="0">
                <a:solidFill>
                  <a:srgbClr val="FFFFFF"/>
                </a:solidFill>
                <a:latin typeface="Trebuchet MS"/>
                <a:cs typeface="Trebuchet MS"/>
              </a:rPr>
              <a:t>significantly </a:t>
            </a:r>
            <a:r>
              <a:rPr sz="1800" spc="60" dirty="0">
                <a:solidFill>
                  <a:srgbClr val="FFFFFF"/>
                </a:solidFill>
                <a:latin typeface="Trebuchet MS"/>
                <a:cs typeface="Trebuchet MS"/>
              </a:rPr>
              <a:t>improves </a:t>
            </a:r>
            <a:r>
              <a:rPr sz="1800" spc="10" dirty="0">
                <a:solidFill>
                  <a:srgbClr val="FFFFFF"/>
                </a:solidFill>
                <a:latin typeface="Trebuchet MS"/>
                <a:cs typeface="Trebuchet MS"/>
              </a:rPr>
              <a:t>the </a:t>
            </a:r>
            <a:r>
              <a:rPr sz="1800" spc="45" dirty="0">
                <a:solidFill>
                  <a:srgbClr val="FFFFFF"/>
                </a:solidFill>
                <a:latin typeface="Trebuchet MS"/>
                <a:cs typeface="Trebuchet MS"/>
              </a:rPr>
              <a:t>performance</a:t>
            </a:r>
            <a:r>
              <a:rPr lang="en-US" spc="45" dirty="0">
                <a:solidFill>
                  <a:srgbClr val="FFFFFF"/>
                </a:solidFill>
                <a:latin typeface="Trebuchet MS"/>
                <a:cs typeface="Trebuchet MS"/>
              </a:rPr>
              <a:t> </a:t>
            </a:r>
            <a:r>
              <a:rPr sz="1800" spc="45" dirty="0">
                <a:solidFill>
                  <a:srgbClr val="FFFFFF"/>
                </a:solidFill>
                <a:latin typeface="Trebuchet MS"/>
                <a:cs typeface="Trebuchet MS"/>
              </a:rPr>
              <a:t> </a:t>
            </a:r>
            <a:r>
              <a:rPr sz="1800" spc="15" dirty="0">
                <a:solidFill>
                  <a:srgbClr val="FFFFFF"/>
                </a:solidFill>
                <a:latin typeface="Trebuchet MS"/>
                <a:cs typeface="Trebuchet MS"/>
              </a:rPr>
              <a:t>of</a:t>
            </a:r>
            <a:r>
              <a:rPr sz="1800" spc="-90" dirty="0">
                <a:solidFill>
                  <a:srgbClr val="FFFFFF"/>
                </a:solidFill>
                <a:latin typeface="Trebuchet MS"/>
                <a:cs typeface="Trebuchet MS"/>
              </a:rPr>
              <a:t> </a:t>
            </a:r>
            <a:r>
              <a:rPr sz="1800" spc="210" dirty="0">
                <a:solidFill>
                  <a:srgbClr val="FFFFFF"/>
                </a:solidFill>
                <a:latin typeface="Trebuchet MS"/>
                <a:cs typeface="Trebuchet MS"/>
              </a:rPr>
              <a:t>CNN</a:t>
            </a:r>
            <a:r>
              <a:rPr sz="1800" spc="-85" dirty="0">
                <a:solidFill>
                  <a:srgbClr val="FFFFFF"/>
                </a:solidFill>
                <a:latin typeface="Trebuchet MS"/>
                <a:cs typeface="Trebuchet MS"/>
              </a:rPr>
              <a:t> </a:t>
            </a:r>
            <a:r>
              <a:rPr sz="1800" spc="-15" dirty="0">
                <a:solidFill>
                  <a:srgbClr val="FFFFFF"/>
                </a:solidFill>
                <a:latin typeface="Trebuchet MS"/>
                <a:cs typeface="Trebuchet MS"/>
              </a:rPr>
              <a:t>with</a:t>
            </a:r>
            <a:r>
              <a:rPr sz="1800" spc="-90" dirty="0">
                <a:solidFill>
                  <a:srgbClr val="FFFFFF"/>
                </a:solidFill>
                <a:latin typeface="Trebuchet MS"/>
                <a:cs typeface="Trebuchet MS"/>
              </a:rPr>
              <a:t> </a:t>
            </a:r>
            <a:r>
              <a:rPr sz="1800" spc="10" dirty="0">
                <a:solidFill>
                  <a:srgbClr val="FFFFFF"/>
                </a:solidFill>
                <a:latin typeface="Trebuchet MS"/>
                <a:cs typeface="Trebuchet MS"/>
              </a:rPr>
              <a:t>the</a:t>
            </a:r>
            <a:r>
              <a:rPr sz="1800" spc="-85" dirty="0">
                <a:solidFill>
                  <a:srgbClr val="FFFFFF"/>
                </a:solidFill>
                <a:latin typeface="Trebuchet MS"/>
                <a:cs typeface="Trebuchet MS"/>
              </a:rPr>
              <a:t> </a:t>
            </a:r>
            <a:r>
              <a:rPr sz="1800" spc="100" dirty="0">
                <a:solidFill>
                  <a:srgbClr val="FFFFFF"/>
                </a:solidFill>
                <a:latin typeface="Trebuchet MS"/>
                <a:cs typeface="Trebuchet MS"/>
              </a:rPr>
              <a:t>same</a:t>
            </a:r>
            <a:r>
              <a:rPr sz="1800" spc="-90" dirty="0">
                <a:solidFill>
                  <a:srgbClr val="FFFFFF"/>
                </a:solidFill>
                <a:latin typeface="Trebuchet MS"/>
                <a:cs typeface="Trebuchet MS"/>
              </a:rPr>
              <a:t> </a:t>
            </a:r>
            <a:r>
              <a:rPr sz="1800" spc="70" dirty="0">
                <a:solidFill>
                  <a:srgbClr val="FFFFFF"/>
                </a:solidFill>
                <a:latin typeface="Trebuchet MS"/>
                <a:cs typeface="Trebuchet MS"/>
              </a:rPr>
              <a:t>number</a:t>
            </a:r>
            <a:r>
              <a:rPr sz="1800" spc="-85" dirty="0">
                <a:solidFill>
                  <a:srgbClr val="FFFFFF"/>
                </a:solidFill>
                <a:latin typeface="Trebuchet MS"/>
                <a:cs typeface="Trebuchet MS"/>
              </a:rPr>
              <a:t> </a:t>
            </a:r>
            <a:r>
              <a:rPr sz="1800" spc="15" dirty="0">
                <a:solidFill>
                  <a:srgbClr val="FFFFFF"/>
                </a:solidFill>
                <a:latin typeface="Trebuchet MS"/>
                <a:cs typeface="Trebuchet MS"/>
              </a:rPr>
              <a:t>of</a:t>
            </a:r>
            <a:r>
              <a:rPr sz="1800" spc="-90" dirty="0">
                <a:solidFill>
                  <a:srgbClr val="FFFFFF"/>
                </a:solidFill>
                <a:latin typeface="Trebuchet MS"/>
                <a:cs typeface="Trebuchet MS"/>
              </a:rPr>
              <a:t> </a:t>
            </a:r>
            <a:r>
              <a:rPr sz="1800" spc="5" dirty="0">
                <a:solidFill>
                  <a:srgbClr val="FFFFFF"/>
                </a:solidFill>
                <a:latin typeface="Trebuchet MS"/>
                <a:cs typeface="Trebuchet MS"/>
              </a:rPr>
              <a:t>parameters</a:t>
            </a:r>
            <a:r>
              <a:rPr lang="en-US" spc="5" dirty="0">
                <a:solidFill>
                  <a:srgbClr val="FFFFFF"/>
                </a:solidFill>
                <a:latin typeface="Trebuchet MS"/>
                <a:cs typeface="Trebuchet MS"/>
              </a:rPr>
              <a:t> and improving the speed.</a:t>
            </a:r>
          </a:p>
          <a:p>
            <a:pPr marL="12700" marR="5080">
              <a:lnSpc>
                <a:spcPct val="114599"/>
              </a:lnSpc>
              <a:spcBef>
                <a:spcPts val="100"/>
              </a:spcBef>
            </a:pPr>
            <a:endParaRPr lang="en-US" spc="5" dirty="0">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DFDFDF"/>
          </a:solidFill>
        </p:spPr>
        <p:txBody>
          <a:bodyPr wrap="square" lIns="0" tIns="0" rIns="0" bIns="0" rtlCol="0"/>
          <a:lstStyle/>
          <a:p>
            <a:endParaRPr/>
          </a:p>
        </p:txBody>
      </p:sp>
      <p:grpSp>
        <p:nvGrpSpPr>
          <p:cNvPr id="3" name="object 3"/>
          <p:cNvGrpSpPr/>
          <p:nvPr/>
        </p:nvGrpSpPr>
        <p:grpSpPr>
          <a:xfrm>
            <a:off x="739336" y="403374"/>
            <a:ext cx="7665720" cy="4337050"/>
            <a:chOff x="739336" y="403374"/>
            <a:chExt cx="7665720" cy="4337050"/>
          </a:xfrm>
        </p:grpSpPr>
        <p:sp>
          <p:nvSpPr>
            <p:cNvPr id="4" name="object 4"/>
            <p:cNvSpPr/>
            <p:nvPr/>
          </p:nvSpPr>
          <p:spPr>
            <a:xfrm>
              <a:off x="767910" y="431949"/>
              <a:ext cx="7608147" cy="427959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53623" y="417661"/>
              <a:ext cx="7637145" cy="4308475"/>
            </a:xfrm>
            <a:custGeom>
              <a:avLst/>
              <a:gdLst/>
              <a:ahLst/>
              <a:cxnLst/>
              <a:rect l="l" t="t" r="r" b="b"/>
              <a:pathLst>
                <a:path w="7637145" h="4308475">
                  <a:moveTo>
                    <a:pt x="0" y="0"/>
                  </a:moveTo>
                  <a:lnTo>
                    <a:pt x="7636734" y="0"/>
                  </a:lnTo>
                  <a:lnTo>
                    <a:pt x="7636734" y="4308153"/>
                  </a:lnTo>
                  <a:lnTo>
                    <a:pt x="0" y="4308153"/>
                  </a:lnTo>
                  <a:lnTo>
                    <a:pt x="0" y="0"/>
                  </a:lnTo>
                  <a:close/>
                </a:path>
              </a:pathLst>
            </a:custGeom>
            <a:ln w="28574">
              <a:solidFill>
                <a:srgbClr val="9E9E9E"/>
              </a:solidFill>
            </a:ln>
          </p:spPr>
          <p:txBody>
            <a:bodyPr wrap="square" lIns="0" tIns="0" rIns="0" bIns="0" rtlCol="0"/>
            <a:lstStyle/>
            <a:p>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450672" y="135649"/>
            <a:ext cx="6877050" cy="4781550"/>
            <a:chOff x="1450672" y="135649"/>
            <a:chExt cx="6877050" cy="4781550"/>
          </a:xfrm>
        </p:grpSpPr>
        <p:sp>
          <p:nvSpPr>
            <p:cNvPr id="3" name="object 3"/>
            <p:cNvSpPr/>
            <p:nvPr/>
          </p:nvSpPr>
          <p:spPr>
            <a:xfrm>
              <a:off x="1784046" y="240424"/>
              <a:ext cx="6248387" cy="449579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464959" y="149937"/>
              <a:ext cx="6848475" cy="4752975"/>
            </a:xfrm>
            <a:custGeom>
              <a:avLst/>
              <a:gdLst/>
              <a:ahLst/>
              <a:cxnLst/>
              <a:rect l="l" t="t" r="r" b="b"/>
              <a:pathLst>
                <a:path w="6848475" h="4752975">
                  <a:moveTo>
                    <a:pt x="0" y="0"/>
                  </a:moveTo>
                  <a:lnTo>
                    <a:pt x="6848473" y="0"/>
                  </a:lnTo>
                  <a:lnTo>
                    <a:pt x="6848473" y="4752977"/>
                  </a:lnTo>
                  <a:lnTo>
                    <a:pt x="0" y="4752977"/>
                  </a:lnTo>
                  <a:lnTo>
                    <a:pt x="0" y="0"/>
                  </a:lnTo>
                  <a:close/>
                </a:path>
              </a:pathLst>
            </a:custGeom>
            <a:ln w="28574">
              <a:solidFill>
                <a:srgbClr val="9E9E9E"/>
              </a:solidFill>
            </a:ln>
          </p:spPr>
          <p:txBody>
            <a:bodyPr wrap="square" lIns="0" tIns="0" rIns="0" bIns="0" rtlCol="0"/>
            <a:lstStyle/>
            <a:p>
              <a:endParaRPr/>
            </a:p>
          </p:txBody>
        </p:sp>
      </p:grpSp>
      <p:grpSp>
        <p:nvGrpSpPr>
          <p:cNvPr id="5" name="object 5"/>
          <p:cNvGrpSpPr/>
          <p:nvPr/>
        </p:nvGrpSpPr>
        <p:grpSpPr>
          <a:xfrm>
            <a:off x="607873" y="3762142"/>
            <a:ext cx="953135" cy="247650"/>
            <a:chOff x="607873" y="3762142"/>
            <a:chExt cx="953135" cy="247650"/>
          </a:xfrm>
        </p:grpSpPr>
        <p:sp>
          <p:nvSpPr>
            <p:cNvPr id="6" name="object 6"/>
            <p:cNvSpPr/>
            <p:nvPr/>
          </p:nvSpPr>
          <p:spPr>
            <a:xfrm>
              <a:off x="607873" y="3885942"/>
              <a:ext cx="765175" cy="0"/>
            </a:xfrm>
            <a:custGeom>
              <a:avLst/>
              <a:gdLst/>
              <a:ahLst/>
              <a:cxnLst/>
              <a:rect l="l" t="t" r="r" b="b"/>
              <a:pathLst>
                <a:path w="765175">
                  <a:moveTo>
                    <a:pt x="0" y="0"/>
                  </a:moveTo>
                  <a:lnTo>
                    <a:pt x="765153" y="0"/>
                  </a:lnTo>
                </a:path>
              </a:pathLst>
            </a:custGeom>
            <a:ln w="76199">
              <a:solidFill>
                <a:srgbClr val="CC0000"/>
              </a:solidFill>
            </a:ln>
          </p:spPr>
          <p:txBody>
            <a:bodyPr wrap="square" lIns="0" tIns="0" rIns="0" bIns="0" rtlCol="0"/>
            <a:lstStyle/>
            <a:p>
              <a:endParaRPr/>
            </a:p>
          </p:txBody>
        </p:sp>
        <p:sp>
          <p:nvSpPr>
            <p:cNvPr id="7" name="object 7"/>
            <p:cNvSpPr/>
            <p:nvPr/>
          </p:nvSpPr>
          <p:spPr>
            <a:xfrm>
              <a:off x="1287334" y="3800242"/>
              <a:ext cx="235585" cy="171450"/>
            </a:xfrm>
            <a:custGeom>
              <a:avLst/>
              <a:gdLst/>
              <a:ahLst/>
              <a:cxnLst/>
              <a:rect l="l" t="t" r="r" b="b"/>
              <a:pathLst>
                <a:path w="235584" h="171450">
                  <a:moveTo>
                    <a:pt x="0" y="171399"/>
                  </a:moveTo>
                  <a:lnTo>
                    <a:pt x="85692" y="85699"/>
                  </a:lnTo>
                  <a:lnTo>
                    <a:pt x="0" y="0"/>
                  </a:lnTo>
                  <a:lnTo>
                    <a:pt x="235439" y="85699"/>
                  </a:lnTo>
                  <a:lnTo>
                    <a:pt x="0" y="171399"/>
                  </a:lnTo>
                  <a:close/>
                </a:path>
              </a:pathLst>
            </a:custGeom>
            <a:solidFill>
              <a:srgbClr val="CC0000"/>
            </a:solidFill>
          </p:spPr>
          <p:txBody>
            <a:bodyPr wrap="square" lIns="0" tIns="0" rIns="0" bIns="0" rtlCol="0"/>
            <a:lstStyle/>
            <a:p>
              <a:endParaRPr/>
            </a:p>
          </p:txBody>
        </p:sp>
        <p:sp>
          <p:nvSpPr>
            <p:cNvPr id="8" name="object 8"/>
            <p:cNvSpPr/>
            <p:nvPr/>
          </p:nvSpPr>
          <p:spPr>
            <a:xfrm>
              <a:off x="1287334" y="3800242"/>
              <a:ext cx="235585" cy="171450"/>
            </a:xfrm>
            <a:custGeom>
              <a:avLst/>
              <a:gdLst/>
              <a:ahLst/>
              <a:cxnLst/>
              <a:rect l="l" t="t" r="r" b="b"/>
              <a:pathLst>
                <a:path w="235584" h="171450">
                  <a:moveTo>
                    <a:pt x="85692" y="85699"/>
                  </a:moveTo>
                  <a:lnTo>
                    <a:pt x="0" y="171399"/>
                  </a:lnTo>
                  <a:lnTo>
                    <a:pt x="235439" y="85699"/>
                  </a:lnTo>
                  <a:lnTo>
                    <a:pt x="0" y="0"/>
                  </a:lnTo>
                  <a:lnTo>
                    <a:pt x="85692" y="85699"/>
                  </a:lnTo>
                  <a:close/>
                </a:path>
              </a:pathLst>
            </a:custGeom>
            <a:ln w="76199">
              <a:solidFill>
                <a:srgbClr val="CC0000"/>
              </a:solidFill>
            </a:ln>
          </p:spPr>
          <p:txBody>
            <a:bodyPr wrap="square" lIns="0" tIns="0" rIns="0" bIns="0" rtlCol="0"/>
            <a:lstStyle/>
            <a:p>
              <a:endParaRPr/>
            </a:p>
          </p:txBody>
        </p:sp>
      </p:grpSp>
      <p:sp>
        <p:nvSpPr>
          <p:cNvPr id="9" name="object 9"/>
          <p:cNvSpPr/>
          <p:nvPr/>
        </p:nvSpPr>
        <p:spPr>
          <a:xfrm>
            <a:off x="1734596" y="3368718"/>
            <a:ext cx="342265" cy="1071880"/>
          </a:xfrm>
          <a:custGeom>
            <a:avLst/>
            <a:gdLst/>
            <a:ahLst/>
            <a:cxnLst/>
            <a:rect l="l" t="t" r="r" b="b"/>
            <a:pathLst>
              <a:path w="342264" h="1071879">
                <a:moveTo>
                  <a:pt x="341699" y="1071597"/>
                </a:moveTo>
                <a:lnTo>
                  <a:pt x="275197" y="1069359"/>
                </a:lnTo>
                <a:lnTo>
                  <a:pt x="220890" y="1063257"/>
                </a:lnTo>
                <a:lnTo>
                  <a:pt x="184275" y="1054206"/>
                </a:lnTo>
                <a:lnTo>
                  <a:pt x="170849" y="1043122"/>
                </a:lnTo>
                <a:lnTo>
                  <a:pt x="170849" y="564273"/>
                </a:lnTo>
                <a:lnTo>
                  <a:pt x="157423" y="553190"/>
                </a:lnTo>
                <a:lnTo>
                  <a:pt x="120808" y="544139"/>
                </a:lnTo>
                <a:lnTo>
                  <a:pt x="66502" y="538036"/>
                </a:lnTo>
                <a:lnTo>
                  <a:pt x="0" y="535798"/>
                </a:lnTo>
                <a:lnTo>
                  <a:pt x="66502" y="533561"/>
                </a:lnTo>
                <a:lnTo>
                  <a:pt x="120808" y="527458"/>
                </a:lnTo>
                <a:lnTo>
                  <a:pt x="157423" y="518407"/>
                </a:lnTo>
                <a:lnTo>
                  <a:pt x="170849" y="507323"/>
                </a:lnTo>
                <a:lnTo>
                  <a:pt x="170849" y="28474"/>
                </a:lnTo>
                <a:lnTo>
                  <a:pt x="184275" y="17391"/>
                </a:lnTo>
                <a:lnTo>
                  <a:pt x="220890" y="8340"/>
                </a:lnTo>
                <a:lnTo>
                  <a:pt x="275197" y="2237"/>
                </a:lnTo>
                <a:lnTo>
                  <a:pt x="341699" y="0"/>
                </a:lnTo>
              </a:path>
            </a:pathLst>
          </a:custGeom>
          <a:ln w="28574">
            <a:solidFill>
              <a:srgbClr val="CC0000"/>
            </a:solidFill>
          </a:ln>
        </p:spPr>
        <p:txBody>
          <a:bodyPr wrap="square" lIns="0" tIns="0" rIns="0" bIns="0" rtlCol="0"/>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36464F"/>
          </a:solidFill>
        </p:spPr>
        <p:txBody>
          <a:bodyPr wrap="square" lIns="0" tIns="0" rIns="0" bIns="0" rtlCol="0"/>
          <a:lstStyle/>
          <a:p>
            <a:endParaRPr/>
          </a:p>
        </p:txBody>
      </p:sp>
      <p:sp>
        <p:nvSpPr>
          <p:cNvPr id="3" name="object 3"/>
          <p:cNvSpPr txBox="1">
            <a:spLocks noGrp="1"/>
          </p:cNvSpPr>
          <p:nvPr>
            <p:ph type="title"/>
          </p:nvPr>
        </p:nvSpPr>
        <p:spPr>
          <a:xfrm>
            <a:off x="1732394" y="2264530"/>
            <a:ext cx="5730240" cy="574040"/>
          </a:xfrm>
          <a:prstGeom prst="rect">
            <a:avLst/>
          </a:prstGeom>
        </p:spPr>
        <p:txBody>
          <a:bodyPr vert="horz" wrap="square" lIns="0" tIns="12700" rIns="0" bIns="0" rtlCol="0">
            <a:spAutoFit/>
          </a:bodyPr>
          <a:lstStyle/>
          <a:p>
            <a:pPr marL="12700">
              <a:lnSpc>
                <a:spcPct val="100000"/>
              </a:lnSpc>
              <a:spcBef>
                <a:spcPts val="100"/>
              </a:spcBef>
            </a:pPr>
            <a:r>
              <a:rPr sz="3600" spc="80" dirty="0">
                <a:solidFill>
                  <a:srgbClr val="FFFFFF"/>
                </a:solidFill>
              </a:rPr>
              <a:t>Implementation </a:t>
            </a:r>
            <a:r>
              <a:rPr sz="3600" spc="20" dirty="0">
                <a:solidFill>
                  <a:srgbClr val="FFFFFF"/>
                </a:solidFill>
              </a:rPr>
              <a:t>&amp;</a:t>
            </a:r>
            <a:r>
              <a:rPr sz="3600" spc="-600" dirty="0">
                <a:solidFill>
                  <a:srgbClr val="FFFFFF"/>
                </a:solidFill>
              </a:rPr>
              <a:t> </a:t>
            </a:r>
            <a:r>
              <a:rPr sz="3600" spc="125" dirty="0">
                <a:solidFill>
                  <a:srgbClr val="FFFFFF"/>
                </a:solidFill>
              </a:rPr>
              <a:t>Results</a:t>
            </a:r>
            <a:endParaRPr sz="3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567190" cy="514348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197028" y="1108195"/>
            <a:ext cx="3091180" cy="482600"/>
          </a:xfrm>
          <a:prstGeom prst="rect">
            <a:avLst/>
          </a:prstGeom>
        </p:spPr>
        <p:txBody>
          <a:bodyPr vert="horz" wrap="square" lIns="0" tIns="12700" rIns="0" bIns="0" rtlCol="0">
            <a:spAutoFit/>
          </a:bodyPr>
          <a:lstStyle/>
          <a:p>
            <a:pPr marL="12700">
              <a:lnSpc>
                <a:spcPct val="100000"/>
              </a:lnSpc>
              <a:spcBef>
                <a:spcPts val="100"/>
              </a:spcBef>
            </a:pPr>
            <a:r>
              <a:rPr b="0" spc="315" dirty="0">
                <a:solidFill>
                  <a:srgbClr val="FFFFFF"/>
                </a:solidFill>
                <a:latin typeface="Trebuchet MS"/>
                <a:cs typeface="Trebuchet MS"/>
              </a:rPr>
              <a:t>MNIST</a:t>
            </a:r>
            <a:r>
              <a:rPr b="0" spc="-200" dirty="0">
                <a:solidFill>
                  <a:srgbClr val="FFFFFF"/>
                </a:solidFill>
                <a:latin typeface="Trebuchet MS"/>
                <a:cs typeface="Trebuchet MS"/>
              </a:rPr>
              <a:t> </a:t>
            </a:r>
            <a:r>
              <a:rPr b="0" spc="254" dirty="0">
                <a:solidFill>
                  <a:srgbClr val="FFFFFF"/>
                </a:solidFill>
                <a:latin typeface="Trebuchet MS"/>
                <a:cs typeface="Trebuchet MS"/>
              </a:rPr>
              <a:t>DATASET</a:t>
            </a:r>
          </a:p>
        </p:txBody>
      </p:sp>
      <p:sp>
        <p:nvSpPr>
          <p:cNvPr id="4" name="object 4"/>
          <p:cNvSpPr txBox="1"/>
          <p:nvPr/>
        </p:nvSpPr>
        <p:spPr>
          <a:xfrm>
            <a:off x="5092562" y="1847716"/>
            <a:ext cx="3300095" cy="1842770"/>
          </a:xfrm>
          <a:prstGeom prst="rect">
            <a:avLst/>
          </a:prstGeom>
        </p:spPr>
        <p:txBody>
          <a:bodyPr vert="horz" wrap="square" lIns="0" tIns="12700" rIns="0" bIns="0" rtlCol="0">
            <a:spAutoFit/>
          </a:bodyPr>
          <a:lstStyle/>
          <a:p>
            <a:pPr algn="ctr">
              <a:lnSpc>
                <a:spcPct val="100000"/>
              </a:lnSpc>
              <a:spcBef>
                <a:spcPts val="100"/>
              </a:spcBef>
            </a:pPr>
            <a:r>
              <a:rPr sz="1800" spc="-55" dirty="0">
                <a:solidFill>
                  <a:srgbClr val="FFFFFF"/>
                </a:solidFill>
                <a:latin typeface="Trebuchet MS"/>
                <a:cs typeface="Trebuchet MS"/>
              </a:rPr>
              <a:t>Input: </a:t>
            </a:r>
            <a:r>
              <a:rPr sz="1800" spc="-50" dirty="0">
                <a:solidFill>
                  <a:srgbClr val="FFFFFF"/>
                </a:solidFill>
                <a:latin typeface="Trebuchet MS"/>
                <a:cs typeface="Trebuchet MS"/>
              </a:rPr>
              <a:t>1x28x28 </a:t>
            </a:r>
            <a:r>
              <a:rPr sz="1800" spc="-30" dirty="0">
                <a:solidFill>
                  <a:srgbClr val="FFFFFF"/>
                </a:solidFill>
                <a:latin typeface="Trebuchet MS"/>
                <a:cs typeface="Trebuchet MS"/>
              </a:rPr>
              <a:t>(GrayScale</a:t>
            </a:r>
            <a:r>
              <a:rPr sz="1800" spc="-229" dirty="0">
                <a:solidFill>
                  <a:srgbClr val="FFFFFF"/>
                </a:solidFill>
                <a:latin typeface="Trebuchet MS"/>
                <a:cs typeface="Trebuchet MS"/>
              </a:rPr>
              <a:t> </a:t>
            </a:r>
            <a:r>
              <a:rPr sz="1800" spc="-20" dirty="0">
                <a:solidFill>
                  <a:srgbClr val="FFFFFF"/>
                </a:solidFill>
                <a:latin typeface="Trebuchet MS"/>
                <a:cs typeface="Trebuchet MS"/>
              </a:rPr>
              <a:t>Image)</a:t>
            </a:r>
            <a:endParaRPr sz="1800">
              <a:latin typeface="Trebuchet MS"/>
              <a:cs typeface="Trebuchet MS"/>
            </a:endParaRPr>
          </a:p>
          <a:p>
            <a:pPr algn="ctr">
              <a:lnSpc>
                <a:spcPct val="100000"/>
              </a:lnSpc>
              <a:spcBef>
                <a:spcPts val="1890"/>
              </a:spcBef>
            </a:pPr>
            <a:r>
              <a:rPr sz="1800" spc="-65" dirty="0">
                <a:solidFill>
                  <a:srgbClr val="FFFFFF"/>
                </a:solidFill>
                <a:latin typeface="Trebuchet MS"/>
                <a:cs typeface="Trebuchet MS"/>
              </a:rPr>
              <a:t>Class: </a:t>
            </a:r>
            <a:r>
              <a:rPr sz="1800" spc="-114" dirty="0">
                <a:solidFill>
                  <a:srgbClr val="FFFFFF"/>
                </a:solidFill>
                <a:latin typeface="Trebuchet MS"/>
                <a:cs typeface="Trebuchet MS"/>
              </a:rPr>
              <a:t>10 </a:t>
            </a:r>
            <a:r>
              <a:rPr sz="1800" spc="-145" dirty="0">
                <a:solidFill>
                  <a:srgbClr val="FFFFFF"/>
                </a:solidFill>
                <a:latin typeface="Trebuchet MS"/>
                <a:cs typeface="Trebuchet MS"/>
              </a:rPr>
              <a:t>(0,1,2, </a:t>
            </a:r>
            <a:r>
              <a:rPr sz="1800" spc="-270" dirty="0">
                <a:solidFill>
                  <a:srgbClr val="FFFFFF"/>
                </a:solidFill>
                <a:latin typeface="Trebuchet MS"/>
                <a:cs typeface="Trebuchet MS"/>
              </a:rPr>
              <a:t>…  </a:t>
            </a:r>
            <a:r>
              <a:rPr sz="1800" spc="-280" dirty="0">
                <a:solidFill>
                  <a:srgbClr val="FFFFFF"/>
                </a:solidFill>
                <a:latin typeface="Trebuchet MS"/>
                <a:cs typeface="Trebuchet MS"/>
              </a:rPr>
              <a:t>,</a:t>
            </a:r>
            <a:r>
              <a:rPr sz="1800" spc="-210" dirty="0">
                <a:solidFill>
                  <a:srgbClr val="FFFFFF"/>
                </a:solidFill>
                <a:latin typeface="Trebuchet MS"/>
                <a:cs typeface="Trebuchet MS"/>
              </a:rPr>
              <a:t> </a:t>
            </a:r>
            <a:r>
              <a:rPr sz="1800" spc="5" dirty="0">
                <a:solidFill>
                  <a:srgbClr val="FFFFFF"/>
                </a:solidFill>
                <a:latin typeface="Trebuchet MS"/>
                <a:cs typeface="Trebuchet MS"/>
              </a:rPr>
              <a:t>9)</a:t>
            </a:r>
            <a:endParaRPr sz="1800">
              <a:latin typeface="Trebuchet MS"/>
              <a:cs typeface="Trebuchet MS"/>
            </a:endParaRPr>
          </a:p>
          <a:p>
            <a:pPr marR="663575" algn="r">
              <a:lnSpc>
                <a:spcPct val="100000"/>
              </a:lnSpc>
              <a:spcBef>
                <a:spcPts val="1890"/>
              </a:spcBef>
            </a:pPr>
            <a:r>
              <a:rPr sz="1800" spc="-10" dirty="0">
                <a:solidFill>
                  <a:srgbClr val="FFFFFF"/>
                </a:solidFill>
                <a:latin typeface="Trebuchet MS"/>
                <a:cs typeface="Trebuchet MS"/>
              </a:rPr>
              <a:t>Train </a:t>
            </a:r>
            <a:r>
              <a:rPr sz="1800" spc="-75" dirty="0">
                <a:solidFill>
                  <a:srgbClr val="FFFFFF"/>
                </a:solidFill>
                <a:latin typeface="Trebuchet MS"/>
                <a:cs typeface="Trebuchet MS"/>
              </a:rPr>
              <a:t>Samples:</a:t>
            </a:r>
            <a:r>
              <a:rPr sz="1800" spc="-245" dirty="0">
                <a:solidFill>
                  <a:srgbClr val="FFFFFF"/>
                </a:solidFill>
                <a:latin typeface="Trebuchet MS"/>
                <a:cs typeface="Trebuchet MS"/>
              </a:rPr>
              <a:t> </a:t>
            </a:r>
            <a:r>
              <a:rPr sz="1800" spc="-60" dirty="0">
                <a:solidFill>
                  <a:srgbClr val="FFFFFF"/>
                </a:solidFill>
                <a:latin typeface="Trebuchet MS"/>
                <a:cs typeface="Trebuchet MS"/>
              </a:rPr>
              <a:t>60,000</a:t>
            </a:r>
            <a:endParaRPr sz="1800">
              <a:latin typeface="Trebuchet MS"/>
              <a:cs typeface="Trebuchet MS"/>
            </a:endParaRPr>
          </a:p>
          <a:p>
            <a:pPr marR="647700" algn="r">
              <a:lnSpc>
                <a:spcPct val="100000"/>
              </a:lnSpc>
              <a:spcBef>
                <a:spcPts val="1890"/>
              </a:spcBef>
            </a:pPr>
            <a:r>
              <a:rPr sz="1800" spc="-55" dirty="0">
                <a:solidFill>
                  <a:srgbClr val="FFFFFF"/>
                </a:solidFill>
                <a:latin typeface="Trebuchet MS"/>
                <a:cs typeface="Trebuchet MS"/>
              </a:rPr>
              <a:t>Test </a:t>
            </a:r>
            <a:r>
              <a:rPr sz="1800" spc="-75" dirty="0">
                <a:solidFill>
                  <a:srgbClr val="FFFFFF"/>
                </a:solidFill>
                <a:latin typeface="Trebuchet MS"/>
                <a:cs typeface="Trebuchet MS"/>
              </a:rPr>
              <a:t>Samples:</a:t>
            </a:r>
            <a:r>
              <a:rPr sz="1800" spc="-215" dirty="0">
                <a:solidFill>
                  <a:srgbClr val="FFFFFF"/>
                </a:solidFill>
                <a:latin typeface="Trebuchet MS"/>
                <a:cs typeface="Trebuchet MS"/>
              </a:rPr>
              <a:t> </a:t>
            </a:r>
            <a:r>
              <a:rPr sz="1800" spc="-85" dirty="0">
                <a:solidFill>
                  <a:srgbClr val="FFFFFF"/>
                </a:solidFill>
                <a:latin typeface="Trebuchet MS"/>
                <a:cs typeface="Trebuchet MS"/>
              </a:rPr>
              <a:t>10,000</a:t>
            </a:r>
            <a:endParaRPr sz="1800">
              <a:latin typeface="Trebuchet MS"/>
              <a:cs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61051" y="421342"/>
            <a:ext cx="7180377" cy="438506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5075" y="672123"/>
            <a:ext cx="6976160" cy="4102491"/>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836393" y="224774"/>
            <a:ext cx="3117850" cy="238760"/>
          </a:xfrm>
          <a:prstGeom prst="rect">
            <a:avLst/>
          </a:prstGeom>
        </p:spPr>
        <p:txBody>
          <a:bodyPr vert="horz" wrap="square" lIns="0" tIns="12700" rIns="0" bIns="0" rtlCol="0">
            <a:spAutoFit/>
          </a:bodyPr>
          <a:lstStyle/>
          <a:p>
            <a:pPr marL="12700">
              <a:lnSpc>
                <a:spcPct val="100000"/>
              </a:lnSpc>
              <a:spcBef>
                <a:spcPts val="100"/>
              </a:spcBef>
            </a:pPr>
            <a:r>
              <a:rPr sz="1400" b="0" spc="-35" dirty="0">
                <a:solidFill>
                  <a:srgbClr val="FFFFFF"/>
                </a:solidFill>
                <a:latin typeface="Trebuchet MS"/>
                <a:cs typeface="Trebuchet MS"/>
              </a:rPr>
              <a:t>Batch </a:t>
            </a:r>
            <a:r>
              <a:rPr sz="1400" b="0" spc="-75" dirty="0">
                <a:solidFill>
                  <a:srgbClr val="FFFFFF"/>
                </a:solidFill>
                <a:latin typeface="Trebuchet MS"/>
                <a:cs typeface="Trebuchet MS"/>
              </a:rPr>
              <a:t>Size: </a:t>
            </a:r>
            <a:r>
              <a:rPr sz="1400" b="0" spc="-5" dirty="0">
                <a:solidFill>
                  <a:srgbClr val="FFFFFF"/>
                </a:solidFill>
                <a:latin typeface="Trebuchet MS"/>
                <a:cs typeface="Trebuchet MS"/>
              </a:rPr>
              <a:t>200 </a:t>
            </a:r>
            <a:r>
              <a:rPr sz="1400" b="0" spc="-40" dirty="0">
                <a:solidFill>
                  <a:srgbClr val="FFFFFF"/>
                </a:solidFill>
                <a:latin typeface="Trebuchet MS"/>
                <a:cs typeface="Trebuchet MS"/>
              </a:rPr>
              <a:t>Epochs: </a:t>
            </a:r>
            <a:r>
              <a:rPr sz="1400" b="0" spc="-60" dirty="0">
                <a:solidFill>
                  <a:srgbClr val="FFFFFF"/>
                </a:solidFill>
                <a:latin typeface="Trebuchet MS"/>
                <a:cs typeface="Trebuchet MS"/>
              </a:rPr>
              <a:t>100 </a:t>
            </a:r>
            <a:r>
              <a:rPr sz="1400" b="0" spc="-25" dirty="0">
                <a:solidFill>
                  <a:srgbClr val="FFFFFF"/>
                </a:solidFill>
                <a:latin typeface="Trebuchet MS"/>
                <a:cs typeface="Trebuchet MS"/>
              </a:rPr>
              <a:t>Dropout:</a:t>
            </a:r>
            <a:r>
              <a:rPr sz="1400" b="0" spc="-235" dirty="0">
                <a:solidFill>
                  <a:srgbClr val="FFFFFF"/>
                </a:solidFill>
                <a:latin typeface="Trebuchet MS"/>
                <a:cs typeface="Trebuchet MS"/>
              </a:rPr>
              <a:t> </a:t>
            </a:r>
            <a:r>
              <a:rPr sz="1400" b="0" spc="-20" dirty="0">
                <a:solidFill>
                  <a:srgbClr val="FFFFFF"/>
                </a:solidFill>
                <a:latin typeface="Trebuchet MS"/>
                <a:cs typeface="Trebuchet MS"/>
              </a:rPr>
              <a:t>Yes</a:t>
            </a:r>
            <a:endParaRPr sz="1400">
              <a:latin typeface="Trebuchet MS"/>
              <a:cs typeface="Trebuchet MS"/>
            </a:endParaRPr>
          </a:p>
        </p:txBody>
      </p:sp>
      <p:sp>
        <p:nvSpPr>
          <p:cNvPr id="4" name="object 4"/>
          <p:cNvSpPr txBox="1"/>
          <p:nvPr/>
        </p:nvSpPr>
        <p:spPr>
          <a:xfrm>
            <a:off x="7184261" y="1266443"/>
            <a:ext cx="1628775" cy="1846580"/>
          </a:xfrm>
          <a:prstGeom prst="rect">
            <a:avLst/>
          </a:prstGeom>
        </p:spPr>
        <p:txBody>
          <a:bodyPr vert="horz" wrap="square" lIns="0" tIns="12700" rIns="0" bIns="0" rtlCol="0">
            <a:spAutoFit/>
          </a:bodyPr>
          <a:lstStyle/>
          <a:p>
            <a:pPr marL="12700">
              <a:lnSpc>
                <a:spcPct val="100000"/>
              </a:lnSpc>
              <a:spcBef>
                <a:spcPts val="100"/>
              </a:spcBef>
            </a:pPr>
            <a:r>
              <a:rPr sz="1200" spc="35" dirty="0">
                <a:solidFill>
                  <a:srgbClr val="FFFFFF"/>
                </a:solidFill>
                <a:latin typeface="Trebuchet MS"/>
                <a:cs typeface="Trebuchet MS"/>
              </a:rPr>
              <a:t>Minimum </a:t>
            </a:r>
            <a:r>
              <a:rPr sz="1200" spc="5" dirty="0">
                <a:solidFill>
                  <a:srgbClr val="FFFFFF"/>
                </a:solidFill>
                <a:latin typeface="Trebuchet MS"/>
                <a:cs typeface="Trebuchet MS"/>
              </a:rPr>
              <a:t>Error</a:t>
            </a:r>
            <a:r>
              <a:rPr sz="1200" spc="-185" dirty="0">
                <a:solidFill>
                  <a:srgbClr val="FFFFFF"/>
                </a:solidFill>
                <a:latin typeface="Trebuchet MS"/>
                <a:cs typeface="Trebuchet MS"/>
              </a:rPr>
              <a:t> </a:t>
            </a:r>
            <a:r>
              <a:rPr sz="1200" spc="-50" dirty="0">
                <a:solidFill>
                  <a:srgbClr val="FFFFFF"/>
                </a:solidFill>
                <a:latin typeface="Trebuchet MS"/>
                <a:cs typeface="Trebuchet MS"/>
              </a:rPr>
              <a:t>Values:</a:t>
            </a:r>
            <a:endParaRPr sz="1200">
              <a:latin typeface="Trebuchet MS"/>
              <a:cs typeface="Trebuchet MS"/>
            </a:endParaRPr>
          </a:p>
          <a:p>
            <a:pPr>
              <a:lnSpc>
                <a:spcPct val="100000"/>
              </a:lnSpc>
              <a:spcBef>
                <a:spcPts val="40"/>
              </a:spcBef>
            </a:pPr>
            <a:endParaRPr sz="1500">
              <a:latin typeface="Trebuchet MS"/>
              <a:cs typeface="Trebuchet MS"/>
            </a:endParaRPr>
          </a:p>
          <a:p>
            <a:pPr marL="12700">
              <a:lnSpc>
                <a:spcPct val="100000"/>
              </a:lnSpc>
            </a:pPr>
            <a:r>
              <a:rPr sz="1200" spc="165" dirty="0">
                <a:solidFill>
                  <a:srgbClr val="FFFFFF"/>
                </a:solidFill>
                <a:latin typeface="Trebuchet MS"/>
                <a:cs typeface="Trebuchet MS"/>
              </a:rPr>
              <a:t>DCNN</a:t>
            </a:r>
            <a:r>
              <a:rPr sz="1200" spc="-120" dirty="0">
                <a:solidFill>
                  <a:srgbClr val="FFFFFF"/>
                </a:solidFill>
                <a:latin typeface="Trebuchet MS"/>
                <a:cs typeface="Trebuchet MS"/>
              </a:rPr>
              <a:t> </a:t>
            </a:r>
            <a:r>
              <a:rPr sz="1200" spc="-40" dirty="0">
                <a:solidFill>
                  <a:srgbClr val="FFFFFF"/>
                </a:solidFill>
                <a:latin typeface="Trebuchet MS"/>
                <a:cs typeface="Trebuchet MS"/>
              </a:rPr>
              <a:t>Train: </a:t>
            </a:r>
            <a:r>
              <a:rPr sz="1200" spc="-65" dirty="0">
                <a:solidFill>
                  <a:srgbClr val="FFFFFF"/>
                </a:solidFill>
                <a:latin typeface="Trebuchet MS"/>
                <a:cs typeface="Trebuchet MS"/>
              </a:rPr>
              <a:t>0.032 </a:t>
            </a:r>
            <a:r>
              <a:rPr sz="1200" spc="-85" dirty="0">
                <a:solidFill>
                  <a:srgbClr val="FFFFFF"/>
                </a:solidFill>
                <a:latin typeface="Trebuchet MS"/>
                <a:cs typeface="Trebuchet MS"/>
              </a:rPr>
              <a:t>at </a:t>
            </a:r>
            <a:r>
              <a:rPr sz="1200" spc="-45" dirty="0">
                <a:solidFill>
                  <a:srgbClr val="FFFFFF"/>
                </a:solidFill>
                <a:latin typeface="Trebuchet MS"/>
                <a:cs typeface="Trebuchet MS"/>
              </a:rPr>
              <a:t>97</a:t>
            </a:r>
            <a:endParaRPr sz="1200">
              <a:latin typeface="Trebuchet MS"/>
              <a:cs typeface="Trebuchet MS"/>
            </a:endParaRPr>
          </a:p>
          <a:p>
            <a:pPr>
              <a:lnSpc>
                <a:spcPct val="100000"/>
              </a:lnSpc>
              <a:spcBef>
                <a:spcPts val="45"/>
              </a:spcBef>
            </a:pPr>
            <a:endParaRPr sz="1500">
              <a:latin typeface="Trebuchet MS"/>
              <a:cs typeface="Trebuchet MS"/>
            </a:endParaRPr>
          </a:p>
          <a:p>
            <a:pPr marL="12700">
              <a:lnSpc>
                <a:spcPct val="100000"/>
              </a:lnSpc>
            </a:pPr>
            <a:r>
              <a:rPr sz="1200" spc="165" dirty="0">
                <a:solidFill>
                  <a:srgbClr val="FFFFFF"/>
                </a:solidFill>
                <a:latin typeface="Trebuchet MS"/>
                <a:cs typeface="Trebuchet MS"/>
              </a:rPr>
              <a:t>DCNN </a:t>
            </a:r>
            <a:r>
              <a:rPr sz="1200" spc="-70" dirty="0">
                <a:solidFill>
                  <a:srgbClr val="FFFFFF"/>
                </a:solidFill>
                <a:latin typeface="Trebuchet MS"/>
                <a:cs typeface="Trebuchet MS"/>
              </a:rPr>
              <a:t>Test:</a:t>
            </a:r>
            <a:r>
              <a:rPr sz="1200" spc="-280" dirty="0">
                <a:solidFill>
                  <a:srgbClr val="FFFFFF"/>
                </a:solidFill>
                <a:latin typeface="Trebuchet MS"/>
                <a:cs typeface="Trebuchet MS"/>
              </a:rPr>
              <a:t> </a:t>
            </a:r>
            <a:r>
              <a:rPr sz="1200" spc="-100" dirty="0">
                <a:solidFill>
                  <a:srgbClr val="FFFFFF"/>
                </a:solidFill>
                <a:latin typeface="Trebuchet MS"/>
                <a:cs typeface="Trebuchet MS"/>
              </a:rPr>
              <a:t>0.01 </a:t>
            </a:r>
            <a:r>
              <a:rPr sz="1200" spc="-85" dirty="0">
                <a:solidFill>
                  <a:srgbClr val="FFFFFF"/>
                </a:solidFill>
                <a:latin typeface="Trebuchet MS"/>
                <a:cs typeface="Trebuchet MS"/>
              </a:rPr>
              <a:t>at </a:t>
            </a:r>
            <a:r>
              <a:rPr sz="1200" spc="-100" dirty="0">
                <a:solidFill>
                  <a:srgbClr val="FFFFFF"/>
                </a:solidFill>
                <a:latin typeface="Trebuchet MS"/>
                <a:cs typeface="Trebuchet MS"/>
              </a:rPr>
              <a:t>13</a:t>
            </a:r>
            <a:endParaRPr sz="1200">
              <a:latin typeface="Trebuchet MS"/>
              <a:cs typeface="Trebuchet MS"/>
            </a:endParaRPr>
          </a:p>
          <a:p>
            <a:pPr>
              <a:lnSpc>
                <a:spcPct val="100000"/>
              </a:lnSpc>
              <a:spcBef>
                <a:spcPts val="40"/>
              </a:spcBef>
            </a:pPr>
            <a:endParaRPr sz="1500">
              <a:latin typeface="Trebuchet MS"/>
              <a:cs typeface="Trebuchet MS"/>
            </a:endParaRPr>
          </a:p>
          <a:p>
            <a:pPr marL="12700">
              <a:lnSpc>
                <a:spcPct val="100000"/>
              </a:lnSpc>
              <a:spcBef>
                <a:spcPts val="5"/>
              </a:spcBef>
            </a:pPr>
            <a:r>
              <a:rPr sz="1200" spc="155" dirty="0">
                <a:solidFill>
                  <a:srgbClr val="FFFFFF"/>
                </a:solidFill>
                <a:latin typeface="Trebuchet MS"/>
                <a:cs typeface="Trebuchet MS"/>
              </a:rPr>
              <a:t>CNN</a:t>
            </a:r>
            <a:r>
              <a:rPr sz="1200" spc="-110" dirty="0">
                <a:solidFill>
                  <a:srgbClr val="FFFFFF"/>
                </a:solidFill>
                <a:latin typeface="Trebuchet MS"/>
                <a:cs typeface="Trebuchet MS"/>
              </a:rPr>
              <a:t> </a:t>
            </a:r>
            <a:r>
              <a:rPr sz="1200" spc="-40" dirty="0">
                <a:solidFill>
                  <a:srgbClr val="FFFFFF"/>
                </a:solidFill>
                <a:latin typeface="Trebuchet MS"/>
                <a:cs typeface="Trebuchet MS"/>
              </a:rPr>
              <a:t>Train: </a:t>
            </a:r>
            <a:r>
              <a:rPr sz="1200" spc="-60" dirty="0">
                <a:solidFill>
                  <a:srgbClr val="FFFFFF"/>
                </a:solidFill>
                <a:latin typeface="Trebuchet MS"/>
                <a:cs typeface="Trebuchet MS"/>
              </a:rPr>
              <a:t>0.025 </a:t>
            </a:r>
            <a:r>
              <a:rPr sz="1200" spc="-85" dirty="0">
                <a:solidFill>
                  <a:srgbClr val="FFFFFF"/>
                </a:solidFill>
                <a:latin typeface="Trebuchet MS"/>
                <a:cs typeface="Trebuchet MS"/>
              </a:rPr>
              <a:t>at </a:t>
            </a:r>
            <a:r>
              <a:rPr sz="1200" spc="-45" dirty="0">
                <a:solidFill>
                  <a:srgbClr val="FFFFFF"/>
                </a:solidFill>
                <a:latin typeface="Trebuchet MS"/>
                <a:cs typeface="Trebuchet MS"/>
              </a:rPr>
              <a:t>97</a:t>
            </a:r>
            <a:endParaRPr sz="1200">
              <a:latin typeface="Trebuchet MS"/>
              <a:cs typeface="Trebuchet MS"/>
            </a:endParaRPr>
          </a:p>
          <a:p>
            <a:pPr>
              <a:lnSpc>
                <a:spcPct val="100000"/>
              </a:lnSpc>
              <a:spcBef>
                <a:spcPts val="40"/>
              </a:spcBef>
            </a:pPr>
            <a:endParaRPr sz="1500">
              <a:latin typeface="Trebuchet MS"/>
              <a:cs typeface="Trebuchet MS"/>
            </a:endParaRPr>
          </a:p>
          <a:p>
            <a:pPr marL="12700">
              <a:lnSpc>
                <a:spcPct val="100000"/>
              </a:lnSpc>
            </a:pPr>
            <a:r>
              <a:rPr sz="1200" spc="155" dirty="0">
                <a:solidFill>
                  <a:srgbClr val="FFFFFF"/>
                </a:solidFill>
                <a:latin typeface="Trebuchet MS"/>
                <a:cs typeface="Trebuchet MS"/>
              </a:rPr>
              <a:t>CNN</a:t>
            </a:r>
            <a:r>
              <a:rPr sz="1200" spc="-85" dirty="0">
                <a:solidFill>
                  <a:srgbClr val="FFFFFF"/>
                </a:solidFill>
                <a:latin typeface="Trebuchet MS"/>
                <a:cs typeface="Trebuchet MS"/>
              </a:rPr>
              <a:t> </a:t>
            </a:r>
            <a:r>
              <a:rPr sz="1200" spc="-70" dirty="0">
                <a:solidFill>
                  <a:srgbClr val="FFFFFF"/>
                </a:solidFill>
                <a:latin typeface="Trebuchet MS"/>
                <a:cs typeface="Trebuchet MS"/>
              </a:rPr>
              <a:t>Test: </a:t>
            </a:r>
            <a:r>
              <a:rPr sz="1200" spc="-55" dirty="0">
                <a:solidFill>
                  <a:srgbClr val="FFFFFF"/>
                </a:solidFill>
                <a:latin typeface="Trebuchet MS"/>
                <a:cs typeface="Trebuchet MS"/>
              </a:rPr>
              <a:t>0.009 </a:t>
            </a:r>
            <a:r>
              <a:rPr sz="1200" spc="-85" dirty="0">
                <a:solidFill>
                  <a:srgbClr val="FFFFFF"/>
                </a:solidFill>
                <a:latin typeface="Trebuchet MS"/>
                <a:cs typeface="Trebuchet MS"/>
              </a:rPr>
              <a:t>at </a:t>
            </a:r>
            <a:r>
              <a:rPr sz="1200" spc="-30" dirty="0">
                <a:solidFill>
                  <a:srgbClr val="FFFFFF"/>
                </a:solidFill>
                <a:latin typeface="Trebuchet MS"/>
                <a:cs typeface="Trebuchet MS"/>
              </a:rPr>
              <a:t>70</a:t>
            </a:r>
            <a:endParaRPr sz="1200">
              <a:latin typeface="Trebuchet MS"/>
              <a:cs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54423" y="570059"/>
            <a:ext cx="2565400" cy="482600"/>
          </a:xfrm>
          <a:prstGeom prst="rect">
            <a:avLst/>
          </a:prstGeom>
        </p:spPr>
        <p:txBody>
          <a:bodyPr vert="horz" wrap="square" lIns="0" tIns="12700" rIns="0" bIns="0" rtlCol="0">
            <a:spAutoFit/>
          </a:bodyPr>
          <a:lstStyle/>
          <a:p>
            <a:pPr marL="12700">
              <a:lnSpc>
                <a:spcPct val="100000"/>
              </a:lnSpc>
              <a:spcBef>
                <a:spcPts val="100"/>
              </a:spcBef>
            </a:pPr>
            <a:r>
              <a:rPr spc="250" dirty="0">
                <a:solidFill>
                  <a:srgbClr val="FFFFFF"/>
                </a:solidFill>
              </a:rPr>
              <a:t>DCNN </a:t>
            </a:r>
            <a:r>
              <a:rPr spc="130" dirty="0">
                <a:solidFill>
                  <a:srgbClr val="FFFFFF"/>
                </a:solidFill>
              </a:rPr>
              <a:t>vs</a:t>
            </a:r>
            <a:r>
              <a:rPr spc="-695" dirty="0">
                <a:solidFill>
                  <a:srgbClr val="FFFFFF"/>
                </a:solidFill>
              </a:rPr>
              <a:t> </a:t>
            </a:r>
            <a:r>
              <a:rPr spc="265" dirty="0">
                <a:solidFill>
                  <a:srgbClr val="FFFFFF"/>
                </a:solidFill>
              </a:rPr>
              <a:t>CNN</a:t>
            </a:r>
          </a:p>
        </p:txBody>
      </p:sp>
      <p:graphicFrame>
        <p:nvGraphicFramePr>
          <p:cNvPr id="3" name="object 3"/>
          <p:cNvGraphicFramePr>
            <a:graphicFrameLocks noGrp="1"/>
          </p:cNvGraphicFramePr>
          <p:nvPr/>
        </p:nvGraphicFramePr>
        <p:xfrm>
          <a:off x="2651932" y="1358284"/>
          <a:ext cx="3962400" cy="1695445"/>
        </p:xfrm>
        <a:graphic>
          <a:graphicData uri="http://schemas.openxmlformats.org/drawingml/2006/table">
            <a:tbl>
              <a:tblPr firstRow="1" bandRow="1">
                <a:tableStyleId>{2D5ABB26-0587-4C30-8999-92F81FD0307C}</a:tableStyleId>
              </a:tblPr>
              <a:tblGrid>
                <a:gridCol w="6604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gridCol w="660400">
                  <a:extLst>
                    <a:ext uri="{9D8B030D-6E8A-4147-A177-3AD203B41FA5}">
                      <a16:colId xmlns:a16="http://schemas.microsoft.com/office/drawing/2014/main" val="20003"/>
                    </a:ext>
                  </a:extLst>
                </a:gridCol>
                <a:gridCol w="660400">
                  <a:extLst>
                    <a:ext uri="{9D8B030D-6E8A-4147-A177-3AD203B41FA5}">
                      <a16:colId xmlns:a16="http://schemas.microsoft.com/office/drawing/2014/main" val="20004"/>
                    </a:ext>
                  </a:extLst>
                </a:gridCol>
                <a:gridCol w="660400">
                  <a:extLst>
                    <a:ext uri="{9D8B030D-6E8A-4147-A177-3AD203B41FA5}">
                      <a16:colId xmlns:a16="http://schemas.microsoft.com/office/drawing/2014/main" val="20005"/>
                    </a:ext>
                  </a:extLst>
                </a:gridCol>
              </a:tblGrid>
              <a:tr h="552448">
                <a:tc>
                  <a:txBody>
                    <a:bodyPr/>
                    <a:lstStyle/>
                    <a:p>
                      <a:pPr>
                        <a:lnSpc>
                          <a:spcPct val="100000"/>
                        </a:lnSpc>
                        <a:spcBef>
                          <a:spcPts val="20"/>
                        </a:spcBef>
                      </a:pPr>
                      <a:endParaRPr sz="1250">
                        <a:latin typeface="Times New Roman"/>
                        <a:cs typeface="Times New Roman"/>
                      </a:endParaRPr>
                    </a:p>
                    <a:p>
                      <a:pPr algn="ctr">
                        <a:lnSpc>
                          <a:spcPct val="100000"/>
                        </a:lnSpc>
                      </a:pPr>
                      <a:r>
                        <a:rPr sz="1000" b="1" spc="-5" dirty="0">
                          <a:solidFill>
                            <a:srgbClr val="FFFFFF"/>
                          </a:solidFill>
                          <a:latin typeface="Arial"/>
                          <a:cs typeface="Arial"/>
                        </a:rPr>
                        <a:t>Epochs</a:t>
                      </a:r>
                      <a:endParaRPr sz="1000">
                        <a:latin typeface="Arial"/>
                        <a:cs typeface="Arial"/>
                      </a:endParaRPr>
                    </a:p>
                  </a:txBody>
                  <a:tcPr marL="0" marR="0" marT="25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36464F"/>
                    </a:solidFill>
                  </a:tcPr>
                </a:tc>
                <a:tc>
                  <a:txBody>
                    <a:bodyPr/>
                    <a:lstStyle/>
                    <a:p>
                      <a:pPr>
                        <a:lnSpc>
                          <a:spcPct val="100000"/>
                        </a:lnSpc>
                        <a:spcBef>
                          <a:spcPts val="20"/>
                        </a:spcBef>
                      </a:pPr>
                      <a:endParaRPr sz="1250">
                        <a:latin typeface="Times New Roman"/>
                        <a:cs typeface="Times New Roman"/>
                      </a:endParaRPr>
                    </a:p>
                    <a:p>
                      <a:pPr algn="ctr">
                        <a:lnSpc>
                          <a:spcPct val="100000"/>
                        </a:lnSpc>
                      </a:pPr>
                      <a:r>
                        <a:rPr sz="1000" b="1" spc="-5" dirty="0">
                          <a:solidFill>
                            <a:srgbClr val="FFFFFF"/>
                          </a:solidFill>
                          <a:latin typeface="Arial"/>
                          <a:cs typeface="Arial"/>
                        </a:rPr>
                        <a:t>Pool</a:t>
                      </a:r>
                      <a:endParaRPr sz="1000">
                        <a:latin typeface="Arial"/>
                        <a:cs typeface="Arial"/>
                      </a:endParaRPr>
                    </a:p>
                  </a:txBody>
                  <a:tcPr marL="0" marR="0" marT="25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36464F"/>
                    </a:solidFill>
                  </a:tcPr>
                </a:tc>
                <a:tc>
                  <a:txBody>
                    <a:bodyPr/>
                    <a:lstStyle/>
                    <a:p>
                      <a:pPr marL="202565" marR="146050" indent="-49530">
                        <a:lnSpc>
                          <a:spcPct val="112500"/>
                        </a:lnSpc>
                        <a:spcBef>
                          <a:spcPts val="635"/>
                        </a:spcBef>
                      </a:pPr>
                      <a:r>
                        <a:rPr sz="1000" b="1" spc="-5" dirty="0">
                          <a:solidFill>
                            <a:srgbClr val="FFFFFF"/>
                          </a:solidFill>
                          <a:latin typeface="Arial"/>
                          <a:cs typeface="Arial"/>
                        </a:rPr>
                        <a:t>Batch  Size</a:t>
                      </a:r>
                      <a:endParaRPr sz="1000">
                        <a:latin typeface="Arial"/>
                        <a:cs typeface="Arial"/>
                      </a:endParaRP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36464F"/>
                    </a:solidFill>
                  </a:tcPr>
                </a:tc>
                <a:tc>
                  <a:txBody>
                    <a:bodyPr/>
                    <a:lstStyle/>
                    <a:p>
                      <a:pPr>
                        <a:lnSpc>
                          <a:spcPct val="100000"/>
                        </a:lnSpc>
                        <a:spcBef>
                          <a:spcPts val="20"/>
                        </a:spcBef>
                      </a:pPr>
                      <a:endParaRPr sz="1250">
                        <a:latin typeface="Times New Roman"/>
                        <a:cs typeface="Times New Roman"/>
                      </a:endParaRPr>
                    </a:p>
                    <a:p>
                      <a:pPr algn="ctr">
                        <a:lnSpc>
                          <a:spcPct val="100000"/>
                        </a:lnSpc>
                      </a:pPr>
                      <a:r>
                        <a:rPr sz="1000" b="1" spc="-5" dirty="0">
                          <a:solidFill>
                            <a:srgbClr val="FFFFFF"/>
                          </a:solidFill>
                          <a:latin typeface="Arial"/>
                          <a:cs typeface="Arial"/>
                        </a:rPr>
                        <a:t>Dropout</a:t>
                      </a:r>
                      <a:endParaRPr sz="1000">
                        <a:latin typeface="Arial"/>
                        <a:cs typeface="Arial"/>
                      </a:endParaRPr>
                    </a:p>
                  </a:txBody>
                  <a:tcPr marL="0" marR="0" marT="25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36464F"/>
                    </a:solidFill>
                  </a:tcPr>
                </a:tc>
                <a:tc>
                  <a:txBody>
                    <a:bodyPr/>
                    <a:lstStyle/>
                    <a:p>
                      <a:pPr marL="146685" marR="138430" indent="52705" algn="just">
                        <a:lnSpc>
                          <a:spcPts val="1350"/>
                        </a:lnSpc>
                        <a:spcBef>
                          <a:spcPts val="30"/>
                        </a:spcBef>
                      </a:pPr>
                      <a:r>
                        <a:rPr sz="1000" b="1" spc="-5" dirty="0">
                          <a:solidFill>
                            <a:srgbClr val="FFFFFF"/>
                          </a:solidFill>
                          <a:latin typeface="Arial"/>
                          <a:cs typeface="Arial"/>
                        </a:rPr>
                        <a:t>Test  Error  DCNN</a:t>
                      </a:r>
                      <a:endParaRPr sz="1000">
                        <a:latin typeface="Arial"/>
                        <a:cs typeface="Arial"/>
                      </a:endParaRPr>
                    </a:p>
                  </a:txBody>
                  <a:tcPr marL="0" marR="0" marT="381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36464F"/>
                    </a:solidFill>
                  </a:tcPr>
                </a:tc>
                <a:tc>
                  <a:txBody>
                    <a:bodyPr/>
                    <a:lstStyle/>
                    <a:p>
                      <a:pPr marL="174625" marR="168275" indent="24130" algn="just">
                        <a:lnSpc>
                          <a:spcPts val="1350"/>
                        </a:lnSpc>
                        <a:spcBef>
                          <a:spcPts val="30"/>
                        </a:spcBef>
                      </a:pPr>
                      <a:r>
                        <a:rPr sz="1000" b="1" spc="-5" dirty="0">
                          <a:solidFill>
                            <a:srgbClr val="FFFFFF"/>
                          </a:solidFill>
                          <a:latin typeface="Arial"/>
                          <a:cs typeface="Arial"/>
                        </a:rPr>
                        <a:t>Test  Error  CNN</a:t>
                      </a:r>
                      <a:endParaRPr sz="1000">
                        <a:latin typeface="Arial"/>
                        <a:cs typeface="Arial"/>
                      </a:endParaRPr>
                    </a:p>
                  </a:txBody>
                  <a:tcPr marL="0" marR="0" marT="381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36464F"/>
                    </a:solidFill>
                  </a:tcPr>
                </a:tc>
                <a:extLst>
                  <a:ext uri="{0D108BD9-81ED-4DB2-BD59-A6C34878D82A}">
                    <a16:rowId xmlns:a16="http://schemas.microsoft.com/office/drawing/2014/main" val="10000"/>
                  </a:ext>
                </a:extLst>
              </a:tr>
              <a:tr h="380999">
                <a:tc>
                  <a:txBody>
                    <a:bodyPr/>
                    <a:lstStyle/>
                    <a:p>
                      <a:pPr algn="ctr">
                        <a:lnSpc>
                          <a:spcPct val="100000"/>
                        </a:lnSpc>
                        <a:spcBef>
                          <a:spcPts val="785"/>
                        </a:spcBef>
                      </a:pPr>
                      <a:r>
                        <a:rPr sz="1000" spc="-5" dirty="0">
                          <a:solidFill>
                            <a:srgbClr val="FFFFFF"/>
                          </a:solidFill>
                          <a:latin typeface="Arial"/>
                          <a:cs typeface="Arial"/>
                        </a:rPr>
                        <a:t>10</a:t>
                      </a:r>
                      <a:endParaRPr sz="1000">
                        <a:latin typeface="Arial"/>
                        <a:cs typeface="Arial"/>
                      </a:endParaRPr>
                    </a:p>
                  </a:txBody>
                  <a:tcPr marL="0" marR="0" marT="9969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36464F"/>
                    </a:solidFill>
                  </a:tcPr>
                </a:tc>
                <a:tc>
                  <a:txBody>
                    <a:bodyPr/>
                    <a:lstStyle/>
                    <a:p>
                      <a:pPr algn="ctr">
                        <a:lnSpc>
                          <a:spcPct val="100000"/>
                        </a:lnSpc>
                        <a:spcBef>
                          <a:spcPts val="785"/>
                        </a:spcBef>
                      </a:pPr>
                      <a:r>
                        <a:rPr sz="1000" dirty="0">
                          <a:solidFill>
                            <a:srgbClr val="FFFFFF"/>
                          </a:solidFill>
                          <a:latin typeface="Arial"/>
                          <a:cs typeface="Arial"/>
                        </a:rPr>
                        <a:t>2</a:t>
                      </a:r>
                      <a:endParaRPr sz="1000">
                        <a:latin typeface="Arial"/>
                        <a:cs typeface="Arial"/>
                      </a:endParaRPr>
                    </a:p>
                  </a:txBody>
                  <a:tcPr marL="0" marR="0" marT="9969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36464F"/>
                    </a:solidFill>
                  </a:tcPr>
                </a:tc>
                <a:tc>
                  <a:txBody>
                    <a:bodyPr/>
                    <a:lstStyle/>
                    <a:p>
                      <a:pPr marR="215900" algn="r">
                        <a:lnSpc>
                          <a:spcPct val="100000"/>
                        </a:lnSpc>
                        <a:spcBef>
                          <a:spcPts val="785"/>
                        </a:spcBef>
                      </a:pPr>
                      <a:r>
                        <a:rPr sz="1000" spc="-5" dirty="0">
                          <a:solidFill>
                            <a:srgbClr val="FFFFFF"/>
                          </a:solidFill>
                          <a:latin typeface="Arial"/>
                          <a:cs typeface="Arial"/>
                        </a:rPr>
                        <a:t>200</a:t>
                      </a:r>
                      <a:endParaRPr sz="1000">
                        <a:latin typeface="Arial"/>
                        <a:cs typeface="Arial"/>
                      </a:endParaRPr>
                    </a:p>
                  </a:txBody>
                  <a:tcPr marL="0" marR="0" marT="9969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36464F"/>
                    </a:solidFill>
                  </a:tcPr>
                </a:tc>
                <a:tc>
                  <a:txBody>
                    <a:bodyPr/>
                    <a:lstStyle/>
                    <a:p>
                      <a:pPr algn="ctr">
                        <a:lnSpc>
                          <a:spcPct val="100000"/>
                        </a:lnSpc>
                        <a:spcBef>
                          <a:spcPts val="785"/>
                        </a:spcBef>
                      </a:pPr>
                      <a:r>
                        <a:rPr sz="1000" spc="-5" dirty="0">
                          <a:solidFill>
                            <a:srgbClr val="FFFFFF"/>
                          </a:solidFill>
                          <a:latin typeface="Arial"/>
                          <a:cs typeface="Arial"/>
                        </a:rPr>
                        <a:t>No</a:t>
                      </a:r>
                      <a:endParaRPr sz="1000">
                        <a:latin typeface="Arial"/>
                        <a:cs typeface="Arial"/>
                      </a:endParaRPr>
                    </a:p>
                  </a:txBody>
                  <a:tcPr marL="0" marR="0" marT="9969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36464F"/>
                    </a:solidFill>
                  </a:tcPr>
                </a:tc>
                <a:tc>
                  <a:txBody>
                    <a:bodyPr/>
                    <a:lstStyle/>
                    <a:p>
                      <a:pPr algn="ctr">
                        <a:lnSpc>
                          <a:spcPct val="100000"/>
                        </a:lnSpc>
                        <a:spcBef>
                          <a:spcPts val="785"/>
                        </a:spcBef>
                      </a:pPr>
                      <a:r>
                        <a:rPr sz="1000" spc="-5" dirty="0">
                          <a:solidFill>
                            <a:srgbClr val="00FF00"/>
                          </a:solidFill>
                          <a:latin typeface="Arial"/>
                          <a:cs typeface="Arial"/>
                        </a:rPr>
                        <a:t>0.0137</a:t>
                      </a:r>
                      <a:endParaRPr sz="1000">
                        <a:latin typeface="Arial"/>
                        <a:cs typeface="Arial"/>
                      </a:endParaRPr>
                    </a:p>
                  </a:txBody>
                  <a:tcPr marL="0" marR="0" marT="9969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36464F"/>
                    </a:solidFill>
                  </a:tcPr>
                </a:tc>
                <a:tc>
                  <a:txBody>
                    <a:bodyPr/>
                    <a:lstStyle/>
                    <a:p>
                      <a:pPr algn="ctr">
                        <a:lnSpc>
                          <a:spcPct val="100000"/>
                        </a:lnSpc>
                        <a:spcBef>
                          <a:spcPts val="785"/>
                        </a:spcBef>
                      </a:pPr>
                      <a:r>
                        <a:rPr sz="1000" spc="-5" dirty="0">
                          <a:solidFill>
                            <a:srgbClr val="FFFFFF"/>
                          </a:solidFill>
                          <a:latin typeface="Arial"/>
                          <a:cs typeface="Arial"/>
                        </a:rPr>
                        <a:t>0.019</a:t>
                      </a:r>
                      <a:endParaRPr sz="1000">
                        <a:latin typeface="Arial"/>
                        <a:cs typeface="Arial"/>
                      </a:endParaRPr>
                    </a:p>
                  </a:txBody>
                  <a:tcPr marL="0" marR="0" marT="9969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36464F"/>
                    </a:solidFill>
                  </a:tcPr>
                </a:tc>
                <a:extLst>
                  <a:ext uri="{0D108BD9-81ED-4DB2-BD59-A6C34878D82A}">
                    <a16:rowId xmlns:a16="http://schemas.microsoft.com/office/drawing/2014/main" val="10001"/>
                  </a:ext>
                </a:extLst>
              </a:tr>
              <a:tr h="380999">
                <a:tc>
                  <a:txBody>
                    <a:bodyPr/>
                    <a:lstStyle/>
                    <a:p>
                      <a:pPr algn="ctr">
                        <a:lnSpc>
                          <a:spcPct val="100000"/>
                        </a:lnSpc>
                        <a:spcBef>
                          <a:spcPts val="785"/>
                        </a:spcBef>
                      </a:pPr>
                      <a:r>
                        <a:rPr sz="1000" dirty="0">
                          <a:solidFill>
                            <a:srgbClr val="FFFFFF"/>
                          </a:solidFill>
                          <a:latin typeface="Arial"/>
                          <a:cs typeface="Arial"/>
                        </a:rPr>
                        <a:t>9</a:t>
                      </a:r>
                      <a:endParaRPr sz="1000">
                        <a:latin typeface="Arial"/>
                        <a:cs typeface="Arial"/>
                      </a:endParaRPr>
                    </a:p>
                  </a:txBody>
                  <a:tcPr marL="0" marR="0" marT="9969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36464F"/>
                    </a:solidFill>
                  </a:tcPr>
                </a:tc>
                <a:tc>
                  <a:txBody>
                    <a:bodyPr/>
                    <a:lstStyle/>
                    <a:p>
                      <a:pPr algn="ctr">
                        <a:lnSpc>
                          <a:spcPct val="100000"/>
                        </a:lnSpc>
                        <a:spcBef>
                          <a:spcPts val="785"/>
                        </a:spcBef>
                      </a:pPr>
                      <a:r>
                        <a:rPr sz="1000" dirty="0">
                          <a:solidFill>
                            <a:srgbClr val="FFFFFF"/>
                          </a:solidFill>
                          <a:latin typeface="Arial"/>
                          <a:cs typeface="Arial"/>
                        </a:rPr>
                        <a:t>1</a:t>
                      </a:r>
                      <a:endParaRPr sz="1000">
                        <a:latin typeface="Arial"/>
                        <a:cs typeface="Arial"/>
                      </a:endParaRPr>
                    </a:p>
                  </a:txBody>
                  <a:tcPr marL="0" marR="0" marT="9969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36464F"/>
                    </a:solidFill>
                  </a:tcPr>
                </a:tc>
                <a:tc>
                  <a:txBody>
                    <a:bodyPr/>
                    <a:lstStyle/>
                    <a:p>
                      <a:pPr marR="215900" algn="r">
                        <a:lnSpc>
                          <a:spcPct val="100000"/>
                        </a:lnSpc>
                        <a:spcBef>
                          <a:spcPts val="785"/>
                        </a:spcBef>
                      </a:pPr>
                      <a:r>
                        <a:rPr sz="1000" spc="-5" dirty="0">
                          <a:solidFill>
                            <a:srgbClr val="FFFFFF"/>
                          </a:solidFill>
                          <a:latin typeface="Arial"/>
                          <a:cs typeface="Arial"/>
                        </a:rPr>
                        <a:t>100</a:t>
                      </a:r>
                      <a:endParaRPr sz="1000">
                        <a:latin typeface="Arial"/>
                        <a:cs typeface="Arial"/>
                      </a:endParaRPr>
                    </a:p>
                  </a:txBody>
                  <a:tcPr marL="0" marR="0" marT="9969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36464F"/>
                    </a:solidFill>
                  </a:tcPr>
                </a:tc>
                <a:tc>
                  <a:txBody>
                    <a:bodyPr/>
                    <a:lstStyle/>
                    <a:p>
                      <a:pPr algn="ctr">
                        <a:lnSpc>
                          <a:spcPct val="100000"/>
                        </a:lnSpc>
                        <a:spcBef>
                          <a:spcPts val="785"/>
                        </a:spcBef>
                      </a:pPr>
                      <a:r>
                        <a:rPr sz="1000" spc="-5" dirty="0">
                          <a:solidFill>
                            <a:srgbClr val="FFFFFF"/>
                          </a:solidFill>
                          <a:latin typeface="Arial"/>
                          <a:cs typeface="Arial"/>
                        </a:rPr>
                        <a:t>No</a:t>
                      </a:r>
                      <a:endParaRPr sz="1000">
                        <a:latin typeface="Arial"/>
                        <a:cs typeface="Arial"/>
                      </a:endParaRPr>
                    </a:p>
                  </a:txBody>
                  <a:tcPr marL="0" marR="0" marT="9969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36464F"/>
                    </a:solidFill>
                  </a:tcPr>
                </a:tc>
                <a:tc>
                  <a:txBody>
                    <a:bodyPr/>
                    <a:lstStyle/>
                    <a:p>
                      <a:pPr algn="ctr">
                        <a:lnSpc>
                          <a:spcPct val="100000"/>
                        </a:lnSpc>
                        <a:spcBef>
                          <a:spcPts val="785"/>
                        </a:spcBef>
                      </a:pPr>
                      <a:r>
                        <a:rPr sz="1000" spc="-5" dirty="0">
                          <a:solidFill>
                            <a:srgbClr val="FFFFFF"/>
                          </a:solidFill>
                          <a:latin typeface="Arial"/>
                          <a:cs typeface="Arial"/>
                        </a:rPr>
                        <a:t>0.018</a:t>
                      </a:r>
                      <a:endParaRPr sz="1000">
                        <a:latin typeface="Arial"/>
                        <a:cs typeface="Arial"/>
                      </a:endParaRPr>
                    </a:p>
                  </a:txBody>
                  <a:tcPr marL="0" marR="0" marT="9969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36464F"/>
                    </a:solidFill>
                  </a:tcPr>
                </a:tc>
                <a:tc>
                  <a:txBody>
                    <a:bodyPr/>
                    <a:lstStyle/>
                    <a:p>
                      <a:pPr algn="ctr">
                        <a:lnSpc>
                          <a:spcPct val="100000"/>
                        </a:lnSpc>
                        <a:spcBef>
                          <a:spcPts val="785"/>
                        </a:spcBef>
                      </a:pPr>
                      <a:r>
                        <a:rPr sz="1000" spc="-5" dirty="0">
                          <a:solidFill>
                            <a:srgbClr val="00FF00"/>
                          </a:solidFill>
                          <a:latin typeface="Arial"/>
                          <a:cs typeface="Arial"/>
                        </a:rPr>
                        <a:t>0.017</a:t>
                      </a:r>
                      <a:endParaRPr sz="1000">
                        <a:latin typeface="Arial"/>
                        <a:cs typeface="Arial"/>
                      </a:endParaRPr>
                    </a:p>
                  </a:txBody>
                  <a:tcPr marL="0" marR="0" marT="9969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36464F"/>
                    </a:solidFill>
                  </a:tcPr>
                </a:tc>
                <a:extLst>
                  <a:ext uri="{0D108BD9-81ED-4DB2-BD59-A6C34878D82A}">
                    <a16:rowId xmlns:a16="http://schemas.microsoft.com/office/drawing/2014/main" val="10002"/>
                  </a:ext>
                </a:extLst>
              </a:tr>
              <a:tr h="380999">
                <a:tc>
                  <a:txBody>
                    <a:bodyPr/>
                    <a:lstStyle/>
                    <a:p>
                      <a:pPr algn="ctr">
                        <a:lnSpc>
                          <a:spcPct val="100000"/>
                        </a:lnSpc>
                        <a:spcBef>
                          <a:spcPts val="785"/>
                        </a:spcBef>
                      </a:pPr>
                      <a:r>
                        <a:rPr sz="1000" spc="-5" dirty="0">
                          <a:solidFill>
                            <a:srgbClr val="FFFFFF"/>
                          </a:solidFill>
                          <a:latin typeface="Arial"/>
                          <a:cs typeface="Arial"/>
                        </a:rPr>
                        <a:t>10</a:t>
                      </a:r>
                      <a:endParaRPr sz="1000">
                        <a:latin typeface="Arial"/>
                        <a:cs typeface="Arial"/>
                      </a:endParaRPr>
                    </a:p>
                  </a:txBody>
                  <a:tcPr marL="0" marR="0" marT="9969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36464F"/>
                    </a:solidFill>
                  </a:tcPr>
                </a:tc>
                <a:tc>
                  <a:txBody>
                    <a:bodyPr/>
                    <a:lstStyle/>
                    <a:p>
                      <a:pPr algn="ctr">
                        <a:lnSpc>
                          <a:spcPct val="100000"/>
                        </a:lnSpc>
                        <a:spcBef>
                          <a:spcPts val="785"/>
                        </a:spcBef>
                      </a:pPr>
                      <a:r>
                        <a:rPr sz="1000" dirty="0">
                          <a:solidFill>
                            <a:srgbClr val="FFFFFF"/>
                          </a:solidFill>
                          <a:latin typeface="Arial"/>
                          <a:cs typeface="Arial"/>
                        </a:rPr>
                        <a:t>2</a:t>
                      </a:r>
                      <a:endParaRPr sz="1000">
                        <a:latin typeface="Arial"/>
                        <a:cs typeface="Arial"/>
                      </a:endParaRPr>
                    </a:p>
                  </a:txBody>
                  <a:tcPr marL="0" marR="0" marT="9969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36464F"/>
                    </a:solidFill>
                  </a:tcPr>
                </a:tc>
                <a:tc>
                  <a:txBody>
                    <a:bodyPr/>
                    <a:lstStyle/>
                    <a:p>
                      <a:pPr marR="215900" algn="r">
                        <a:lnSpc>
                          <a:spcPct val="100000"/>
                        </a:lnSpc>
                        <a:spcBef>
                          <a:spcPts val="785"/>
                        </a:spcBef>
                      </a:pPr>
                      <a:r>
                        <a:rPr sz="1000" spc="-5" dirty="0">
                          <a:solidFill>
                            <a:srgbClr val="FFFFFF"/>
                          </a:solidFill>
                          <a:latin typeface="Arial"/>
                          <a:cs typeface="Arial"/>
                        </a:rPr>
                        <a:t>200</a:t>
                      </a:r>
                      <a:endParaRPr sz="1000">
                        <a:latin typeface="Arial"/>
                        <a:cs typeface="Arial"/>
                      </a:endParaRPr>
                    </a:p>
                  </a:txBody>
                  <a:tcPr marL="0" marR="0" marT="9969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36464F"/>
                    </a:solidFill>
                  </a:tcPr>
                </a:tc>
                <a:tc>
                  <a:txBody>
                    <a:bodyPr/>
                    <a:lstStyle/>
                    <a:p>
                      <a:pPr algn="ctr">
                        <a:lnSpc>
                          <a:spcPct val="100000"/>
                        </a:lnSpc>
                        <a:spcBef>
                          <a:spcPts val="785"/>
                        </a:spcBef>
                      </a:pPr>
                      <a:r>
                        <a:rPr sz="1000" spc="-5" dirty="0">
                          <a:solidFill>
                            <a:srgbClr val="FFFFFF"/>
                          </a:solidFill>
                          <a:latin typeface="Arial"/>
                          <a:cs typeface="Arial"/>
                        </a:rPr>
                        <a:t>Yes</a:t>
                      </a:r>
                      <a:endParaRPr sz="1000">
                        <a:latin typeface="Arial"/>
                        <a:cs typeface="Arial"/>
                      </a:endParaRPr>
                    </a:p>
                  </a:txBody>
                  <a:tcPr marL="0" marR="0" marT="9969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36464F"/>
                    </a:solidFill>
                  </a:tcPr>
                </a:tc>
                <a:tc>
                  <a:txBody>
                    <a:bodyPr/>
                    <a:lstStyle/>
                    <a:p>
                      <a:pPr algn="ctr">
                        <a:lnSpc>
                          <a:spcPct val="100000"/>
                        </a:lnSpc>
                        <a:spcBef>
                          <a:spcPts val="785"/>
                        </a:spcBef>
                      </a:pPr>
                      <a:r>
                        <a:rPr sz="1000" spc="-5" dirty="0">
                          <a:solidFill>
                            <a:srgbClr val="00FF00"/>
                          </a:solidFill>
                          <a:latin typeface="Arial"/>
                          <a:cs typeface="Arial"/>
                        </a:rPr>
                        <a:t>0.0153</a:t>
                      </a:r>
                      <a:endParaRPr sz="1000">
                        <a:latin typeface="Arial"/>
                        <a:cs typeface="Arial"/>
                      </a:endParaRPr>
                    </a:p>
                  </a:txBody>
                  <a:tcPr marL="0" marR="0" marT="9969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36464F"/>
                    </a:solidFill>
                  </a:tcPr>
                </a:tc>
                <a:tc>
                  <a:txBody>
                    <a:bodyPr/>
                    <a:lstStyle/>
                    <a:p>
                      <a:pPr algn="ctr">
                        <a:lnSpc>
                          <a:spcPct val="100000"/>
                        </a:lnSpc>
                        <a:spcBef>
                          <a:spcPts val="785"/>
                        </a:spcBef>
                      </a:pPr>
                      <a:r>
                        <a:rPr sz="1000" spc="-5" dirty="0">
                          <a:solidFill>
                            <a:srgbClr val="FFFFFF"/>
                          </a:solidFill>
                          <a:latin typeface="Arial"/>
                          <a:cs typeface="Arial"/>
                        </a:rPr>
                        <a:t>0.0171</a:t>
                      </a:r>
                      <a:endParaRPr sz="1000">
                        <a:latin typeface="Arial"/>
                        <a:cs typeface="Arial"/>
                      </a:endParaRPr>
                    </a:p>
                  </a:txBody>
                  <a:tcPr marL="0" marR="0" marT="9969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36464F"/>
                    </a:solidFill>
                  </a:tcPr>
                </a:tc>
                <a:extLst>
                  <a:ext uri="{0D108BD9-81ED-4DB2-BD59-A6C34878D82A}">
                    <a16:rowId xmlns:a16="http://schemas.microsoft.com/office/drawing/2014/main" val="10003"/>
                  </a:ext>
                </a:extLst>
              </a:tr>
            </a:tbl>
          </a:graphicData>
        </a:graphic>
      </p:graphicFrame>
      <p:sp>
        <p:nvSpPr>
          <p:cNvPr id="4" name="object 4"/>
          <p:cNvSpPr/>
          <p:nvPr/>
        </p:nvSpPr>
        <p:spPr>
          <a:xfrm>
            <a:off x="266149" y="3451468"/>
            <a:ext cx="8742045" cy="1241425"/>
          </a:xfrm>
          <a:custGeom>
            <a:avLst/>
            <a:gdLst/>
            <a:ahLst/>
            <a:cxnLst/>
            <a:rect l="l" t="t" r="r" b="b"/>
            <a:pathLst>
              <a:path w="8742045" h="1241425">
                <a:moveTo>
                  <a:pt x="2530444" y="1240897"/>
                </a:moveTo>
                <a:lnTo>
                  <a:pt x="1456947" y="1100397"/>
                </a:lnTo>
                <a:lnTo>
                  <a:pt x="0" y="1100397"/>
                </a:lnTo>
                <a:lnTo>
                  <a:pt x="0" y="0"/>
                </a:lnTo>
                <a:lnTo>
                  <a:pt x="8741682" y="0"/>
                </a:lnTo>
                <a:lnTo>
                  <a:pt x="8741682" y="1100397"/>
                </a:lnTo>
                <a:lnTo>
                  <a:pt x="3642367" y="1100397"/>
                </a:lnTo>
                <a:lnTo>
                  <a:pt x="2530444" y="1240897"/>
                </a:lnTo>
                <a:close/>
              </a:path>
            </a:pathLst>
          </a:custGeom>
          <a:solidFill>
            <a:srgbClr val="3B77D8"/>
          </a:solidFill>
        </p:spPr>
        <p:txBody>
          <a:bodyPr wrap="square" lIns="0" tIns="0" rIns="0" bIns="0" rtlCol="0"/>
          <a:lstStyle/>
          <a:p>
            <a:endParaRPr/>
          </a:p>
        </p:txBody>
      </p:sp>
      <p:sp>
        <p:nvSpPr>
          <p:cNvPr id="5" name="object 5"/>
          <p:cNvSpPr txBox="1"/>
          <p:nvPr/>
        </p:nvSpPr>
        <p:spPr>
          <a:xfrm>
            <a:off x="655344" y="3571734"/>
            <a:ext cx="7945755" cy="751205"/>
          </a:xfrm>
          <a:prstGeom prst="rect">
            <a:avLst/>
          </a:prstGeom>
        </p:spPr>
        <p:txBody>
          <a:bodyPr vert="horz" wrap="square" lIns="0" tIns="12700" rIns="0" bIns="0" rtlCol="0">
            <a:spAutoFit/>
          </a:bodyPr>
          <a:lstStyle/>
          <a:p>
            <a:pPr algn="ctr">
              <a:lnSpc>
                <a:spcPts val="1435"/>
              </a:lnSpc>
              <a:spcBef>
                <a:spcPts val="100"/>
              </a:spcBef>
            </a:pPr>
            <a:r>
              <a:rPr sz="1200" b="1" spc="20" dirty="0">
                <a:solidFill>
                  <a:srgbClr val="FFFFFF"/>
                </a:solidFill>
                <a:latin typeface="Trebuchet MS"/>
                <a:cs typeface="Trebuchet MS"/>
              </a:rPr>
              <a:t>Conclusion:</a:t>
            </a:r>
            <a:endParaRPr sz="1200">
              <a:latin typeface="Trebuchet MS"/>
              <a:cs typeface="Trebuchet MS"/>
            </a:endParaRPr>
          </a:p>
          <a:p>
            <a:pPr algn="ctr">
              <a:lnSpc>
                <a:spcPts val="1425"/>
              </a:lnSpc>
            </a:pPr>
            <a:r>
              <a:rPr sz="1200" b="1" spc="25" dirty="0">
                <a:solidFill>
                  <a:srgbClr val="FFFFFF"/>
                </a:solidFill>
                <a:latin typeface="Trebuchet MS"/>
                <a:cs typeface="Trebuchet MS"/>
              </a:rPr>
              <a:t>Even</a:t>
            </a:r>
            <a:r>
              <a:rPr sz="1200" b="1" spc="-75" dirty="0">
                <a:solidFill>
                  <a:srgbClr val="FFFFFF"/>
                </a:solidFill>
                <a:latin typeface="Trebuchet MS"/>
                <a:cs typeface="Trebuchet MS"/>
              </a:rPr>
              <a:t> </a:t>
            </a:r>
            <a:r>
              <a:rPr sz="1200" b="1" spc="40" dirty="0">
                <a:solidFill>
                  <a:srgbClr val="FFFFFF"/>
                </a:solidFill>
                <a:latin typeface="Trebuchet MS"/>
                <a:cs typeface="Trebuchet MS"/>
              </a:rPr>
              <a:t>though</a:t>
            </a:r>
            <a:r>
              <a:rPr sz="1200" b="1" spc="-70" dirty="0">
                <a:solidFill>
                  <a:srgbClr val="FFFFFF"/>
                </a:solidFill>
                <a:latin typeface="Trebuchet MS"/>
                <a:cs typeface="Trebuchet MS"/>
              </a:rPr>
              <a:t> </a:t>
            </a:r>
            <a:r>
              <a:rPr sz="1200" b="1" spc="100" dirty="0">
                <a:solidFill>
                  <a:srgbClr val="FFFFFF"/>
                </a:solidFill>
                <a:latin typeface="Trebuchet MS"/>
                <a:cs typeface="Trebuchet MS"/>
              </a:rPr>
              <a:t>DCNN</a:t>
            </a:r>
            <a:r>
              <a:rPr sz="1200" b="1" spc="-70" dirty="0">
                <a:solidFill>
                  <a:srgbClr val="FFFFFF"/>
                </a:solidFill>
                <a:latin typeface="Trebuchet MS"/>
                <a:cs typeface="Trebuchet MS"/>
              </a:rPr>
              <a:t> </a:t>
            </a:r>
            <a:r>
              <a:rPr sz="1200" b="1" spc="45" dirty="0">
                <a:solidFill>
                  <a:srgbClr val="FFFFFF"/>
                </a:solidFill>
                <a:latin typeface="Trebuchet MS"/>
                <a:cs typeface="Trebuchet MS"/>
              </a:rPr>
              <a:t>has</a:t>
            </a:r>
            <a:r>
              <a:rPr sz="1200" b="1" spc="-70" dirty="0">
                <a:solidFill>
                  <a:srgbClr val="FFFFFF"/>
                </a:solidFill>
                <a:latin typeface="Trebuchet MS"/>
                <a:cs typeface="Trebuchet MS"/>
              </a:rPr>
              <a:t> </a:t>
            </a:r>
            <a:r>
              <a:rPr sz="1200" b="1" spc="5" dirty="0">
                <a:solidFill>
                  <a:srgbClr val="FFFFFF"/>
                </a:solidFill>
                <a:latin typeface="Trebuchet MS"/>
                <a:cs typeface="Trebuchet MS"/>
              </a:rPr>
              <a:t>360</a:t>
            </a:r>
            <a:r>
              <a:rPr sz="1200" b="1" spc="-70" dirty="0">
                <a:solidFill>
                  <a:srgbClr val="FFFFFF"/>
                </a:solidFill>
                <a:latin typeface="Trebuchet MS"/>
                <a:cs typeface="Trebuchet MS"/>
              </a:rPr>
              <a:t> </a:t>
            </a:r>
            <a:r>
              <a:rPr sz="1200" b="1" spc="45" dirty="0">
                <a:solidFill>
                  <a:srgbClr val="FFFFFF"/>
                </a:solidFill>
                <a:latin typeface="Trebuchet MS"/>
                <a:cs typeface="Trebuchet MS"/>
              </a:rPr>
              <a:t>params</a:t>
            </a:r>
            <a:r>
              <a:rPr sz="1200" b="1" spc="-70" dirty="0">
                <a:solidFill>
                  <a:srgbClr val="FFFFFF"/>
                </a:solidFill>
                <a:latin typeface="Trebuchet MS"/>
                <a:cs typeface="Trebuchet MS"/>
              </a:rPr>
              <a:t> </a:t>
            </a:r>
            <a:r>
              <a:rPr sz="1200" b="1" spc="40" dirty="0">
                <a:solidFill>
                  <a:srgbClr val="FFFFFF"/>
                </a:solidFill>
                <a:latin typeface="Trebuchet MS"/>
                <a:cs typeface="Trebuchet MS"/>
              </a:rPr>
              <a:t>compare</a:t>
            </a:r>
            <a:r>
              <a:rPr sz="1200" b="1" spc="-75" dirty="0">
                <a:solidFill>
                  <a:srgbClr val="FFFFFF"/>
                </a:solidFill>
                <a:latin typeface="Trebuchet MS"/>
                <a:cs typeface="Trebuchet MS"/>
              </a:rPr>
              <a:t> </a:t>
            </a:r>
            <a:r>
              <a:rPr sz="1200" b="1" spc="15" dirty="0">
                <a:solidFill>
                  <a:srgbClr val="FFFFFF"/>
                </a:solidFill>
                <a:latin typeface="Trebuchet MS"/>
                <a:cs typeface="Trebuchet MS"/>
              </a:rPr>
              <a:t>to</a:t>
            </a:r>
            <a:r>
              <a:rPr sz="1200" b="1" spc="-70" dirty="0">
                <a:solidFill>
                  <a:srgbClr val="FFFFFF"/>
                </a:solidFill>
                <a:latin typeface="Trebuchet MS"/>
                <a:cs typeface="Trebuchet MS"/>
              </a:rPr>
              <a:t> </a:t>
            </a:r>
            <a:r>
              <a:rPr sz="1200" b="1" spc="105" dirty="0">
                <a:solidFill>
                  <a:srgbClr val="FFFFFF"/>
                </a:solidFill>
                <a:latin typeface="Trebuchet MS"/>
                <a:cs typeface="Trebuchet MS"/>
              </a:rPr>
              <a:t>CNN</a:t>
            </a:r>
            <a:r>
              <a:rPr sz="1200" b="1" spc="-70" dirty="0">
                <a:solidFill>
                  <a:srgbClr val="FFFFFF"/>
                </a:solidFill>
                <a:latin typeface="Trebuchet MS"/>
                <a:cs typeface="Trebuchet MS"/>
              </a:rPr>
              <a:t> </a:t>
            </a:r>
            <a:r>
              <a:rPr sz="1200" b="1" spc="20" dirty="0">
                <a:solidFill>
                  <a:srgbClr val="FFFFFF"/>
                </a:solidFill>
                <a:latin typeface="Trebuchet MS"/>
                <a:cs typeface="Trebuchet MS"/>
              </a:rPr>
              <a:t>which</a:t>
            </a:r>
            <a:r>
              <a:rPr sz="1200" b="1" spc="-70" dirty="0">
                <a:solidFill>
                  <a:srgbClr val="FFFFFF"/>
                </a:solidFill>
                <a:latin typeface="Trebuchet MS"/>
                <a:cs typeface="Trebuchet MS"/>
              </a:rPr>
              <a:t> </a:t>
            </a:r>
            <a:r>
              <a:rPr sz="1200" b="1" spc="60" dirty="0">
                <a:solidFill>
                  <a:srgbClr val="FFFFFF"/>
                </a:solidFill>
                <a:latin typeface="Trebuchet MS"/>
                <a:cs typeface="Trebuchet MS"/>
              </a:rPr>
              <a:t>as</a:t>
            </a:r>
            <a:r>
              <a:rPr sz="1200" b="1" spc="-70" dirty="0">
                <a:solidFill>
                  <a:srgbClr val="FFFFFF"/>
                </a:solidFill>
                <a:latin typeface="Trebuchet MS"/>
                <a:cs typeface="Trebuchet MS"/>
              </a:rPr>
              <a:t> </a:t>
            </a:r>
            <a:r>
              <a:rPr sz="1200" b="1" spc="-25" dirty="0">
                <a:solidFill>
                  <a:srgbClr val="FFFFFF"/>
                </a:solidFill>
                <a:latin typeface="Trebuchet MS"/>
                <a:cs typeface="Trebuchet MS"/>
              </a:rPr>
              <a:t>1650</a:t>
            </a:r>
            <a:r>
              <a:rPr sz="1200" b="1" spc="-75" dirty="0">
                <a:solidFill>
                  <a:srgbClr val="FFFFFF"/>
                </a:solidFill>
                <a:latin typeface="Trebuchet MS"/>
                <a:cs typeface="Trebuchet MS"/>
              </a:rPr>
              <a:t> </a:t>
            </a:r>
            <a:r>
              <a:rPr sz="1200" b="1" spc="15" dirty="0">
                <a:solidFill>
                  <a:srgbClr val="FFFFFF"/>
                </a:solidFill>
                <a:latin typeface="Trebuchet MS"/>
                <a:cs typeface="Trebuchet MS"/>
              </a:rPr>
              <a:t>params,</a:t>
            </a:r>
            <a:r>
              <a:rPr sz="1200" b="1" spc="-70" dirty="0">
                <a:solidFill>
                  <a:srgbClr val="FFFFFF"/>
                </a:solidFill>
                <a:latin typeface="Trebuchet MS"/>
                <a:cs typeface="Trebuchet MS"/>
              </a:rPr>
              <a:t> </a:t>
            </a:r>
            <a:r>
              <a:rPr sz="1200" b="1" spc="25" dirty="0">
                <a:solidFill>
                  <a:srgbClr val="FFFFFF"/>
                </a:solidFill>
                <a:latin typeface="Trebuchet MS"/>
                <a:cs typeface="Trebuchet MS"/>
              </a:rPr>
              <a:t>Test</a:t>
            </a:r>
            <a:r>
              <a:rPr sz="1200" b="1" spc="-70" dirty="0">
                <a:solidFill>
                  <a:srgbClr val="FFFFFF"/>
                </a:solidFill>
                <a:latin typeface="Trebuchet MS"/>
                <a:cs typeface="Trebuchet MS"/>
              </a:rPr>
              <a:t> </a:t>
            </a:r>
            <a:r>
              <a:rPr sz="1200" b="1" spc="-15" dirty="0">
                <a:solidFill>
                  <a:srgbClr val="FFFFFF"/>
                </a:solidFill>
                <a:latin typeface="Trebuchet MS"/>
                <a:cs typeface="Trebuchet MS"/>
              </a:rPr>
              <a:t>Error</a:t>
            </a:r>
            <a:r>
              <a:rPr sz="1200" b="1" spc="-70" dirty="0">
                <a:solidFill>
                  <a:srgbClr val="FFFFFF"/>
                </a:solidFill>
                <a:latin typeface="Trebuchet MS"/>
                <a:cs typeface="Trebuchet MS"/>
              </a:rPr>
              <a:t> </a:t>
            </a:r>
            <a:r>
              <a:rPr sz="1200" b="1" spc="10" dirty="0">
                <a:solidFill>
                  <a:srgbClr val="FFFFFF"/>
                </a:solidFill>
                <a:latin typeface="Trebuchet MS"/>
                <a:cs typeface="Trebuchet MS"/>
              </a:rPr>
              <a:t>is</a:t>
            </a:r>
            <a:r>
              <a:rPr sz="1200" b="1" spc="-70" dirty="0">
                <a:solidFill>
                  <a:srgbClr val="FFFFFF"/>
                </a:solidFill>
                <a:latin typeface="Trebuchet MS"/>
                <a:cs typeface="Trebuchet MS"/>
              </a:rPr>
              <a:t> </a:t>
            </a:r>
            <a:r>
              <a:rPr sz="1200" b="1" spc="45" dirty="0">
                <a:solidFill>
                  <a:srgbClr val="FFFFFF"/>
                </a:solidFill>
                <a:latin typeface="Trebuchet MS"/>
                <a:cs typeface="Trebuchet MS"/>
              </a:rPr>
              <a:t>almost</a:t>
            </a:r>
            <a:r>
              <a:rPr sz="1200" b="1" spc="-70" dirty="0">
                <a:solidFill>
                  <a:srgbClr val="FFFFFF"/>
                </a:solidFill>
                <a:latin typeface="Trebuchet MS"/>
                <a:cs typeface="Trebuchet MS"/>
              </a:rPr>
              <a:t> </a:t>
            </a:r>
            <a:r>
              <a:rPr sz="1200" b="1" spc="20" dirty="0">
                <a:solidFill>
                  <a:srgbClr val="FFFFFF"/>
                </a:solidFill>
                <a:latin typeface="Trebuchet MS"/>
                <a:cs typeface="Trebuchet MS"/>
              </a:rPr>
              <a:t>comparable.</a:t>
            </a:r>
            <a:endParaRPr sz="1200">
              <a:latin typeface="Trebuchet MS"/>
              <a:cs typeface="Trebuchet MS"/>
            </a:endParaRPr>
          </a:p>
          <a:p>
            <a:pPr marL="36195" algn="ctr">
              <a:lnSpc>
                <a:spcPts val="1425"/>
              </a:lnSpc>
            </a:pPr>
            <a:r>
              <a:rPr sz="1200" b="1" spc="15" dirty="0">
                <a:solidFill>
                  <a:srgbClr val="FFFFFF"/>
                </a:solidFill>
                <a:latin typeface="Trebuchet MS"/>
                <a:cs typeface="Trebuchet MS"/>
              </a:rPr>
              <a:t>Forward</a:t>
            </a:r>
            <a:r>
              <a:rPr sz="1200" b="1" spc="-80" dirty="0">
                <a:solidFill>
                  <a:srgbClr val="FFFFFF"/>
                </a:solidFill>
                <a:latin typeface="Trebuchet MS"/>
                <a:cs typeface="Trebuchet MS"/>
              </a:rPr>
              <a:t> </a:t>
            </a:r>
            <a:r>
              <a:rPr sz="1200" b="1" spc="60" dirty="0">
                <a:solidFill>
                  <a:srgbClr val="FFFFFF"/>
                </a:solidFill>
                <a:latin typeface="Trebuchet MS"/>
                <a:cs typeface="Trebuchet MS"/>
              </a:rPr>
              <a:t>Pass</a:t>
            </a:r>
            <a:r>
              <a:rPr sz="1200" b="1" spc="-75" dirty="0">
                <a:solidFill>
                  <a:srgbClr val="FFFFFF"/>
                </a:solidFill>
                <a:latin typeface="Trebuchet MS"/>
                <a:cs typeface="Trebuchet MS"/>
              </a:rPr>
              <a:t> </a:t>
            </a:r>
            <a:r>
              <a:rPr sz="1200" b="1" spc="35" dirty="0">
                <a:solidFill>
                  <a:srgbClr val="FFFFFF"/>
                </a:solidFill>
                <a:latin typeface="Trebuchet MS"/>
                <a:cs typeface="Trebuchet MS"/>
              </a:rPr>
              <a:t>Run</a:t>
            </a:r>
            <a:r>
              <a:rPr sz="1200" b="1" spc="-75" dirty="0">
                <a:solidFill>
                  <a:srgbClr val="FFFFFF"/>
                </a:solidFill>
                <a:latin typeface="Trebuchet MS"/>
                <a:cs typeface="Trebuchet MS"/>
              </a:rPr>
              <a:t> </a:t>
            </a:r>
            <a:r>
              <a:rPr sz="1200" b="1" spc="10" dirty="0">
                <a:solidFill>
                  <a:srgbClr val="FFFFFF"/>
                </a:solidFill>
                <a:latin typeface="Trebuchet MS"/>
                <a:cs typeface="Trebuchet MS"/>
              </a:rPr>
              <a:t>is</a:t>
            </a:r>
            <a:r>
              <a:rPr sz="1200" b="1" spc="-75" dirty="0">
                <a:solidFill>
                  <a:srgbClr val="FFFFFF"/>
                </a:solidFill>
                <a:latin typeface="Trebuchet MS"/>
                <a:cs typeface="Trebuchet MS"/>
              </a:rPr>
              <a:t> </a:t>
            </a:r>
            <a:r>
              <a:rPr sz="1200" b="1" spc="10" dirty="0">
                <a:solidFill>
                  <a:srgbClr val="FFFFFF"/>
                </a:solidFill>
                <a:latin typeface="Trebuchet MS"/>
                <a:cs typeface="Trebuchet MS"/>
              </a:rPr>
              <a:t>Faster</a:t>
            </a:r>
            <a:r>
              <a:rPr sz="1200" b="1" spc="-75" dirty="0">
                <a:solidFill>
                  <a:srgbClr val="FFFFFF"/>
                </a:solidFill>
                <a:latin typeface="Trebuchet MS"/>
                <a:cs typeface="Trebuchet MS"/>
              </a:rPr>
              <a:t> </a:t>
            </a:r>
            <a:r>
              <a:rPr sz="1200" b="1" spc="-20" dirty="0">
                <a:solidFill>
                  <a:srgbClr val="FFFFFF"/>
                </a:solidFill>
                <a:latin typeface="Trebuchet MS"/>
                <a:cs typeface="Trebuchet MS"/>
              </a:rPr>
              <a:t>in</a:t>
            </a:r>
            <a:r>
              <a:rPr sz="1200" b="1" spc="-75" dirty="0">
                <a:solidFill>
                  <a:srgbClr val="FFFFFF"/>
                </a:solidFill>
                <a:latin typeface="Trebuchet MS"/>
                <a:cs typeface="Trebuchet MS"/>
              </a:rPr>
              <a:t> </a:t>
            </a:r>
            <a:r>
              <a:rPr sz="1200" b="1" spc="45" dirty="0">
                <a:solidFill>
                  <a:srgbClr val="FFFFFF"/>
                </a:solidFill>
                <a:latin typeface="Trebuchet MS"/>
                <a:cs typeface="Trebuchet MS"/>
              </a:rPr>
              <a:t>DCNN.</a:t>
            </a:r>
            <a:endParaRPr sz="1200">
              <a:latin typeface="Trebuchet MS"/>
              <a:cs typeface="Trebuchet MS"/>
            </a:endParaRPr>
          </a:p>
          <a:p>
            <a:pPr algn="ctr">
              <a:lnSpc>
                <a:spcPts val="1430"/>
              </a:lnSpc>
            </a:pPr>
            <a:r>
              <a:rPr sz="1200" b="1" spc="40" dirty="0">
                <a:solidFill>
                  <a:srgbClr val="FFFFFF"/>
                </a:solidFill>
                <a:latin typeface="Trebuchet MS"/>
                <a:cs typeface="Trebuchet MS"/>
              </a:rPr>
              <a:t>Convergence</a:t>
            </a:r>
            <a:r>
              <a:rPr sz="1200" b="1" spc="-75" dirty="0">
                <a:solidFill>
                  <a:srgbClr val="FFFFFF"/>
                </a:solidFill>
                <a:latin typeface="Trebuchet MS"/>
                <a:cs typeface="Trebuchet MS"/>
              </a:rPr>
              <a:t> </a:t>
            </a:r>
            <a:r>
              <a:rPr sz="1200" b="1" dirty="0">
                <a:solidFill>
                  <a:srgbClr val="FFFFFF"/>
                </a:solidFill>
                <a:latin typeface="Trebuchet MS"/>
                <a:cs typeface="Trebuchet MS"/>
              </a:rPr>
              <a:t>for</a:t>
            </a:r>
            <a:r>
              <a:rPr sz="1200" b="1" spc="-70" dirty="0">
                <a:solidFill>
                  <a:srgbClr val="FFFFFF"/>
                </a:solidFill>
                <a:latin typeface="Trebuchet MS"/>
                <a:cs typeface="Trebuchet MS"/>
              </a:rPr>
              <a:t> </a:t>
            </a:r>
            <a:r>
              <a:rPr sz="1200" b="1" spc="100" dirty="0">
                <a:solidFill>
                  <a:srgbClr val="FFFFFF"/>
                </a:solidFill>
                <a:latin typeface="Trebuchet MS"/>
                <a:cs typeface="Trebuchet MS"/>
              </a:rPr>
              <a:t>DCNN</a:t>
            </a:r>
            <a:r>
              <a:rPr sz="1200" b="1" spc="-70" dirty="0">
                <a:solidFill>
                  <a:srgbClr val="FFFFFF"/>
                </a:solidFill>
                <a:latin typeface="Trebuchet MS"/>
                <a:cs typeface="Trebuchet MS"/>
              </a:rPr>
              <a:t> </a:t>
            </a:r>
            <a:r>
              <a:rPr sz="1200" b="1" spc="10" dirty="0">
                <a:solidFill>
                  <a:srgbClr val="FFFFFF"/>
                </a:solidFill>
                <a:latin typeface="Trebuchet MS"/>
                <a:cs typeface="Trebuchet MS"/>
              </a:rPr>
              <a:t>is</a:t>
            </a:r>
            <a:r>
              <a:rPr sz="1200" b="1" spc="-70" dirty="0">
                <a:solidFill>
                  <a:srgbClr val="FFFFFF"/>
                </a:solidFill>
                <a:latin typeface="Trebuchet MS"/>
                <a:cs typeface="Trebuchet MS"/>
              </a:rPr>
              <a:t> </a:t>
            </a:r>
            <a:r>
              <a:rPr sz="1200" b="1" spc="45" dirty="0">
                <a:solidFill>
                  <a:srgbClr val="FFFFFF"/>
                </a:solidFill>
                <a:latin typeface="Trebuchet MS"/>
                <a:cs typeface="Trebuchet MS"/>
              </a:rPr>
              <a:t>much</a:t>
            </a:r>
            <a:r>
              <a:rPr sz="1200" b="1" spc="-75" dirty="0">
                <a:solidFill>
                  <a:srgbClr val="FFFFFF"/>
                </a:solidFill>
                <a:latin typeface="Trebuchet MS"/>
                <a:cs typeface="Trebuchet MS"/>
              </a:rPr>
              <a:t> </a:t>
            </a:r>
            <a:r>
              <a:rPr sz="1200" b="1" spc="15" dirty="0">
                <a:solidFill>
                  <a:srgbClr val="FFFFFF"/>
                </a:solidFill>
                <a:latin typeface="Trebuchet MS"/>
                <a:cs typeface="Trebuchet MS"/>
              </a:rPr>
              <a:t>faster</a:t>
            </a:r>
            <a:r>
              <a:rPr sz="1200" b="1" spc="-70" dirty="0">
                <a:solidFill>
                  <a:srgbClr val="FFFFFF"/>
                </a:solidFill>
                <a:latin typeface="Trebuchet MS"/>
                <a:cs typeface="Trebuchet MS"/>
              </a:rPr>
              <a:t> </a:t>
            </a:r>
            <a:r>
              <a:rPr sz="1200" b="1" spc="45" dirty="0">
                <a:solidFill>
                  <a:srgbClr val="FFFFFF"/>
                </a:solidFill>
                <a:latin typeface="Trebuchet MS"/>
                <a:cs typeface="Trebuchet MS"/>
              </a:rPr>
              <a:t>and</a:t>
            </a:r>
            <a:r>
              <a:rPr sz="1200" b="1" spc="-70" dirty="0">
                <a:solidFill>
                  <a:srgbClr val="FFFFFF"/>
                </a:solidFill>
                <a:latin typeface="Trebuchet MS"/>
                <a:cs typeface="Trebuchet MS"/>
              </a:rPr>
              <a:t> </a:t>
            </a:r>
            <a:r>
              <a:rPr sz="1200" b="1" dirty="0">
                <a:solidFill>
                  <a:srgbClr val="FFFFFF"/>
                </a:solidFill>
                <a:latin typeface="Trebuchet MS"/>
                <a:cs typeface="Trebuchet MS"/>
              </a:rPr>
              <a:t>after</a:t>
            </a:r>
            <a:r>
              <a:rPr sz="1200" b="1" spc="-70" dirty="0">
                <a:solidFill>
                  <a:srgbClr val="FFFFFF"/>
                </a:solidFill>
                <a:latin typeface="Trebuchet MS"/>
                <a:cs typeface="Trebuchet MS"/>
              </a:rPr>
              <a:t> </a:t>
            </a:r>
            <a:r>
              <a:rPr sz="1200" b="1" spc="5" dirty="0">
                <a:solidFill>
                  <a:srgbClr val="FFFFFF"/>
                </a:solidFill>
                <a:latin typeface="Trebuchet MS"/>
                <a:cs typeface="Trebuchet MS"/>
              </a:rPr>
              <a:t>that</a:t>
            </a:r>
            <a:r>
              <a:rPr sz="1200" b="1" spc="-75" dirty="0">
                <a:solidFill>
                  <a:srgbClr val="FFFFFF"/>
                </a:solidFill>
                <a:latin typeface="Trebuchet MS"/>
                <a:cs typeface="Trebuchet MS"/>
              </a:rPr>
              <a:t> </a:t>
            </a:r>
            <a:r>
              <a:rPr sz="1200" b="1" spc="5" dirty="0">
                <a:solidFill>
                  <a:srgbClr val="FFFFFF"/>
                </a:solidFill>
                <a:latin typeface="Trebuchet MS"/>
                <a:cs typeface="Trebuchet MS"/>
              </a:rPr>
              <a:t>overfitting</a:t>
            </a:r>
            <a:r>
              <a:rPr sz="1200" b="1" spc="-70" dirty="0">
                <a:solidFill>
                  <a:srgbClr val="FFFFFF"/>
                </a:solidFill>
                <a:latin typeface="Trebuchet MS"/>
                <a:cs typeface="Trebuchet MS"/>
              </a:rPr>
              <a:t> </a:t>
            </a:r>
            <a:r>
              <a:rPr sz="1200" b="1" spc="40" dirty="0">
                <a:solidFill>
                  <a:srgbClr val="FFFFFF"/>
                </a:solidFill>
                <a:latin typeface="Trebuchet MS"/>
                <a:cs typeface="Trebuchet MS"/>
              </a:rPr>
              <a:t>happens</a:t>
            </a:r>
            <a:r>
              <a:rPr sz="1200" b="1" spc="-70" dirty="0">
                <a:solidFill>
                  <a:srgbClr val="FFFFFF"/>
                </a:solidFill>
                <a:latin typeface="Trebuchet MS"/>
                <a:cs typeface="Trebuchet MS"/>
              </a:rPr>
              <a:t> </a:t>
            </a:r>
            <a:r>
              <a:rPr sz="1200" b="1" spc="20" dirty="0">
                <a:solidFill>
                  <a:srgbClr val="FFFFFF"/>
                </a:solidFill>
                <a:latin typeface="Trebuchet MS"/>
                <a:cs typeface="Trebuchet MS"/>
              </a:rPr>
              <a:t>quickly</a:t>
            </a:r>
            <a:r>
              <a:rPr sz="1200" b="1" spc="-70" dirty="0">
                <a:solidFill>
                  <a:srgbClr val="FFFFFF"/>
                </a:solidFill>
                <a:latin typeface="Trebuchet MS"/>
                <a:cs typeface="Trebuchet MS"/>
              </a:rPr>
              <a:t> </a:t>
            </a:r>
            <a:r>
              <a:rPr sz="1200" b="1" spc="40" dirty="0">
                <a:solidFill>
                  <a:srgbClr val="FFFFFF"/>
                </a:solidFill>
                <a:latin typeface="Trebuchet MS"/>
                <a:cs typeface="Trebuchet MS"/>
              </a:rPr>
              <a:t>compare</a:t>
            </a:r>
            <a:r>
              <a:rPr sz="1200" b="1" spc="-75" dirty="0">
                <a:solidFill>
                  <a:srgbClr val="FFFFFF"/>
                </a:solidFill>
                <a:latin typeface="Trebuchet MS"/>
                <a:cs typeface="Trebuchet MS"/>
              </a:rPr>
              <a:t> </a:t>
            </a:r>
            <a:r>
              <a:rPr sz="1200" b="1" spc="15" dirty="0">
                <a:solidFill>
                  <a:srgbClr val="FFFFFF"/>
                </a:solidFill>
                <a:latin typeface="Trebuchet MS"/>
                <a:cs typeface="Trebuchet MS"/>
              </a:rPr>
              <a:t>to</a:t>
            </a:r>
            <a:r>
              <a:rPr sz="1200" b="1" spc="-70" dirty="0">
                <a:solidFill>
                  <a:srgbClr val="FFFFFF"/>
                </a:solidFill>
                <a:latin typeface="Trebuchet MS"/>
                <a:cs typeface="Trebuchet MS"/>
              </a:rPr>
              <a:t> </a:t>
            </a:r>
            <a:r>
              <a:rPr sz="1200" b="1" spc="105" dirty="0">
                <a:solidFill>
                  <a:srgbClr val="FFFFFF"/>
                </a:solidFill>
                <a:latin typeface="Trebuchet MS"/>
                <a:cs typeface="Trebuchet MS"/>
              </a:rPr>
              <a:t>CNN</a:t>
            </a:r>
            <a:endParaRPr sz="1200">
              <a:latin typeface="Trebuchet MS"/>
              <a:cs typeface="Trebuchet M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DFDFDF"/>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55244">
              <a:lnSpc>
                <a:spcPct val="100000"/>
              </a:lnSpc>
              <a:spcBef>
                <a:spcPts val="100"/>
              </a:spcBef>
            </a:pPr>
            <a:r>
              <a:rPr spc="45" dirty="0"/>
              <a:t>Variants </a:t>
            </a:r>
            <a:r>
              <a:rPr spc="60" dirty="0"/>
              <a:t>of</a:t>
            </a:r>
            <a:r>
              <a:rPr spc="-490" dirty="0"/>
              <a:t> </a:t>
            </a:r>
            <a:r>
              <a:rPr spc="250" dirty="0"/>
              <a:t>DCNN</a:t>
            </a:r>
          </a:p>
        </p:txBody>
      </p:sp>
      <p:sp>
        <p:nvSpPr>
          <p:cNvPr id="4" name="object 4"/>
          <p:cNvSpPr/>
          <p:nvPr/>
        </p:nvSpPr>
        <p:spPr>
          <a:xfrm>
            <a:off x="418574" y="1671646"/>
            <a:ext cx="2629535" cy="3032125"/>
          </a:xfrm>
          <a:custGeom>
            <a:avLst/>
            <a:gdLst/>
            <a:ahLst/>
            <a:cxnLst/>
            <a:rect l="l" t="t" r="r" b="b"/>
            <a:pathLst>
              <a:path w="2629535" h="3032125">
                <a:moveTo>
                  <a:pt x="761160" y="3031518"/>
                </a:moveTo>
                <a:lnTo>
                  <a:pt x="438249" y="2688294"/>
                </a:lnTo>
                <a:lnTo>
                  <a:pt x="0" y="2688294"/>
                </a:lnTo>
                <a:lnTo>
                  <a:pt x="0" y="0"/>
                </a:lnTo>
                <a:lnTo>
                  <a:pt x="2629494" y="0"/>
                </a:lnTo>
                <a:lnTo>
                  <a:pt x="2629494" y="2688294"/>
                </a:lnTo>
                <a:lnTo>
                  <a:pt x="1095622" y="2688294"/>
                </a:lnTo>
                <a:lnTo>
                  <a:pt x="761160" y="3031518"/>
                </a:lnTo>
                <a:close/>
              </a:path>
            </a:pathLst>
          </a:custGeom>
          <a:solidFill>
            <a:srgbClr val="B6B6B6"/>
          </a:solidFill>
        </p:spPr>
        <p:txBody>
          <a:bodyPr wrap="square" lIns="0" tIns="0" rIns="0" bIns="0" rtlCol="0"/>
          <a:lstStyle/>
          <a:p>
            <a:endParaRPr/>
          </a:p>
        </p:txBody>
      </p:sp>
      <p:sp>
        <p:nvSpPr>
          <p:cNvPr id="5" name="object 5"/>
          <p:cNvSpPr/>
          <p:nvPr/>
        </p:nvSpPr>
        <p:spPr>
          <a:xfrm>
            <a:off x="3257218" y="1671646"/>
            <a:ext cx="2629535" cy="3045460"/>
          </a:xfrm>
          <a:custGeom>
            <a:avLst/>
            <a:gdLst/>
            <a:ahLst/>
            <a:cxnLst/>
            <a:rect l="l" t="t" r="r" b="b"/>
            <a:pathLst>
              <a:path w="2629535" h="3045460">
                <a:moveTo>
                  <a:pt x="788823" y="3045068"/>
                </a:moveTo>
                <a:lnTo>
                  <a:pt x="438249" y="2688294"/>
                </a:lnTo>
                <a:lnTo>
                  <a:pt x="0" y="2688294"/>
                </a:lnTo>
                <a:lnTo>
                  <a:pt x="0" y="0"/>
                </a:lnTo>
                <a:lnTo>
                  <a:pt x="2629494" y="0"/>
                </a:lnTo>
                <a:lnTo>
                  <a:pt x="2629494" y="2688294"/>
                </a:lnTo>
                <a:lnTo>
                  <a:pt x="1095622" y="2688294"/>
                </a:lnTo>
                <a:lnTo>
                  <a:pt x="788823" y="3045068"/>
                </a:lnTo>
                <a:close/>
              </a:path>
            </a:pathLst>
          </a:custGeom>
          <a:solidFill>
            <a:srgbClr val="FFD866"/>
          </a:solidFill>
        </p:spPr>
        <p:txBody>
          <a:bodyPr wrap="square" lIns="0" tIns="0" rIns="0" bIns="0" rtlCol="0"/>
          <a:lstStyle/>
          <a:p>
            <a:endParaRPr/>
          </a:p>
        </p:txBody>
      </p:sp>
      <p:sp>
        <p:nvSpPr>
          <p:cNvPr id="6" name="object 6"/>
          <p:cNvSpPr/>
          <p:nvPr/>
        </p:nvSpPr>
        <p:spPr>
          <a:xfrm>
            <a:off x="6095887" y="1671646"/>
            <a:ext cx="2629535" cy="3024505"/>
          </a:xfrm>
          <a:custGeom>
            <a:avLst/>
            <a:gdLst/>
            <a:ahLst/>
            <a:cxnLst/>
            <a:rect l="l" t="t" r="r" b="b"/>
            <a:pathLst>
              <a:path w="2629534" h="3024504">
                <a:moveTo>
                  <a:pt x="766948" y="3024343"/>
                </a:moveTo>
                <a:lnTo>
                  <a:pt x="438249" y="2688294"/>
                </a:lnTo>
                <a:lnTo>
                  <a:pt x="0" y="2688294"/>
                </a:lnTo>
                <a:lnTo>
                  <a:pt x="0" y="0"/>
                </a:lnTo>
                <a:lnTo>
                  <a:pt x="2629494" y="0"/>
                </a:lnTo>
                <a:lnTo>
                  <a:pt x="2629494" y="2688294"/>
                </a:lnTo>
                <a:lnTo>
                  <a:pt x="1095622" y="2688294"/>
                </a:lnTo>
                <a:lnTo>
                  <a:pt x="766948" y="3024343"/>
                </a:lnTo>
                <a:close/>
              </a:path>
            </a:pathLst>
          </a:custGeom>
          <a:solidFill>
            <a:srgbClr val="FFFFFF"/>
          </a:solidFill>
        </p:spPr>
        <p:txBody>
          <a:bodyPr wrap="square" lIns="0" tIns="0" rIns="0" bIns="0" rtlCol="0"/>
          <a:lstStyle/>
          <a:p>
            <a:endParaRPr/>
          </a:p>
        </p:txBody>
      </p:sp>
      <p:sp>
        <p:nvSpPr>
          <p:cNvPr id="7" name="object 7"/>
          <p:cNvSpPr txBox="1"/>
          <p:nvPr/>
        </p:nvSpPr>
        <p:spPr>
          <a:xfrm>
            <a:off x="6245088" y="1650790"/>
            <a:ext cx="2050414" cy="2379345"/>
          </a:xfrm>
          <a:prstGeom prst="rect">
            <a:avLst/>
          </a:prstGeom>
        </p:spPr>
        <p:txBody>
          <a:bodyPr vert="horz" wrap="square" lIns="0" tIns="12700" rIns="0" bIns="0" rtlCol="0">
            <a:spAutoFit/>
          </a:bodyPr>
          <a:lstStyle/>
          <a:p>
            <a:pPr marL="12700" marR="230504">
              <a:lnSpc>
                <a:spcPct val="148800"/>
              </a:lnSpc>
              <a:spcBef>
                <a:spcPts val="100"/>
              </a:spcBef>
            </a:pPr>
            <a:r>
              <a:rPr sz="2100" b="1" spc="65" dirty="0">
                <a:solidFill>
                  <a:srgbClr val="36464F"/>
                </a:solidFill>
                <a:latin typeface="Trebuchet MS"/>
                <a:cs typeface="Trebuchet MS"/>
              </a:rPr>
              <a:t>Maxout</a:t>
            </a:r>
            <a:r>
              <a:rPr sz="2100" b="1" spc="-200" dirty="0">
                <a:solidFill>
                  <a:srgbClr val="36464F"/>
                </a:solidFill>
                <a:latin typeface="Trebuchet MS"/>
                <a:cs typeface="Trebuchet MS"/>
              </a:rPr>
              <a:t> </a:t>
            </a:r>
            <a:r>
              <a:rPr sz="2100" b="1" spc="175" dirty="0">
                <a:solidFill>
                  <a:srgbClr val="36464F"/>
                </a:solidFill>
                <a:latin typeface="Trebuchet MS"/>
                <a:cs typeface="Trebuchet MS"/>
              </a:rPr>
              <a:t>DCNN  </a:t>
            </a:r>
            <a:r>
              <a:rPr sz="2100" b="1" spc="-130" dirty="0">
                <a:solidFill>
                  <a:srgbClr val="36464F"/>
                </a:solidFill>
                <a:latin typeface="Trebuchet MS"/>
                <a:cs typeface="Trebuchet MS"/>
              </a:rPr>
              <a:t>s=z’-z+1</a:t>
            </a:r>
            <a:endParaRPr sz="2100">
              <a:latin typeface="Trebuchet MS"/>
              <a:cs typeface="Trebuchet MS"/>
            </a:endParaRPr>
          </a:p>
          <a:p>
            <a:pPr marL="12700" marR="5080">
              <a:lnSpc>
                <a:spcPts val="1420"/>
              </a:lnSpc>
              <a:spcBef>
                <a:spcPts val="1330"/>
              </a:spcBef>
            </a:pPr>
            <a:r>
              <a:rPr sz="1200" spc="20" dirty="0">
                <a:solidFill>
                  <a:srgbClr val="36464F"/>
                </a:solidFill>
                <a:latin typeface="Trebuchet MS"/>
                <a:cs typeface="Trebuchet MS"/>
              </a:rPr>
              <a:t>Output </a:t>
            </a:r>
            <a:r>
              <a:rPr sz="1200" spc="45" dirty="0">
                <a:solidFill>
                  <a:srgbClr val="36464F"/>
                </a:solidFill>
                <a:latin typeface="Trebuchet MS"/>
                <a:cs typeface="Trebuchet MS"/>
              </a:rPr>
              <a:t>image </a:t>
            </a:r>
            <a:r>
              <a:rPr sz="1200" spc="30" dirty="0">
                <a:solidFill>
                  <a:srgbClr val="36464F"/>
                </a:solidFill>
                <a:latin typeface="Trebuchet MS"/>
                <a:cs typeface="Trebuchet MS"/>
              </a:rPr>
              <a:t>channel </a:t>
            </a:r>
            <a:r>
              <a:rPr sz="1200" spc="20" dirty="0">
                <a:solidFill>
                  <a:srgbClr val="36464F"/>
                </a:solidFill>
                <a:latin typeface="Trebuchet MS"/>
                <a:cs typeface="Trebuchet MS"/>
              </a:rPr>
              <a:t>size  </a:t>
            </a:r>
            <a:r>
              <a:rPr sz="1200" spc="35" dirty="0">
                <a:solidFill>
                  <a:srgbClr val="36464F"/>
                </a:solidFill>
                <a:latin typeface="Trebuchet MS"/>
                <a:cs typeface="Trebuchet MS"/>
              </a:rPr>
              <a:t>equal</a:t>
            </a:r>
            <a:r>
              <a:rPr sz="1200" spc="-75" dirty="0">
                <a:solidFill>
                  <a:srgbClr val="36464F"/>
                </a:solidFill>
                <a:latin typeface="Trebuchet MS"/>
                <a:cs typeface="Trebuchet MS"/>
              </a:rPr>
              <a:t> </a:t>
            </a:r>
            <a:r>
              <a:rPr sz="1200" spc="-5" dirty="0">
                <a:solidFill>
                  <a:srgbClr val="36464F"/>
                </a:solidFill>
                <a:latin typeface="Trebuchet MS"/>
                <a:cs typeface="Trebuchet MS"/>
              </a:rPr>
              <a:t>to</a:t>
            </a:r>
            <a:r>
              <a:rPr sz="1200" spc="-75" dirty="0">
                <a:solidFill>
                  <a:srgbClr val="36464F"/>
                </a:solidFill>
                <a:latin typeface="Trebuchet MS"/>
                <a:cs typeface="Trebuchet MS"/>
              </a:rPr>
              <a:t> </a:t>
            </a:r>
            <a:r>
              <a:rPr sz="1200" spc="5" dirty="0">
                <a:solidFill>
                  <a:srgbClr val="36464F"/>
                </a:solidFill>
                <a:latin typeface="Trebuchet MS"/>
                <a:cs typeface="Trebuchet MS"/>
              </a:rPr>
              <a:t>the</a:t>
            </a:r>
            <a:r>
              <a:rPr sz="1200" spc="-70" dirty="0">
                <a:solidFill>
                  <a:srgbClr val="36464F"/>
                </a:solidFill>
                <a:latin typeface="Trebuchet MS"/>
                <a:cs typeface="Trebuchet MS"/>
              </a:rPr>
              <a:t> </a:t>
            </a:r>
            <a:r>
              <a:rPr sz="1200" spc="45" dirty="0">
                <a:solidFill>
                  <a:srgbClr val="36464F"/>
                </a:solidFill>
                <a:latin typeface="Trebuchet MS"/>
                <a:cs typeface="Trebuchet MS"/>
              </a:rPr>
              <a:t>number</a:t>
            </a:r>
            <a:r>
              <a:rPr sz="1200" spc="-75" dirty="0">
                <a:solidFill>
                  <a:srgbClr val="36464F"/>
                </a:solidFill>
                <a:latin typeface="Trebuchet MS"/>
                <a:cs typeface="Trebuchet MS"/>
              </a:rPr>
              <a:t> </a:t>
            </a:r>
            <a:r>
              <a:rPr sz="1200" spc="10" dirty="0">
                <a:solidFill>
                  <a:srgbClr val="36464F"/>
                </a:solidFill>
                <a:latin typeface="Trebuchet MS"/>
                <a:cs typeface="Trebuchet MS"/>
              </a:rPr>
              <a:t>of</a:t>
            </a:r>
            <a:r>
              <a:rPr sz="1200" spc="-70" dirty="0">
                <a:solidFill>
                  <a:srgbClr val="36464F"/>
                </a:solidFill>
                <a:latin typeface="Trebuchet MS"/>
                <a:cs typeface="Trebuchet MS"/>
              </a:rPr>
              <a:t> </a:t>
            </a:r>
            <a:r>
              <a:rPr sz="1200" spc="25" dirty="0">
                <a:solidFill>
                  <a:srgbClr val="36464F"/>
                </a:solidFill>
                <a:latin typeface="Trebuchet MS"/>
                <a:cs typeface="Trebuchet MS"/>
              </a:rPr>
              <a:t>meta  </a:t>
            </a:r>
            <a:r>
              <a:rPr sz="1200" spc="-45" dirty="0">
                <a:solidFill>
                  <a:srgbClr val="36464F"/>
                </a:solidFill>
                <a:latin typeface="Trebuchet MS"/>
                <a:cs typeface="Trebuchet MS"/>
              </a:rPr>
              <a:t>filters.</a:t>
            </a:r>
            <a:endParaRPr sz="1200">
              <a:latin typeface="Trebuchet MS"/>
              <a:cs typeface="Trebuchet MS"/>
            </a:endParaRPr>
          </a:p>
          <a:p>
            <a:pPr marL="12700" marR="90805">
              <a:lnSpc>
                <a:spcPts val="1420"/>
              </a:lnSpc>
              <a:spcBef>
                <a:spcPts val="1215"/>
              </a:spcBef>
            </a:pPr>
            <a:r>
              <a:rPr sz="1200" spc="35" dirty="0">
                <a:solidFill>
                  <a:srgbClr val="36464F"/>
                </a:solidFill>
                <a:latin typeface="Trebuchet MS"/>
                <a:cs typeface="Trebuchet MS"/>
              </a:rPr>
              <a:t>Yields</a:t>
            </a:r>
            <a:r>
              <a:rPr sz="1200" spc="-270" dirty="0">
                <a:solidFill>
                  <a:srgbClr val="36464F"/>
                </a:solidFill>
                <a:latin typeface="Trebuchet MS"/>
                <a:cs typeface="Trebuchet MS"/>
              </a:rPr>
              <a:t> </a:t>
            </a:r>
            <a:r>
              <a:rPr sz="1200" spc="20" dirty="0">
                <a:solidFill>
                  <a:srgbClr val="36464F"/>
                </a:solidFill>
                <a:latin typeface="Trebuchet MS"/>
                <a:cs typeface="Trebuchet MS"/>
              </a:rPr>
              <a:t>a </a:t>
            </a:r>
            <a:r>
              <a:rPr sz="1200" spc="15" dirty="0">
                <a:solidFill>
                  <a:srgbClr val="36464F"/>
                </a:solidFill>
                <a:latin typeface="Trebuchet MS"/>
                <a:cs typeface="Trebuchet MS"/>
              </a:rPr>
              <a:t>parameter </a:t>
            </a:r>
            <a:r>
              <a:rPr sz="1200" spc="-15" dirty="0">
                <a:solidFill>
                  <a:srgbClr val="36464F"/>
                </a:solidFill>
                <a:latin typeface="Trebuchet MS"/>
                <a:cs typeface="Trebuchet MS"/>
              </a:rPr>
              <a:t>efficient  </a:t>
            </a:r>
            <a:r>
              <a:rPr sz="1200" spc="15" dirty="0">
                <a:solidFill>
                  <a:srgbClr val="36464F"/>
                </a:solidFill>
                <a:latin typeface="Trebuchet MS"/>
                <a:cs typeface="Trebuchet MS"/>
              </a:rPr>
              <a:t>implementation </a:t>
            </a:r>
            <a:r>
              <a:rPr sz="1200" spc="10" dirty="0">
                <a:solidFill>
                  <a:srgbClr val="36464F"/>
                </a:solidFill>
                <a:latin typeface="Trebuchet MS"/>
                <a:cs typeface="Trebuchet MS"/>
              </a:rPr>
              <a:t>of </a:t>
            </a:r>
            <a:r>
              <a:rPr sz="1200" spc="30" dirty="0">
                <a:solidFill>
                  <a:srgbClr val="36464F"/>
                </a:solidFill>
                <a:latin typeface="Trebuchet MS"/>
                <a:cs typeface="Trebuchet MS"/>
              </a:rPr>
              <a:t>maxout  </a:t>
            </a:r>
            <a:r>
              <a:rPr sz="1200" spc="-10" dirty="0">
                <a:solidFill>
                  <a:srgbClr val="36464F"/>
                </a:solidFill>
                <a:latin typeface="Trebuchet MS"/>
                <a:cs typeface="Trebuchet MS"/>
              </a:rPr>
              <a:t>network.</a:t>
            </a:r>
            <a:endParaRPr sz="1200">
              <a:latin typeface="Trebuchet MS"/>
              <a:cs typeface="Trebuchet MS"/>
            </a:endParaRPr>
          </a:p>
        </p:txBody>
      </p:sp>
      <p:sp>
        <p:nvSpPr>
          <p:cNvPr id="8" name="object 8"/>
          <p:cNvSpPr txBox="1"/>
          <p:nvPr/>
        </p:nvSpPr>
        <p:spPr>
          <a:xfrm>
            <a:off x="567799" y="1650790"/>
            <a:ext cx="2212340" cy="1322070"/>
          </a:xfrm>
          <a:prstGeom prst="rect">
            <a:avLst/>
          </a:prstGeom>
        </p:spPr>
        <p:txBody>
          <a:bodyPr vert="horz" wrap="square" lIns="0" tIns="12700" rIns="0" bIns="0" rtlCol="0">
            <a:spAutoFit/>
          </a:bodyPr>
          <a:lstStyle/>
          <a:p>
            <a:pPr marL="12700" marR="358140">
              <a:lnSpc>
                <a:spcPct val="148800"/>
              </a:lnSpc>
              <a:spcBef>
                <a:spcPts val="100"/>
              </a:spcBef>
            </a:pPr>
            <a:r>
              <a:rPr sz="2100" b="1" spc="70" dirty="0">
                <a:solidFill>
                  <a:srgbClr val="36464F"/>
                </a:solidFill>
                <a:latin typeface="Trebuchet MS"/>
                <a:cs typeface="Trebuchet MS"/>
              </a:rPr>
              <a:t>Standard</a:t>
            </a:r>
            <a:r>
              <a:rPr sz="2100" b="1" spc="-215" dirty="0">
                <a:solidFill>
                  <a:srgbClr val="36464F"/>
                </a:solidFill>
                <a:latin typeface="Trebuchet MS"/>
                <a:cs typeface="Trebuchet MS"/>
              </a:rPr>
              <a:t> </a:t>
            </a:r>
            <a:r>
              <a:rPr sz="2100" b="1" spc="185" dirty="0">
                <a:solidFill>
                  <a:srgbClr val="36464F"/>
                </a:solidFill>
                <a:latin typeface="Trebuchet MS"/>
                <a:cs typeface="Trebuchet MS"/>
              </a:rPr>
              <a:t>CNN </a:t>
            </a:r>
            <a:r>
              <a:rPr sz="2100" b="1" spc="85" dirty="0">
                <a:solidFill>
                  <a:srgbClr val="36464F"/>
                </a:solidFill>
                <a:latin typeface="Trebuchet MS"/>
                <a:cs typeface="Trebuchet MS"/>
              </a:rPr>
              <a:t> </a:t>
            </a:r>
            <a:r>
              <a:rPr sz="2100" b="1" spc="-185" dirty="0">
                <a:solidFill>
                  <a:srgbClr val="36464F"/>
                </a:solidFill>
                <a:latin typeface="Trebuchet MS"/>
                <a:cs typeface="Trebuchet MS"/>
              </a:rPr>
              <a:t>z’=z</a:t>
            </a:r>
            <a:endParaRPr sz="2100">
              <a:latin typeface="Trebuchet MS"/>
              <a:cs typeface="Trebuchet MS"/>
            </a:endParaRPr>
          </a:p>
          <a:p>
            <a:pPr marL="12700">
              <a:lnSpc>
                <a:spcPct val="100000"/>
              </a:lnSpc>
              <a:spcBef>
                <a:spcPts val="1265"/>
              </a:spcBef>
            </a:pPr>
            <a:r>
              <a:rPr sz="1200" spc="135" dirty="0">
                <a:solidFill>
                  <a:srgbClr val="36464F"/>
                </a:solidFill>
                <a:latin typeface="Trebuchet MS"/>
                <a:cs typeface="Trebuchet MS"/>
              </a:rPr>
              <a:t>DCNN</a:t>
            </a:r>
            <a:r>
              <a:rPr sz="1200" spc="-75" dirty="0">
                <a:solidFill>
                  <a:srgbClr val="36464F"/>
                </a:solidFill>
                <a:latin typeface="Trebuchet MS"/>
                <a:cs typeface="Trebuchet MS"/>
              </a:rPr>
              <a:t> </a:t>
            </a:r>
            <a:r>
              <a:rPr sz="1200" spc="5" dirty="0">
                <a:solidFill>
                  <a:srgbClr val="36464F"/>
                </a:solidFill>
                <a:latin typeface="Trebuchet MS"/>
                <a:cs typeface="Trebuchet MS"/>
              </a:rPr>
              <a:t>is</a:t>
            </a:r>
            <a:r>
              <a:rPr sz="1200" spc="-70" dirty="0">
                <a:solidFill>
                  <a:srgbClr val="36464F"/>
                </a:solidFill>
                <a:latin typeface="Trebuchet MS"/>
                <a:cs typeface="Trebuchet MS"/>
              </a:rPr>
              <a:t> </a:t>
            </a:r>
            <a:r>
              <a:rPr sz="1200" spc="15" dirty="0">
                <a:solidFill>
                  <a:srgbClr val="36464F"/>
                </a:solidFill>
                <a:latin typeface="Trebuchet MS"/>
                <a:cs typeface="Trebuchet MS"/>
              </a:rPr>
              <a:t>generalisation</a:t>
            </a:r>
            <a:r>
              <a:rPr sz="1200" spc="-70" dirty="0">
                <a:solidFill>
                  <a:srgbClr val="36464F"/>
                </a:solidFill>
                <a:latin typeface="Trebuchet MS"/>
                <a:cs typeface="Trebuchet MS"/>
              </a:rPr>
              <a:t> </a:t>
            </a:r>
            <a:r>
              <a:rPr sz="1200" spc="10" dirty="0">
                <a:solidFill>
                  <a:srgbClr val="36464F"/>
                </a:solidFill>
                <a:latin typeface="Trebuchet MS"/>
                <a:cs typeface="Trebuchet MS"/>
              </a:rPr>
              <a:t>of</a:t>
            </a:r>
            <a:r>
              <a:rPr sz="1200" spc="-70" dirty="0">
                <a:solidFill>
                  <a:srgbClr val="36464F"/>
                </a:solidFill>
                <a:latin typeface="Trebuchet MS"/>
                <a:cs typeface="Trebuchet MS"/>
              </a:rPr>
              <a:t> </a:t>
            </a:r>
            <a:r>
              <a:rPr sz="1200" spc="140" dirty="0">
                <a:solidFill>
                  <a:srgbClr val="36464F"/>
                </a:solidFill>
                <a:latin typeface="Trebuchet MS"/>
                <a:cs typeface="Trebuchet MS"/>
              </a:rPr>
              <a:t>CNN</a:t>
            </a:r>
            <a:endParaRPr sz="1200">
              <a:latin typeface="Trebuchet MS"/>
              <a:cs typeface="Trebuchet MS"/>
            </a:endParaRPr>
          </a:p>
        </p:txBody>
      </p:sp>
      <p:sp>
        <p:nvSpPr>
          <p:cNvPr id="9" name="object 9"/>
          <p:cNvSpPr txBox="1"/>
          <p:nvPr/>
        </p:nvSpPr>
        <p:spPr>
          <a:xfrm>
            <a:off x="3406444" y="1650790"/>
            <a:ext cx="2125345" cy="1322070"/>
          </a:xfrm>
          <a:prstGeom prst="rect">
            <a:avLst/>
          </a:prstGeom>
        </p:spPr>
        <p:txBody>
          <a:bodyPr vert="horz" wrap="square" lIns="0" tIns="12700" rIns="0" bIns="0" rtlCol="0">
            <a:spAutoFit/>
          </a:bodyPr>
          <a:lstStyle/>
          <a:p>
            <a:pPr marL="12700" marR="347980">
              <a:lnSpc>
                <a:spcPct val="148800"/>
              </a:lnSpc>
              <a:spcBef>
                <a:spcPts val="100"/>
              </a:spcBef>
            </a:pPr>
            <a:r>
              <a:rPr sz="2100" b="1" spc="70" dirty="0">
                <a:solidFill>
                  <a:srgbClr val="36464F"/>
                </a:solidFill>
                <a:latin typeface="Trebuchet MS"/>
                <a:cs typeface="Trebuchet MS"/>
              </a:rPr>
              <a:t>Concat</a:t>
            </a:r>
            <a:r>
              <a:rPr sz="2100" b="1" spc="-200" dirty="0">
                <a:solidFill>
                  <a:srgbClr val="36464F"/>
                </a:solidFill>
                <a:latin typeface="Trebuchet MS"/>
                <a:cs typeface="Trebuchet MS"/>
              </a:rPr>
              <a:t> </a:t>
            </a:r>
            <a:r>
              <a:rPr sz="2100" b="1" spc="175" dirty="0">
                <a:solidFill>
                  <a:srgbClr val="36464F"/>
                </a:solidFill>
                <a:latin typeface="Trebuchet MS"/>
                <a:cs typeface="Trebuchet MS"/>
              </a:rPr>
              <a:t>DCNN  </a:t>
            </a:r>
            <a:r>
              <a:rPr sz="2100" b="1" spc="-125" dirty="0">
                <a:solidFill>
                  <a:srgbClr val="36464F"/>
                </a:solidFill>
                <a:latin typeface="Trebuchet MS"/>
                <a:cs typeface="Trebuchet MS"/>
              </a:rPr>
              <a:t>s=1</a:t>
            </a:r>
            <a:endParaRPr sz="2100">
              <a:latin typeface="Trebuchet MS"/>
              <a:cs typeface="Trebuchet MS"/>
            </a:endParaRPr>
          </a:p>
          <a:p>
            <a:pPr marL="12700">
              <a:lnSpc>
                <a:spcPct val="100000"/>
              </a:lnSpc>
              <a:spcBef>
                <a:spcPts val="1265"/>
              </a:spcBef>
            </a:pPr>
            <a:r>
              <a:rPr sz="1200" spc="30" dirty="0">
                <a:solidFill>
                  <a:srgbClr val="36464F"/>
                </a:solidFill>
                <a:latin typeface="Trebuchet MS"/>
                <a:cs typeface="Trebuchet MS"/>
              </a:rPr>
              <a:t>Maximally </a:t>
            </a:r>
            <a:r>
              <a:rPr sz="1200" spc="15" dirty="0">
                <a:solidFill>
                  <a:srgbClr val="36464F"/>
                </a:solidFill>
                <a:latin typeface="Trebuchet MS"/>
                <a:cs typeface="Trebuchet MS"/>
              </a:rPr>
              <a:t>parameter</a:t>
            </a:r>
            <a:r>
              <a:rPr sz="1200" spc="-195" dirty="0">
                <a:solidFill>
                  <a:srgbClr val="36464F"/>
                </a:solidFill>
                <a:latin typeface="Trebuchet MS"/>
                <a:cs typeface="Trebuchet MS"/>
              </a:rPr>
              <a:t> </a:t>
            </a:r>
            <a:r>
              <a:rPr sz="1200" spc="-15" dirty="0">
                <a:solidFill>
                  <a:srgbClr val="36464F"/>
                </a:solidFill>
                <a:latin typeface="Trebuchet MS"/>
                <a:cs typeface="Trebuchet MS"/>
              </a:rPr>
              <a:t>efficient</a:t>
            </a:r>
            <a:endParaRPr sz="1200">
              <a:latin typeface="Trebuchet MS"/>
              <a:cs typeface="Trebuchet MS"/>
            </a:endParaRPr>
          </a:p>
        </p:txBody>
      </p:sp>
      <p:sp>
        <p:nvSpPr>
          <p:cNvPr id="10" name="object 10"/>
          <p:cNvSpPr txBox="1"/>
          <p:nvPr/>
        </p:nvSpPr>
        <p:spPr>
          <a:xfrm>
            <a:off x="3381044" y="3097444"/>
            <a:ext cx="2309495" cy="598805"/>
          </a:xfrm>
          <a:prstGeom prst="rect">
            <a:avLst/>
          </a:prstGeom>
        </p:spPr>
        <p:txBody>
          <a:bodyPr vert="horz" wrap="square" lIns="0" tIns="20320" rIns="0" bIns="0" rtlCol="0">
            <a:spAutoFit/>
          </a:bodyPr>
          <a:lstStyle/>
          <a:p>
            <a:pPr marL="38100" marR="30480">
              <a:lnSpc>
                <a:spcPts val="1420"/>
              </a:lnSpc>
              <a:spcBef>
                <a:spcPts val="160"/>
              </a:spcBef>
            </a:pPr>
            <a:r>
              <a:rPr sz="1200" spc="30" dirty="0">
                <a:solidFill>
                  <a:srgbClr val="36464F"/>
                </a:solidFill>
                <a:latin typeface="Trebuchet MS"/>
                <a:cs typeface="Trebuchet MS"/>
              </a:rPr>
              <a:t>With </a:t>
            </a:r>
            <a:r>
              <a:rPr sz="1200" spc="5" dirty="0">
                <a:solidFill>
                  <a:srgbClr val="36464F"/>
                </a:solidFill>
                <a:latin typeface="Trebuchet MS"/>
                <a:cs typeface="Trebuchet MS"/>
              </a:rPr>
              <a:t>the </a:t>
            </a:r>
            <a:r>
              <a:rPr sz="1200" spc="65" dirty="0">
                <a:solidFill>
                  <a:srgbClr val="36464F"/>
                </a:solidFill>
                <a:latin typeface="Trebuchet MS"/>
                <a:cs typeface="Trebuchet MS"/>
              </a:rPr>
              <a:t>same </a:t>
            </a:r>
            <a:r>
              <a:rPr sz="1200" spc="35" dirty="0">
                <a:solidFill>
                  <a:srgbClr val="36464F"/>
                </a:solidFill>
                <a:latin typeface="Trebuchet MS"/>
                <a:cs typeface="Trebuchet MS"/>
              </a:rPr>
              <a:t>amount </a:t>
            </a:r>
            <a:r>
              <a:rPr sz="1200" spc="10" dirty="0">
                <a:solidFill>
                  <a:srgbClr val="36464F"/>
                </a:solidFill>
                <a:latin typeface="Trebuchet MS"/>
                <a:cs typeface="Trebuchet MS"/>
              </a:rPr>
              <a:t>of  </a:t>
            </a:r>
            <a:r>
              <a:rPr sz="1200" spc="25" dirty="0">
                <a:solidFill>
                  <a:srgbClr val="36464F"/>
                </a:solidFill>
                <a:latin typeface="Trebuchet MS"/>
                <a:cs typeface="Trebuchet MS"/>
              </a:rPr>
              <a:t>parameters </a:t>
            </a:r>
            <a:r>
              <a:rPr sz="1200" spc="55" dirty="0">
                <a:solidFill>
                  <a:srgbClr val="36464F"/>
                </a:solidFill>
                <a:latin typeface="Trebuchet MS"/>
                <a:cs typeface="Trebuchet MS"/>
              </a:rPr>
              <a:t>produces</a:t>
            </a:r>
            <a:r>
              <a:rPr sz="1200" spc="100" dirty="0">
                <a:solidFill>
                  <a:srgbClr val="36464F"/>
                </a:solidFill>
                <a:latin typeface="Trebuchet MS"/>
                <a:cs typeface="Trebuchet MS"/>
              </a:rPr>
              <a:t> </a:t>
            </a:r>
            <a:r>
              <a:rPr sz="1200" spc="-55" dirty="0">
                <a:solidFill>
                  <a:srgbClr val="36464F"/>
                </a:solidFill>
                <a:latin typeface="Trebuchet MS"/>
                <a:cs typeface="Trebuchet MS"/>
              </a:rPr>
              <a:t>(z’-z+1)</a:t>
            </a:r>
            <a:r>
              <a:rPr sz="1200" spc="-82" baseline="31250" dirty="0">
                <a:solidFill>
                  <a:srgbClr val="36464F"/>
                </a:solidFill>
                <a:latin typeface="Trebuchet MS"/>
                <a:cs typeface="Trebuchet MS"/>
              </a:rPr>
              <a:t>2</a:t>
            </a:r>
            <a:r>
              <a:rPr sz="1200" spc="-55" dirty="0">
                <a:solidFill>
                  <a:srgbClr val="36464F"/>
                </a:solidFill>
                <a:latin typeface="Trebuchet MS"/>
                <a:cs typeface="Trebuchet MS"/>
              </a:rPr>
              <a:t>z</a:t>
            </a:r>
            <a:r>
              <a:rPr sz="1200" spc="-82" baseline="31250" dirty="0">
                <a:solidFill>
                  <a:srgbClr val="36464F"/>
                </a:solidFill>
                <a:latin typeface="Trebuchet MS"/>
                <a:cs typeface="Trebuchet MS"/>
              </a:rPr>
              <a:t>2</a:t>
            </a:r>
            <a:endParaRPr sz="1200" baseline="31250">
              <a:latin typeface="Trebuchet MS"/>
              <a:cs typeface="Trebuchet MS"/>
            </a:endParaRPr>
          </a:p>
          <a:p>
            <a:pPr marL="1866264">
              <a:lnSpc>
                <a:spcPct val="100000"/>
              </a:lnSpc>
              <a:spcBef>
                <a:spcPts val="175"/>
              </a:spcBef>
            </a:pPr>
            <a:r>
              <a:rPr sz="1200" spc="-65" dirty="0">
                <a:solidFill>
                  <a:srgbClr val="36464F"/>
                </a:solidFill>
                <a:latin typeface="Trebuchet MS"/>
                <a:cs typeface="Trebuchet MS"/>
              </a:rPr>
              <a:t>z’</a:t>
            </a:r>
            <a:r>
              <a:rPr sz="1200" spc="-97" baseline="31250" dirty="0">
                <a:solidFill>
                  <a:srgbClr val="36464F"/>
                </a:solidFill>
                <a:latin typeface="Trebuchet MS"/>
                <a:cs typeface="Trebuchet MS"/>
              </a:rPr>
              <a:t>2</a:t>
            </a:r>
            <a:endParaRPr sz="1200" baseline="31250">
              <a:latin typeface="Trebuchet MS"/>
              <a:cs typeface="Trebuchet MS"/>
            </a:endParaRPr>
          </a:p>
        </p:txBody>
      </p:sp>
      <p:sp>
        <p:nvSpPr>
          <p:cNvPr id="11" name="object 11"/>
          <p:cNvSpPr txBox="1"/>
          <p:nvPr/>
        </p:nvSpPr>
        <p:spPr>
          <a:xfrm>
            <a:off x="3406444" y="3697518"/>
            <a:ext cx="2319020" cy="389255"/>
          </a:xfrm>
          <a:prstGeom prst="rect">
            <a:avLst/>
          </a:prstGeom>
        </p:spPr>
        <p:txBody>
          <a:bodyPr vert="horz" wrap="square" lIns="0" tIns="20320" rIns="0" bIns="0" rtlCol="0">
            <a:spAutoFit/>
          </a:bodyPr>
          <a:lstStyle/>
          <a:p>
            <a:pPr marL="12700" marR="5080">
              <a:lnSpc>
                <a:spcPts val="1420"/>
              </a:lnSpc>
              <a:spcBef>
                <a:spcPts val="160"/>
              </a:spcBef>
            </a:pPr>
            <a:r>
              <a:rPr sz="1200" spc="20" dirty="0">
                <a:solidFill>
                  <a:srgbClr val="36464F"/>
                </a:solidFill>
                <a:latin typeface="Trebuchet MS"/>
                <a:cs typeface="Trebuchet MS"/>
              </a:rPr>
              <a:t>times</a:t>
            </a:r>
            <a:r>
              <a:rPr sz="1200" spc="-75" dirty="0">
                <a:solidFill>
                  <a:srgbClr val="36464F"/>
                </a:solidFill>
                <a:latin typeface="Trebuchet MS"/>
                <a:cs typeface="Trebuchet MS"/>
              </a:rPr>
              <a:t> </a:t>
            </a:r>
            <a:r>
              <a:rPr sz="1200" spc="45" dirty="0">
                <a:solidFill>
                  <a:srgbClr val="36464F"/>
                </a:solidFill>
                <a:latin typeface="Trebuchet MS"/>
                <a:cs typeface="Trebuchet MS"/>
              </a:rPr>
              <a:t>more</a:t>
            </a:r>
            <a:r>
              <a:rPr sz="1200" spc="-70" dirty="0">
                <a:solidFill>
                  <a:srgbClr val="36464F"/>
                </a:solidFill>
                <a:latin typeface="Trebuchet MS"/>
                <a:cs typeface="Trebuchet MS"/>
              </a:rPr>
              <a:t> </a:t>
            </a:r>
            <a:r>
              <a:rPr sz="1200" spc="40" dirty="0">
                <a:solidFill>
                  <a:srgbClr val="36464F"/>
                </a:solidFill>
                <a:latin typeface="Trebuchet MS"/>
                <a:cs typeface="Trebuchet MS"/>
              </a:rPr>
              <a:t>channels</a:t>
            </a:r>
            <a:r>
              <a:rPr sz="1200" spc="-70" dirty="0">
                <a:solidFill>
                  <a:srgbClr val="36464F"/>
                </a:solidFill>
                <a:latin typeface="Trebuchet MS"/>
                <a:cs typeface="Trebuchet MS"/>
              </a:rPr>
              <a:t> </a:t>
            </a:r>
            <a:r>
              <a:rPr sz="1200" spc="-10" dirty="0">
                <a:solidFill>
                  <a:srgbClr val="36464F"/>
                </a:solidFill>
                <a:latin typeface="Trebuchet MS"/>
                <a:cs typeface="Trebuchet MS"/>
              </a:rPr>
              <a:t>for</a:t>
            </a:r>
            <a:r>
              <a:rPr sz="1200" spc="-70" dirty="0">
                <a:solidFill>
                  <a:srgbClr val="36464F"/>
                </a:solidFill>
                <a:latin typeface="Trebuchet MS"/>
                <a:cs typeface="Trebuchet MS"/>
              </a:rPr>
              <a:t> </a:t>
            </a:r>
            <a:r>
              <a:rPr sz="1200" spc="20" dirty="0">
                <a:solidFill>
                  <a:srgbClr val="36464F"/>
                </a:solidFill>
                <a:latin typeface="Trebuchet MS"/>
                <a:cs typeface="Trebuchet MS"/>
              </a:rPr>
              <a:t>a</a:t>
            </a:r>
            <a:r>
              <a:rPr sz="1200" spc="-70" dirty="0">
                <a:solidFill>
                  <a:srgbClr val="36464F"/>
                </a:solidFill>
                <a:latin typeface="Trebuchet MS"/>
                <a:cs typeface="Trebuchet MS"/>
              </a:rPr>
              <a:t> </a:t>
            </a:r>
            <a:r>
              <a:rPr sz="1200" spc="35" dirty="0">
                <a:solidFill>
                  <a:srgbClr val="36464F"/>
                </a:solidFill>
                <a:latin typeface="Trebuchet MS"/>
                <a:cs typeface="Trebuchet MS"/>
              </a:rPr>
              <a:t>single  </a:t>
            </a:r>
            <a:r>
              <a:rPr sz="1200" spc="-30" dirty="0">
                <a:solidFill>
                  <a:srgbClr val="36464F"/>
                </a:solidFill>
                <a:latin typeface="Trebuchet MS"/>
                <a:cs typeface="Trebuchet MS"/>
              </a:rPr>
              <a:t>layer.</a:t>
            </a:r>
            <a:endParaRPr sz="1200">
              <a:latin typeface="Trebuchet MS"/>
              <a:cs typeface="Trebuchet MS"/>
            </a:endParaRPr>
          </a:p>
        </p:txBody>
      </p:sp>
      <p:sp>
        <p:nvSpPr>
          <p:cNvPr id="12" name="object 12"/>
          <p:cNvSpPr/>
          <p:nvPr/>
        </p:nvSpPr>
        <p:spPr>
          <a:xfrm>
            <a:off x="4987964" y="3507818"/>
            <a:ext cx="623570" cy="0"/>
          </a:xfrm>
          <a:custGeom>
            <a:avLst/>
            <a:gdLst/>
            <a:ahLst/>
            <a:cxnLst/>
            <a:rect l="l" t="t" r="r" b="b"/>
            <a:pathLst>
              <a:path w="623570">
                <a:moveTo>
                  <a:pt x="0" y="0"/>
                </a:moveTo>
                <a:lnTo>
                  <a:pt x="623098" y="0"/>
                </a:lnTo>
              </a:path>
            </a:pathLst>
          </a:custGeom>
          <a:ln w="9524">
            <a:solidFill>
              <a:srgbClr val="000000"/>
            </a:solidFill>
          </a:ln>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2809"/>
            <a:ext cx="1874520" cy="482600"/>
          </a:xfrm>
          <a:prstGeom prst="rect">
            <a:avLst/>
          </a:prstGeom>
        </p:spPr>
        <p:txBody>
          <a:bodyPr vert="horz" wrap="square" lIns="0" tIns="12700" rIns="0" bIns="0" rtlCol="0">
            <a:spAutoFit/>
          </a:bodyPr>
          <a:lstStyle/>
          <a:p>
            <a:pPr marL="12700">
              <a:lnSpc>
                <a:spcPct val="100000"/>
              </a:lnSpc>
              <a:spcBef>
                <a:spcPts val="100"/>
              </a:spcBef>
            </a:pPr>
            <a:r>
              <a:rPr b="0" spc="-305" dirty="0">
                <a:solidFill>
                  <a:srgbClr val="DFDFDF"/>
                </a:solidFill>
                <a:latin typeface="Trebuchet MS"/>
                <a:cs typeface="Trebuchet MS"/>
              </a:rPr>
              <a:t>What’s</a:t>
            </a:r>
            <a:r>
              <a:rPr b="0" spc="-285" dirty="0">
                <a:solidFill>
                  <a:srgbClr val="DFDFDF"/>
                </a:solidFill>
                <a:latin typeface="Trebuchet MS"/>
                <a:cs typeface="Trebuchet MS"/>
              </a:rPr>
              <a:t> </a:t>
            </a:r>
            <a:r>
              <a:rPr b="0" spc="-190" dirty="0">
                <a:solidFill>
                  <a:srgbClr val="DFDFDF"/>
                </a:solidFill>
                <a:latin typeface="Trebuchet MS"/>
                <a:cs typeface="Trebuchet MS"/>
              </a:rPr>
              <a:t>Next?</a:t>
            </a:r>
          </a:p>
        </p:txBody>
      </p:sp>
      <p:sp>
        <p:nvSpPr>
          <p:cNvPr id="3" name="object 3"/>
          <p:cNvSpPr txBox="1"/>
          <p:nvPr/>
        </p:nvSpPr>
        <p:spPr>
          <a:xfrm>
            <a:off x="430462" y="1682819"/>
            <a:ext cx="7073766" cy="672620"/>
          </a:xfrm>
          <a:prstGeom prst="rect">
            <a:avLst/>
          </a:prstGeom>
        </p:spPr>
        <p:txBody>
          <a:bodyPr vert="horz" wrap="square" lIns="0" tIns="31115" rIns="0" bIns="0" rtlCol="0">
            <a:spAutoFit/>
          </a:bodyPr>
          <a:lstStyle/>
          <a:p>
            <a:pPr marL="363855" indent="-351790">
              <a:lnSpc>
                <a:spcPct val="100000"/>
              </a:lnSpc>
              <a:spcBef>
                <a:spcPts val="245"/>
              </a:spcBef>
              <a:buFont typeface="Arial"/>
              <a:buChar char="●"/>
              <a:tabLst>
                <a:tab pos="363855" algn="l"/>
                <a:tab pos="364490" algn="l"/>
              </a:tabLst>
            </a:pPr>
            <a:r>
              <a:rPr sz="1600" spc="35" dirty="0">
                <a:solidFill>
                  <a:srgbClr val="FFFFFF"/>
                </a:solidFill>
                <a:latin typeface="Trebuchet MS"/>
                <a:cs typeface="Trebuchet MS"/>
              </a:rPr>
              <a:t>Instead</a:t>
            </a:r>
            <a:r>
              <a:rPr sz="1600" spc="-70" dirty="0">
                <a:solidFill>
                  <a:srgbClr val="FFFFFF"/>
                </a:solidFill>
                <a:latin typeface="Trebuchet MS"/>
                <a:cs typeface="Trebuchet MS"/>
              </a:rPr>
              <a:t> </a:t>
            </a:r>
            <a:r>
              <a:rPr sz="1600" spc="15" dirty="0">
                <a:solidFill>
                  <a:srgbClr val="FFFFFF"/>
                </a:solidFill>
                <a:latin typeface="Trebuchet MS"/>
                <a:cs typeface="Trebuchet MS"/>
              </a:rPr>
              <a:t>of</a:t>
            </a:r>
            <a:r>
              <a:rPr sz="1600" spc="-65" dirty="0">
                <a:solidFill>
                  <a:srgbClr val="FFFFFF"/>
                </a:solidFill>
                <a:latin typeface="Trebuchet MS"/>
                <a:cs typeface="Trebuchet MS"/>
              </a:rPr>
              <a:t> </a:t>
            </a:r>
            <a:r>
              <a:rPr sz="1600" spc="-5" dirty="0">
                <a:solidFill>
                  <a:srgbClr val="FFFFFF"/>
                </a:solidFill>
                <a:latin typeface="Trebuchet MS"/>
                <a:cs typeface="Trebuchet MS"/>
              </a:rPr>
              <a:t>translational</a:t>
            </a:r>
            <a:r>
              <a:rPr sz="1600" spc="-65" dirty="0">
                <a:solidFill>
                  <a:srgbClr val="FFFFFF"/>
                </a:solidFill>
                <a:latin typeface="Trebuchet MS"/>
                <a:cs typeface="Trebuchet MS"/>
              </a:rPr>
              <a:t> </a:t>
            </a:r>
            <a:r>
              <a:rPr sz="1600" spc="5" dirty="0">
                <a:solidFill>
                  <a:srgbClr val="FFFFFF"/>
                </a:solidFill>
                <a:latin typeface="Trebuchet MS"/>
                <a:cs typeface="Trebuchet MS"/>
              </a:rPr>
              <a:t>correlation</a:t>
            </a:r>
            <a:r>
              <a:rPr sz="1600" spc="-70" dirty="0">
                <a:solidFill>
                  <a:srgbClr val="FFFFFF"/>
                </a:solidFill>
                <a:latin typeface="Trebuchet MS"/>
                <a:cs typeface="Trebuchet MS"/>
              </a:rPr>
              <a:t> </a:t>
            </a:r>
            <a:r>
              <a:rPr sz="1600" spc="60" dirty="0">
                <a:solidFill>
                  <a:srgbClr val="FFFFFF"/>
                </a:solidFill>
                <a:latin typeface="Trebuchet MS"/>
                <a:cs typeface="Trebuchet MS"/>
              </a:rPr>
              <a:t>modeling</a:t>
            </a:r>
            <a:r>
              <a:rPr sz="1600" spc="-65" dirty="0">
                <a:solidFill>
                  <a:srgbClr val="FFFFFF"/>
                </a:solidFill>
                <a:latin typeface="Trebuchet MS"/>
                <a:cs typeface="Trebuchet MS"/>
              </a:rPr>
              <a:t> </a:t>
            </a:r>
            <a:r>
              <a:rPr sz="1600" spc="-15" dirty="0">
                <a:solidFill>
                  <a:srgbClr val="FFFFFF"/>
                </a:solidFill>
                <a:latin typeface="Trebuchet MS"/>
                <a:cs typeface="Trebuchet MS"/>
              </a:rPr>
              <a:t>for</a:t>
            </a:r>
            <a:r>
              <a:rPr sz="1600" spc="-65" dirty="0">
                <a:solidFill>
                  <a:srgbClr val="FFFFFF"/>
                </a:solidFill>
                <a:latin typeface="Trebuchet MS"/>
                <a:cs typeface="Trebuchet MS"/>
              </a:rPr>
              <a:t> </a:t>
            </a:r>
            <a:r>
              <a:rPr sz="1600" spc="5" dirty="0">
                <a:solidFill>
                  <a:srgbClr val="FFFFFF"/>
                </a:solidFill>
                <a:latin typeface="Trebuchet MS"/>
                <a:cs typeface="Trebuchet MS"/>
              </a:rPr>
              <a:t>Rotational</a:t>
            </a:r>
            <a:r>
              <a:rPr sz="1600" spc="-70" dirty="0">
                <a:solidFill>
                  <a:srgbClr val="FFFFFF"/>
                </a:solidFill>
                <a:latin typeface="Trebuchet MS"/>
                <a:cs typeface="Trebuchet MS"/>
              </a:rPr>
              <a:t> </a:t>
            </a:r>
            <a:r>
              <a:rPr sz="1600" spc="-15" dirty="0">
                <a:solidFill>
                  <a:srgbClr val="FFFFFF"/>
                </a:solidFill>
                <a:latin typeface="Trebuchet MS"/>
                <a:cs typeface="Trebuchet MS"/>
              </a:rPr>
              <a:t>Correlation.</a:t>
            </a:r>
            <a:endParaRPr sz="1600">
              <a:latin typeface="Trebuchet MS"/>
              <a:cs typeface="Trebuchet MS"/>
            </a:endParaRPr>
          </a:p>
          <a:p>
            <a:pPr marL="363855" indent="-351790">
              <a:lnSpc>
                <a:spcPct val="100000"/>
              </a:lnSpc>
              <a:spcBef>
                <a:spcPts val="225"/>
              </a:spcBef>
              <a:buFont typeface="Arial"/>
              <a:buChar char="●"/>
              <a:tabLst>
                <a:tab pos="363855" algn="l"/>
                <a:tab pos="364490" algn="l"/>
              </a:tabLst>
            </a:pPr>
            <a:r>
              <a:rPr sz="1600" spc="80" dirty="0">
                <a:solidFill>
                  <a:srgbClr val="FFFFFF"/>
                </a:solidFill>
                <a:latin typeface="Trebuchet MS"/>
                <a:cs typeface="Trebuchet MS"/>
              </a:rPr>
              <a:t>Mechanism</a:t>
            </a:r>
            <a:r>
              <a:rPr sz="1600" spc="-75" dirty="0">
                <a:solidFill>
                  <a:srgbClr val="FFFFFF"/>
                </a:solidFill>
                <a:latin typeface="Trebuchet MS"/>
                <a:cs typeface="Trebuchet MS"/>
              </a:rPr>
              <a:t> </a:t>
            </a:r>
            <a:r>
              <a:rPr sz="1600" spc="-5" dirty="0">
                <a:solidFill>
                  <a:srgbClr val="FFFFFF"/>
                </a:solidFill>
                <a:latin typeface="Trebuchet MS"/>
                <a:cs typeface="Trebuchet MS"/>
              </a:rPr>
              <a:t>to</a:t>
            </a:r>
            <a:r>
              <a:rPr sz="1600" spc="-75" dirty="0">
                <a:solidFill>
                  <a:srgbClr val="FFFFFF"/>
                </a:solidFill>
                <a:latin typeface="Trebuchet MS"/>
                <a:cs typeface="Trebuchet MS"/>
              </a:rPr>
              <a:t> </a:t>
            </a:r>
            <a:r>
              <a:rPr sz="1600" spc="50" dirty="0">
                <a:solidFill>
                  <a:srgbClr val="FFFFFF"/>
                </a:solidFill>
                <a:latin typeface="Trebuchet MS"/>
                <a:cs typeface="Trebuchet MS"/>
              </a:rPr>
              <a:t>decide</a:t>
            </a:r>
            <a:r>
              <a:rPr sz="1600" spc="-75" dirty="0">
                <a:solidFill>
                  <a:srgbClr val="FFFFFF"/>
                </a:solidFill>
                <a:latin typeface="Trebuchet MS"/>
                <a:cs typeface="Trebuchet MS"/>
              </a:rPr>
              <a:t> </a:t>
            </a:r>
            <a:r>
              <a:rPr sz="1600" spc="60" dirty="0">
                <a:solidFill>
                  <a:srgbClr val="FFFFFF"/>
                </a:solidFill>
                <a:latin typeface="Trebuchet MS"/>
                <a:cs typeface="Trebuchet MS"/>
              </a:rPr>
              <a:t>number</a:t>
            </a:r>
            <a:r>
              <a:rPr sz="1600" spc="-75" dirty="0">
                <a:solidFill>
                  <a:srgbClr val="FFFFFF"/>
                </a:solidFill>
                <a:latin typeface="Trebuchet MS"/>
                <a:cs typeface="Trebuchet MS"/>
              </a:rPr>
              <a:t> </a:t>
            </a:r>
            <a:r>
              <a:rPr sz="1600" spc="15" dirty="0">
                <a:solidFill>
                  <a:srgbClr val="FFFFFF"/>
                </a:solidFill>
                <a:latin typeface="Trebuchet MS"/>
                <a:cs typeface="Trebuchet MS"/>
              </a:rPr>
              <a:t>of</a:t>
            </a:r>
            <a:r>
              <a:rPr sz="1600" spc="-75" dirty="0">
                <a:solidFill>
                  <a:srgbClr val="FFFFFF"/>
                </a:solidFill>
                <a:latin typeface="Trebuchet MS"/>
                <a:cs typeface="Trebuchet MS"/>
              </a:rPr>
              <a:t> </a:t>
            </a:r>
            <a:r>
              <a:rPr sz="1600" spc="35" dirty="0">
                <a:solidFill>
                  <a:srgbClr val="FFFFFF"/>
                </a:solidFill>
                <a:latin typeface="Trebuchet MS"/>
                <a:cs typeface="Trebuchet MS"/>
              </a:rPr>
              <a:t>meta</a:t>
            </a:r>
            <a:r>
              <a:rPr sz="1600" spc="-75" dirty="0">
                <a:solidFill>
                  <a:srgbClr val="FFFFFF"/>
                </a:solidFill>
                <a:latin typeface="Trebuchet MS"/>
                <a:cs typeface="Trebuchet MS"/>
              </a:rPr>
              <a:t> </a:t>
            </a:r>
            <a:r>
              <a:rPr sz="1600" spc="-25" dirty="0">
                <a:solidFill>
                  <a:srgbClr val="FFFFFF"/>
                </a:solidFill>
                <a:latin typeface="Trebuchet MS"/>
                <a:cs typeface="Trebuchet MS"/>
              </a:rPr>
              <a:t>filters</a:t>
            </a:r>
            <a:r>
              <a:rPr sz="1600" spc="-75" dirty="0">
                <a:solidFill>
                  <a:srgbClr val="FFFFFF"/>
                </a:solidFill>
                <a:latin typeface="Trebuchet MS"/>
                <a:cs typeface="Trebuchet MS"/>
              </a:rPr>
              <a:t> </a:t>
            </a:r>
            <a:r>
              <a:rPr sz="1600" spc="60" dirty="0">
                <a:solidFill>
                  <a:srgbClr val="FFFFFF"/>
                </a:solidFill>
                <a:latin typeface="Trebuchet MS"/>
                <a:cs typeface="Trebuchet MS"/>
              </a:rPr>
              <a:t>and</a:t>
            </a:r>
            <a:r>
              <a:rPr sz="1600" spc="-75" dirty="0">
                <a:solidFill>
                  <a:srgbClr val="FFFFFF"/>
                </a:solidFill>
                <a:latin typeface="Trebuchet MS"/>
                <a:cs typeface="Trebuchet MS"/>
              </a:rPr>
              <a:t> </a:t>
            </a:r>
            <a:r>
              <a:rPr sz="1600" spc="-25" dirty="0">
                <a:solidFill>
                  <a:srgbClr val="FFFFFF"/>
                </a:solidFill>
                <a:latin typeface="Trebuchet MS"/>
                <a:cs typeface="Trebuchet MS"/>
              </a:rPr>
              <a:t>its</a:t>
            </a:r>
            <a:r>
              <a:rPr sz="1600" spc="-75" dirty="0">
                <a:solidFill>
                  <a:srgbClr val="FFFFFF"/>
                </a:solidFill>
                <a:latin typeface="Trebuchet MS"/>
                <a:cs typeface="Trebuchet MS"/>
              </a:rPr>
              <a:t> </a:t>
            </a:r>
            <a:r>
              <a:rPr sz="1600" spc="-80" dirty="0">
                <a:solidFill>
                  <a:srgbClr val="FFFFFF"/>
                </a:solidFill>
                <a:latin typeface="Trebuchet MS"/>
                <a:cs typeface="Trebuchet MS"/>
              </a:rPr>
              <a:t>size</a:t>
            </a:r>
            <a:r>
              <a:rPr sz="2400" spc="-80" dirty="0">
                <a:solidFill>
                  <a:srgbClr val="FFFFFF"/>
                </a:solidFill>
                <a:latin typeface="Trebuchet MS"/>
                <a:cs typeface="Trebuchet MS"/>
              </a:rPr>
              <a:t>.</a:t>
            </a:r>
            <a:endParaRPr sz="2400">
              <a:latin typeface="Trebuchet MS"/>
              <a:cs typeface="Trebuchet MS"/>
            </a:endParaRPr>
          </a:p>
        </p:txBody>
      </p:sp>
      <p:sp>
        <p:nvSpPr>
          <p:cNvPr id="4" name="TextBox 3">
            <a:extLst>
              <a:ext uri="{FF2B5EF4-FFF2-40B4-BE49-F238E27FC236}">
                <a16:creationId xmlns:a16="http://schemas.microsoft.com/office/drawing/2014/main" id="{CC29CBCC-024A-4DB5-88F8-A8DEB34E308E}"/>
              </a:ext>
            </a:extLst>
          </p:cNvPr>
          <p:cNvSpPr txBox="1"/>
          <p:nvPr/>
        </p:nvSpPr>
        <p:spPr>
          <a:xfrm>
            <a:off x="388019" y="2155157"/>
            <a:ext cx="487880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sz="2800" dirty="0">
              <a:solidFill>
                <a:srgbClr val="DFDFDF"/>
              </a:solidFill>
              <a:latin typeface="Trebuchet M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2809"/>
            <a:ext cx="1562735" cy="482600"/>
          </a:xfrm>
          <a:prstGeom prst="rect">
            <a:avLst/>
          </a:prstGeom>
        </p:spPr>
        <p:txBody>
          <a:bodyPr vert="horz" wrap="square" lIns="0" tIns="12700" rIns="0" bIns="0" rtlCol="0">
            <a:spAutoFit/>
          </a:bodyPr>
          <a:lstStyle/>
          <a:p>
            <a:pPr marL="12700">
              <a:lnSpc>
                <a:spcPct val="100000"/>
              </a:lnSpc>
              <a:spcBef>
                <a:spcPts val="100"/>
              </a:spcBef>
            </a:pPr>
            <a:r>
              <a:rPr b="0" spc="-280" dirty="0">
                <a:solidFill>
                  <a:srgbClr val="DFDFDF"/>
                </a:solidFill>
                <a:latin typeface="Trebuchet MS"/>
                <a:cs typeface="Trebuchet MS"/>
              </a:rPr>
              <a:t>References</a:t>
            </a:r>
          </a:p>
        </p:txBody>
      </p:sp>
      <p:sp>
        <p:nvSpPr>
          <p:cNvPr id="3" name="object 3"/>
          <p:cNvSpPr txBox="1"/>
          <p:nvPr/>
        </p:nvSpPr>
        <p:spPr>
          <a:xfrm>
            <a:off x="490620" y="1283555"/>
            <a:ext cx="7973059" cy="2661754"/>
          </a:xfrm>
          <a:prstGeom prst="rect">
            <a:avLst/>
          </a:prstGeom>
        </p:spPr>
        <p:txBody>
          <a:bodyPr vert="horz" wrap="square" lIns="0" tIns="45085" rIns="0" bIns="0" rtlCol="0" anchor="t">
            <a:spAutoFit/>
          </a:bodyPr>
          <a:lstStyle/>
          <a:p>
            <a:pPr marL="363855" indent="-351790">
              <a:spcBef>
                <a:spcPts val="355"/>
              </a:spcBef>
              <a:buFont typeface="Arial"/>
              <a:buChar char="●"/>
              <a:tabLst>
                <a:tab pos="363855" algn="l"/>
                <a:tab pos="364490" algn="l"/>
              </a:tabLst>
            </a:pPr>
            <a:r>
              <a:rPr lang="en-US" sz="1600" spc="45" dirty="0">
                <a:solidFill>
                  <a:srgbClr val="FFFFFF"/>
                </a:solidFill>
                <a:latin typeface="Trebuchet MS"/>
                <a:cs typeface="Trebuchet MS"/>
              </a:rPr>
              <a:t>GitHub</a:t>
            </a:r>
            <a:r>
              <a:rPr sz="1600" spc="15" dirty="0">
                <a:solidFill>
                  <a:srgbClr val="FFFFFF"/>
                </a:solidFill>
                <a:latin typeface="Trebuchet MS"/>
                <a:cs typeface="Trebuchet MS"/>
              </a:rPr>
              <a:t>:</a:t>
            </a:r>
            <a:r>
              <a:rPr lang="en-US" sz="1600" spc="15" dirty="0">
                <a:solidFill>
                  <a:srgbClr val="FFFFFF"/>
                </a:solidFill>
                <a:latin typeface="Trebuchet MS"/>
                <a:cs typeface="Trebuchet MS"/>
              </a:rPr>
              <a:t> </a:t>
            </a:r>
            <a:r>
              <a:rPr sz="1600" spc="-270" dirty="0">
                <a:solidFill>
                  <a:srgbClr val="FFFFFF"/>
                </a:solidFill>
                <a:latin typeface="Trebuchet MS"/>
                <a:cs typeface="Trebuchet MS"/>
              </a:rPr>
              <a:t> </a:t>
            </a:r>
            <a:r>
              <a:rPr lang="en-US" sz="1600" spc="50" dirty="0">
                <a:solidFill>
                  <a:srgbClr val="FFFFFF"/>
                </a:solidFill>
                <a:latin typeface="Trebuchet MS"/>
                <a:cs typeface="Trebuchet MS"/>
              </a:rPr>
              <a:t>Aryan05</a:t>
            </a:r>
            <a:endParaRPr sz="1600" dirty="0">
              <a:latin typeface="Trebuchet MS"/>
              <a:cs typeface="Trebuchet MS"/>
            </a:endParaRPr>
          </a:p>
          <a:p>
            <a:pPr marL="363855" indent="-351790">
              <a:spcBef>
                <a:spcPts val="355"/>
              </a:spcBef>
              <a:buFont typeface="Arial"/>
              <a:buChar char="●"/>
              <a:tabLst>
                <a:tab pos="363855" algn="l"/>
                <a:tab pos="364490" algn="l"/>
              </a:tabLst>
            </a:pPr>
            <a:endParaRPr lang="en-US" sz="1600" spc="50" dirty="0">
              <a:solidFill>
                <a:srgbClr val="FFFFFF"/>
              </a:solidFill>
              <a:latin typeface="Trebuchet MS"/>
              <a:cs typeface="Trebuchet MS"/>
            </a:endParaRPr>
          </a:p>
          <a:p>
            <a:pPr marL="363855" indent="-351790">
              <a:lnSpc>
                <a:spcPct val="100000"/>
              </a:lnSpc>
              <a:spcBef>
                <a:spcPts val="254"/>
              </a:spcBef>
              <a:buFont typeface="Arial"/>
              <a:buChar char="●"/>
              <a:tabLst>
                <a:tab pos="363855" algn="l"/>
                <a:tab pos="364490" algn="l"/>
              </a:tabLst>
            </a:pPr>
            <a:r>
              <a:rPr sz="1600" spc="75" dirty="0">
                <a:solidFill>
                  <a:srgbClr val="FFFFFF"/>
                </a:solidFill>
                <a:latin typeface="Trebuchet MS"/>
                <a:cs typeface="Trebuchet MS"/>
              </a:rPr>
              <a:t>Doubly</a:t>
            </a:r>
            <a:r>
              <a:rPr sz="1600" spc="-70" dirty="0">
                <a:solidFill>
                  <a:srgbClr val="FFFFFF"/>
                </a:solidFill>
                <a:latin typeface="Trebuchet MS"/>
                <a:cs typeface="Trebuchet MS"/>
              </a:rPr>
              <a:t> </a:t>
            </a:r>
            <a:r>
              <a:rPr sz="1600" spc="30" dirty="0">
                <a:solidFill>
                  <a:srgbClr val="FFFFFF"/>
                </a:solidFill>
                <a:latin typeface="Trebuchet MS"/>
                <a:cs typeface="Trebuchet MS"/>
              </a:rPr>
              <a:t>Convolutional</a:t>
            </a:r>
            <a:r>
              <a:rPr sz="1600" spc="-65" dirty="0">
                <a:solidFill>
                  <a:srgbClr val="FFFFFF"/>
                </a:solidFill>
                <a:latin typeface="Trebuchet MS"/>
                <a:cs typeface="Trebuchet MS"/>
              </a:rPr>
              <a:t> </a:t>
            </a:r>
            <a:r>
              <a:rPr sz="1600" spc="45" dirty="0">
                <a:solidFill>
                  <a:srgbClr val="FFFFFF"/>
                </a:solidFill>
                <a:latin typeface="Trebuchet MS"/>
                <a:cs typeface="Trebuchet MS"/>
              </a:rPr>
              <a:t>Neural</a:t>
            </a:r>
            <a:r>
              <a:rPr sz="1600" spc="-70" dirty="0">
                <a:solidFill>
                  <a:srgbClr val="FFFFFF"/>
                </a:solidFill>
                <a:latin typeface="Trebuchet MS"/>
                <a:cs typeface="Trebuchet MS"/>
              </a:rPr>
              <a:t> </a:t>
            </a:r>
            <a:r>
              <a:rPr sz="1600" spc="60" dirty="0">
                <a:solidFill>
                  <a:srgbClr val="FFFFFF"/>
                </a:solidFill>
                <a:latin typeface="Trebuchet MS"/>
                <a:cs typeface="Trebuchet MS"/>
              </a:rPr>
              <a:t>Networks</a:t>
            </a:r>
            <a:r>
              <a:rPr sz="1600" spc="-65" dirty="0">
                <a:solidFill>
                  <a:srgbClr val="FFFFFF"/>
                </a:solidFill>
                <a:latin typeface="Trebuchet MS"/>
                <a:cs typeface="Trebuchet MS"/>
              </a:rPr>
              <a:t> </a:t>
            </a:r>
            <a:r>
              <a:rPr sz="1600" spc="60" dirty="0">
                <a:solidFill>
                  <a:srgbClr val="FFFFFF"/>
                </a:solidFill>
                <a:latin typeface="Trebuchet MS"/>
                <a:cs typeface="Trebuchet MS"/>
              </a:rPr>
              <a:t>(NIPS</a:t>
            </a:r>
            <a:r>
              <a:rPr sz="1600" spc="-70" dirty="0">
                <a:solidFill>
                  <a:srgbClr val="FFFFFF"/>
                </a:solidFill>
                <a:latin typeface="Trebuchet MS"/>
                <a:cs typeface="Trebuchet MS"/>
              </a:rPr>
              <a:t> </a:t>
            </a:r>
            <a:r>
              <a:rPr sz="1600" spc="-15" dirty="0">
                <a:solidFill>
                  <a:srgbClr val="FFFFFF"/>
                </a:solidFill>
                <a:latin typeface="Trebuchet MS"/>
                <a:cs typeface="Trebuchet MS"/>
              </a:rPr>
              <a:t>2016)</a:t>
            </a:r>
            <a:r>
              <a:rPr sz="1600" spc="-65" dirty="0">
                <a:solidFill>
                  <a:srgbClr val="FFFFFF"/>
                </a:solidFill>
                <a:latin typeface="Trebuchet MS"/>
                <a:cs typeface="Trebuchet MS"/>
              </a:rPr>
              <a:t> </a:t>
            </a:r>
            <a:r>
              <a:rPr sz="1600" spc="85" dirty="0">
                <a:solidFill>
                  <a:srgbClr val="FFFFFF"/>
                </a:solidFill>
                <a:latin typeface="Trebuchet MS"/>
                <a:cs typeface="Trebuchet MS"/>
              </a:rPr>
              <a:t>by</a:t>
            </a:r>
            <a:r>
              <a:rPr sz="1600" spc="-70" dirty="0">
                <a:solidFill>
                  <a:srgbClr val="FFFFFF"/>
                </a:solidFill>
                <a:latin typeface="Trebuchet MS"/>
                <a:cs typeface="Trebuchet MS"/>
              </a:rPr>
              <a:t> </a:t>
            </a:r>
            <a:r>
              <a:rPr sz="1600" spc="55" dirty="0">
                <a:solidFill>
                  <a:srgbClr val="FFFFFF"/>
                </a:solidFill>
                <a:latin typeface="Trebuchet MS"/>
                <a:cs typeface="Trebuchet MS"/>
              </a:rPr>
              <a:t>Shuangfei</a:t>
            </a:r>
            <a:r>
              <a:rPr sz="1600" spc="-65" dirty="0">
                <a:solidFill>
                  <a:srgbClr val="FFFFFF"/>
                </a:solidFill>
                <a:latin typeface="Trebuchet MS"/>
                <a:cs typeface="Trebuchet MS"/>
              </a:rPr>
              <a:t> </a:t>
            </a:r>
            <a:r>
              <a:rPr sz="1600" spc="-25" dirty="0">
                <a:solidFill>
                  <a:srgbClr val="FFFFFF"/>
                </a:solidFill>
                <a:latin typeface="Trebuchet MS"/>
                <a:cs typeface="Trebuchet MS"/>
              </a:rPr>
              <a:t>Zhai,</a:t>
            </a:r>
            <a:r>
              <a:rPr sz="1600" spc="-65" dirty="0">
                <a:solidFill>
                  <a:srgbClr val="FFFFFF"/>
                </a:solidFill>
                <a:latin typeface="Trebuchet MS"/>
                <a:cs typeface="Trebuchet MS"/>
              </a:rPr>
              <a:t> </a:t>
            </a:r>
            <a:r>
              <a:rPr sz="1600" spc="100" dirty="0">
                <a:solidFill>
                  <a:srgbClr val="FFFFFF"/>
                </a:solidFill>
                <a:latin typeface="Trebuchet MS"/>
                <a:cs typeface="Trebuchet MS"/>
              </a:rPr>
              <a:t>Yu</a:t>
            </a:r>
            <a:r>
              <a:rPr sz="1600" spc="-70" dirty="0">
                <a:solidFill>
                  <a:srgbClr val="FFFFFF"/>
                </a:solidFill>
                <a:latin typeface="Trebuchet MS"/>
                <a:cs typeface="Trebuchet MS"/>
              </a:rPr>
              <a:t> </a:t>
            </a:r>
            <a:r>
              <a:rPr sz="1600" spc="45" dirty="0">
                <a:solidFill>
                  <a:srgbClr val="FFFFFF"/>
                </a:solidFill>
                <a:latin typeface="Trebuchet MS"/>
                <a:cs typeface="Trebuchet MS"/>
              </a:rPr>
              <a:t>Cheng,</a:t>
            </a:r>
            <a:endParaRPr sz="1600">
              <a:latin typeface="Trebuchet MS"/>
              <a:cs typeface="Trebuchet MS"/>
            </a:endParaRPr>
          </a:p>
          <a:p>
            <a:pPr marL="363855">
              <a:lnSpc>
                <a:spcPct val="100000"/>
              </a:lnSpc>
              <a:spcBef>
                <a:spcPts val="254"/>
              </a:spcBef>
            </a:pPr>
            <a:r>
              <a:rPr sz="1600" spc="65" dirty="0">
                <a:solidFill>
                  <a:srgbClr val="FFFFFF"/>
                </a:solidFill>
                <a:latin typeface="Trebuchet MS"/>
                <a:cs typeface="Trebuchet MS"/>
              </a:rPr>
              <a:t>Weining</a:t>
            </a:r>
            <a:r>
              <a:rPr sz="1600" spc="-80" dirty="0">
                <a:solidFill>
                  <a:srgbClr val="FFFFFF"/>
                </a:solidFill>
                <a:latin typeface="Trebuchet MS"/>
                <a:cs typeface="Trebuchet MS"/>
              </a:rPr>
              <a:t> </a:t>
            </a:r>
            <a:r>
              <a:rPr sz="1600" spc="95" dirty="0">
                <a:solidFill>
                  <a:srgbClr val="FFFFFF"/>
                </a:solidFill>
                <a:latin typeface="Trebuchet MS"/>
                <a:cs typeface="Trebuchet MS"/>
              </a:rPr>
              <a:t>Lu</a:t>
            </a:r>
            <a:r>
              <a:rPr sz="1600" spc="-75" dirty="0">
                <a:solidFill>
                  <a:srgbClr val="FFFFFF"/>
                </a:solidFill>
                <a:latin typeface="Trebuchet MS"/>
                <a:cs typeface="Trebuchet MS"/>
              </a:rPr>
              <a:t> </a:t>
            </a:r>
            <a:r>
              <a:rPr sz="1600" spc="60" dirty="0">
                <a:solidFill>
                  <a:srgbClr val="FFFFFF"/>
                </a:solidFill>
                <a:latin typeface="Trebuchet MS"/>
                <a:cs typeface="Trebuchet MS"/>
              </a:rPr>
              <a:t>and</a:t>
            </a:r>
            <a:r>
              <a:rPr sz="1600" spc="-75" dirty="0">
                <a:solidFill>
                  <a:srgbClr val="FFFFFF"/>
                </a:solidFill>
                <a:latin typeface="Trebuchet MS"/>
                <a:cs typeface="Trebuchet MS"/>
              </a:rPr>
              <a:t> </a:t>
            </a:r>
            <a:r>
              <a:rPr sz="1600" spc="50" dirty="0">
                <a:solidFill>
                  <a:srgbClr val="FFFFFF"/>
                </a:solidFill>
                <a:latin typeface="Trebuchet MS"/>
                <a:cs typeface="Trebuchet MS"/>
              </a:rPr>
              <a:t>Zhongfei</a:t>
            </a:r>
            <a:r>
              <a:rPr sz="1600" spc="-75" dirty="0">
                <a:solidFill>
                  <a:srgbClr val="FFFFFF"/>
                </a:solidFill>
                <a:latin typeface="Trebuchet MS"/>
                <a:cs typeface="Trebuchet MS"/>
              </a:rPr>
              <a:t> </a:t>
            </a:r>
            <a:r>
              <a:rPr sz="1600" spc="-10" dirty="0">
                <a:solidFill>
                  <a:srgbClr val="FFFFFF"/>
                </a:solidFill>
                <a:latin typeface="Trebuchet MS"/>
                <a:cs typeface="Trebuchet MS"/>
              </a:rPr>
              <a:t>(Mark)</a:t>
            </a:r>
            <a:r>
              <a:rPr sz="1600" spc="-75" dirty="0">
                <a:solidFill>
                  <a:srgbClr val="FFFFFF"/>
                </a:solidFill>
                <a:latin typeface="Trebuchet MS"/>
                <a:cs typeface="Trebuchet MS"/>
              </a:rPr>
              <a:t> </a:t>
            </a:r>
            <a:r>
              <a:rPr sz="1600" spc="90" dirty="0">
                <a:solidFill>
                  <a:srgbClr val="FFFFFF"/>
                </a:solidFill>
                <a:latin typeface="Trebuchet MS"/>
                <a:cs typeface="Trebuchet MS"/>
              </a:rPr>
              <a:t>Zhang</a:t>
            </a:r>
            <a:endParaRPr sz="1600">
              <a:latin typeface="Trebuchet MS"/>
              <a:cs typeface="Trebuchet MS"/>
            </a:endParaRPr>
          </a:p>
          <a:p>
            <a:pPr>
              <a:spcBef>
                <a:spcPts val="45"/>
              </a:spcBef>
            </a:pPr>
            <a:r>
              <a:rPr lang="en-US" sz="1600" spc="30" dirty="0">
                <a:solidFill>
                  <a:srgbClr val="FFFFFF"/>
                </a:solidFill>
                <a:latin typeface="Trebuchet MS"/>
                <a:cs typeface="Trebuchet MS"/>
              </a:rPr>
              <a:t>      </a:t>
            </a:r>
            <a:r>
              <a:rPr sz="1600" u="sng" spc="30" dirty="0">
                <a:solidFill>
                  <a:srgbClr val="FFFFFF"/>
                </a:solidFill>
                <a:latin typeface="Trebuchet MS"/>
                <a:cs typeface="Trebuchet MS"/>
              </a:rPr>
              <a:t>https://papers.nips.cc/paper/6340-doubly-convolutional-neural-networks.</a:t>
            </a:r>
            <a:r>
              <a:rPr lang="en-US" sz="1600" u="sng" spc="30" dirty="0">
                <a:solidFill>
                  <a:srgbClr val="FFFFFF"/>
                </a:solidFill>
                <a:latin typeface="Trebuchet MS"/>
                <a:cs typeface="Trebuchet MS"/>
              </a:rPr>
              <a:t>pdf</a:t>
            </a:r>
            <a:endParaRPr lang="en-US" sz="1600" u="sng">
              <a:solidFill>
                <a:srgbClr val="000000"/>
              </a:solidFill>
              <a:latin typeface="Trebuchet MS"/>
              <a:cs typeface="Trebuchet MS"/>
            </a:endParaRPr>
          </a:p>
          <a:p>
            <a:pPr marL="363855" marR="460375" indent="-351790">
              <a:lnSpc>
                <a:spcPct val="113300"/>
              </a:lnSpc>
              <a:spcBef>
                <a:spcPts val="1650"/>
              </a:spcBef>
              <a:buFont typeface="Arial"/>
              <a:buChar char="●"/>
            </a:pPr>
            <a:r>
              <a:rPr lang="en-US" sz="1600" spc="10" dirty="0">
                <a:solidFill>
                  <a:srgbClr val="FFFFFF"/>
                </a:solidFill>
                <a:latin typeface="Trebuchet MS"/>
                <a:cs typeface="Trebuchet MS"/>
              </a:rPr>
              <a:t>Getting </a:t>
            </a:r>
            <a:r>
              <a:rPr lang="en-US" sz="1600" spc="20" dirty="0">
                <a:solidFill>
                  <a:srgbClr val="FFFFFF"/>
                </a:solidFill>
                <a:latin typeface="Trebuchet MS"/>
                <a:cs typeface="Trebuchet MS"/>
              </a:rPr>
              <a:t>Started </a:t>
            </a:r>
            <a:r>
              <a:rPr lang="en-US" sz="1600" spc="-10" dirty="0">
                <a:solidFill>
                  <a:srgbClr val="FFFFFF"/>
                </a:solidFill>
                <a:latin typeface="Trebuchet MS"/>
                <a:cs typeface="Trebuchet MS"/>
              </a:rPr>
              <a:t>with </a:t>
            </a:r>
            <a:r>
              <a:rPr sz="1600" spc="40" dirty="0">
                <a:solidFill>
                  <a:srgbClr val="FFFFFF"/>
                </a:solidFill>
                <a:latin typeface="Trebuchet MS"/>
                <a:cs typeface="Trebuchet MS"/>
              </a:rPr>
              <a:t>Lasagne:</a:t>
            </a:r>
            <a:r>
              <a:rPr lang="en-US" sz="1600" spc="40" dirty="0">
                <a:solidFill>
                  <a:srgbClr val="FFFFFF"/>
                </a:solidFill>
                <a:latin typeface="Trebuchet MS"/>
                <a:cs typeface="Trebuchet MS"/>
              </a:rPr>
              <a:t> </a:t>
            </a:r>
            <a:r>
              <a:rPr sz="1600" spc="40" dirty="0">
                <a:solidFill>
                  <a:srgbClr val="FFFFFF"/>
                </a:solidFill>
                <a:latin typeface="Trebuchet MS"/>
                <a:cs typeface="Trebuchet MS"/>
              </a:rPr>
              <a:t> </a:t>
            </a:r>
            <a:r>
              <a:rPr sz="1100" spc="20" dirty="0">
                <a:solidFill>
                  <a:srgbClr val="FFFFFF"/>
                </a:solidFill>
                <a:latin typeface="Trebuchet MS"/>
                <a:cs typeface="Trebuchet MS"/>
                <a:hlinkClick r:id="rId2"/>
              </a:rPr>
              <a:t>http://luizgh.github.io/libraries/2015/12/08/getting-started-with-lasagne/</a:t>
            </a:r>
            <a:endParaRPr sz="1100">
              <a:latin typeface="Trebuchet MS"/>
              <a:cs typeface="Trebuchet MS"/>
            </a:endParaRPr>
          </a:p>
          <a:p>
            <a:pPr marL="363855" indent="-351790">
              <a:lnSpc>
                <a:spcPct val="100000"/>
              </a:lnSpc>
              <a:spcBef>
                <a:spcPts val="254"/>
              </a:spcBef>
              <a:buFont typeface="Arial"/>
              <a:buChar char="●"/>
              <a:tabLst>
                <a:tab pos="363855" algn="l"/>
                <a:tab pos="364490" algn="l"/>
              </a:tabLst>
            </a:pPr>
            <a:r>
              <a:rPr sz="1600" spc="85" dirty="0">
                <a:solidFill>
                  <a:srgbClr val="FFFFFF"/>
                </a:solidFill>
                <a:latin typeface="Trebuchet MS"/>
                <a:cs typeface="Trebuchet MS"/>
              </a:rPr>
              <a:t>Lasagne </a:t>
            </a:r>
            <a:r>
              <a:rPr sz="1600" spc="35" dirty="0">
                <a:solidFill>
                  <a:srgbClr val="FFFFFF"/>
                </a:solidFill>
                <a:latin typeface="Trebuchet MS"/>
                <a:cs typeface="Trebuchet MS"/>
              </a:rPr>
              <a:t>Docs:</a:t>
            </a:r>
            <a:r>
              <a:rPr sz="1600" spc="-240" dirty="0">
                <a:solidFill>
                  <a:srgbClr val="FFFFFF"/>
                </a:solidFill>
                <a:latin typeface="Trebuchet MS"/>
                <a:cs typeface="Trebuchet MS"/>
              </a:rPr>
              <a:t> </a:t>
            </a:r>
            <a:r>
              <a:rPr sz="1600" spc="25" dirty="0">
                <a:solidFill>
                  <a:srgbClr val="FFFFFF"/>
                </a:solidFill>
                <a:latin typeface="Trebuchet MS"/>
                <a:cs typeface="Trebuchet MS"/>
                <a:hlinkClick r:id="rId3"/>
              </a:rPr>
              <a:t>https://lasagne.readthedocs.io/en/latest/</a:t>
            </a:r>
            <a:endParaRPr sz="1600">
              <a:latin typeface="Trebuchet MS"/>
              <a:cs typeface="Trebuchet MS"/>
            </a:endParaRPr>
          </a:p>
          <a:p>
            <a:pPr marL="363855" indent="-351790">
              <a:lnSpc>
                <a:spcPct val="100000"/>
              </a:lnSpc>
              <a:spcBef>
                <a:spcPts val="254"/>
              </a:spcBef>
              <a:buFont typeface="Arial"/>
              <a:buChar char="●"/>
              <a:tabLst>
                <a:tab pos="363855" algn="l"/>
                <a:tab pos="364490" algn="l"/>
              </a:tabLst>
            </a:pPr>
            <a:r>
              <a:rPr sz="1600" spc="55" dirty="0">
                <a:solidFill>
                  <a:srgbClr val="FFFFFF"/>
                </a:solidFill>
                <a:latin typeface="Trebuchet MS"/>
                <a:cs typeface="Trebuchet MS"/>
              </a:rPr>
              <a:t>Theano </a:t>
            </a:r>
            <a:r>
              <a:rPr sz="1600" spc="35" dirty="0">
                <a:solidFill>
                  <a:srgbClr val="FFFFFF"/>
                </a:solidFill>
                <a:latin typeface="Trebuchet MS"/>
                <a:cs typeface="Trebuchet MS"/>
              </a:rPr>
              <a:t>Docs:</a:t>
            </a:r>
            <a:r>
              <a:rPr sz="1600" spc="-200" dirty="0">
                <a:solidFill>
                  <a:srgbClr val="FFFFFF"/>
                </a:solidFill>
                <a:latin typeface="Trebuchet MS"/>
                <a:cs typeface="Trebuchet MS"/>
              </a:rPr>
              <a:t> </a:t>
            </a:r>
            <a:r>
              <a:rPr sz="1600" spc="15" dirty="0">
                <a:solidFill>
                  <a:srgbClr val="FFFFFF"/>
                </a:solidFill>
                <a:latin typeface="Trebuchet MS"/>
                <a:cs typeface="Trebuchet MS"/>
                <a:hlinkClick r:id="rId4"/>
              </a:rPr>
              <a:t>http://deeplearning.net/software/theano/library/index.html</a:t>
            </a:r>
            <a:endParaRPr sz="16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8FE4C-8BCC-420B-8868-EC7A2EA3A84F}"/>
              </a:ext>
            </a:extLst>
          </p:cNvPr>
          <p:cNvSpPr>
            <a:spLocks noGrp="1"/>
          </p:cNvSpPr>
          <p:nvPr>
            <p:ph type="title"/>
          </p:nvPr>
        </p:nvSpPr>
        <p:spPr>
          <a:xfrm>
            <a:off x="634056" y="612018"/>
            <a:ext cx="6612571" cy="461665"/>
          </a:xfrm>
        </p:spPr>
        <p:txBody>
          <a:bodyPr wrap="square" lIns="0" tIns="0" rIns="0" bIns="0" anchor="t">
            <a:spAutoFit/>
          </a:bodyPr>
          <a:lstStyle/>
          <a:p>
            <a:r>
              <a:rPr lang="en-US" dirty="0">
                <a:solidFill>
                  <a:srgbClr val="FFFFFF"/>
                </a:solidFill>
              </a:rPr>
              <a:t>RESEARCH PROPOSED BY:</a:t>
            </a:r>
            <a:endParaRPr lang="en-US" dirty="0"/>
          </a:p>
        </p:txBody>
      </p:sp>
      <p:sp>
        <p:nvSpPr>
          <p:cNvPr id="3" name="Text Placeholder 2">
            <a:extLst>
              <a:ext uri="{FF2B5EF4-FFF2-40B4-BE49-F238E27FC236}">
                <a16:creationId xmlns:a16="http://schemas.microsoft.com/office/drawing/2014/main" id="{E427ED55-1251-4843-86E1-5EEC41E6ADB7}"/>
              </a:ext>
            </a:extLst>
          </p:cNvPr>
          <p:cNvSpPr>
            <a:spLocks noGrp="1"/>
          </p:cNvSpPr>
          <p:nvPr>
            <p:ph type="body" idx="1"/>
          </p:nvPr>
        </p:nvSpPr>
        <p:spPr>
          <a:xfrm>
            <a:off x="508807" y="1583876"/>
            <a:ext cx="7441698" cy="553998"/>
          </a:xfrm>
        </p:spPr>
        <p:txBody>
          <a:bodyPr wrap="square" lIns="0" tIns="0" rIns="0" bIns="0" anchor="t">
            <a:spAutoFit/>
          </a:bodyPr>
          <a:lstStyle/>
          <a:p>
            <a:endParaRPr lang="en-US" dirty="0">
              <a:ea typeface="+mn-lt"/>
              <a:cs typeface="+mn-lt"/>
            </a:endParaRPr>
          </a:p>
          <a:p>
            <a:endParaRPr lang="en-US" dirty="0">
              <a:cs typeface="Calibri"/>
            </a:endParaRPr>
          </a:p>
        </p:txBody>
      </p:sp>
      <p:sp>
        <p:nvSpPr>
          <p:cNvPr id="4" name="TextBox 3">
            <a:extLst>
              <a:ext uri="{FF2B5EF4-FFF2-40B4-BE49-F238E27FC236}">
                <a16:creationId xmlns:a16="http://schemas.microsoft.com/office/drawing/2014/main" id="{510B4532-9EFD-4F5E-B438-0C7113049740}"/>
              </a:ext>
            </a:extLst>
          </p:cNvPr>
          <p:cNvSpPr txBox="1"/>
          <p:nvPr/>
        </p:nvSpPr>
        <p:spPr>
          <a:xfrm>
            <a:off x="577764" y="1022973"/>
            <a:ext cx="8331393"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chemeClr val="bg1"/>
              </a:solidFill>
              <a:latin typeface="Trebuchet MS"/>
            </a:endParaRPr>
          </a:p>
          <a:p>
            <a:r>
              <a:rPr lang="en-US" dirty="0">
                <a:solidFill>
                  <a:schemeClr val="bg1"/>
                </a:solidFill>
                <a:latin typeface="Trebuchet MS"/>
              </a:rPr>
              <a:t>Shuangfei Zhai :</a:t>
            </a:r>
            <a:r>
              <a:rPr lang="en-US" dirty="0">
                <a:solidFill>
                  <a:schemeClr val="bg1"/>
                </a:solidFill>
                <a:latin typeface="Trebuchet MS"/>
                <a:ea typeface="Tahoma"/>
                <a:cs typeface="Tahoma"/>
              </a:rPr>
              <a:t> </a:t>
            </a:r>
            <a:r>
              <a:rPr lang="en-US" dirty="0">
                <a:solidFill>
                  <a:schemeClr val="accent3"/>
                </a:solidFill>
                <a:latin typeface="Trebuchet MS"/>
                <a:ea typeface="Tahoma"/>
                <a:cs typeface="Tahoma"/>
              </a:rPr>
              <a:t>Binghamton University </a:t>
            </a:r>
            <a:endParaRPr lang="en-US">
              <a:solidFill>
                <a:schemeClr val="accent3"/>
              </a:solidFill>
            </a:endParaRPr>
          </a:p>
          <a:p>
            <a:r>
              <a:rPr lang="en-US" dirty="0">
                <a:solidFill>
                  <a:schemeClr val="bg1"/>
                </a:solidFill>
                <a:latin typeface="Trebuchet MS"/>
                <a:ea typeface="+mn-lt"/>
                <a:cs typeface="+mn-lt"/>
              </a:rPr>
              <a:t>Yu Cheng :</a:t>
            </a:r>
            <a:r>
              <a:rPr lang="en-US" dirty="0">
                <a:ea typeface="+mn-lt"/>
                <a:cs typeface="+mn-lt"/>
              </a:rPr>
              <a:t> </a:t>
            </a:r>
            <a:r>
              <a:rPr lang="en-US" dirty="0">
                <a:solidFill>
                  <a:schemeClr val="accent3"/>
                </a:solidFill>
                <a:latin typeface="Trebuchet MS"/>
                <a:ea typeface="+mn-lt"/>
                <a:cs typeface="+mn-lt"/>
              </a:rPr>
              <a:t>IBM T.J. Watson Research Center</a:t>
            </a:r>
          </a:p>
          <a:p>
            <a:r>
              <a:rPr lang="en-US" dirty="0">
                <a:solidFill>
                  <a:schemeClr val="bg1"/>
                </a:solidFill>
                <a:latin typeface="Trebuchet MS"/>
                <a:ea typeface="+mn-lt"/>
                <a:cs typeface="+mn-lt"/>
              </a:rPr>
              <a:t>Weining Lu : </a:t>
            </a:r>
            <a:r>
              <a:rPr lang="en-US" dirty="0">
                <a:ea typeface="+mn-lt"/>
                <a:cs typeface="+mn-lt"/>
              </a:rPr>
              <a:t> </a:t>
            </a:r>
            <a:r>
              <a:rPr lang="en-US" dirty="0">
                <a:solidFill>
                  <a:schemeClr val="accent3"/>
                </a:solidFill>
                <a:latin typeface="Trebuchet MS"/>
                <a:ea typeface="+mn-lt"/>
                <a:cs typeface="+mn-lt"/>
              </a:rPr>
              <a:t>Tsinghua University</a:t>
            </a:r>
          </a:p>
          <a:p>
            <a:r>
              <a:rPr lang="en-US" dirty="0">
                <a:solidFill>
                  <a:schemeClr val="bg1"/>
                </a:solidFill>
                <a:latin typeface="Trebuchet MS"/>
                <a:ea typeface="+mn-lt"/>
                <a:cs typeface="+mn-lt"/>
              </a:rPr>
              <a:t>Zhongfei (Mark) :</a:t>
            </a:r>
            <a:r>
              <a:rPr lang="en-US" dirty="0">
                <a:ea typeface="+mn-lt"/>
                <a:cs typeface="+mn-lt"/>
              </a:rPr>
              <a:t> </a:t>
            </a:r>
            <a:r>
              <a:rPr lang="en-US" dirty="0">
                <a:solidFill>
                  <a:schemeClr val="accent3"/>
                </a:solidFill>
                <a:latin typeface="Trebuchet MS"/>
                <a:ea typeface="+mn-lt"/>
                <a:cs typeface="+mn-lt"/>
              </a:rPr>
              <a:t>Zhang Binghamton University</a:t>
            </a:r>
          </a:p>
          <a:p>
            <a:endParaRPr lang="en-US" sz="1200" dirty="0">
              <a:solidFill>
                <a:schemeClr val="bg1"/>
              </a:solidFill>
              <a:latin typeface="Trebuchet MS"/>
              <a:ea typeface="+mn-lt"/>
              <a:cs typeface="+mn-lt"/>
            </a:endParaRPr>
          </a:p>
          <a:p>
            <a:endParaRPr lang="en-US" sz="1200" dirty="0">
              <a:solidFill>
                <a:schemeClr val="bg1"/>
              </a:solidFill>
              <a:latin typeface="Trebuchet MS"/>
              <a:ea typeface="+mn-lt"/>
              <a:cs typeface="+mn-lt"/>
            </a:endParaRPr>
          </a:p>
          <a:p>
            <a:r>
              <a:rPr lang="en-US" sz="2400" dirty="0">
                <a:solidFill>
                  <a:schemeClr val="accent5"/>
                </a:solidFill>
                <a:latin typeface="Trebuchet MS"/>
                <a:ea typeface="+mn-lt"/>
                <a:cs typeface="+mn-lt"/>
              </a:rPr>
              <a:t>ABSTRACT:</a:t>
            </a:r>
          </a:p>
          <a:p>
            <a:r>
              <a:rPr lang="en-US" sz="1200" dirty="0">
                <a:solidFill>
                  <a:schemeClr val="bg1"/>
                </a:solidFill>
                <a:latin typeface="Trebuchet MS"/>
                <a:ea typeface="+mn-lt"/>
                <a:cs typeface="+mn-lt"/>
              </a:rPr>
              <a:t>Building large models with parameter sharing accounts for most of the success of deep convolutional neural networks (CNNs). In this paper, we propose doubly convolutional neural networks (DCNNs), which significantly improve the performance of CNNs by further exploring this idea. Instead of allocating a set of convolutional filters that are independently learned, a DCNN maintains groups of filters where filters within each group are translated versions of each other. Practically, a DCNN can be easily implemented by a two-step convolution procedure, which is supported by most modern deep learning libraries.</a:t>
            </a:r>
            <a:endParaRPr lang="en-US" sz="1200">
              <a:solidFill>
                <a:schemeClr val="bg1"/>
              </a:solidFill>
              <a:latin typeface="Trebuchet MS"/>
            </a:endParaRPr>
          </a:p>
        </p:txBody>
      </p:sp>
    </p:spTree>
    <p:extLst>
      <p:ext uri="{BB962C8B-B14F-4D97-AF65-F5344CB8AC3E}">
        <p14:creationId xmlns:p14="http://schemas.microsoft.com/office/powerpoint/2010/main" val="1517187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DFDFDF"/>
          </a:solidFill>
        </p:spPr>
        <p:txBody>
          <a:bodyPr wrap="square" lIns="0" tIns="0" rIns="0" bIns="0" rtlCol="0"/>
          <a:lstStyle/>
          <a:p>
            <a:endParaRPr/>
          </a:p>
        </p:txBody>
      </p:sp>
      <p:sp>
        <p:nvSpPr>
          <p:cNvPr id="3" name="object 3"/>
          <p:cNvSpPr/>
          <p:nvPr/>
        </p:nvSpPr>
        <p:spPr>
          <a:xfrm>
            <a:off x="814298" y="944323"/>
            <a:ext cx="7639034" cy="397191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906516" y="292708"/>
            <a:ext cx="2934335" cy="482600"/>
          </a:xfrm>
          <a:prstGeom prst="rect">
            <a:avLst/>
          </a:prstGeom>
        </p:spPr>
        <p:txBody>
          <a:bodyPr vert="horz" wrap="square" lIns="0" tIns="12700" rIns="0" bIns="0" rtlCol="0">
            <a:spAutoFit/>
          </a:bodyPr>
          <a:lstStyle/>
          <a:p>
            <a:pPr marL="12700">
              <a:lnSpc>
                <a:spcPct val="100000"/>
              </a:lnSpc>
              <a:spcBef>
                <a:spcPts val="100"/>
              </a:spcBef>
            </a:pPr>
            <a:r>
              <a:rPr spc="85" dirty="0"/>
              <a:t>Neural</a:t>
            </a:r>
            <a:r>
              <a:rPr spc="-250" dirty="0"/>
              <a:t> </a:t>
            </a:r>
            <a:r>
              <a:rPr spc="70" dirty="0"/>
              <a:t>Network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807466" y="520558"/>
            <a:ext cx="5527675" cy="482600"/>
          </a:xfrm>
          <a:prstGeom prst="rect">
            <a:avLst/>
          </a:prstGeom>
        </p:spPr>
        <p:txBody>
          <a:bodyPr vert="horz" wrap="square" lIns="0" tIns="12700" rIns="0" bIns="0" rtlCol="0">
            <a:spAutoFit/>
          </a:bodyPr>
          <a:lstStyle/>
          <a:p>
            <a:pPr marL="12700">
              <a:lnSpc>
                <a:spcPct val="100000"/>
              </a:lnSpc>
              <a:spcBef>
                <a:spcPts val="100"/>
              </a:spcBef>
            </a:pPr>
            <a:r>
              <a:rPr sz="3000" b="1" spc="65" dirty="0">
                <a:solidFill>
                  <a:srgbClr val="36464F"/>
                </a:solidFill>
                <a:latin typeface="Trebuchet MS"/>
                <a:cs typeface="Trebuchet MS"/>
              </a:rPr>
              <a:t>Convolutional </a:t>
            </a:r>
            <a:r>
              <a:rPr sz="3000" b="1" spc="85" dirty="0">
                <a:solidFill>
                  <a:srgbClr val="36464F"/>
                </a:solidFill>
                <a:latin typeface="Trebuchet MS"/>
                <a:cs typeface="Trebuchet MS"/>
              </a:rPr>
              <a:t>Neural</a:t>
            </a:r>
            <a:r>
              <a:rPr sz="3000" b="1" spc="-455" dirty="0">
                <a:solidFill>
                  <a:srgbClr val="36464F"/>
                </a:solidFill>
                <a:latin typeface="Trebuchet MS"/>
                <a:cs typeface="Trebuchet MS"/>
              </a:rPr>
              <a:t> </a:t>
            </a:r>
            <a:r>
              <a:rPr sz="3000" b="1" spc="35" dirty="0">
                <a:solidFill>
                  <a:srgbClr val="36464F"/>
                </a:solidFill>
                <a:latin typeface="Trebuchet MS"/>
                <a:cs typeface="Trebuchet MS"/>
              </a:rPr>
              <a:t>network</a:t>
            </a:r>
            <a:endParaRPr sz="3000">
              <a:latin typeface="Trebuchet MS"/>
              <a:cs typeface="Trebuchet MS"/>
            </a:endParaRPr>
          </a:p>
        </p:txBody>
      </p:sp>
      <p:sp>
        <p:nvSpPr>
          <p:cNvPr id="3" name="object 3"/>
          <p:cNvSpPr txBox="1"/>
          <p:nvPr/>
        </p:nvSpPr>
        <p:spPr>
          <a:xfrm>
            <a:off x="679923" y="1186545"/>
            <a:ext cx="7748270" cy="520700"/>
          </a:xfrm>
          <a:prstGeom prst="rect">
            <a:avLst/>
          </a:prstGeom>
        </p:spPr>
        <p:txBody>
          <a:bodyPr vert="horz" wrap="square" lIns="0" tIns="12700" rIns="0" bIns="0" rtlCol="0">
            <a:spAutoFit/>
          </a:bodyPr>
          <a:lstStyle/>
          <a:p>
            <a:pPr marL="12700" marR="5080">
              <a:lnSpc>
                <a:spcPct val="116100"/>
              </a:lnSpc>
              <a:spcBef>
                <a:spcPts val="100"/>
              </a:spcBef>
            </a:pPr>
            <a:r>
              <a:rPr sz="1400" b="1" spc="114" dirty="0">
                <a:solidFill>
                  <a:srgbClr val="666666"/>
                </a:solidFill>
                <a:latin typeface="Trebuchet MS"/>
                <a:cs typeface="Trebuchet MS"/>
              </a:rPr>
              <a:t>CNNs</a:t>
            </a:r>
            <a:r>
              <a:rPr sz="1400" b="1" spc="-85" dirty="0">
                <a:solidFill>
                  <a:srgbClr val="666666"/>
                </a:solidFill>
                <a:latin typeface="Trebuchet MS"/>
                <a:cs typeface="Trebuchet MS"/>
              </a:rPr>
              <a:t> </a:t>
            </a:r>
            <a:r>
              <a:rPr sz="1400" b="1" spc="10" dirty="0">
                <a:solidFill>
                  <a:srgbClr val="666666"/>
                </a:solidFill>
                <a:latin typeface="Trebuchet MS"/>
                <a:cs typeface="Trebuchet MS"/>
              </a:rPr>
              <a:t>are</a:t>
            </a:r>
            <a:r>
              <a:rPr sz="1400" b="1" spc="-85" dirty="0">
                <a:solidFill>
                  <a:srgbClr val="666666"/>
                </a:solidFill>
                <a:latin typeface="Trebuchet MS"/>
                <a:cs typeface="Trebuchet MS"/>
              </a:rPr>
              <a:t> </a:t>
            </a:r>
            <a:r>
              <a:rPr sz="1400" b="1" spc="15" dirty="0">
                <a:solidFill>
                  <a:srgbClr val="666666"/>
                </a:solidFill>
                <a:latin typeface="Trebuchet MS"/>
                <a:cs typeface="Trebuchet MS"/>
              </a:rPr>
              <a:t>extremely</a:t>
            </a:r>
            <a:r>
              <a:rPr sz="1400" b="1" spc="-85" dirty="0">
                <a:solidFill>
                  <a:srgbClr val="666666"/>
                </a:solidFill>
                <a:latin typeface="Trebuchet MS"/>
                <a:cs typeface="Trebuchet MS"/>
              </a:rPr>
              <a:t> </a:t>
            </a:r>
            <a:r>
              <a:rPr sz="1400" b="1" spc="25" dirty="0">
                <a:solidFill>
                  <a:srgbClr val="666666"/>
                </a:solidFill>
                <a:latin typeface="Trebuchet MS"/>
                <a:cs typeface="Trebuchet MS"/>
              </a:rPr>
              <a:t>parameter</a:t>
            </a:r>
            <a:r>
              <a:rPr sz="1400" b="1" spc="-85" dirty="0">
                <a:solidFill>
                  <a:srgbClr val="666666"/>
                </a:solidFill>
                <a:latin typeface="Trebuchet MS"/>
                <a:cs typeface="Trebuchet MS"/>
              </a:rPr>
              <a:t> </a:t>
            </a:r>
            <a:r>
              <a:rPr sz="1400" b="1" dirty="0">
                <a:solidFill>
                  <a:srgbClr val="666666"/>
                </a:solidFill>
                <a:latin typeface="Trebuchet MS"/>
                <a:cs typeface="Trebuchet MS"/>
              </a:rPr>
              <a:t>efficient</a:t>
            </a:r>
            <a:r>
              <a:rPr sz="1400" b="1" spc="-85" dirty="0">
                <a:solidFill>
                  <a:srgbClr val="666666"/>
                </a:solidFill>
                <a:latin typeface="Trebuchet MS"/>
                <a:cs typeface="Trebuchet MS"/>
              </a:rPr>
              <a:t> </a:t>
            </a:r>
            <a:r>
              <a:rPr sz="1400" b="1" spc="50" dirty="0">
                <a:solidFill>
                  <a:srgbClr val="666666"/>
                </a:solidFill>
                <a:latin typeface="Trebuchet MS"/>
                <a:cs typeface="Trebuchet MS"/>
              </a:rPr>
              <a:t>due</a:t>
            </a:r>
            <a:r>
              <a:rPr sz="1400" b="1" spc="-85" dirty="0">
                <a:solidFill>
                  <a:srgbClr val="666666"/>
                </a:solidFill>
                <a:latin typeface="Trebuchet MS"/>
                <a:cs typeface="Trebuchet MS"/>
              </a:rPr>
              <a:t> </a:t>
            </a:r>
            <a:r>
              <a:rPr sz="1400" b="1" spc="15" dirty="0">
                <a:solidFill>
                  <a:srgbClr val="666666"/>
                </a:solidFill>
                <a:latin typeface="Trebuchet MS"/>
                <a:cs typeface="Trebuchet MS"/>
              </a:rPr>
              <a:t>to</a:t>
            </a:r>
            <a:r>
              <a:rPr sz="1400" b="1" spc="-85" dirty="0">
                <a:solidFill>
                  <a:srgbClr val="666666"/>
                </a:solidFill>
                <a:latin typeface="Trebuchet MS"/>
                <a:cs typeface="Trebuchet MS"/>
              </a:rPr>
              <a:t> </a:t>
            </a:r>
            <a:r>
              <a:rPr sz="1400" b="1" spc="25" dirty="0">
                <a:solidFill>
                  <a:srgbClr val="666666"/>
                </a:solidFill>
                <a:latin typeface="Trebuchet MS"/>
                <a:cs typeface="Trebuchet MS"/>
              </a:rPr>
              <a:t>exploring</a:t>
            </a:r>
            <a:r>
              <a:rPr sz="1400" b="1" spc="-85" dirty="0">
                <a:solidFill>
                  <a:srgbClr val="666666"/>
                </a:solidFill>
                <a:latin typeface="Trebuchet MS"/>
                <a:cs typeface="Trebuchet MS"/>
              </a:rPr>
              <a:t> </a:t>
            </a:r>
            <a:r>
              <a:rPr sz="1400" b="1" spc="10" dirty="0">
                <a:solidFill>
                  <a:srgbClr val="666666"/>
                </a:solidFill>
                <a:latin typeface="Trebuchet MS"/>
                <a:cs typeface="Trebuchet MS"/>
              </a:rPr>
              <a:t>the</a:t>
            </a:r>
            <a:r>
              <a:rPr sz="1400" b="1" spc="-85" dirty="0">
                <a:solidFill>
                  <a:srgbClr val="666666"/>
                </a:solidFill>
                <a:latin typeface="Trebuchet MS"/>
                <a:cs typeface="Trebuchet MS"/>
              </a:rPr>
              <a:t> </a:t>
            </a:r>
            <a:r>
              <a:rPr sz="1400" b="1" spc="15" dirty="0">
                <a:solidFill>
                  <a:srgbClr val="666666"/>
                </a:solidFill>
                <a:latin typeface="Trebuchet MS"/>
                <a:cs typeface="Trebuchet MS"/>
              </a:rPr>
              <a:t>translation</a:t>
            </a:r>
            <a:r>
              <a:rPr sz="1400" b="1" spc="-85" dirty="0">
                <a:solidFill>
                  <a:srgbClr val="666666"/>
                </a:solidFill>
                <a:latin typeface="Trebuchet MS"/>
                <a:cs typeface="Trebuchet MS"/>
              </a:rPr>
              <a:t> </a:t>
            </a:r>
            <a:r>
              <a:rPr sz="1400" b="1" spc="-5" dirty="0">
                <a:solidFill>
                  <a:srgbClr val="666666"/>
                </a:solidFill>
                <a:latin typeface="Trebuchet MS"/>
                <a:cs typeface="Trebuchet MS"/>
              </a:rPr>
              <a:t>invariant</a:t>
            </a:r>
            <a:r>
              <a:rPr sz="1400" b="1" spc="-85" dirty="0">
                <a:solidFill>
                  <a:srgbClr val="666666"/>
                </a:solidFill>
                <a:latin typeface="Trebuchet MS"/>
                <a:cs typeface="Trebuchet MS"/>
              </a:rPr>
              <a:t> </a:t>
            </a:r>
            <a:r>
              <a:rPr sz="1400" b="1" spc="15" dirty="0">
                <a:solidFill>
                  <a:srgbClr val="666666"/>
                </a:solidFill>
                <a:latin typeface="Trebuchet MS"/>
                <a:cs typeface="Trebuchet MS"/>
              </a:rPr>
              <a:t>property  </a:t>
            </a:r>
            <a:r>
              <a:rPr sz="1400" b="1" spc="25" dirty="0">
                <a:solidFill>
                  <a:srgbClr val="666666"/>
                </a:solidFill>
                <a:latin typeface="Trebuchet MS"/>
                <a:cs typeface="Trebuchet MS"/>
              </a:rPr>
              <a:t>of</a:t>
            </a:r>
            <a:r>
              <a:rPr sz="1400" b="1" spc="-90" dirty="0">
                <a:solidFill>
                  <a:srgbClr val="666666"/>
                </a:solidFill>
                <a:latin typeface="Trebuchet MS"/>
                <a:cs typeface="Trebuchet MS"/>
              </a:rPr>
              <a:t> </a:t>
            </a:r>
            <a:r>
              <a:rPr sz="1400" b="1" spc="30" dirty="0">
                <a:solidFill>
                  <a:srgbClr val="666666"/>
                </a:solidFill>
                <a:latin typeface="Trebuchet MS"/>
                <a:cs typeface="Trebuchet MS"/>
              </a:rPr>
              <a:t>images,</a:t>
            </a:r>
            <a:r>
              <a:rPr sz="1400" b="1" spc="-85" dirty="0">
                <a:solidFill>
                  <a:srgbClr val="666666"/>
                </a:solidFill>
                <a:latin typeface="Trebuchet MS"/>
                <a:cs typeface="Trebuchet MS"/>
              </a:rPr>
              <a:t> </a:t>
            </a:r>
            <a:r>
              <a:rPr sz="1400" b="1" spc="20" dirty="0">
                <a:solidFill>
                  <a:srgbClr val="666666"/>
                </a:solidFill>
                <a:latin typeface="Trebuchet MS"/>
                <a:cs typeface="Trebuchet MS"/>
              </a:rPr>
              <a:t>which</a:t>
            </a:r>
            <a:r>
              <a:rPr sz="1400" b="1" spc="-90" dirty="0">
                <a:solidFill>
                  <a:srgbClr val="666666"/>
                </a:solidFill>
                <a:latin typeface="Trebuchet MS"/>
                <a:cs typeface="Trebuchet MS"/>
              </a:rPr>
              <a:t> </a:t>
            </a:r>
            <a:r>
              <a:rPr sz="1400" b="1" spc="15" dirty="0">
                <a:solidFill>
                  <a:srgbClr val="666666"/>
                </a:solidFill>
                <a:latin typeface="Trebuchet MS"/>
                <a:cs typeface="Trebuchet MS"/>
              </a:rPr>
              <a:t>is</a:t>
            </a:r>
            <a:r>
              <a:rPr sz="1400" b="1" spc="-85" dirty="0">
                <a:solidFill>
                  <a:srgbClr val="666666"/>
                </a:solidFill>
                <a:latin typeface="Trebuchet MS"/>
                <a:cs typeface="Trebuchet MS"/>
              </a:rPr>
              <a:t> </a:t>
            </a:r>
            <a:r>
              <a:rPr sz="1400" b="1" spc="10" dirty="0">
                <a:solidFill>
                  <a:srgbClr val="666666"/>
                </a:solidFill>
                <a:latin typeface="Trebuchet MS"/>
                <a:cs typeface="Trebuchet MS"/>
              </a:rPr>
              <a:t>the</a:t>
            </a:r>
            <a:r>
              <a:rPr sz="1400" b="1" spc="-90" dirty="0">
                <a:solidFill>
                  <a:srgbClr val="666666"/>
                </a:solidFill>
                <a:latin typeface="Trebuchet MS"/>
                <a:cs typeface="Trebuchet MS"/>
              </a:rPr>
              <a:t> </a:t>
            </a:r>
            <a:r>
              <a:rPr sz="1400" b="1" spc="20" dirty="0">
                <a:solidFill>
                  <a:srgbClr val="666666"/>
                </a:solidFill>
                <a:latin typeface="Trebuchet MS"/>
                <a:cs typeface="Trebuchet MS"/>
              </a:rPr>
              <a:t>key</a:t>
            </a:r>
            <a:r>
              <a:rPr sz="1400" b="1" spc="-85" dirty="0">
                <a:solidFill>
                  <a:srgbClr val="666666"/>
                </a:solidFill>
                <a:latin typeface="Trebuchet MS"/>
                <a:cs typeface="Trebuchet MS"/>
              </a:rPr>
              <a:t> </a:t>
            </a:r>
            <a:r>
              <a:rPr sz="1400" b="1" spc="15" dirty="0">
                <a:solidFill>
                  <a:srgbClr val="666666"/>
                </a:solidFill>
                <a:latin typeface="Trebuchet MS"/>
                <a:cs typeface="Trebuchet MS"/>
              </a:rPr>
              <a:t>to</a:t>
            </a:r>
            <a:r>
              <a:rPr sz="1400" b="1" spc="-90" dirty="0">
                <a:solidFill>
                  <a:srgbClr val="666666"/>
                </a:solidFill>
                <a:latin typeface="Trebuchet MS"/>
                <a:cs typeface="Trebuchet MS"/>
              </a:rPr>
              <a:t> </a:t>
            </a:r>
            <a:r>
              <a:rPr sz="1400" b="1" spc="10" dirty="0">
                <a:solidFill>
                  <a:srgbClr val="666666"/>
                </a:solidFill>
                <a:latin typeface="Trebuchet MS"/>
                <a:cs typeface="Trebuchet MS"/>
              </a:rPr>
              <a:t>training</a:t>
            </a:r>
            <a:r>
              <a:rPr sz="1400" b="1" spc="-85" dirty="0">
                <a:solidFill>
                  <a:srgbClr val="666666"/>
                </a:solidFill>
                <a:latin typeface="Trebuchet MS"/>
                <a:cs typeface="Trebuchet MS"/>
              </a:rPr>
              <a:t> </a:t>
            </a:r>
            <a:r>
              <a:rPr sz="1400" b="1" spc="5" dirty="0">
                <a:solidFill>
                  <a:srgbClr val="666666"/>
                </a:solidFill>
                <a:latin typeface="Trebuchet MS"/>
                <a:cs typeface="Trebuchet MS"/>
              </a:rPr>
              <a:t>very</a:t>
            </a:r>
            <a:r>
              <a:rPr sz="1400" b="1" spc="-90" dirty="0">
                <a:solidFill>
                  <a:srgbClr val="666666"/>
                </a:solidFill>
                <a:latin typeface="Trebuchet MS"/>
                <a:cs typeface="Trebuchet MS"/>
              </a:rPr>
              <a:t> </a:t>
            </a:r>
            <a:r>
              <a:rPr sz="1400" b="1" spc="55" dirty="0">
                <a:solidFill>
                  <a:srgbClr val="666666"/>
                </a:solidFill>
                <a:latin typeface="Trebuchet MS"/>
                <a:cs typeface="Trebuchet MS"/>
              </a:rPr>
              <a:t>deep</a:t>
            </a:r>
            <a:r>
              <a:rPr sz="1400" b="1" spc="-85" dirty="0">
                <a:solidFill>
                  <a:srgbClr val="666666"/>
                </a:solidFill>
                <a:latin typeface="Trebuchet MS"/>
                <a:cs typeface="Trebuchet MS"/>
              </a:rPr>
              <a:t> </a:t>
            </a:r>
            <a:r>
              <a:rPr sz="1400" b="1" spc="65" dirty="0">
                <a:solidFill>
                  <a:srgbClr val="666666"/>
                </a:solidFill>
                <a:latin typeface="Trebuchet MS"/>
                <a:cs typeface="Trebuchet MS"/>
              </a:rPr>
              <a:t>models</a:t>
            </a:r>
            <a:r>
              <a:rPr sz="1400" b="1" spc="-90" dirty="0">
                <a:solidFill>
                  <a:srgbClr val="666666"/>
                </a:solidFill>
                <a:latin typeface="Trebuchet MS"/>
                <a:cs typeface="Trebuchet MS"/>
              </a:rPr>
              <a:t> </a:t>
            </a:r>
            <a:r>
              <a:rPr sz="1400" b="1" spc="10" dirty="0">
                <a:solidFill>
                  <a:srgbClr val="666666"/>
                </a:solidFill>
                <a:latin typeface="Trebuchet MS"/>
                <a:cs typeface="Trebuchet MS"/>
              </a:rPr>
              <a:t>without</a:t>
            </a:r>
            <a:r>
              <a:rPr sz="1400" b="1" spc="-85" dirty="0">
                <a:solidFill>
                  <a:srgbClr val="666666"/>
                </a:solidFill>
                <a:latin typeface="Trebuchet MS"/>
                <a:cs typeface="Trebuchet MS"/>
              </a:rPr>
              <a:t> </a:t>
            </a:r>
            <a:r>
              <a:rPr sz="1400" b="1" spc="25" dirty="0">
                <a:solidFill>
                  <a:srgbClr val="666666"/>
                </a:solidFill>
                <a:latin typeface="Trebuchet MS"/>
                <a:cs typeface="Trebuchet MS"/>
              </a:rPr>
              <a:t>severe</a:t>
            </a:r>
            <a:r>
              <a:rPr sz="1400" b="1" spc="-90" dirty="0">
                <a:solidFill>
                  <a:srgbClr val="666666"/>
                </a:solidFill>
                <a:latin typeface="Trebuchet MS"/>
                <a:cs typeface="Trebuchet MS"/>
              </a:rPr>
              <a:t> </a:t>
            </a:r>
            <a:r>
              <a:rPr sz="1400" b="1" spc="-10" dirty="0">
                <a:solidFill>
                  <a:srgbClr val="666666"/>
                </a:solidFill>
                <a:latin typeface="Trebuchet MS"/>
                <a:cs typeface="Trebuchet MS"/>
              </a:rPr>
              <a:t>overfitting.</a:t>
            </a:r>
            <a:endParaRPr sz="1400">
              <a:latin typeface="Trebuchet MS"/>
              <a:cs typeface="Trebuchet MS"/>
            </a:endParaRPr>
          </a:p>
        </p:txBody>
      </p:sp>
      <p:sp>
        <p:nvSpPr>
          <p:cNvPr id="4" name="object 4"/>
          <p:cNvSpPr/>
          <p:nvPr/>
        </p:nvSpPr>
        <p:spPr>
          <a:xfrm>
            <a:off x="429199" y="2040045"/>
            <a:ext cx="8285558" cy="268774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9067" y="440333"/>
            <a:ext cx="4655820" cy="482600"/>
          </a:xfrm>
          <a:prstGeom prst="rect">
            <a:avLst/>
          </a:prstGeom>
        </p:spPr>
        <p:txBody>
          <a:bodyPr vert="horz" wrap="square" lIns="0" tIns="12700" rIns="0" bIns="0" rtlCol="0">
            <a:spAutoFit/>
          </a:bodyPr>
          <a:lstStyle/>
          <a:p>
            <a:pPr marL="12700">
              <a:lnSpc>
                <a:spcPct val="100000"/>
              </a:lnSpc>
              <a:spcBef>
                <a:spcPts val="100"/>
              </a:spcBef>
            </a:pPr>
            <a:r>
              <a:rPr spc="55" dirty="0"/>
              <a:t>K-Translation</a:t>
            </a:r>
            <a:r>
              <a:rPr spc="-215" dirty="0"/>
              <a:t> </a:t>
            </a:r>
            <a:r>
              <a:rPr spc="30" dirty="0"/>
              <a:t>Correlation</a:t>
            </a:r>
          </a:p>
        </p:txBody>
      </p:sp>
      <p:sp>
        <p:nvSpPr>
          <p:cNvPr id="3" name="object 3"/>
          <p:cNvSpPr txBox="1"/>
          <p:nvPr/>
        </p:nvSpPr>
        <p:spPr>
          <a:xfrm>
            <a:off x="1071423" y="1042823"/>
            <a:ext cx="7419340" cy="1216025"/>
          </a:xfrm>
          <a:prstGeom prst="rect">
            <a:avLst/>
          </a:prstGeom>
        </p:spPr>
        <p:txBody>
          <a:bodyPr vert="horz" wrap="square" lIns="0" tIns="12700" rIns="0" bIns="0" rtlCol="0">
            <a:spAutoFit/>
          </a:bodyPr>
          <a:lstStyle/>
          <a:p>
            <a:pPr marL="50800" marR="376555">
              <a:lnSpc>
                <a:spcPct val="116100"/>
              </a:lnSpc>
              <a:spcBef>
                <a:spcPts val="100"/>
              </a:spcBef>
            </a:pPr>
            <a:r>
              <a:rPr sz="1400" b="1" spc="10" dirty="0">
                <a:solidFill>
                  <a:srgbClr val="666666"/>
                </a:solidFill>
                <a:latin typeface="Trebuchet MS"/>
                <a:cs typeface="Trebuchet MS"/>
              </a:rPr>
              <a:t>In</a:t>
            </a:r>
            <a:r>
              <a:rPr sz="1400" b="1" spc="-85" dirty="0">
                <a:solidFill>
                  <a:srgbClr val="666666"/>
                </a:solidFill>
                <a:latin typeface="Trebuchet MS"/>
                <a:cs typeface="Trebuchet MS"/>
              </a:rPr>
              <a:t> </a:t>
            </a:r>
            <a:r>
              <a:rPr sz="1400" b="1" spc="40" dirty="0">
                <a:solidFill>
                  <a:srgbClr val="666666"/>
                </a:solidFill>
                <a:latin typeface="Trebuchet MS"/>
                <a:cs typeface="Trebuchet MS"/>
              </a:rPr>
              <a:t>well</a:t>
            </a:r>
            <a:r>
              <a:rPr sz="1400" b="1" spc="-85" dirty="0">
                <a:solidFill>
                  <a:srgbClr val="666666"/>
                </a:solidFill>
                <a:latin typeface="Trebuchet MS"/>
                <a:cs typeface="Trebuchet MS"/>
              </a:rPr>
              <a:t> </a:t>
            </a:r>
            <a:r>
              <a:rPr sz="1400" b="1" spc="5" dirty="0">
                <a:solidFill>
                  <a:srgbClr val="666666"/>
                </a:solidFill>
                <a:latin typeface="Trebuchet MS"/>
                <a:cs typeface="Trebuchet MS"/>
              </a:rPr>
              <a:t>trained</a:t>
            </a:r>
            <a:r>
              <a:rPr sz="1400" b="1" spc="-85" dirty="0">
                <a:solidFill>
                  <a:srgbClr val="666666"/>
                </a:solidFill>
                <a:latin typeface="Trebuchet MS"/>
                <a:cs typeface="Trebuchet MS"/>
              </a:rPr>
              <a:t> </a:t>
            </a:r>
            <a:r>
              <a:rPr sz="1400" b="1" spc="55" dirty="0">
                <a:solidFill>
                  <a:srgbClr val="666666"/>
                </a:solidFill>
                <a:latin typeface="Trebuchet MS"/>
                <a:cs typeface="Trebuchet MS"/>
              </a:rPr>
              <a:t>CNNs,</a:t>
            </a:r>
            <a:r>
              <a:rPr sz="1400" b="1" spc="-85" dirty="0">
                <a:solidFill>
                  <a:srgbClr val="666666"/>
                </a:solidFill>
                <a:latin typeface="Trebuchet MS"/>
                <a:cs typeface="Trebuchet MS"/>
              </a:rPr>
              <a:t> </a:t>
            </a:r>
            <a:r>
              <a:rPr sz="1400" b="1" spc="50" dirty="0">
                <a:solidFill>
                  <a:srgbClr val="666666"/>
                </a:solidFill>
                <a:latin typeface="Trebuchet MS"/>
                <a:cs typeface="Trebuchet MS"/>
              </a:rPr>
              <a:t>many</a:t>
            </a:r>
            <a:r>
              <a:rPr sz="1400" b="1" spc="-85" dirty="0">
                <a:solidFill>
                  <a:srgbClr val="666666"/>
                </a:solidFill>
                <a:latin typeface="Trebuchet MS"/>
                <a:cs typeface="Trebuchet MS"/>
              </a:rPr>
              <a:t> </a:t>
            </a:r>
            <a:r>
              <a:rPr sz="1400" b="1" spc="25" dirty="0">
                <a:solidFill>
                  <a:srgbClr val="666666"/>
                </a:solidFill>
                <a:latin typeface="Trebuchet MS"/>
                <a:cs typeface="Trebuchet MS"/>
              </a:rPr>
              <a:t>of</a:t>
            </a:r>
            <a:r>
              <a:rPr sz="1400" b="1" spc="-85" dirty="0">
                <a:solidFill>
                  <a:srgbClr val="666666"/>
                </a:solidFill>
                <a:latin typeface="Trebuchet MS"/>
                <a:cs typeface="Trebuchet MS"/>
              </a:rPr>
              <a:t> </a:t>
            </a:r>
            <a:r>
              <a:rPr sz="1400" b="1" spc="10" dirty="0">
                <a:solidFill>
                  <a:srgbClr val="666666"/>
                </a:solidFill>
                <a:latin typeface="Trebuchet MS"/>
                <a:cs typeface="Trebuchet MS"/>
              </a:rPr>
              <a:t>the</a:t>
            </a:r>
            <a:r>
              <a:rPr sz="1400" b="1" spc="-85" dirty="0">
                <a:solidFill>
                  <a:srgbClr val="666666"/>
                </a:solidFill>
                <a:latin typeface="Trebuchet MS"/>
                <a:cs typeface="Trebuchet MS"/>
              </a:rPr>
              <a:t> </a:t>
            </a:r>
            <a:r>
              <a:rPr sz="1400" b="1" spc="30" dirty="0">
                <a:solidFill>
                  <a:srgbClr val="666666"/>
                </a:solidFill>
                <a:latin typeface="Trebuchet MS"/>
                <a:cs typeface="Trebuchet MS"/>
              </a:rPr>
              <a:t>learned</a:t>
            </a:r>
            <a:r>
              <a:rPr sz="1400" b="1" spc="-85" dirty="0">
                <a:solidFill>
                  <a:srgbClr val="666666"/>
                </a:solidFill>
                <a:latin typeface="Trebuchet MS"/>
                <a:cs typeface="Trebuchet MS"/>
              </a:rPr>
              <a:t> </a:t>
            </a:r>
            <a:r>
              <a:rPr sz="1400" b="1" dirty="0">
                <a:solidFill>
                  <a:srgbClr val="666666"/>
                </a:solidFill>
                <a:latin typeface="Trebuchet MS"/>
                <a:cs typeface="Trebuchet MS"/>
              </a:rPr>
              <a:t>filters</a:t>
            </a:r>
            <a:r>
              <a:rPr sz="1400" b="1" spc="-85" dirty="0">
                <a:solidFill>
                  <a:srgbClr val="666666"/>
                </a:solidFill>
                <a:latin typeface="Trebuchet MS"/>
                <a:cs typeface="Trebuchet MS"/>
              </a:rPr>
              <a:t> </a:t>
            </a:r>
            <a:r>
              <a:rPr sz="1400" b="1" spc="10" dirty="0">
                <a:solidFill>
                  <a:srgbClr val="666666"/>
                </a:solidFill>
                <a:latin typeface="Trebuchet MS"/>
                <a:cs typeface="Trebuchet MS"/>
              </a:rPr>
              <a:t>are</a:t>
            </a:r>
            <a:r>
              <a:rPr sz="1400" b="1" spc="-85" dirty="0">
                <a:solidFill>
                  <a:srgbClr val="666666"/>
                </a:solidFill>
                <a:latin typeface="Trebuchet MS"/>
                <a:cs typeface="Trebuchet MS"/>
              </a:rPr>
              <a:t> </a:t>
            </a:r>
            <a:r>
              <a:rPr sz="1400" b="1" spc="35" dirty="0">
                <a:solidFill>
                  <a:srgbClr val="666666"/>
                </a:solidFill>
                <a:latin typeface="Trebuchet MS"/>
                <a:cs typeface="Trebuchet MS"/>
              </a:rPr>
              <a:t>slightly</a:t>
            </a:r>
            <a:r>
              <a:rPr sz="1400" b="1" spc="-85" dirty="0">
                <a:solidFill>
                  <a:srgbClr val="666666"/>
                </a:solidFill>
                <a:latin typeface="Trebuchet MS"/>
                <a:cs typeface="Trebuchet MS"/>
              </a:rPr>
              <a:t> </a:t>
            </a:r>
            <a:r>
              <a:rPr sz="1400" b="1" spc="25" dirty="0">
                <a:solidFill>
                  <a:srgbClr val="666666"/>
                </a:solidFill>
                <a:latin typeface="Trebuchet MS"/>
                <a:cs typeface="Trebuchet MS"/>
              </a:rPr>
              <a:t>translated</a:t>
            </a:r>
            <a:r>
              <a:rPr sz="1400" b="1" spc="-85" dirty="0">
                <a:solidFill>
                  <a:srgbClr val="666666"/>
                </a:solidFill>
                <a:latin typeface="Trebuchet MS"/>
                <a:cs typeface="Trebuchet MS"/>
              </a:rPr>
              <a:t> </a:t>
            </a:r>
            <a:r>
              <a:rPr sz="1400" b="1" spc="25" dirty="0">
                <a:solidFill>
                  <a:srgbClr val="666666"/>
                </a:solidFill>
                <a:latin typeface="Trebuchet MS"/>
                <a:cs typeface="Trebuchet MS"/>
              </a:rPr>
              <a:t>versions</a:t>
            </a:r>
            <a:r>
              <a:rPr sz="1400" b="1" spc="-85" dirty="0">
                <a:solidFill>
                  <a:srgbClr val="666666"/>
                </a:solidFill>
                <a:latin typeface="Trebuchet MS"/>
                <a:cs typeface="Trebuchet MS"/>
              </a:rPr>
              <a:t> </a:t>
            </a:r>
            <a:r>
              <a:rPr sz="1400" b="1" spc="25" dirty="0">
                <a:solidFill>
                  <a:srgbClr val="666666"/>
                </a:solidFill>
                <a:latin typeface="Trebuchet MS"/>
                <a:cs typeface="Trebuchet MS"/>
              </a:rPr>
              <a:t>of  </a:t>
            </a:r>
            <a:r>
              <a:rPr sz="1400" b="1" spc="45" dirty="0">
                <a:solidFill>
                  <a:srgbClr val="666666"/>
                </a:solidFill>
                <a:latin typeface="Trebuchet MS"/>
                <a:cs typeface="Trebuchet MS"/>
              </a:rPr>
              <a:t>each</a:t>
            </a:r>
            <a:r>
              <a:rPr sz="1400" b="1" spc="-95" dirty="0">
                <a:solidFill>
                  <a:srgbClr val="666666"/>
                </a:solidFill>
                <a:latin typeface="Trebuchet MS"/>
                <a:cs typeface="Trebuchet MS"/>
              </a:rPr>
              <a:t> </a:t>
            </a:r>
            <a:r>
              <a:rPr sz="1400" b="1" spc="-30" dirty="0">
                <a:solidFill>
                  <a:srgbClr val="666666"/>
                </a:solidFill>
                <a:latin typeface="Trebuchet MS"/>
                <a:cs typeface="Trebuchet MS"/>
              </a:rPr>
              <a:t>other.</a:t>
            </a:r>
            <a:endParaRPr sz="1400">
              <a:latin typeface="Trebuchet MS"/>
              <a:cs typeface="Trebuchet MS"/>
            </a:endParaRPr>
          </a:p>
          <a:p>
            <a:pPr>
              <a:lnSpc>
                <a:spcPct val="100000"/>
              </a:lnSpc>
              <a:spcBef>
                <a:spcPts val="5"/>
              </a:spcBef>
            </a:pPr>
            <a:endParaRPr sz="1350">
              <a:latin typeface="Trebuchet MS"/>
              <a:cs typeface="Trebuchet MS"/>
            </a:endParaRPr>
          </a:p>
          <a:p>
            <a:pPr marL="50800" marR="43180">
              <a:lnSpc>
                <a:spcPct val="116100"/>
              </a:lnSpc>
            </a:pPr>
            <a:r>
              <a:rPr sz="1400" b="1" spc="25" dirty="0">
                <a:solidFill>
                  <a:srgbClr val="666666"/>
                </a:solidFill>
                <a:latin typeface="Trebuchet MS"/>
                <a:cs typeface="Trebuchet MS"/>
              </a:rPr>
              <a:t>K-translation</a:t>
            </a:r>
            <a:r>
              <a:rPr sz="1400" b="1" spc="-90" dirty="0">
                <a:solidFill>
                  <a:srgbClr val="666666"/>
                </a:solidFill>
                <a:latin typeface="Trebuchet MS"/>
                <a:cs typeface="Trebuchet MS"/>
              </a:rPr>
              <a:t> </a:t>
            </a:r>
            <a:r>
              <a:rPr sz="1400" b="1" spc="10" dirty="0">
                <a:solidFill>
                  <a:srgbClr val="666666"/>
                </a:solidFill>
                <a:latin typeface="Trebuchet MS"/>
                <a:cs typeface="Trebuchet MS"/>
              </a:rPr>
              <a:t>correlation</a:t>
            </a:r>
            <a:r>
              <a:rPr sz="1400" b="1" spc="-90" dirty="0">
                <a:solidFill>
                  <a:srgbClr val="666666"/>
                </a:solidFill>
                <a:latin typeface="Trebuchet MS"/>
                <a:cs typeface="Trebuchet MS"/>
              </a:rPr>
              <a:t> </a:t>
            </a:r>
            <a:r>
              <a:rPr sz="1400" b="1" spc="35" dirty="0">
                <a:solidFill>
                  <a:srgbClr val="666666"/>
                </a:solidFill>
                <a:latin typeface="Trebuchet MS"/>
                <a:cs typeface="Trebuchet MS"/>
              </a:rPr>
              <a:t>between</a:t>
            </a:r>
            <a:r>
              <a:rPr sz="1400" b="1" spc="-90" dirty="0">
                <a:solidFill>
                  <a:srgbClr val="666666"/>
                </a:solidFill>
                <a:latin typeface="Trebuchet MS"/>
                <a:cs typeface="Trebuchet MS"/>
              </a:rPr>
              <a:t> </a:t>
            </a:r>
            <a:r>
              <a:rPr sz="1400" b="1" spc="35" dirty="0">
                <a:solidFill>
                  <a:srgbClr val="666666"/>
                </a:solidFill>
                <a:latin typeface="Trebuchet MS"/>
                <a:cs typeface="Trebuchet MS"/>
              </a:rPr>
              <a:t>two</a:t>
            </a:r>
            <a:r>
              <a:rPr sz="1400" b="1" spc="-90" dirty="0">
                <a:solidFill>
                  <a:srgbClr val="666666"/>
                </a:solidFill>
                <a:latin typeface="Trebuchet MS"/>
                <a:cs typeface="Trebuchet MS"/>
              </a:rPr>
              <a:t> </a:t>
            </a:r>
            <a:r>
              <a:rPr sz="1400" b="1" spc="30" dirty="0">
                <a:solidFill>
                  <a:srgbClr val="666666"/>
                </a:solidFill>
                <a:latin typeface="Trebuchet MS"/>
                <a:cs typeface="Trebuchet MS"/>
              </a:rPr>
              <a:t>convolutional</a:t>
            </a:r>
            <a:r>
              <a:rPr sz="1400" b="1" spc="-85" dirty="0">
                <a:solidFill>
                  <a:srgbClr val="666666"/>
                </a:solidFill>
                <a:latin typeface="Trebuchet MS"/>
                <a:cs typeface="Trebuchet MS"/>
              </a:rPr>
              <a:t> </a:t>
            </a:r>
            <a:r>
              <a:rPr sz="1400" b="1" dirty="0">
                <a:solidFill>
                  <a:srgbClr val="666666"/>
                </a:solidFill>
                <a:latin typeface="Trebuchet MS"/>
                <a:cs typeface="Trebuchet MS"/>
              </a:rPr>
              <a:t>filters</a:t>
            </a:r>
            <a:r>
              <a:rPr sz="1400" b="1" spc="-90" dirty="0">
                <a:solidFill>
                  <a:srgbClr val="666666"/>
                </a:solidFill>
                <a:latin typeface="Trebuchet MS"/>
                <a:cs typeface="Trebuchet MS"/>
              </a:rPr>
              <a:t> </a:t>
            </a:r>
            <a:r>
              <a:rPr sz="1400" b="1" spc="-5" dirty="0">
                <a:solidFill>
                  <a:srgbClr val="666666"/>
                </a:solidFill>
                <a:latin typeface="Trebuchet MS"/>
                <a:cs typeface="Trebuchet MS"/>
              </a:rPr>
              <a:t>within</a:t>
            </a:r>
            <a:r>
              <a:rPr sz="1400" b="1" spc="-90" dirty="0">
                <a:solidFill>
                  <a:srgbClr val="666666"/>
                </a:solidFill>
                <a:latin typeface="Trebuchet MS"/>
                <a:cs typeface="Trebuchet MS"/>
              </a:rPr>
              <a:t> </a:t>
            </a:r>
            <a:r>
              <a:rPr sz="1400" b="1" spc="70" dirty="0">
                <a:solidFill>
                  <a:srgbClr val="666666"/>
                </a:solidFill>
                <a:latin typeface="Trebuchet MS"/>
                <a:cs typeface="Trebuchet MS"/>
              </a:rPr>
              <a:t>same</a:t>
            </a:r>
            <a:r>
              <a:rPr sz="1400" b="1" spc="-90" dirty="0">
                <a:solidFill>
                  <a:srgbClr val="666666"/>
                </a:solidFill>
                <a:latin typeface="Trebuchet MS"/>
                <a:cs typeface="Trebuchet MS"/>
              </a:rPr>
              <a:t> </a:t>
            </a:r>
            <a:r>
              <a:rPr sz="1400" b="1" spc="15" dirty="0">
                <a:solidFill>
                  <a:srgbClr val="666666"/>
                </a:solidFill>
                <a:latin typeface="Trebuchet MS"/>
                <a:cs typeface="Trebuchet MS"/>
              </a:rPr>
              <a:t>layer</a:t>
            </a:r>
            <a:r>
              <a:rPr sz="1400" b="1" spc="-85" dirty="0">
                <a:solidFill>
                  <a:srgbClr val="666666"/>
                </a:solidFill>
                <a:latin typeface="Trebuchet MS"/>
                <a:cs typeface="Trebuchet MS"/>
              </a:rPr>
              <a:t> </a:t>
            </a:r>
            <a:r>
              <a:rPr sz="1400" b="1" spc="-10" dirty="0">
                <a:solidFill>
                  <a:srgbClr val="666666"/>
                </a:solidFill>
                <a:latin typeface="Trebuchet MS"/>
                <a:cs typeface="Trebuchet MS"/>
              </a:rPr>
              <a:t>W</a:t>
            </a:r>
            <a:r>
              <a:rPr sz="1350" b="1" spc="-15" baseline="-33950" dirty="0">
                <a:solidFill>
                  <a:srgbClr val="666666"/>
                </a:solidFill>
                <a:latin typeface="Trebuchet MS"/>
                <a:cs typeface="Trebuchet MS"/>
              </a:rPr>
              <a:t>i</a:t>
            </a:r>
            <a:r>
              <a:rPr sz="1400" b="1" spc="-10" dirty="0">
                <a:solidFill>
                  <a:srgbClr val="666666"/>
                </a:solidFill>
                <a:latin typeface="Trebuchet MS"/>
                <a:cs typeface="Trebuchet MS"/>
              </a:rPr>
              <a:t>,</a:t>
            </a:r>
            <a:r>
              <a:rPr sz="1400" b="1" spc="-90" dirty="0">
                <a:solidFill>
                  <a:srgbClr val="666666"/>
                </a:solidFill>
                <a:latin typeface="Trebuchet MS"/>
                <a:cs typeface="Trebuchet MS"/>
              </a:rPr>
              <a:t> </a:t>
            </a:r>
            <a:r>
              <a:rPr sz="1400" b="1" spc="70" dirty="0">
                <a:solidFill>
                  <a:srgbClr val="666666"/>
                </a:solidFill>
                <a:latin typeface="Trebuchet MS"/>
                <a:cs typeface="Trebuchet MS"/>
              </a:rPr>
              <a:t>W</a:t>
            </a:r>
            <a:r>
              <a:rPr sz="1350" b="1" spc="104" baseline="-33950" dirty="0">
                <a:solidFill>
                  <a:srgbClr val="666666"/>
                </a:solidFill>
                <a:latin typeface="Trebuchet MS"/>
                <a:cs typeface="Trebuchet MS"/>
              </a:rPr>
              <a:t>j</a:t>
            </a:r>
            <a:r>
              <a:rPr sz="1350" b="1" spc="262" baseline="-33950" dirty="0">
                <a:solidFill>
                  <a:srgbClr val="666666"/>
                </a:solidFill>
                <a:latin typeface="Trebuchet MS"/>
                <a:cs typeface="Trebuchet MS"/>
              </a:rPr>
              <a:t> </a:t>
            </a:r>
            <a:r>
              <a:rPr sz="1400" b="1" spc="15" dirty="0">
                <a:solidFill>
                  <a:srgbClr val="666666"/>
                </a:solidFill>
                <a:latin typeface="Trebuchet MS"/>
                <a:cs typeface="Trebuchet MS"/>
              </a:rPr>
              <a:t>is  </a:t>
            </a:r>
            <a:r>
              <a:rPr sz="1400" b="1" spc="25" dirty="0">
                <a:solidFill>
                  <a:srgbClr val="666666"/>
                </a:solidFill>
                <a:latin typeface="Trebuchet MS"/>
                <a:cs typeface="Trebuchet MS"/>
              </a:rPr>
              <a:t>defined</a:t>
            </a:r>
            <a:r>
              <a:rPr sz="1400" b="1" spc="-95" dirty="0">
                <a:solidFill>
                  <a:srgbClr val="666666"/>
                </a:solidFill>
                <a:latin typeface="Trebuchet MS"/>
                <a:cs typeface="Trebuchet MS"/>
              </a:rPr>
              <a:t> </a:t>
            </a:r>
            <a:r>
              <a:rPr sz="1400" b="1" spc="-10" dirty="0">
                <a:solidFill>
                  <a:srgbClr val="666666"/>
                </a:solidFill>
                <a:latin typeface="Trebuchet MS"/>
                <a:cs typeface="Trebuchet MS"/>
              </a:rPr>
              <a:t>as:</a:t>
            </a:r>
            <a:endParaRPr sz="1400">
              <a:latin typeface="Trebuchet MS"/>
              <a:cs typeface="Trebuchet MS"/>
            </a:endParaRPr>
          </a:p>
        </p:txBody>
      </p:sp>
      <p:sp>
        <p:nvSpPr>
          <p:cNvPr id="4" name="object 4"/>
          <p:cNvSpPr txBox="1"/>
          <p:nvPr/>
        </p:nvSpPr>
        <p:spPr>
          <a:xfrm>
            <a:off x="1109523" y="2841267"/>
            <a:ext cx="7436484" cy="1160780"/>
          </a:xfrm>
          <a:prstGeom prst="rect">
            <a:avLst/>
          </a:prstGeom>
        </p:spPr>
        <p:txBody>
          <a:bodyPr vert="horz" wrap="square" lIns="0" tIns="12700" rIns="0" bIns="0" rtlCol="0">
            <a:spAutoFit/>
          </a:bodyPr>
          <a:lstStyle/>
          <a:p>
            <a:pPr marL="1972310">
              <a:lnSpc>
                <a:spcPct val="100000"/>
              </a:lnSpc>
              <a:spcBef>
                <a:spcPts val="100"/>
              </a:spcBef>
            </a:pPr>
            <a:r>
              <a:rPr sz="1000" b="1" i="1" spc="-15" dirty="0">
                <a:latin typeface="Arial"/>
                <a:cs typeface="Arial"/>
              </a:rPr>
              <a:t>Here,</a:t>
            </a:r>
            <a:r>
              <a:rPr sz="1000" b="1" i="1" spc="-40" dirty="0">
                <a:latin typeface="Arial"/>
                <a:cs typeface="Arial"/>
              </a:rPr>
              <a:t> T(.,x,y) </a:t>
            </a:r>
            <a:r>
              <a:rPr sz="1000" b="1" i="1" spc="-15" dirty="0">
                <a:latin typeface="Arial"/>
                <a:cs typeface="Arial"/>
              </a:rPr>
              <a:t>denotes</a:t>
            </a:r>
            <a:r>
              <a:rPr sz="1000" b="1" i="1" spc="-40" dirty="0">
                <a:latin typeface="Arial"/>
                <a:cs typeface="Arial"/>
              </a:rPr>
              <a:t> </a:t>
            </a:r>
            <a:r>
              <a:rPr sz="1000" b="1" i="1" dirty="0">
                <a:latin typeface="Arial"/>
                <a:cs typeface="Arial"/>
              </a:rPr>
              <a:t>the</a:t>
            </a:r>
            <a:r>
              <a:rPr sz="1000" b="1" i="1" spc="-40" dirty="0">
                <a:latin typeface="Arial"/>
                <a:cs typeface="Arial"/>
              </a:rPr>
              <a:t> </a:t>
            </a:r>
            <a:r>
              <a:rPr sz="1000" b="1" i="1" dirty="0">
                <a:latin typeface="Arial"/>
                <a:cs typeface="Arial"/>
              </a:rPr>
              <a:t>translation</a:t>
            </a:r>
            <a:r>
              <a:rPr sz="1000" b="1" i="1" spc="-40" dirty="0">
                <a:latin typeface="Arial"/>
                <a:cs typeface="Arial"/>
              </a:rPr>
              <a:t> </a:t>
            </a:r>
            <a:r>
              <a:rPr sz="1000" b="1" i="1" dirty="0">
                <a:latin typeface="Arial"/>
                <a:cs typeface="Arial"/>
              </a:rPr>
              <a:t>of</a:t>
            </a:r>
            <a:r>
              <a:rPr sz="1000" b="1" i="1" spc="-40" dirty="0">
                <a:latin typeface="Arial"/>
                <a:cs typeface="Arial"/>
              </a:rPr>
              <a:t> </a:t>
            </a:r>
            <a:r>
              <a:rPr sz="1000" b="1" i="1" dirty="0">
                <a:latin typeface="Arial"/>
                <a:cs typeface="Arial"/>
              </a:rPr>
              <a:t>the</a:t>
            </a:r>
            <a:r>
              <a:rPr sz="1000" b="1" i="1" spc="-40" dirty="0">
                <a:latin typeface="Arial"/>
                <a:cs typeface="Arial"/>
              </a:rPr>
              <a:t> </a:t>
            </a:r>
            <a:r>
              <a:rPr sz="1000" b="1" i="1" spc="-10" dirty="0">
                <a:latin typeface="Arial"/>
                <a:cs typeface="Arial"/>
              </a:rPr>
              <a:t>first</a:t>
            </a:r>
            <a:r>
              <a:rPr sz="1000" b="1" i="1" spc="-40" dirty="0">
                <a:latin typeface="Arial"/>
                <a:cs typeface="Arial"/>
              </a:rPr>
              <a:t> </a:t>
            </a:r>
            <a:r>
              <a:rPr sz="1000" b="1" i="1" dirty="0">
                <a:latin typeface="Arial"/>
                <a:cs typeface="Arial"/>
              </a:rPr>
              <a:t>operand</a:t>
            </a:r>
            <a:r>
              <a:rPr sz="1000" b="1" i="1" spc="-40" dirty="0">
                <a:latin typeface="Arial"/>
                <a:cs typeface="Arial"/>
              </a:rPr>
              <a:t> </a:t>
            </a:r>
            <a:r>
              <a:rPr sz="1000" b="1" i="1" spc="-20" dirty="0">
                <a:latin typeface="Arial"/>
                <a:cs typeface="Arial"/>
              </a:rPr>
              <a:t>by</a:t>
            </a:r>
            <a:r>
              <a:rPr sz="1000" b="1" i="1" spc="-40" dirty="0">
                <a:latin typeface="Arial"/>
                <a:cs typeface="Arial"/>
              </a:rPr>
              <a:t> (x,y) </a:t>
            </a:r>
            <a:r>
              <a:rPr sz="1000" b="1" i="1" spc="5" dirty="0">
                <a:latin typeface="Arial"/>
                <a:cs typeface="Arial"/>
              </a:rPr>
              <a:t>along</a:t>
            </a:r>
            <a:r>
              <a:rPr sz="1000" b="1" i="1" spc="-40" dirty="0">
                <a:latin typeface="Arial"/>
                <a:cs typeface="Arial"/>
              </a:rPr>
              <a:t> </a:t>
            </a:r>
            <a:r>
              <a:rPr sz="1000" b="1" i="1" spc="-25" dirty="0">
                <a:latin typeface="Arial"/>
                <a:cs typeface="Arial"/>
              </a:rPr>
              <a:t>its</a:t>
            </a:r>
            <a:r>
              <a:rPr sz="1000" b="1" i="1" spc="-40" dirty="0">
                <a:latin typeface="Arial"/>
                <a:cs typeface="Arial"/>
              </a:rPr>
              <a:t> </a:t>
            </a:r>
            <a:r>
              <a:rPr sz="1000" b="1" i="1" spc="15" dirty="0">
                <a:latin typeface="Arial"/>
                <a:cs typeface="Arial"/>
              </a:rPr>
              <a:t>spatial</a:t>
            </a:r>
            <a:r>
              <a:rPr sz="1000" b="1" i="1" spc="-40" dirty="0">
                <a:latin typeface="Arial"/>
                <a:cs typeface="Arial"/>
              </a:rPr>
              <a:t> </a:t>
            </a:r>
            <a:r>
              <a:rPr sz="1000" b="1" i="1" spc="-30" dirty="0">
                <a:latin typeface="Arial"/>
                <a:cs typeface="Arial"/>
              </a:rPr>
              <a:t>dimensions.</a:t>
            </a:r>
            <a:endParaRPr sz="1000">
              <a:latin typeface="Arial"/>
              <a:cs typeface="Arial"/>
            </a:endParaRPr>
          </a:p>
          <a:p>
            <a:pPr marL="12700" marR="224790">
              <a:lnSpc>
                <a:spcPct val="116100"/>
              </a:lnSpc>
              <a:spcBef>
                <a:spcPts val="910"/>
              </a:spcBef>
            </a:pPr>
            <a:r>
              <a:rPr sz="1400" b="1" spc="25" dirty="0">
                <a:solidFill>
                  <a:srgbClr val="666666"/>
                </a:solidFill>
                <a:latin typeface="Trebuchet MS"/>
                <a:cs typeface="Trebuchet MS"/>
              </a:rPr>
              <a:t>K-translation</a:t>
            </a:r>
            <a:r>
              <a:rPr sz="1400" b="1" spc="-90" dirty="0">
                <a:solidFill>
                  <a:srgbClr val="666666"/>
                </a:solidFill>
                <a:latin typeface="Trebuchet MS"/>
                <a:cs typeface="Trebuchet MS"/>
              </a:rPr>
              <a:t> </a:t>
            </a:r>
            <a:r>
              <a:rPr sz="1400" b="1" spc="10" dirty="0">
                <a:solidFill>
                  <a:srgbClr val="666666"/>
                </a:solidFill>
                <a:latin typeface="Trebuchet MS"/>
                <a:cs typeface="Trebuchet MS"/>
              </a:rPr>
              <a:t>correlation</a:t>
            </a:r>
            <a:r>
              <a:rPr sz="1400" b="1" spc="-85" dirty="0">
                <a:solidFill>
                  <a:srgbClr val="666666"/>
                </a:solidFill>
                <a:latin typeface="Trebuchet MS"/>
                <a:cs typeface="Trebuchet MS"/>
              </a:rPr>
              <a:t> </a:t>
            </a:r>
            <a:r>
              <a:rPr sz="1400" b="1" spc="35" dirty="0">
                <a:solidFill>
                  <a:srgbClr val="666666"/>
                </a:solidFill>
                <a:latin typeface="Trebuchet MS"/>
                <a:cs typeface="Trebuchet MS"/>
              </a:rPr>
              <a:t>between</a:t>
            </a:r>
            <a:r>
              <a:rPr sz="1400" b="1" spc="-85" dirty="0">
                <a:solidFill>
                  <a:srgbClr val="666666"/>
                </a:solidFill>
                <a:latin typeface="Trebuchet MS"/>
                <a:cs typeface="Trebuchet MS"/>
              </a:rPr>
              <a:t> </a:t>
            </a:r>
            <a:r>
              <a:rPr sz="1400" b="1" spc="55" dirty="0">
                <a:solidFill>
                  <a:srgbClr val="666666"/>
                </a:solidFill>
                <a:latin typeface="Trebuchet MS"/>
                <a:cs typeface="Trebuchet MS"/>
              </a:rPr>
              <a:t>a</a:t>
            </a:r>
            <a:r>
              <a:rPr sz="1400" b="1" spc="-85" dirty="0">
                <a:solidFill>
                  <a:srgbClr val="666666"/>
                </a:solidFill>
                <a:latin typeface="Trebuchet MS"/>
                <a:cs typeface="Trebuchet MS"/>
              </a:rPr>
              <a:t> </a:t>
            </a:r>
            <a:r>
              <a:rPr sz="1400" b="1" dirty="0">
                <a:solidFill>
                  <a:srgbClr val="666666"/>
                </a:solidFill>
                <a:latin typeface="Trebuchet MS"/>
                <a:cs typeface="Trebuchet MS"/>
              </a:rPr>
              <a:t>pair</a:t>
            </a:r>
            <a:r>
              <a:rPr sz="1400" b="1" spc="-85" dirty="0">
                <a:solidFill>
                  <a:srgbClr val="666666"/>
                </a:solidFill>
                <a:latin typeface="Trebuchet MS"/>
                <a:cs typeface="Trebuchet MS"/>
              </a:rPr>
              <a:t> </a:t>
            </a:r>
            <a:r>
              <a:rPr sz="1400" b="1" spc="25" dirty="0">
                <a:solidFill>
                  <a:srgbClr val="666666"/>
                </a:solidFill>
                <a:latin typeface="Trebuchet MS"/>
                <a:cs typeface="Trebuchet MS"/>
              </a:rPr>
              <a:t>of</a:t>
            </a:r>
            <a:r>
              <a:rPr sz="1400" b="1" spc="-90" dirty="0">
                <a:solidFill>
                  <a:srgbClr val="666666"/>
                </a:solidFill>
                <a:latin typeface="Trebuchet MS"/>
                <a:cs typeface="Trebuchet MS"/>
              </a:rPr>
              <a:t> </a:t>
            </a:r>
            <a:r>
              <a:rPr sz="1400" b="1" dirty="0">
                <a:solidFill>
                  <a:srgbClr val="666666"/>
                </a:solidFill>
                <a:latin typeface="Trebuchet MS"/>
                <a:cs typeface="Trebuchet MS"/>
              </a:rPr>
              <a:t>filters</a:t>
            </a:r>
            <a:r>
              <a:rPr sz="1400" b="1" spc="-85" dirty="0">
                <a:solidFill>
                  <a:srgbClr val="666666"/>
                </a:solidFill>
                <a:latin typeface="Trebuchet MS"/>
                <a:cs typeface="Trebuchet MS"/>
              </a:rPr>
              <a:t> </a:t>
            </a:r>
            <a:r>
              <a:rPr sz="1400" b="1" spc="25" dirty="0">
                <a:solidFill>
                  <a:srgbClr val="666666"/>
                </a:solidFill>
                <a:latin typeface="Trebuchet MS"/>
                <a:cs typeface="Trebuchet MS"/>
              </a:rPr>
              <a:t>indicates</a:t>
            </a:r>
            <a:r>
              <a:rPr sz="1400" b="1" spc="-85" dirty="0">
                <a:solidFill>
                  <a:srgbClr val="666666"/>
                </a:solidFill>
                <a:latin typeface="Trebuchet MS"/>
                <a:cs typeface="Trebuchet MS"/>
              </a:rPr>
              <a:t> </a:t>
            </a:r>
            <a:r>
              <a:rPr sz="1400" b="1" spc="10" dirty="0">
                <a:solidFill>
                  <a:srgbClr val="666666"/>
                </a:solidFill>
                <a:latin typeface="Trebuchet MS"/>
                <a:cs typeface="Trebuchet MS"/>
              </a:rPr>
              <a:t>the</a:t>
            </a:r>
            <a:r>
              <a:rPr sz="1400" b="1" spc="-85" dirty="0">
                <a:solidFill>
                  <a:srgbClr val="666666"/>
                </a:solidFill>
                <a:latin typeface="Trebuchet MS"/>
                <a:cs typeface="Trebuchet MS"/>
              </a:rPr>
              <a:t> </a:t>
            </a:r>
            <a:r>
              <a:rPr sz="1400" b="1" spc="40" dirty="0">
                <a:solidFill>
                  <a:srgbClr val="666666"/>
                </a:solidFill>
                <a:latin typeface="Trebuchet MS"/>
                <a:cs typeface="Trebuchet MS"/>
              </a:rPr>
              <a:t>maximum</a:t>
            </a:r>
            <a:r>
              <a:rPr sz="1400" b="1" spc="-85" dirty="0">
                <a:solidFill>
                  <a:srgbClr val="666666"/>
                </a:solidFill>
                <a:latin typeface="Trebuchet MS"/>
                <a:cs typeface="Trebuchet MS"/>
              </a:rPr>
              <a:t> </a:t>
            </a:r>
            <a:r>
              <a:rPr sz="1400" b="1" spc="10" dirty="0">
                <a:solidFill>
                  <a:srgbClr val="666666"/>
                </a:solidFill>
                <a:latin typeface="Trebuchet MS"/>
                <a:cs typeface="Trebuchet MS"/>
              </a:rPr>
              <a:t>correlation  </a:t>
            </a:r>
            <a:r>
              <a:rPr sz="1400" b="1" spc="30" dirty="0">
                <a:solidFill>
                  <a:srgbClr val="666666"/>
                </a:solidFill>
                <a:latin typeface="Trebuchet MS"/>
                <a:cs typeface="Trebuchet MS"/>
              </a:rPr>
              <a:t>achieved</a:t>
            </a:r>
            <a:r>
              <a:rPr sz="1400" b="1" spc="-90" dirty="0">
                <a:solidFill>
                  <a:srgbClr val="666666"/>
                </a:solidFill>
                <a:latin typeface="Trebuchet MS"/>
                <a:cs typeface="Trebuchet MS"/>
              </a:rPr>
              <a:t> </a:t>
            </a:r>
            <a:r>
              <a:rPr sz="1400" b="1" spc="45" dirty="0">
                <a:solidFill>
                  <a:srgbClr val="666666"/>
                </a:solidFill>
                <a:latin typeface="Trebuchet MS"/>
                <a:cs typeface="Trebuchet MS"/>
              </a:rPr>
              <a:t>by</a:t>
            </a:r>
            <a:r>
              <a:rPr sz="1400" b="1" spc="-85" dirty="0">
                <a:solidFill>
                  <a:srgbClr val="666666"/>
                </a:solidFill>
                <a:latin typeface="Trebuchet MS"/>
                <a:cs typeface="Trebuchet MS"/>
              </a:rPr>
              <a:t> </a:t>
            </a:r>
            <a:r>
              <a:rPr sz="1400" b="1" spc="25" dirty="0">
                <a:solidFill>
                  <a:srgbClr val="666666"/>
                </a:solidFill>
                <a:latin typeface="Trebuchet MS"/>
                <a:cs typeface="Trebuchet MS"/>
              </a:rPr>
              <a:t>translating</a:t>
            </a:r>
            <a:r>
              <a:rPr sz="1400" b="1" spc="-85" dirty="0">
                <a:solidFill>
                  <a:srgbClr val="666666"/>
                </a:solidFill>
                <a:latin typeface="Trebuchet MS"/>
                <a:cs typeface="Trebuchet MS"/>
              </a:rPr>
              <a:t> </a:t>
            </a:r>
            <a:r>
              <a:rPr sz="1400" b="1" dirty="0">
                <a:solidFill>
                  <a:srgbClr val="666666"/>
                </a:solidFill>
                <a:latin typeface="Trebuchet MS"/>
                <a:cs typeface="Trebuchet MS"/>
              </a:rPr>
              <a:t>filters</a:t>
            </a:r>
            <a:r>
              <a:rPr sz="1400" b="1" spc="-85" dirty="0">
                <a:solidFill>
                  <a:srgbClr val="666666"/>
                </a:solidFill>
                <a:latin typeface="Trebuchet MS"/>
                <a:cs typeface="Trebuchet MS"/>
              </a:rPr>
              <a:t> </a:t>
            </a:r>
            <a:r>
              <a:rPr sz="1400" b="1" spc="55" dirty="0">
                <a:solidFill>
                  <a:srgbClr val="666666"/>
                </a:solidFill>
                <a:latin typeface="Trebuchet MS"/>
                <a:cs typeface="Trebuchet MS"/>
              </a:rPr>
              <a:t>up</a:t>
            </a:r>
            <a:r>
              <a:rPr sz="1400" b="1" spc="-90" dirty="0">
                <a:solidFill>
                  <a:srgbClr val="666666"/>
                </a:solidFill>
                <a:latin typeface="Trebuchet MS"/>
                <a:cs typeface="Trebuchet MS"/>
              </a:rPr>
              <a:t> </a:t>
            </a:r>
            <a:r>
              <a:rPr sz="1400" b="1" spc="15" dirty="0">
                <a:solidFill>
                  <a:srgbClr val="666666"/>
                </a:solidFill>
                <a:latin typeface="Trebuchet MS"/>
                <a:cs typeface="Trebuchet MS"/>
              </a:rPr>
              <a:t>to</a:t>
            </a:r>
            <a:r>
              <a:rPr sz="1400" b="1" spc="-85" dirty="0">
                <a:solidFill>
                  <a:srgbClr val="666666"/>
                </a:solidFill>
                <a:latin typeface="Trebuchet MS"/>
                <a:cs typeface="Trebuchet MS"/>
              </a:rPr>
              <a:t> </a:t>
            </a:r>
            <a:r>
              <a:rPr sz="1400" b="1" spc="10" dirty="0">
                <a:solidFill>
                  <a:srgbClr val="666666"/>
                </a:solidFill>
                <a:latin typeface="Trebuchet MS"/>
                <a:cs typeface="Trebuchet MS"/>
              </a:rPr>
              <a:t>k</a:t>
            </a:r>
            <a:r>
              <a:rPr sz="1400" b="1" spc="-85" dirty="0">
                <a:solidFill>
                  <a:srgbClr val="666666"/>
                </a:solidFill>
                <a:latin typeface="Trebuchet MS"/>
                <a:cs typeface="Trebuchet MS"/>
              </a:rPr>
              <a:t> </a:t>
            </a:r>
            <a:r>
              <a:rPr sz="1400" b="1" spc="50" dirty="0">
                <a:solidFill>
                  <a:srgbClr val="666666"/>
                </a:solidFill>
                <a:latin typeface="Trebuchet MS"/>
                <a:cs typeface="Trebuchet MS"/>
              </a:rPr>
              <a:t>steps</a:t>
            </a:r>
            <a:r>
              <a:rPr sz="1400" b="1" spc="-85" dirty="0">
                <a:solidFill>
                  <a:srgbClr val="666666"/>
                </a:solidFill>
                <a:latin typeface="Trebuchet MS"/>
                <a:cs typeface="Trebuchet MS"/>
              </a:rPr>
              <a:t> </a:t>
            </a:r>
            <a:r>
              <a:rPr sz="1400" b="1" spc="65" dirty="0">
                <a:solidFill>
                  <a:srgbClr val="666666"/>
                </a:solidFill>
                <a:latin typeface="Trebuchet MS"/>
                <a:cs typeface="Trebuchet MS"/>
              </a:rPr>
              <a:t>along</a:t>
            </a:r>
            <a:r>
              <a:rPr sz="1400" b="1" spc="-90" dirty="0">
                <a:solidFill>
                  <a:srgbClr val="666666"/>
                </a:solidFill>
                <a:latin typeface="Trebuchet MS"/>
                <a:cs typeface="Trebuchet MS"/>
              </a:rPr>
              <a:t> </a:t>
            </a:r>
            <a:r>
              <a:rPr sz="1400" b="1" spc="30" dirty="0">
                <a:solidFill>
                  <a:srgbClr val="666666"/>
                </a:solidFill>
                <a:latin typeface="Trebuchet MS"/>
                <a:cs typeface="Trebuchet MS"/>
              </a:rPr>
              <a:t>any</a:t>
            </a:r>
            <a:r>
              <a:rPr sz="1400" b="1" spc="-85" dirty="0">
                <a:solidFill>
                  <a:srgbClr val="666666"/>
                </a:solidFill>
                <a:latin typeface="Trebuchet MS"/>
                <a:cs typeface="Trebuchet MS"/>
              </a:rPr>
              <a:t> </a:t>
            </a:r>
            <a:r>
              <a:rPr sz="1400" b="1" spc="30" dirty="0">
                <a:solidFill>
                  <a:srgbClr val="666666"/>
                </a:solidFill>
                <a:latin typeface="Trebuchet MS"/>
                <a:cs typeface="Trebuchet MS"/>
              </a:rPr>
              <a:t>spatial</a:t>
            </a:r>
            <a:r>
              <a:rPr sz="1400" b="1" spc="-85" dirty="0">
                <a:solidFill>
                  <a:srgbClr val="666666"/>
                </a:solidFill>
                <a:latin typeface="Trebuchet MS"/>
                <a:cs typeface="Trebuchet MS"/>
              </a:rPr>
              <a:t> </a:t>
            </a:r>
            <a:r>
              <a:rPr sz="1400" b="1" spc="5" dirty="0">
                <a:solidFill>
                  <a:srgbClr val="666666"/>
                </a:solidFill>
                <a:latin typeface="Trebuchet MS"/>
                <a:cs typeface="Trebuchet MS"/>
              </a:rPr>
              <a:t>dimension.</a:t>
            </a:r>
            <a:endParaRPr sz="1400">
              <a:latin typeface="Trebuchet MS"/>
              <a:cs typeface="Trebuchet MS"/>
            </a:endParaRPr>
          </a:p>
          <a:p>
            <a:pPr marL="12700">
              <a:lnSpc>
                <a:spcPct val="100000"/>
              </a:lnSpc>
              <a:spcBef>
                <a:spcPts val="1245"/>
              </a:spcBef>
            </a:pPr>
            <a:r>
              <a:rPr sz="1400" b="1" spc="-5" dirty="0">
                <a:solidFill>
                  <a:srgbClr val="666666"/>
                </a:solidFill>
                <a:latin typeface="Trebuchet MS"/>
                <a:cs typeface="Trebuchet MS"/>
              </a:rPr>
              <a:t>For</a:t>
            </a:r>
            <a:r>
              <a:rPr sz="1400" b="1" spc="-90" dirty="0">
                <a:solidFill>
                  <a:srgbClr val="666666"/>
                </a:solidFill>
                <a:latin typeface="Trebuchet MS"/>
                <a:cs typeface="Trebuchet MS"/>
              </a:rPr>
              <a:t> </a:t>
            </a:r>
            <a:r>
              <a:rPr sz="1400" b="1" spc="30" dirty="0">
                <a:solidFill>
                  <a:srgbClr val="666666"/>
                </a:solidFill>
                <a:latin typeface="Trebuchet MS"/>
                <a:cs typeface="Trebuchet MS"/>
              </a:rPr>
              <a:t>deeper</a:t>
            </a:r>
            <a:r>
              <a:rPr sz="1400" b="1" spc="-85" dirty="0">
                <a:solidFill>
                  <a:srgbClr val="666666"/>
                </a:solidFill>
                <a:latin typeface="Trebuchet MS"/>
                <a:cs typeface="Trebuchet MS"/>
              </a:rPr>
              <a:t> </a:t>
            </a:r>
            <a:r>
              <a:rPr sz="1400" b="1" spc="30" dirty="0">
                <a:solidFill>
                  <a:srgbClr val="666666"/>
                </a:solidFill>
                <a:latin typeface="Trebuchet MS"/>
                <a:cs typeface="Trebuchet MS"/>
              </a:rPr>
              <a:t>models,</a:t>
            </a:r>
            <a:r>
              <a:rPr sz="1400" b="1" spc="-90" dirty="0">
                <a:solidFill>
                  <a:srgbClr val="666666"/>
                </a:solidFill>
                <a:latin typeface="Trebuchet MS"/>
                <a:cs typeface="Trebuchet MS"/>
              </a:rPr>
              <a:t> </a:t>
            </a:r>
            <a:r>
              <a:rPr sz="1400" b="1" spc="50" dirty="0">
                <a:solidFill>
                  <a:srgbClr val="666666"/>
                </a:solidFill>
                <a:latin typeface="Trebuchet MS"/>
                <a:cs typeface="Trebuchet MS"/>
              </a:rPr>
              <a:t>averaged</a:t>
            </a:r>
            <a:r>
              <a:rPr sz="1400" b="1" spc="-85" dirty="0">
                <a:solidFill>
                  <a:srgbClr val="666666"/>
                </a:solidFill>
                <a:latin typeface="Trebuchet MS"/>
                <a:cs typeface="Trebuchet MS"/>
              </a:rPr>
              <a:t> </a:t>
            </a:r>
            <a:r>
              <a:rPr sz="1400" b="1" spc="40" dirty="0">
                <a:solidFill>
                  <a:srgbClr val="666666"/>
                </a:solidFill>
                <a:latin typeface="Trebuchet MS"/>
                <a:cs typeface="Trebuchet MS"/>
              </a:rPr>
              <a:t>maximum</a:t>
            </a:r>
            <a:r>
              <a:rPr sz="1400" b="1" spc="-90" dirty="0">
                <a:solidFill>
                  <a:srgbClr val="666666"/>
                </a:solidFill>
                <a:latin typeface="Trebuchet MS"/>
                <a:cs typeface="Trebuchet MS"/>
              </a:rPr>
              <a:t> </a:t>
            </a:r>
            <a:r>
              <a:rPr sz="1400" b="1" spc="20" dirty="0">
                <a:solidFill>
                  <a:srgbClr val="666666"/>
                </a:solidFill>
                <a:latin typeface="Trebuchet MS"/>
                <a:cs typeface="Trebuchet MS"/>
              </a:rPr>
              <a:t>k-translation</a:t>
            </a:r>
            <a:r>
              <a:rPr sz="1400" b="1" spc="-85" dirty="0">
                <a:solidFill>
                  <a:srgbClr val="666666"/>
                </a:solidFill>
                <a:latin typeface="Trebuchet MS"/>
                <a:cs typeface="Trebuchet MS"/>
              </a:rPr>
              <a:t> </a:t>
            </a:r>
            <a:r>
              <a:rPr sz="1400" b="1" spc="10" dirty="0">
                <a:solidFill>
                  <a:srgbClr val="666666"/>
                </a:solidFill>
                <a:latin typeface="Trebuchet MS"/>
                <a:cs typeface="Trebuchet MS"/>
              </a:rPr>
              <a:t>correlation</a:t>
            </a:r>
            <a:r>
              <a:rPr sz="1400" b="1" spc="-90" dirty="0">
                <a:solidFill>
                  <a:srgbClr val="666666"/>
                </a:solidFill>
                <a:latin typeface="Trebuchet MS"/>
                <a:cs typeface="Trebuchet MS"/>
              </a:rPr>
              <a:t> </a:t>
            </a:r>
            <a:r>
              <a:rPr sz="1400" b="1" spc="25" dirty="0">
                <a:solidFill>
                  <a:srgbClr val="666666"/>
                </a:solidFill>
                <a:latin typeface="Trebuchet MS"/>
                <a:cs typeface="Trebuchet MS"/>
              </a:rPr>
              <a:t>of</a:t>
            </a:r>
            <a:r>
              <a:rPr sz="1400" b="1" spc="-85" dirty="0">
                <a:solidFill>
                  <a:srgbClr val="666666"/>
                </a:solidFill>
                <a:latin typeface="Trebuchet MS"/>
                <a:cs typeface="Trebuchet MS"/>
              </a:rPr>
              <a:t> </a:t>
            </a:r>
            <a:r>
              <a:rPr sz="1400" b="1" spc="55" dirty="0">
                <a:solidFill>
                  <a:srgbClr val="666666"/>
                </a:solidFill>
                <a:latin typeface="Trebuchet MS"/>
                <a:cs typeface="Trebuchet MS"/>
              </a:rPr>
              <a:t>a</a:t>
            </a:r>
            <a:r>
              <a:rPr sz="1400" b="1" spc="-90" dirty="0">
                <a:solidFill>
                  <a:srgbClr val="666666"/>
                </a:solidFill>
                <a:latin typeface="Trebuchet MS"/>
                <a:cs typeface="Trebuchet MS"/>
              </a:rPr>
              <a:t> </a:t>
            </a:r>
            <a:r>
              <a:rPr sz="1400" b="1" spc="15" dirty="0">
                <a:solidFill>
                  <a:srgbClr val="666666"/>
                </a:solidFill>
                <a:latin typeface="Trebuchet MS"/>
                <a:cs typeface="Trebuchet MS"/>
              </a:rPr>
              <a:t>layer</a:t>
            </a:r>
            <a:r>
              <a:rPr sz="1400" b="1" spc="-110" dirty="0">
                <a:solidFill>
                  <a:srgbClr val="666666"/>
                </a:solidFill>
                <a:latin typeface="Trebuchet MS"/>
                <a:cs typeface="Trebuchet MS"/>
              </a:rPr>
              <a:t> </a:t>
            </a:r>
            <a:r>
              <a:rPr sz="1400" b="1" spc="235" dirty="0">
                <a:latin typeface="Trebuchet MS"/>
                <a:cs typeface="Trebuchet MS"/>
              </a:rPr>
              <a:t>W</a:t>
            </a:r>
            <a:r>
              <a:rPr sz="1400" b="1" spc="-90" dirty="0">
                <a:latin typeface="Trebuchet MS"/>
                <a:cs typeface="Trebuchet MS"/>
              </a:rPr>
              <a:t> </a:t>
            </a:r>
            <a:r>
              <a:rPr sz="1400" b="1" spc="-50" dirty="0">
                <a:solidFill>
                  <a:srgbClr val="666666"/>
                </a:solidFill>
                <a:latin typeface="Trebuchet MS"/>
                <a:cs typeface="Trebuchet MS"/>
              </a:rPr>
              <a:t>is:</a:t>
            </a:r>
            <a:endParaRPr sz="1400">
              <a:latin typeface="Trebuchet MS"/>
              <a:cs typeface="Trebuchet MS"/>
            </a:endParaRPr>
          </a:p>
        </p:txBody>
      </p:sp>
      <p:sp>
        <p:nvSpPr>
          <p:cNvPr id="5" name="object 5"/>
          <p:cNvSpPr txBox="1"/>
          <p:nvPr/>
        </p:nvSpPr>
        <p:spPr>
          <a:xfrm>
            <a:off x="7068856" y="4508138"/>
            <a:ext cx="1475105" cy="177800"/>
          </a:xfrm>
          <a:prstGeom prst="rect">
            <a:avLst/>
          </a:prstGeom>
        </p:spPr>
        <p:txBody>
          <a:bodyPr vert="horz" wrap="square" lIns="0" tIns="12700" rIns="0" bIns="0" rtlCol="0">
            <a:spAutoFit/>
          </a:bodyPr>
          <a:lstStyle/>
          <a:p>
            <a:pPr marL="12700">
              <a:lnSpc>
                <a:spcPct val="100000"/>
              </a:lnSpc>
              <a:spcBef>
                <a:spcPts val="100"/>
              </a:spcBef>
            </a:pPr>
            <a:r>
              <a:rPr sz="1000" b="1" i="1" spc="10" dirty="0">
                <a:latin typeface="Arial"/>
                <a:cs typeface="Arial"/>
              </a:rPr>
              <a:t>N</a:t>
            </a:r>
            <a:r>
              <a:rPr sz="1000" b="1" i="1" spc="-60" dirty="0">
                <a:latin typeface="Arial"/>
                <a:cs typeface="Arial"/>
              </a:rPr>
              <a:t> </a:t>
            </a:r>
            <a:r>
              <a:rPr sz="1000" b="1" i="1" spc="-55" dirty="0">
                <a:latin typeface="Arial"/>
                <a:cs typeface="Arial"/>
              </a:rPr>
              <a:t>is </a:t>
            </a:r>
            <a:r>
              <a:rPr sz="1000" b="1" i="1" dirty="0">
                <a:latin typeface="Arial"/>
                <a:cs typeface="Arial"/>
              </a:rPr>
              <a:t>the</a:t>
            </a:r>
            <a:r>
              <a:rPr sz="1000" b="1" i="1" spc="-55" dirty="0">
                <a:latin typeface="Arial"/>
                <a:cs typeface="Arial"/>
              </a:rPr>
              <a:t> </a:t>
            </a:r>
            <a:r>
              <a:rPr sz="1000" b="1" i="1" spc="-10" dirty="0">
                <a:latin typeface="Arial"/>
                <a:cs typeface="Arial"/>
              </a:rPr>
              <a:t>number</a:t>
            </a:r>
            <a:r>
              <a:rPr sz="1000" b="1" i="1" spc="-55" dirty="0">
                <a:latin typeface="Arial"/>
                <a:cs typeface="Arial"/>
              </a:rPr>
              <a:t> </a:t>
            </a:r>
            <a:r>
              <a:rPr sz="1000" b="1" i="1" dirty="0">
                <a:latin typeface="Arial"/>
                <a:cs typeface="Arial"/>
              </a:rPr>
              <a:t>of</a:t>
            </a:r>
            <a:r>
              <a:rPr sz="1000" b="1" i="1" spc="-60" dirty="0">
                <a:latin typeface="Arial"/>
                <a:cs typeface="Arial"/>
              </a:rPr>
              <a:t> </a:t>
            </a:r>
            <a:r>
              <a:rPr sz="1000" b="1" i="1" spc="-5" dirty="0">
                <a:latin typeface="Arial"/>
                <a:cs typeface="Arial"/>
              </a:rPr>
              <a:t>filters</a:t>
            </a:r>
            <a:endParaRPr sz="1000">
              <a:latin typeface="Arial"/>
              <a:cs typeface="Arial"/>
            </a:endParaRPr>
          </a:p>
        </p:txBody>
      </p:sp>
      <p:sp>
        <p:nvSpPr>
          <p:cNvPr id="6" name="object 6"/>
          <p:cNvSpPr/>
          <p:nvPr/>
        </p:nvSpPr>
        <p:spPr>
          <a:xfrm>
            <a:off x="1792108" y="2240882"/>
            <a:ext cx="5559761" cy="530136"/>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2206058" y="4147344"/>
            <a:ext cx="4721613" cy="41544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5122" y="238204"/>
            <a:ext cx="7313295" cy="1470025"/>
          </a:xfrm>
          <a:prstGeom prst="rect">
            <a:avLst/>
          </a:prstGeom>
        </p:spPr>
        <p:txBody>
          <a:bodyPr vert="horz" wrap="square" lIns="0" tIns="202565" rIns="0" bIns="0" rtlCol="0">
            <a:spAutoFit/>
          </a:bodyPr>
          <a:lstStyle/>
          <a:p>
            <a:pPr marL="120650" algn="ctr">
              <a:lnSpc>
                <a:spcPct val="100000"/>
              </a:lnSpc>
              <a:spcBef>
                <a:spcPts val="1595"/>
              </a:spcBef>
            </a:pPr>
            <a:r>
              <a:rPr spc="30" dirty="0"/>
              <a:t>Correlation</a:t>
            </a:r>
            <a:r>
              <a:rPr spc="-190" dirty="0"/>
              <a:t> </a:t>
            </a:r>
            <a:r>
              <a:rPr spc="105" dirty="0"/>
              <a:t>Results</a:t>
            </a:r>
          </a:p>
          <a:p>
            <a:pPr marL="12700" marR="5080">
              <a:lnSpc>
                <a:spcPct val="116100"/>
              </a:lnSpc>
              <a:spcBef>
                <a:spcPts val="425"/>
              </a:spcBef>
            </a:pPr>
            <a:r>
              <a:rPr sz="1400" spc="15" dirty="0">
                <a:solidFill>
                  <a:srgbClr val="666666"/>
                </a:solidFill>
              </a:rPr>
              <a:t>The</a:t>
            </a:r>
            <a:r>
              <a:rPr sz="1400" spc="-80" dirty="0">
                <a:solidFill>
                  <a:srgbClr val="666666"/>
                </a:solidFill>
              </a:rPr>
              <a:t> </a:t>
            </a:r>
            <a:r>
              <a:rPr sz="1400" spc="50" dirty="0">
                <a:solidFill>
                  <a:srgbClr val="666666"/>
                </a:solidFill>
              </a:rPr>
              <a:t>averaged</a:t>
            </a:r>
            <a:r>
              <a:rPr sz="1400" spc="-80" dirty="0">
                <a:solidFill>
                  <a:srgbClr val="666666"/>
                </a:solidFill>
              </a:rPr>
              <a:t> </a:t>
            </a:r>
            <a:r>
              <a:rPr sz="1400" spc="40" dirty="0">
                <a:solidFill>
                  <a:srgbClr val="666666"/>
                </a:solidFill>
              </a:rPr>
              <a:t>maximum</a:t>
            </a:r>
            <a:r>
              <a:rPr sz="1400" spc="-80" dirty="0">
                <a:solidFill>
                  <a:srgbClr val="666666"/>
                </a:solidFill>
              </a:rPr>
              <a:t> </a:t>
            </a:r>
            <a:r>
              <a:rPr sz="1400" spc="10" dirty="0">
                <a:solidFill>
                  <a:srgbClr val="666666"/>
                </a:solidFill>
              </a:rPr>
              <a:t>1-translational</a:t>
            </a:r>
            <a:r>
              <a:rPr sz="1400" spc="-80" dirty="0">
                <a:solidFill>
                  <a:srgbClr val="666666"/>
                </a:solidFill>
              </a:rPr>
              <a:t> </a:t>
            </a:r>
            <a:r>
              <a:rPr sz="1400" spc="10" dirty="0">
                <a:solidFill>
                  <a:srgbClr val="666666"/>
                </a:solidFill>
              </a:rPr>
              <a:t>correlation</a:t>
            </a:r>
            <a:r>
              <a:rPr sz="1400" spc="-80" dirty="0">
                <a:solidFill>
                  <a:srgbClr val="666666"/>
                </a:solidFill>
              </a:rPr>
              <a:t> </a:t>
            </a:r>
            <a:r>
              <a:rPr sz="1400" spc="25" dirty="0">
                <a:solidFill>
                  <a:srgbClr val="666666"/>
                </a:solidFill>
              </a:rPr>
              <a:t>of</a:t>
            </a:r>
            <a:r>
              <a:rPr sz="1400" spc="-80" dirty="0">
                <a:solidFill>
                  <a:srgbClr val="666666"/>
                </a:solidFill>
              </a:rPr>
              <a:t> </a:t>
            </a:r>
            <a:r>
              <a:rPr sz="1400" spc="45" dirty="0">
                <a:solidFill>
                  <a:srgbClr val="666666"/>
                </a:solidFill>
              </a:rPr>
              <a:t>each</a:t>
            </a:r>
            <a:r>
              <a:rPr sz="1400" spc="-80" dirty="0">
                <a:solidFill>
                  <a:srgbClr val="666666"/>
                </a:solidFill>
              </a:rPr>
              <a:t> </a:t>
            </a:r>
            <a:r>
              <a:rPr sz="1400" spc="15" dirty="0">
                <a:solidFill>
                  <a:srgbClr val="666666"/>
                </a:solidFill>
              </a:rPr>
              <a:t>layer</a:t>
            </a:r>
            <a:r>
              <a:rPr sz="1400" spc="-80" dirty="0">
                <a:solidFill>
                  <a:srgbClr val="666666"/>
                </a:solidFill>
              </a:rPr>
              <a:t> </a:t>
            </a:r>
            <a:r>
              <a:rPr sz="1400" dirty="0">
                <a:solidFill>
                  <a:srgbClr val="666666"/>
                </a:solidFill>
              </a:rPr>
              <a:t>for</a:t>
            </a:r>
            <a:r>
              <a:rPr sz="1400" spc="-80" dirty="0">
                <a:solidFill>
                  <a:srgbClr val="666666"/>
                </a:solidFill>
              </a:rPr>
              <a:t> </a:t>
            </a:r>
            <a:r>
              <a:rPr sz="1400" spc="30" dirty="0">
                <a:solidFill>
                  <a:srgbClr val="666666"/>
                </a:solidFill>
              </a:rPr>
              <a:t>AlexNet</a:t>
            </a:r>
            <a:r>
              <a:rPr sz="1400" spc="-75" dirty="0">
                <a:solidFill>
                  <a:srgbClr val="666666"/>
                </a:solidFill>
              </a:rPr>
              <a:t> </a:t>
            </a:r>
            <a:r>
              <a:rPr sz="1400" spc="55" dirty="0">
                <a:solidFill>
                  <a:srgbClr val="666666"/>
                </a:solidFill>
              </a:rPr>
              <a:t>and</a:t>
            </a:r>
            <a:r>
              <a:rPr sz="1400" spc="-80" dirty="0">
                <a:solidFill>
                  <a:srgbClr val="666666"/>
                </a:solidFill>
              </a:rPr>
              <a:t> </a:t>
            </a:r>
            <a:r>
              <a:rPr sz="1400" spc="75" dirty="0">
                <a:solidFill>
                  <a:srgbClr val="666666"/>
                </a:solidFill>
              </a:rPr>
              <a:t>VGG  </a:t>
            </a:r>
            <a:r>
              <a:rPr sz="1400" spc="50" dirty="0">
                <a:solidFill>
                  <a:srgbClr val="666666"/>
                </a:solidFill>
              </a:rPr>
              <a:t>Net</a:t>
            </a:r>
            <a:r>
              <a:rPr sz="1400" spc="-90" dirty="0">
                <a:solidFill>
                  <a:srgbClr val="666666"/>
                </a:solidFill>
              </a:rPr>
              <a:t> </a:t>
            </a:r>
            <a:r>
              <a:rPr sz="1400" spc="10" dirty="0">
                <a:solidFill>
                  <a:srgbClr val="666666"/>
                </a:solidFill>
              </a:rPr>
              <a:t>are</a:t>
            </a:r>
            <a:r>
              <a:rPr sz="1400" spc="-85" dirty="0">
                <a:solidFill>
                  <a:srgbClr val="666666"/>
                </a:solidFill>
              </a:rPr>
              <a:t> </a:t>
            </a:r>
            <a:r>
              <a:rPr sz="1400" spc="75" dirty="0">
                <a:solidFill>
                  <a:srgbClr val="666666"/>
                </a:solidFill>
              </a:rPr>
              <a:t>as</a:t>
            </a:r>
            <a:r>
              <a:rPr sz="1400" spc="-85" dirty="0">
                <a:solidFill>
                  <a:srgbClr val="666666"/>
                </a:solidFill>
              </a:rPr>
              <a:t> </a:t>
            </a:r>
            <a:r>
              <a:rPr sz="1400" spc="15" dirty="0">
                <a:solidFill>
                  <a:srgbClr val="666666"/>
                </a:solidFill>
              </a:rPr>
              <a:t>follows.</a:t>
            </a:r>
            <a:r>
              <a:rPr sz="1400" spc="-90" dirty="0">
                <a:solidFill>
                  <a:srgbClr val="666666"/>
                </a:solidFill>
              </a:rPr>
              <a:t> </a:t>
            </a:r>
            <a:r>
              <a:rPr sz="1400" spc="70" dirty="0">
                <a:solidFill>
                  <a:srgbClr val="666666"/>
                </a:solidFill>
              </a:rPr>
              <a:t>As</a:t>
            </a:r>
            <a:r>
              <a:rPr sz="1400" spc="-85" dirty="0">
                <a:solidFill>
                  <a:srgbClr val="666666"/>
                </a:solidFill>
              </a:rPr>
              <a:t> </a:t>
            </a:r>
            <a:r>
              <a:rPr sz="1400" spc="55" dirty="0">
                <a:solidFill>
                  <a:srgbClr val="666666"/>
                </a:solidFill>
              </a:rPr>
              <a:t>a</a:t>
            </a:r>
            <a:r>
              <a:rPr sz="1400" spc="-85" dirty="0">
                <a:solidFill>
                  <a:srgbClr val="666666"/>
                </a:solidFill>
              </a:rPr>
              <a:t> </a:t>
            </a:r>
            <a:r>
              <a:rPr sz="1400" spc="20" dirty="0">
                <a:solidFill>
                  <a:srgbClr val="666666"/>
                </a:solidFill>
              </a:rPr>
              <a:t>comparison,</a:t>
            </a:r>
            <a:r>
              <a:rPr sz="1400" spc="-85" dirty="0">
                <a:solidFill>
                  <a:srgbClr val="666666"/>
                </a:solidFill>
              </a:rPr>
              <a:t> </a:t>
            </a:r>
            <a:r>
              <a:rPr sz="1400" spc="55" dirty="0">
                <a:solidFill>
                  <a:srgbClr val="666666"/>
                </a:solidFill>
              </a:rPr>
              <a:t>a</a:t>
            </a:r>
            <a:r>
              <a:rPr sz="1400" spc="-90" dirty="0">
                <a:solidFill>
                  <a:srgbClr val="666666"/>
                </a:solidFill>
              </a:rPr>
              <a:t> </a:t>
            </a:r>
            <a:r>
              <a:rPr sz="1400" spc="-15" dirty="0">
                <a:solidFill>
                  <a:srgbClr val="666666"/>
                </a:solidFill>
              </a:rPr>
              <a:t>filter</a:t>
            </a:r>
            <a:r>
              <a:rPr sz="1400" spc="-85" dirty="0">
                <a:solidFill>
                  <a:srgbClr val="666666"/>
                </a:solidFill>
              </a:rPr>
              <a:t> </a:t>
            </a:r>
            <a:r>
              <a:rPr sz="1400" spc="40" dirty="0">
                <a:solidFill>
                  <a:srgbClr val="666666"/>
                </a:solidFill>
              </a:rPr>
              <a:t>bank</a:t>
            </a:r>
            <a:r>
              <a:rPr sz="1400" spc="-85" dirty="0">
                <a:solidFill>
                  <a:srgbClr val="666666"/>
                </a:solidFill>
              </a:rPr>
              <a:t> </a:t>
            </a:r>
            <a:r>
              <a:rPr sz="1400" dirty="0">
                <a:solidFill>
                  <a:srgbClr val="666666"/>
                </a:solidFill>
              </a:rPr>
              <a:t>with</a:t>
            </a:r>
            <a:r>
              <a:rPr sz="1400" spc="-85" dirty="0">
                <a:solidFill>
                  <a:srgbClr val="666666"/>
                </a:solidFill>
              </a:rPr>
              <a:t> </a:t>
            </a:r>
            <a:r>
              <a:rPr sz="1400" spc="70" dirty="0">
                <a:solidFill>
                  <a:srgbClr val="666666"/>
                </a:solidFill>
              </a:rPr>
              <a:t>same</a:t>
            </a:r>
            <a:r>
              <a:rPr sz="1400" spc="-90" dirty="0">
                <a:solidFill>
                  <a:srgbClr val="666666"/>
                </a:solidFill>
              </a:rPr>
              <a:t> </a:t>
            </a:r>
            <a:r>
              <a:rPr sz="1400" spc="50" dirty="0">
                <a:solidFill>
                  <a:srgbClr val="666666"/>
                </a:solidFill>
              </a:rPr>
              <a:t>shape</a:t>
            </a:r>
            <a:r>
              <a:rPr sz="1400" spc="-85" dirty="0">
                <a:solidFill>
                  <a:srgbClr val="666666"/>
                </a:solidFill>
              </a:rPr>
              <a:t> </a:t>
            </a:r>
            <a:r>
              <a:rPr sz="1400" spc="20" dirty="0">
                <a:solidFill>
                  <a:srgbClr val="666666"/>
                </a:solidFill>
              </a:rPr>
              <a:t>filled</a:t>
            </a:r>
            <a:r>
              <a:rPr sz="1400" spc="-85" dirty="0">
                <a:solidFill>
                  <a:srgbClr val="666666"/>
                </a:solidFill>
              </a:rPr>
              <a:t> </a:t>
            </a:r>
            <a:r>
              <a:rPr sz="1400" dirty="0">
                <a:solidFill>
                  <a:srgbClr val="666666"/>
                </a:solidFill>
              </a:rPr>
              <a:t>with</a:t>
            </a:r>
            <a:r>
              <a:rPr sz="1400" spc="-90" dirty="0">
                <a:solidFill>
                  <a:srgbClr val="666666"/>
                </a:solidFill>
              </a:rPr>
              <a:t> </a:t>
            </a:r>
            <a:r>
              <a:rPr sz="1400" spc="40" dirty="0">
                <a:solidFill>
                  <a:srgbClr val="666666"/>
                </a:solidFill>
              </a:rPr>
              <a:t>random  </a:t>
            </a:r>
            <a:r>
              <a:rPr sz="1400" spc="60" dirty="0">
                <a:solidFill>
                  <a:srgbClr val="666666"/>
                </a:solidFill>
              </a:rPr>
              <a:t>gaussian </a:t>
            </a:r>
            <a:r>
              <a:rPr sz="1400" spc="65" dirty="0">
                <a:solidFill>
                  <a:srgbClr val="666666"/>
                </a:solidFill>
              </a:rPr>
              <a:t>samples </a:t>
            </a:r>
            <a:r>
              <a:rPr sz="1400" spc="55" dirty="0">
                <a:solidFill>
                  <a:srgbClr val="666666"/>
                </a:solidFill>
              </a:rPr>
              <a:t>has </a:t>
            </a:r>
            <a:r>
              <a:rPr sz="1400" spc="40" dirty="0">
                <a:solidFill>
                  <a:srgbClr val="666666"/>
                </a:solidFill>
              </a:rPr>
              <a:t>been</a:t>
            </a:r>
            <a:r>
              <a:rPr sz="1400" spc="-210" dirty="0">
                <a:solidFill>
                  <a:srgbClr val="666666"/>
                </a:solidFill>
              </a:rPr>
              <a:t> </a:t>
            </a:r>
            <a:r>
              <a:rPr sz="1400" spc="15" dirty="0">
                <a:solidFill>
                  <a:srgbClr val="666666"/>
                </a:solidFill>
              </a:rPr>
              <a:t>generated.</a:t>
            </a:r>
            <a:endParaRPr sz="1400"/>
          </a:p>
        </p:txBody>
      </p:sp>
      <p:sp>
        <p:nvSpPr>
          <p:cNvPr id="3" name="object 3"/>
          <p:cNvSpPr/>
          <p:nvPr/>
        </p:nvSpPr>
        <p:spPr>
          <a:xfrm>
            <a:off x="1784613" y="1969922"/>
            <a:ext cx="5584714" cy="287877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680571" y="1776334"/>
            <a:ext cx="5782945" cy="3275965"/>
          </a:xfrm>
          <a:prstGeom prst="rect">
            <a:avLst/>
          </a:prstGeom>
          <a:ln w="28574">
            <a:solidFill>
              <a:srgbClr val="9E9E9E"/>
            </a:solidFill>
          </a:ln>
        </p:spPr>
        <p:txBody>
          <a:bodyPr vert="horz" wrap="square" lIns="0" tIns="0" rIns="0" bIns="0" rtlCol="0">
            <a:spAutoFit/>
          </a:bodyPr>
          <a:lstStyle/>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spcBef>
                <a:spcPts val="10"/>
              </a:spcBef>
            </a:pPr>
            <a:endParaRPr sz="2250">
              <a:latin typeface="Times New Roman"/>
              <a:cs typeface="Times New Roman"/>
            </a:endParaRPr>
          </a:p>
          <a:p>
            <a:pPr marL="536575">
              <a:lnSpc>
                <a:spcPct val="100000"/>
              </a:lnSpc>
            </a:pPr>
            <a:r>
              <a:rPr sz="1400" b="1" spc="55" dirty="0">
                <a:solidFill>
                  <a:srgbClr val="424242"/>
                </a:solidFill>
                <a:latin typeface="Trebuchet MS"/>
                <a:cs typeface="Trebuchet MS"/>
              </a:rPr>
              <a:t>ALEXNET</a:t>
            </a:r>
            <a:r>
              <a:rPr sz="1400" b="1" spc="-95" dirty="0">
                <a:solidFill>
                  <a:srgbClr val="424242"/>
                </a:solidFill>
                <a:latin typeface="Trebuchet MS"/>
                <a:cs typeface="Trebuchet MS"/>
              </a:rPr>
              <a:t> </a:t>
            </a:r>
            <a:r>
              <a:rPr sz="1400" b="1" spc="70" dirty="0">
                <a:solidFill>
                  <a:srgbClr val="424242"/>
                </a:solidFill>
                <a:latin typeface="Trebuchet MS"/>
                <a:cs typeface="Trebuchet MS"/>
              </a:rPr>
              <a:t>LAYERS</a:t>
            </a:r>
            <a:endParaRPr sz="14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153897" y="721586"/>
            <a:ext cx="6836409" cy="3907154"/>
            <a:chOff x="1153897" y="721586"/>
            <a:chExt cx="6836409" cy="3907154"/>
          </a:xfrm>
        </p:grpSpPr>
        <p:sp>
          <p:nvSpPr>
            <p:cNvPr id="3" name="object 3"/>
            <p:cNvSpPr/>
            <p:nvPr/>
          </p:nvSpPr>
          <p:spPr>
            <a:xfrm>
              <a:off x="1544021" y="1403926"/>
              <a:ext cx="6146326" cy="299902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168185" y="735873"/>
              <a:ext cx="6807834" cy="3878579"/>
            </a:xfrm>
            <a:custGeom>
              <a:avLst/>
              <a:gdLst/>
              <a:ahLst/>
              <a:cxnLst/>
              <a:rect l="l" t="t" r="r" b="b"/>
              <a:pathLst>
                <a:path w="6807834" h="3878579">
                  <a:moveTo>
                    <a:pt x="0" y="0"/>
                  </a:moveTo>
                  <a:lnTo>
                    <a:pt x="6807623" y="0"/>
                  </a:lnTo>
                  <a:lnTo>
                    <a:pt x="6807623" y="3878542"/>
                  </a:lnTo>
                  <a:lnTo>
                    <a:pt x="0" y="3878542"/>
                  </a:lnTo>
                  <a:lnTo>
                    <a:pt x="0" y="0"/>
                  </a:lnTo>
                  <a:close/>
                </a:path>
              </a:pathLst>
            </a:custGeom>
            <a:ln w="28574">
              <a:solidFill>
                <a:srgbClr val="9E9E9E"/>
              </a:solidFill>
            </a:ln>
          </p:spPr>
          <p:txBody>
            <a:bodyPr wrap="square" lIns="0" tIns="0" rIns="0" bIns="0" rtlCol="0"/>
            <a:lstStyle/>
            <a:p>
              <a:endParaRPr/>
            </a:p>
          </p:txBody>
        </p:sp>
      </p:grpSp>
      <p:sp>
        <p:nvSpPr>
          <p:cNvPr id="5" name="object 5"/>
          <p:cNvSpPr txBox="1"/>
          <p:nvPr/>
        </p:nvSpPr>
        <p:spPr>
          <a:xfrm>
            <a:off x="1509868" y="4226233"/>
            <a:ext cx="2021839" cy="238760"/>
          </a:xfrm>
          <a:prstGeom prst="rect">
            <a:avLst/>
          </a:prstGeom>
        </p:spPr>
        <p:txBody>
          <a:bodyPr vert="horz" wrap="square" lIns="0" tIns="12700" rIns="0" bIns="0" rtlCol="0">
            <a:spAutoFit/>
          </a:bodyPr>
          <a:lstStyle/>
          <a:p>
            <a:pPr marL="12700">
              <a:lnSpc>
                <a:spcPct val="100000"/>
              </a:lnSpc>
              <a:spcBef>
                <a:spcPts val="100"/>
              </a:spcBef>
            </a:pPr>
            <a:r>
              <a:rPr sz="1400" b="1" spc="25" dirty="0">
                <a:solidFill>
                  <a:srgbClr val="424242"/>
                </a:solidFill>
                <a:latin typeface="Trebuchet MS"/>
                <a:cs typeface="Trebuchet MS"/>
              </a:rPr>
              <a:t>VGG-19</a:t>
            </a:r>
            <a:r>
              <a:rPr sz="1400" b="1" spc="-310" dirty="0">
                <a:solidFill>
                  <a:srgbClr val="424242"/>
                </a:solidFill>
                <a:latin typeface="Trebuchet MS"/>
                <a:cs typeface="Trebuchet MS"/>
              </a:rPr>
              <a:t> </a:t>
            </a:r>
            <a:r>
              <a:rPr sz="1400" b="1" spc="-10" dirty="0">
                <a:solidFill>
                  <a:srgbClr val="424242"/>
                </a:solidFill>
                <a:latin typeface="Trebuchet MS"/>
                <a:cs typeface="Trebuchet MS"/>
              </a:rPr>
              <a:t>first </a:t>
            </a:r>
            <a:r>
              <a:rPr sz="1400" b="1" dirty="0">
                <a:solidFill>
                  <a:srgbClr val="424242"/>
                </a:solidFill>
                <a:latin typeface="Trebuchet MS"/>
                <a:cs typeface="Trebuchet MS"/>
              </a:rPr>
              <a:t>nine </a:t>
            </a:r>
            <a:r>
              <a:rPr sz="1400" b="1" spc="30" dirty="0">
                <a:solidFill>
                  <a:srgbClr val="424242"/>
                </a:solidFill>
                <a:latin typeface="Trebuchet MS"/>
                <a:cs typeface="Trebuchet MS"/>
              </a:rPr>
              <a:t>layers</a:t>
            </a:r>
            <a:endParaRPr sz="14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90895"/>
            <a:ext cx="9144000" cy="233045"/>
          </a:xfrm>
          <a:custGeom>
            <a:avLst/>
            <a:gdLst/>
            <a:ahLst/>
            <a:cxnLst/>
            <a:rect l="l" t="t" r="r" b="b"/>
            <a:pathLst>
              <a:path w="9144000" h="233044">
                <a:moveTo>
                  <a:pt x="0" y="232724"/>
                </a:moveTo>
                <a:lnTo>
                  <a:pt x="9143981" y="232724"/>
                </a:lnTo>
                <a:lnTo>
                  <a:pt x="9143981" y="0"/>
                </a:lnTo>
                <a:lnTo>
                  <a:pt x="0" y="0"/>
                </a:lnTo>
                <a:lnTo>
                  <a:pt x="0" y="232724"/>
                </a:lnTo>
                <a:close/>
              </a:path>
            </a:pathLst>
          </a:custGeom>
          <a:solidFill>
            <a:srgbClr val="D8D8D8"/>
          </a:solidFill>
        </p:spPr>
        <p:txBody>
          <a:bodyPr wrap="square" lIns="0" tIns="0" rIns="0" bIns="0" rtlCol="0"/>
          <a:lstStyle/>
          <a:p>
            <a:endParaRPr/>
          </a:p>
        </p:txBody>
      </p:sp>
      <p:sp>
        <p:nvSpPr>
          <p:cNvPr id="3" name="object 3"/>
          <p:cNvSpPr/>
          <p:nvPr/>
        </p:nvSpPr>
        <p:spPr>
          <a:xfrm>
            <a:off x="0" y="2962343"/>
            <a:ext cx="9144000" cy="200660"/>
          </a:xfrm>
          <a:custGeom>
            <a:avLst/>
            <a:gdLst/>
            <a:ahLst/>
            <a:cxnLst/>
            <a:rect l="l" t="t" r="r" b="b"/>
            <a:pathLst>
              <a:path w="9144000" h="200660">
                <a:moveTo>
                  <a:pt x="0" y="200049"/>
                </a:moveTo>
                <a:lnTo>
                  <a:pt x="9143981" y="200049"/>
                </a:lnTo>
                <a:lnTo>
                  <a:pt x="9143981" y="0"/>
                </a:lnTo>
                <a:lnTo>
                  <a:pt x="0" y="0"/>
                </a:lnTo>
                <a:lnTo>
                  <a:pt x="0" y="200049"/>
                </a:lnTo>
                <a:close/>
              </a:path>
            </a:pathLst>
          </a:custGeom>
          <a:solidFill>
            <a:srgbClr val="D8D8D8"/>
          </a:solidFill>
        </p:spPr>
        <p:txBody>
          <a:bodyPr wrap="square" lIns="0" tIns="0" rIns="0" bIns="0" rtlCol="0"/>
          <a:lstStyle/>
          <a:p>
            <a:endParaRPr/>
          </a:p>
        </p:txBody>
      </p:sp>
      <p:sp>
        <p:nvSpPr>
          <p:cNvPr id="4" name="object 4"/>
          <p:cNvSpPr txBox="1"/>
          <p:nvPr/>
        </p:nvSpPr>
        <p:spPr>
          <a:xfrm>
            <a:off x="0" y="2523619"/>
            <a:ext cx="9144635" cy="438784"/>
          </a:xfrm>
          <a:prstGeom prst="rect">
            <a:avLst/>
          </a:prstGeom>
          <a:solidFill>
            <a:srgbClr val="D8D8D8"/>
          </a:solidFill>
        </p:spPr>
        <p:txBody>
          <a:bodyPr vert="horz" wrap="square" lIns="0" tIns="178435" rIns="0" bIns="0" rtlCol="0">
            <a:spAutoFit/>
          </a:bodyPr>
          <a:lstStyle/>
          <a:p>
            <a:pPr marL="85090">
              <a:lnSpc>
                <a:spcPts val="2045"/>
              </a:lnSpc>
              <a:spcBef>
                <a:spcPts val="1405"/>
              </a:spcBef>
            </a:pPr>
            <a:r>
              <a:rPr sz="2400" b="1" spc="80" dirty="0">
                <a:solidFill>
                  <a:srgbClr val="2A3890"/>
                </a:solidFill>
                <a:latin typeface="Trebuchet MS"/>
                <a:cs typeface="Trebuchet MS"/>
              </a:rPr>
              <a:t>Idea </a:t>
            </a:r>
            <a:r>
              <a:rPr sz="2400" b="1" spc="45" dirty="0">
                <a:solidFill>
                  <a:srgbClr val="2A3890"/>
                </a:solidFill>
                <a:latin typeface="Trebuchet MS"/>
                <a:cs typeface="Trebuchet MS"/>
              </a:rPr>
              <a:t>of</a:t>
            </a:r>
            <a:r>
              <a:rPr sz="2400" b="1" spc="-385" dirty="0">
                <a:solidFill>
                  <a:srgbClr val="2A3890"/>
                </a:solidFill>
                <a:latin typeface="Trebuchet MS"/>
                <a:cs typeface="Trebuchet MS"/>
              </a:rPr>
              <a:t> </a:t>
            </a:r>
            <a:r>
              <a:rPr sz="2400" b="1" spc="200" dirty="0">
                <a:solidFill>
                  <a:srgbClr val="2A3890"/>
                </a:solidFill>
                <a:latin typeface="Trebuchet MS"/>
                <a:cs typeface="Trebuchet MS"/>
              </a:rPr>
              <a:t>DCNN</a:t>
            </a:r>
            <a:endParaRPr sz="2400">
              <a:latin typeface="Trebuchet MS"/>
              <a:cs typeface="Trebuchet MS"/>
            </a:endParaRPr>
          </a:p>
        </p:txBody>
      </p:sp>
      <p:sp>
        <p:nvSpPr>
          <p:cNvPr id="5" name="object 5"/>
          <p:cNvSpPr txBox="1"/>
          <p:nvPr/>
        </p:nvSpPr>
        <p:spPr>
          <a:xfrm>
            <a:off x="4775690" y="499098"/>
            <a:ext cx="3115945" cy="821690"/>
          </a:xfrm>
          <a:prstGeom prst="rect">
            <a:avLst/>
          </a:prstGeom>
          <a:solidFill>
            <a:srgbClr val="CFE1F2"/>
          </a:solidFill>
        </p:spPr>
        <p:txBody>
          <a:bodyPr vert="horz" wrap="square" lIns="0" tIns="0" rIns="0" bIns="0" rtlCol="0">
            <a:spAutoFit/>
          </a:bodyPr>
          <a:lstStyle/>
          <a:p>
            <a:pPr marL="308610">
              <a:lnSpc>
                <a:spcPts val="2060"/>
              </a:lnSpc>
            </a:pPr>
            <a:r>
              <a:rPr sz="1800" b="1" spc="45" dirty="0">
                <a:solidFill>
                  <a:srgbClr val="1C4487"/>
                </a:solidFill>
                <a:latin typeface="Trebuchet MS"/>
                <a:cs typeface="Trebuchet MS"/>
              </a:rPr>
              <a:t>Group </a:t>
            </a:r>
            <a:r>
              <a:rPr sz="1800" b="1" dirty="0">
                <a:solidFill>
                  <a:srgbClr val="1C4487"/>
                </a:solidFill>
                <a:latin typeface="Trebuchet MS"/>
                <a:cs typeface="Trebuchet MS"/>
              </a:rPr>
              <a:t>filters </a:t>
            </a:r>
            <a:r>
              <a:rPr sz="1800" b="1" spc="30" dirty="0">
                <a:solidFill>
                  <a:srgbClr val="1C4487"/>
                </a:solidFill>
                <a:latin typeface="Trebuchet MS"/>
                <a:cs typeface="Trebuchet MS"/>
              </a:rPr>
              <a:t>which</a:t>
            </a:r>
            <a:r>
              <a:rPr sz="1800" b="1" spc="-409" dirty="0">
                <a:solidFill>
                  <a:srgbClr val="1C4487"/>
                </a:solidFill>
                <a:latin typeface="Trebuchet MS"/>
                <a:cs typeface="Trebuchet MS"/>
              </a:rPr>
              <a:t> </a:t>
            </a:r>
            <a:r>
              <a:rPr sz="1800" b="1" spc="15" dirty="0">
                <a:solidFill>
                  <a:srgbClr val="1C4487"/>
                </a:solidFill>
                <a:latin typeface="Trebuchet MS"/>
                <a:cs typeface="Trebuchet MS"/>
              </a:rPr>
              <a:t>are</a:t>
            </a:r>
            <a:endParaRPr sz="1800">
              <a:latin typeface="Trebuchet MS"/>
              <a:cs typeface="Trebuchet MS"/>
            </a:endParaRPr>
          </a:p>
          <a:p>
            <a:pPr marL="941705" marR="359410" indent="-575310">
              <a:lnSpc>
                <a:spcPct val="100699"/>
              </a:lnSpc>
            </a:pPr>
            <a:r>
              <a:rPr sz="1800" b="1" spc="35" dirty="0">
                <a:solidFill>
                  <a:srgbClr val="1C4487"/>
                </a:solidFill>
                <a:latin typeface="Trebuchet MS"/>
                <a:cs typeface="Trebuchet MS"/>
              </a:rPr>
              <a:t>translated </a:t>
            </a:r>
            <a:r>
              <a:rPr sz="1800" b="1" spc="30" dirty="0">
                <a:solidFill>
                  <a:srgbClr val="1C4487"/>
                </a:solidFill>
                <a:latin typeface="Trebuchet MS"/>
                <a:cs typeface="Trebuchet MS"/>
              </a:rPr>
              <a:t>versions</a:t>
            </a:r>
            <a:r>
              <a:rPr sz="1800" b="1" spc="-310" dirty="0">
                <a:solidFill>
                  <a:srgbClr val="1C4487"/>
                </a:solidFill>
                <a:latin typeface="Trebuchet MS"/>
                <a:cs typeface="Trebuchet MS"/>
              </a:rPr>
              <a:t> </a:t>
            </a:r>
            <a:r>
              <a:rPr sz="1800" b="1" spc="35" dirty="0">
                <a:solidFill>
                  <a:srgbClr val="1C4487"/>
                </a:solidFill>
                <a:latin typeface="Trebuchet MS"/>
                <a:cs typeface="Trebuchet MS"/>
              </a:rPr>
              <a:t>of  </a:t>
            </a:r>
            <a:r>
              <a:rPr sz="1800" b="1" spc="55" dirty="0">
                <a:solidFill>
                  <a:srgbClr val="1C4487"/>
                </a:solidFill>
                <a:latin typeface="Trebuchet MS"/>
                <a:cs typeface="Trebuchet MS"/>
              </a:rPr>
              <a:t>each</a:t>
            </a:r>
            <a:r>
              <a:rPr sz="1800" b="1" spc="-125" dirty="0">
                <a:solidFill>
                  <a:srgbClr val="1C4487"/>
                </a:solidFill>
                <a:latin typeface="Trebuchet MS"/>
                <a:cs typeface="Trebuchet MS"/>
              </a:rPr>
              <a:t> </a:t>
            </a:r>
            <a:r>
              <a:rPr sz="1800" b="1" spc="-40" dirty="0">
                <a:solidFill>
                  <a:srgbClr val="1C4487"/>
                </a:solidFill>
                <a:latin typeface="Trebuchet MS"/>
                <a:cs typeface="Trebuchet MS"/>
              </a:rPr>
              <a:t>other.</a:t>
            </a:r>
            <a:endParaRPr sz="1800">
              <a:latin typeface="Trebuchet MS"/>
              <a:cs typeface="Trebuchet MS"/>
            </a:endParaRPr>
          </a:p>
        </p:txBody>
      </p:sp>
      <p:sp>
        <p:nvSpPr>
          <p:cNvPr id="6" name="object 6"/>
          <p:cNvSpPr/>
          <p:nvPr/>
        </p:nvSpPr>
        <p:spPr>
          <a:xfrm>
            <a:off x="4649340" y="1702521"/>
            <a:ext cx="3738879" cy="821690"/>
          </a:xfrm>
          <a:custGeom>
            <a:avLst/>
            <a:gdLst/>
            <a:ahLst/>
            <a:cxnLst/>
            <a:rect l="l" t="t" r="r" b="b"/>
            <a:pathLst>
              <a:path w="3738879" h="821689">
                <a:moveTo>
                  <a:pt x="3738592" y="821098"/>
                </a:moveTo>
                <a:lnTo>
                  <a:pt x="0" y="821098"/>
                </a:lnTo>
                <a:lnTo>
                  <a:pt x="0" y="0"/>
                </a:lnTo>
                <a:lnTo>
                  <a:pt x="3738592" y="0"/>
                </a:lnTo>
                <a:lnTo>
                  <a:pt x="3738592" y="821098"/>
                </a:lnTo>
                <a:close/>
              </a:path>
            </a:pathLst>
          </a:custGeom>
          <a:solidFill>
            <a:srgbClr val="3D85C6"/>
          </a:solidFill>
        </p:spPr>
        <p:txBody>
          <a:bodyPr wrap="square" lIns="0" tIns="0" rIns="0" bIns="0" rtlCol="0"/>
          <a:lstStyle/>
          <a:p>
            <a:endParaRPr/>
          </a:p>
        </p:txBody>
      </p:sp>
      <p:sp>
        <p:nvSpPr>
          <p:cNvPr id="7" name="object 7"/>
          <p:cNvSpPr txBox="1"/>
          <p:nvPr/>
        </p:nvSpPr>
        <p:spPr>
          <a:xfrm>
            <a:off x="4649340" y="1702521"/>
            <a:ext cx="3738879" cy="588645"/>
          </a:xfrm>
          <a:prstGeom prst="rect">
            <a:avLst/>
          </a:prstGeom>
          <a:solidFill>
            <a:srgbClr val="3D85C6"/>
          </a:solidFill>
        </p:spPr>
        <p:txBody>
          <a:bodyPr vert="horz" wrap="square" lIns="0" tIns="133350" rIns="0" bIns="0" rtlCol="0">
            <a:spAutoFit/>
          </a:bodyPr>
          <a:lstStyle/>
          <a:p>
            <a:pPr marL="1548130" marR="252095" indent="-1288415">
              <a:lnSpc>
                <a:spcPts val="2170"/>
              </a:lnSpc>
              <a:spcBef>
                <a:spcPts val="1050"/>
              </a:spcBef>
            </a:pPr>
            <a:r>
              <a:rPr sz="1800" b="1" spc="150" dirty="0">
                <a:solidFill>
                  <a:srgbClr val="2A3890"/>
                </a:solidFill>
                <a:latin typeface="Trebuchet MS"/>
                <a:cs typeface="Trebuchet MS"/>
              </a:rPr>
              <a:t>DCNN</a:t>
            </a:r>
            <a:r>
              <a:rPr sz="1800" b="1" spc="-125" dirty="0">
                <a:solidFill>
                  <a:srgbClr val="2A3890"/>
                </a:solidFill>
                <a:latin typeface="Trebuchet MS"/>
                <a:cs typeface="Trebuchet MS"/>
              </a:rPr>
              <a:t> </a:t>
            </a:r>
            <a:r>
              <a:rPr sz="1800" b="1" spc="55" dirty="0">
                <a:solidFill>
                  <a:srgbClr val="2A3890"/>
                </a:solidFill>
                <a:latin typeface="Trebuchet MS"/>
                <a:cs typeface="Trebuchet MS"/>
              </a:rPr>
              <a:t>allocates</a:t>
            </a:r>
            <a:r>
              <a:rPr sz="1800" b="1" spc="-120" dirty="0">
                <a:solidFill>
                  <a:srgbClr val="2A3890"/>
                </a:solidFill>
                <a:latin typeface="Trebuchet MS"/>
                <a:cs typeface="Trebuchet MS"/>
              </a:rPr>
              <a:t> </a:t>
            </a:r>
            <a:r>
              <a:rPr sz="1800" b="1" spc="70" dirty="0">
                <a:solidFill>
                  <a:srgbClr val="2A3890"/>
                </a:solidFill>
                <a:latin typeface="Trebuchet MS"/>
                <a:cs typeface="Trebuchet MS"/>
              </a:rPr>
              <a:t>a</a:t>
            </a:r>
            <a:r>
              <a:rPr sz="1800" b="1" spc="-120" dirty="0">
                <a:solidFill>
                  <a:srgbClr val="2A3890"/>
                </a:solidFill>
                <a:latin typeface="Trebuchet MS"/>
                <a:cs typeface="Trebuchet MS"/>
              </a:rPr>
              <a:t> </a:t>
            </a:r>
            <a:r>
              <a:rPr sz="1800" b="1" spc="45" dirty="0">
                <a:solidFill>
                  <a:srgbClr val="2A3890"/>
                </a:solidFill>
                <a:latin typeface="Trebuchet MS"/>
                <a:cs typeface="Trebuchet MS"/>
              </a:rPr>
              <a:t>set</a:t>
            </a:r>
            <a:r>
              <a:rPr sz="1800" b="1" spc="-125" dirty="0">
                <a:solidFill>
                  <a:srgbClr val="2A3890"/>
                </a:solidFill>
                <a:latin typeface="Trebuchet MS"/>
                <a:cs typeface="Trebuchet MS"/>
              </a:rPr>
              <a:t> </a:t>
            </a:r>
            <a:r>
              <a:rPr sz="1800" b="1" spc="35" dirty="0">
                <a:solidFill>
                  <a:srgbClr val="2A3890"/>
                </a:solidFill>
                <a:latin typeface="Trebuchet MS"/>
                <a:cs typeface="Trebuchet MS"/>
              </a:rPr>
              <a:t>of</a:t>
            </a:r>
            <a:r>
              <a:rPr sz="1800" b="1" spc="-120" dirty="0">
                <a:solidFill>
                  <a:srgbClr val="2A3890"/>
                </a:solidFill>
                <a:latin typeface="Trebuchet MS"/>
                <a:cs typeface="Trebuchet MS"/>
              </a:rPr>
              <a:t> </a:t>
            </a:r>
            <a:r>
              <a:rPr sz="1800" b="1" spc="55" dirty="0">
                <a:solidFill>
                  <a:srgbClr val="2A3890"/>
                </a:solidFill>
                <a:latin typeface="Trebuchet MS"/>
                <a:cs typeface="Trebuchet MS"/>
              </a:rPr>
              <a:t>meta  </a:t>
            </a:r>
            <a:r>
              <a:rPr sz="1800" b="1" dirty="0">
                <a:solidFill>
                  <a:srgbClr val="2A3890"/>
                </a:solidFill>
                <a:latin typeface="Trebuchet MS"/>
                <a:cs typeface="Trebuchet MS"/>
              </a:rPr>
              <a:t>filters</a:t>
            </a:r>
            <a:endParaRPr sz="1800">
              <a:latin typeface="Trebuchet MS"/>
              <a:cs typeface="Trebuchet MS"/>
            </a:endParaRPr>
          </a:p>
        </p:txBody>
      </p:sp>
      <p:sp>
        <p:nvSpPr>
          <p:cNvPr id="8" name="object 8"/>
          <p:cNvSpPr/>
          <p:nvPr/>
        </p:nvSpPr>
        <p:spPr>
          <a:xfrm>
            <a:off x="3709242" y="2962343"/>
            <a:ext cx="5434965" cy="821690"/>
          </a:xfrm>
          <a:custGeom>
            <a:avLst/>
            <a:gdLst/>
            <a:ahLst/>
            <a:cxnLst/>
            <a:rect l="l" t="t" r="r" b="b"/>
            <a:pathLst>
              <a:path w="5434965" h="821689">
                <a:moveTo>
                  <a:pt x="5434789" y="821098"/>
                </a:moveTo>
                <a:lnTo>
                  <a:pt x="0" y="821098"/>
                </a:lnTo>
                <a:lnTo>
                  <a:pt x="0" y="0"/>
                </a:lnTo>
                <a:lnTo>
                  <a:pt x="5434789" y="0"/>
                </a:lnTo>
                <a:lnTo>
                  <a:pt x="5434789" y="821098"/>
                </a:lnTo>
                <a:close/>
              </a:path>
            </a:pathLst>
          </a:custGeom>
          <a:solidFill>
            <a:srgbClr val="CFE1F2"/>
          </a:solidFill>
        </p:spPr>
        <p:txBody>
          <a:bodyPr wrap="square" lIns="0" tIns="0" rIns="0" bIns="0" rtlCol="0"/>
          <a:lstStyle/>
          <a:p>
            <a:endParaRPr/>
          </a:p>
        </p:txBody>
      </p:sp>
      <p:sp>
        <p:nvSpPr>
          <p:cNvPr id="9" name="object 9"/>
          <p:cNvSpPr txBox="1"/>
          <p:nvPr/>
        </p:nvSpPr>
        <p:spPr>
          <a:xfrm>
            <a:off x="3709242" y="3162393"/>
            <a:ext cx="5434965" cy="621665"/>
          </a:xfrm>
          <a:prstGeom prst="rect">
            <a:avLst/>
          </a:prstGeom>
          <a:solidFill>
            <a:srgbClr val="CFE1F2"/>
          </a:solidFill>
        </p:spPr>
        <p:txBody>
          <a:bodyPr vert="horz" wrap="square" lIns="0" tIns="62865" rIns="0" bIns="0" rtlCol="0">
            <a:spAutoFit/>
          </a:bodyPr>
          <a:lstStyle/>
          <a:p>
            <a:pPr marL="450215">
              <a:lnSpc>
                <a:spcPct val="100000"/>
              </a:lnSpc>
              <a:spcBef>
                <a:spcPts val="495"/>
              </a:spcBef>
            </a:pPr>
            <a:r>
              <a:rPr sz="1800" b="1" spc="55" dirty="0">
                <a:solidFill>
                  <a:srgbClr val="2A3890"/>
                </a:solidFill>
                <a:latin typeface="Trebuchet MS"/>
                <a:cs typeface="Trebuchet MS"/>
              </a:rPr>
              <a:t>Convolve</a:t>
            </a:r>
            <a:r>
              <a:rPr sz="1800" b="1" spc="-120" dirty="0">
                <a:solidFill>
                  <a:srgbClr val="2A3890"/>
                </a:solidFill>
                <a:latin typeface="Trebuchet MS"/>
                <a:cs typeface="Trebuchet MS"/>
              </a:rPr>
              <a:t> </a:t>
            </a:r>
            <a:r>
              <a:rPr sz="1800" b="1" spc="55" dirty="0">
                <a:solidFill>
                  <a:srgbClr val="2A3890"/>
                </a:solidFill>
                <a:latin typeface="Trebuchet MS"/>
                <a:cs typeface="Trebuchet MS"/>
              </a:rPr>
              <a:t>meta</a:t>
            </a:r>
            <a:r>
              <a:rPr sz="1800" b="1" spc="-114" dirty="0">
                <a:solidFill>
                  <a:srgbClr val="2A3890"/>
                </a:solidFill>
                <a:latin typeface="Trebuchet MS"/>
                <a:cs typeface="Trebuchet MS"/>
              </a:rPr>
              <a:t> </a:t>
            </a:r>
            <a:r>
              <a:rPr sz="1800" b="1" dirty="0">
                <a:solidFill>
                  <a:srgbClr val="2A3890"/>
                </a:solidFill>
                <a:latin typeface="Trebuchet MS"/>
                <a:cs typeface="Trebuchet MS"/>
              </a:rPr>
              <a:t>filters</a:t>
            </a:r>
            <a:r>
              <a:rPr sz="1800" b="1" spc="-114" dirty="0">
                <a:solidFill>
                  <a:srgbClr val="2A3890"/>
                </a:solidFill>
                <a:latin typeface="Trebuchet MS"/>
                <a:cs typeface="Trebuchet MS"/>
              </a:rPr>
              <a:t> </a:t>
            </a:r>
            <a:r>
              <a:rPr sz="1800" b="1" dirty="0">
                <a:solidFill>
                  <a:srgbClr val="2A3890"/>
                </a:solidFill>
                <a:latin typeface="Trebuchet MS"/>
                <a:cs typeface="Trebuchet MS"/>
              </a:rPr>
              <a:t>with</a:t>
            </a:r>
            <a:r>
              <a:rPr sz="1800" b="1" spc="-114" dirty="0">
                <a:solidFill>
                  <a:srgbClr val="2A3890"/>
                </a:solidFill>
                <a:latin typeface="Trebuchet MS"/>
                <a:cs typeface="Trebuchet MS"/>
              </a:rPr>
              <a:t> </a:t>
            </a:r>
            <a:r>
              <a:rPr sz="1800" b="1" dirty="0">
                <a:solidFill>
                  <a:srgbClr val="2A3890"/>
                </a:solidFill>
                <a:latin typeface="Trebuchet MS"/>
                <a:cs typeface="Trebuchet MS"/>
              </a:rPr>
              <a:t>identity</a:t>
            </a:r>
            <a:r>
              <a:rPr sz="1800" b="1" spc="-114" dirty="0">
                <a:solidFill>
                  <a:srgbClr val="2A3890"/>
                </a:solidFill>
                <a:latin typeface="Trebuchet MS"/>
                <a:cs typeface="Trebuchet MS"/>
              </a:rPr>
              <a:t> </a:t>
            </a:r>
            <a:r>
              <a:rPr sz="1800" b="1" spc="15" dirty="0">
                <a:solidFill>
                  <a:srgbClr val="2A3890"/>
                </a:solidFill>
                <a:latin typeface="Trebuchet MS"/>
                <a:cs typeface="Trebuchet MS"/>
              </a:rPr>
              <a:t>kernel</a:t>
            </a:r>
            <a:endParaRPr sz="1800">
              <a:latin typeface="Trebuchet MS"/>
              <a:cs typeface="Trebuchet MS"/>
            </a:endParaRPr>
          </a:p>
        </p:txBody>
      </p:sp>
      <p:sp>
        <p:nvSpPr>
          <p:cNvPr id="10" name="object 10"/>
          <p:cNvSpPr txBox="1"/>
          <p:nvPr/>
        </p:nvSpPr>
        <p:spPr>
          <a:xfrm>
            <a:off x="4973989" y="4020317"/>
            <a:ext cx="2719070" cy="734695"/>
          </a:xfrm>
          <a:prstGeom prst="rect">
            <a:avLst/>
          </a:prstGeom>
          <a:solidFill>
            <a:srgbClr val="3D85C6"/>
          </a:solidFill>
        </p:spPr>
        <p:txBody>
          <a:bodyPr vert="horz" wrap="square" lIns="0" tIns="80010" rIns="0" bIns="0" rtlCol="0">
            <a:spAutoFit/>
          </a:bodyPr>
          <a:lstStyle/>
          <a:p>
            <a:pPr marL="825500" marR="512445" indent="-306070">
              <a:lnSpc>
                <a:spcPct val="100699"/>
              </a:lnSpc>
              <a:spcBef>
                <a:spcPts val="630"/>
              </a:spcBef>
            </a:pPr>
            <a:r>
              <a:rPr sz="1800" b="1" spc="15" dirty="0">
                <a:solidFill>
                  <a:srgbClr val="2A3890"/>
                </a:solidFill>
                <a:latin typeface="Trebuchet MS"/>
                <a:cs typeface="Trebuchet MS"/>
              </a:rPr>
              <a:t>Effective</a:t>
            </a:r>
            <a:r>
              <a:rPr sz="1800" b="1" spc="-140" dirty="0">
                <a:solidFill>
                  <a:srgbClr val="2A3890"/>
                </a:solidFill>
                <a:latin typeface="Trebuchet MS"/>
                <a:cs typeface="Trebuchet MS"/>
              </a:rPr>
              <a:t> </a:t>
            </a:r>
            <a:r>
              <a:rPr sz="1800" b="1" dirty="0">
                <a:solidFill>
                  <a:srgbClr val="2A3890"/>
                </a:solidFill>
                <a:latin typeface="Trebuchet MS"/>
                <a:cs typeface="Trebuchet MS"/>
              </a:rPr>
              <a:t>filters  </a:t>
            </a:r>
            <a:r>
              <a:rPr sz="1800" b="1" spc="20" dirty="0">
                <a:solidFill>
                  <a:srgbClr val="2A3890"/>
                </a:solidFill>
                <a:latin typeface="Trebuchet MS"/>
                <a:cs typeface="Trebuchet MS"/>
              </a:rPr>
              <a:t>extracted</a:t>
            </a:r>
            <a:endParaRPr sz="1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(16:9)</PresentationFormat>
  <Slides>29</Slides>
  <Notes>0</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Doubly Convolutional  Neural Networks</vt:lpstr>
      <vt:lpstr>AIM </vt:lpstr>
      <vt:lpstr>RESEARCH PROPOSED BY:</vt:lpstr>
      <vt:lpstr>Neural Network</vt:lpstr>
      <vt:lpstr>PowerPoint Presentation</vt:lpstr>
      <vt:lpstr>K-Translation Correlation</vt:lpstr>
      <vt:lpstr>Correlation Results The averaged maximum 1-translational correlation of each layer for AlexNet and VGG  Net are as follows. As a comparison, a filter bank with same shape filled with random  gaussian samples has been generated.</vt:lpstr>
      <vt:lpstr>PowerPoint Presentation</vt:lpstr>
      <vt:lpstr>PowerPoint Presentation</vt:lpstr>
      <vt:lpstr>Convolution</vt:lpstr>
      <vt:lpstr>Double Convolution</vt:lpstr>
      <vt:lpstr>Set of cl+1 meta filters  size (z’ x z’)</vt:lpstr>
      <vt:lpstr>Double Convolution: 2 step convolution</vt:lpstr>
      <vt:lpstr>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 &amp; Results</vt:lpstr>
      <vt:lpstr>MNIST DATASET</vt:lpstr>
      <vt:lpstr>PowerPoint Presentation</vt:lpstr>
      <vt:lpstr>Batch Size: 200 Epochs: 100 Dropout: Yes</vt:lpstr>
      <vt:lpstr>DCNN vs CNN</vt:lpstr>
      <vt:lpstr>Variants of DCNN</vt:lpstr>
      <vt:lpstr>What’s Next?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Doubly Convolutional  Neural Networks</dc:title>
  <cp:revision>261</cp:revision>
  <dcterms:created xsi:type="dcterms:W3CDTF">2020-08-14T23:15:36Z</dcterms:created>
  <dcterms:modified xsi:type="dcterms:W3CDTF">2020-08-14T23:57:35Z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2020-08-14T00:00:00Z</vt:filetime>
  </property>
</Properties>
</file>