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56" r:id="rId2"/>
    <p:sldId id="258" r:id="rId3"/>
    <p:sldId id="259" r:id="rId4"/>
    <p:sldId id="273" r:id="rId5"/>
    <p:sldId id="287" r:id="rId6"/>
  </p:sldIdLst>
  <p:sldSz cx="9144000" cy="6858000" type="screen4x3"/>
  <p:notesSz cx="6858000" cy="9144000"/>
  <p:embeddedFontLst>
    <p:embeddedFont>
      <p:font typeface="Arial Black" panose="020B0A04020102020204" pitchFamily="34" charset="0"/>
      <p:bold r:id="rId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6" userDrawn="1">
          <p15:clr>
            <a:srgbClr val="000000"/>
          </p15:clr>
        </p15:guide>
        <p15:guide id="2" pos="288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47" autoAdjust="0"/>
  </p:normalViewPr>
  <p:slideViewPr>
    <p:cSldViewPr snapToGrid="0" showGuides="1">
      <p:cViewPr varScale="1">
        <p:scale>
          <a:sx n="82" d="100"/>
          <a:sy n="82" d="100"/>
        </p:scale>
        <p:origin x="1474" y="72"/>
      </p:cViewPr>
      <p:guideLst>
        <p:guide orient="horz" pos="2166"/>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 name="Google Shape;4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0000">
        <p:cut/>
      </p:transition>
    </mc:Choice>
    <mc:Fallback xmlns="">
      <p:transition spd="slow">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14"/>
          <p:cNvSpPr txBox="1">
            <a:spLocks noGrp="1"/>
          </p:cNvSpPr>
          <p:nvPr>
            <p:ph type="ctrTitle"/>
          </p:nvPr>
        </p:nvSpPr>
        <p:spPr>
          <a:xfrm>
            <a:off x="0" y="1"/>
            <a:ext cx="5486400" cy="914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b="1">
                <a:latin typeface="Times New Roman" panose="02020603050405020304"/>
                <a:ea typeface="Times New Roman" panose="02020603050405020304"/>
                <a:cs typeface="Times New Roman" panose="02020603050405020304"/>
                <a:sym typeface="Times New Roman" panose="02020603050405020304"/>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6" name="Google Shape;26;p14"/>
          <p:cNvSpPr txBox="1">
            <a:spLocks noGrp="1"/>
          </p:cNvSpPr>
          <p:nvPr>
            <p:ph type="subTitle" idx="1"/>
          </p:nvPr>
        </p:nvSpPr>
        <p:spPr>
          <a:xfrm>
            <a:off x="533400" y="1371600"/>
            <a:ext cx="8153400" cy="47244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7" name="Google Shape;2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L="0" lvl="1"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2pPr>
            <a:lvl3pPr marL="0" lvl="2"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3pPr>
            <a:lvl4pPr marL="0" lvl="3"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4pPr>
            <a:lvl5pPr marL="0" lvl="4"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5pPr>
            <a:lvl6pPr marL="0" lvl="5"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6pPr>
            <a:lvl7pPr marL="0" lvl="6"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7pPr>
            <a:lvl8pPr marL="0" lvl="7"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8pPr>
            <a:lvl9pPr marL="0" lvl="8"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0000">
        <p:cut/>
      </p:transition>
    </mc:Choice>
    <mc:Fallback xmlns="">
      <p:transition spd="slow">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pic>
        <p:nvPicPr>
          <p:cNvPr id="31" name="Google Shape;31;p15" descr="LOGO.gif"/>
          <p:cNvPicPr preferRelativeResize="0"/>
          <p:nvPr/>
        </p:nvPicPr>
        <p:blipFill rotWithShape="1">
          <a:blip r:embed="rId2"/>
          <a:srcRect b="10713"/>
          <a:stretch>
            <a:fillRect/>
          </a:stretch>
        </p:blipFill>
        <p:spPr>
          <a:xfrm>
            <a:off x="6553200" y="228600"/>
            <a:ext cx="2057400" cy="635000"/>
          </a:xfrm>
          <a:prstGeom prst="rect">
            <a:avLst/>
          </a:prstGeom>
          <a:noFill/>
          <a:ln>
            <a:noFill/>
          </a:ln>
        </p:spPr>
      </p:pic>
      <p:grpSp>
        <p:nvGrpSpPr>
          <p:cNvPr id="32" name="Google Shape;32;p15"/>
          <p:cNvGrpSpPr/>
          <p:nvPr/>
        </p:nvGrpSpPr>
        <p:grpSpPr>
          <a:xfrm>
            <a:off x="6146800" y="0"/>
            <a:ext cx="2997200" cy="876300"/>
            <a:chOff x="6096000" y="3924300"/>
            <a:chExt cx="2997200" cy="876300"/>
          </a:xfrm>
        </p:grpSpPr>
        <p:sp>
          <p:nvSpPr>
            <p:cNvPr id="33" name="Google Shape;33;p15"/>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4" name="Google Shape;34;p15" descr="LOGO.gif"/>
            <p:cNvPicPr preferRelativeResize="0"/>
            <p:nvPr/>
          </p:nvPicPr>
          <p:blipFill rotWithShape="1">
            <a:blip r:embed="rId2"/>
            <a:srcRect b="10713"/>
            <a:stretch>
              <a:fillRect/>
            </a:stretch>
          </p:blipFill>
          <p:spPr>
            <a:xfrm>
              <a:off x="6502400" y="4152900"/>
              <a:ext cx="2057400" cy="635000"/>
            </a:xfrm>
            <a:prstGeom prst="rect">
              <a:avLst/>
            </a:prstGeom>
            <a:noFill/>
            <a:ln>
              <a:noFill/>
            </a:ln>
          </p:spPr>
        </p:pic>
        <p:sp>
          <p:nvSpPr>
            <p:cNvPr id="35" name="Google Shape;35;p15"/>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36" name="Google Shape;36;p15" descr="logo.jpg"/>
          <p:cNvPicPr preferRelativeResize="0"/>
          <p:nvPr/>
        </p:nvPicPr>
        <p:blipFill rotWithShape="1">
          <a:blip r:embed="rId3"/>
          <a:srcRect/>
          <a:stretch>
            <a:fillRect/>
          </a:stretch>
        </p:blipFill>
        <p:spPr>
          <a:xfrm>
            <a:off x="6553200" y="228600"/>
            <a:ext cx="1920875" cy="609600"/>
          </a:xfrm>
          <a:prstGeom prst="rect">
            <a:avLst/>
          </a:prstGeom>
          <a:noFill/>
          <a:ln>
            <a:noFill/>
          </a:ln>
        </p:spPr>
      </p:pic>
      <p:sp>
        <p:nvSpPr>
          <p:cNvPr id="37" name="Google Shape;37;p15"/>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200">
                <a:latin typeface="Times New Roman" panose="02020603050405020304"/>
                <a:ea typeface="Times New Roman" panose="02020603050405020304"/>
                <a:cs typeface="Times New Roman" panose="02020603050405020304"/>
                <a:sym typeface="Times New Roman" panose="02020603050405020304"/>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68300" algn="l">
              <a:spcBef>
                <a:spcPts val="440"/>
              </a:spcBef>
              <a:spcAft>
                <a:spcPts val="0"/>
              </a:spcAft>
              <a:buClr>
                <a:schemeClr val="dk1"/>
              </a:buClr>
              <a:buSzPts val="2200"/>
              <a:buChar char="•"/>
              <a:defRPr sz="2200">
                <a:latin typeface="Times New Roman" panose="02020603050405020304"/>
                <a:ea typeface="Times New Roman" panose="02020603050405020304"/>
                <a:cs typeface="Times New Roman" panose="02020603050405020304"/>
                <a:sym typeface="Times New Roman" panose="02020603050405020304"/>
              </a:defRPr>
            </a:lvl1pPr>
            <a:lvl2pPr marL="914400" lvl="1" indent="-368300" algn="l">
              <a:spcBef>
                <a:spcPts val="440"/>
              </a:spcBef>
              <a:spcAft>
                <a:spcPts val="0"/>
              </a:spcAft>
              <a:buClr>
                <a:schemeClr val="dk1"/>
              </a:buClr>
              <a:buSzPts val="2200"/>
              <a:buChar char="–"/>
              <a:defRPr sz="2200">
                <a:latin typeface="Times New Roman" panose="02020603050405020304"/>
                <a:ea typeface="Times New Roman" panose="02020603050405020304"/>
                <a:cs typeface="Times New Roman" panose="02020603050405020304"/>
                <a:sym typeface="Times New Roman" panose="02020603050405020304"/>
              </a:defRPr>
            </a:lvl2pPr>
            <a:lvl3pPr marL="1371600" lvl="2" indent="-368300" algn="l">
              <a:spcBef>
                <a:spcPts val="440"/>
              </a:spcBef>
              <a:spcAft>
                <a:spcPts val="0"/>
              </a:spcAft>
              <a:buClr>
                <a:schemeClr val="dk1"/>
              </a:buClr>
              <a:buSzPts val="2200"/>
              <a:buChar char="•"/>
              <a:defRPr sz="2200">
                <a:latin typeface="Times New Roman" panose="02020603050405020304"/>
                <a:ea typeface="Times New Roman" panose="02020603050405020304"/>
                <a:cs typeface="Times New Roman" panose="02020603050405020304"/>
                <a:sym typeface="Times New Roman" panose="02020603050405020304"/>
              </a:defRPr>
            </a:lvl3pPr>
            <a:lvl4pPr marL="1828800" lvl="3" indent="-368300" algn="l">
              <a:spcBef>
                <a:spcPts val="440"/>
              </a:spcBef>
              <a:spcAft>
                <a:spcPts val="0"/>
              </a:spcAft>
              <a:buClr>
                <a:schemeClr val="dk1"/>
              </a:buClr>
              <a:buSzPts val="2200"/>
              <a:buChar char="–"/>
              <a:defRPr sz="2200">
                <a:latin typeface="Times New Roman" panose="02020603050405020304"/>
                <a:ea typeface="Times New Roman" panose="02020603050405020304"/>
                <a:cs typeface="Times New Roman" panose="02020603050405020304"/>
                <a:sym typeface="Times New Roman" panose="02020603050405020304"/>
              </a:defRPr>
            </a:lvl4pPr>
            <a:lvl5pPr marL="2286000" lvl="4" indent="-368300" algn="l">
              <a:spcBef>
                <a:spcPts val="440"/>
              </a:spcBef>
              <a:spcAft>
                <a:spcPts val="0"/>
              </a:spcAft>
              <a:buClr>
                <a:schemeClr val="dk1"/>
              </a:buClr>
              <a:buSzPts val="2200"/>
              <a:buChar char="»"/>
              <a:defRPr sz="2200">
                <a:latin typeface="Times New Roman" panose="02020603050405020304"/>
                <a:ea typeface="Times New Roman" panose="02020603050405020304"/>
                <a:cs typeface="Times New Roman" panose="02020603050405020304"/>
                <a:sym typeface="Times New Roman" panose="02020603050405020304"/>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9" name="Google Shape;3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L="0" lvl="1"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2pPr>
            <a:lvl3pPr marL="0" lvl="2"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3pPr>
            <a:lvl4pPr marL="0" lvl="3"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4pPr>
            <a:lvl5pPr marL="0" lvl="4"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5pPr>
            <a:lvl6pPr marL="0" lvl="5"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6pPr>
            <a:lvl7pPr marL="0" lvl="6"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7pPr>
            <a:lvl8pPr marL="0" lvl="7"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8pPr>
            <a:lvl9pPr marL="0" lvl="8" indent="0" algn="r">
              <a:spcBef>
                <a:spcPts val="0"/>
              </a:spcBef>
              <a:buNone/>
              <a:defRPr sz="1200" b="1">
                <a:solidFill>
                  <a:srgbClr val="0070C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10000">
        <p:cut/>
      </p:transition>
    </mc:Choice>
    <mc:Fallback xmlns="">
      <p:transition spd="slow">
        <p:cu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1400"/>
              <a:buNone/>
              <a:defRPr sz="3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p12"/>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1pPr>
            <a:lvl2pPr marL="0" marR="0" lvl="1"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2pPr>
            <a:lvl3pPr marL="0" marR="0" lvl="2"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3pPr>
            <a:lvl4pPr marL="0" marR="0" lvl="3"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4pPr>
            <a:lvl5pPr marL="0" marR="0" lvl="4"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5pPr>
            <a:lvl6pPr marL="0" marR="0" lvl="5"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6pPr>
            <a:lvl7pPr marL="0" marR="0" lvl="6"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7pPr>
            <a:lvl8pPr marL="0" marR="0" lvl="7"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8pPr>
            <a:lvl9pPr marL="0" marR="0" lvl="8" indent="0" algn="r" rtl="0">
              <a:spcBef>
                <a:spcPts val="0"/>
              </a:spcBef>
              <a:buNone/>
              <a:defRPr sz="1200" b="1" i="0" u="none" strike="noStrike" cap="none">
                <a:solidFill>
                  <a:srgbClr val="0070C0"/>
                </a:solidFill>
                <a:latin typeface="Times New Roman" panose="02020603050405020304"/>
                <a:ea typeface="Times New Roman" panose="02020603050405020304"/>
                <a:cs typeface="Times New Roman" panose="02020603050405020304"/>
                <a:sym typeface="Times New Roman" panose="02020603050405020304"/>
              </a:defRPr>
            </a:lvl9pPr>
          </a:lstStyle>
          <a:p>
            <a:pPr marL="0" lvl="0" indent="0" algn="r" rtl="0">
              <a:spcBef>
                <a:spcPts val="0"/>
              </a:spcBef>
              <a:spcAft>
                <a:spcPts val="0"/>
              </a:spcAft>
              <a:buNone/>
            </a:pPr>
            <a:fld id="{00000000-1234-1234-1234-123412341234}" type="slidenum">
              <a:rPr lang="en-US"/>
              <a:t>‹#›</a:t>
            </a:fld>
            <a:endParaRPr lang="en-US"/>
          </a:p>
        </p:txBody>
      </p:sp>
      <p:sp>
        <p:nvSpPr>
          <p:cNvPr id="11" name="Google Shape;11;p12"/>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 name="Google Shape;12;p12"/>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3" name="Google Shape;13;p12" descr="LOGO.gif"/>
          <p:cNvPicPr preferRelativeResize="0"/>
          <p:nvPr/>
        </p:nvPicPr>
        <p:blipFill rotWithShape="1">
          <a:blip r:embed="rId5"/>
          <a:srcRect b="10713"/>
          <a:stretch>
            <a:fillRect/>
          </a:stretch>
        </p:blipFill>
        <p:spPr>
          <a:xfrm>
            <a:off x="6553200" y="228600"/>
            <a:ext cx="2057400" cy="635000"/>
          </a:xfrm>
          <a:prstGeom prst="rect">
            <a:avLst/>
          </a:prstGeom>
          <a:noFill/>
          <a:ln>
            <a:noFill/>
          </a:ln>
        </p:spPr>
      </p:pic>
      <p:pic>
        <p:nvPicPr>
          <p:cNvPr id="14" name="Google Shape;14;p12" descr="LOGO.gif"/>
          <p:cNvPicPr preferRelativeResize="0"/>
          <p:nvPr/>
        </p:nvPicPr>
        <p:blipFill rotWithShape="1">
          <a:blip r:embed="rId5"/>
          <a:srcRect b="10713"/>
          <a:stretch>
            <a:fillRect/>
          </a:stretch>
        </p:blipFill>
        <p:spPr>
          <a:xfrm>
            <a:off x="6553200" y="228600"/>
            <a:ext cx="2057400" cy="635000"/>
          </a:xfrm>
          <a:prstGeom prst="rect">
            <a:avLst/>
          </a:prstGeom>
          <a:noFill/>
          <a:ln>
            <a:noFill/>
          </a:ln>
        </p:spPr>
      </p:pic>
      <p:grpSp>
        <p:nvGrpSpPr>
          <p:cNvPr id="15" name="Google Shape;15;p12"/>
          <p:cNvGrpSpPr/>
          <p:nvPr/>
        </p:nvGrpSpPr>
        <p:grpSpPr>
          <a:xfrm>
            <a:off x="6146800" y="0"/>
            <a:ext cx="2997200" cy="876300"/>
            <a:chOff x="6096000" y="3924300"/>
            <a:chExt cx="2997200" cy="876300"/>
          </a:xfrm>
        </p:grpSpPr>
        <p:sp>
          <p:nvSpPr>
            <p:cNvPr id="16" name="Google Shape;16;p12"/>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7" name="Google Shape;17;p12" descr="LOGO.gif"/>
            <p:cNvPicPr preferRelativeResize="0"/>
            <p:nvPr/>
          </p:nvPicPr>
          <p:blipFill rotWithShape="1">
            <a:blip r:embed="rId5"/>
            <a:srcRect b="10713"/>
            <a:stretch>
              <a:fillRect/>
            </a:stretch>
          </p:blipFill>
          <p:spPr>
            <a:xfrm>
              <a:off x="6502400" y="4152900"/>
              <a:ext cx="2057400" cy="635000"/>
            </a:xfrm>
            <a:prstGeom prst="rect">
              <a:avLst/>
            </a:prstGeom>
            <a:noFill/>
            <a:ln>
              <a:noFill/>
            </a:ln>
          </p:spPr>
        </p:pic>
        <p:sp>
          <p:nvSpPr>
            <p:cNvPr id="18" name="Google Shape;18;p12"/>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panose="020F0502020204030204"/>
                <a:ea typeface="Calibri" panose="020F0502020204030204"/>
                <a:cs typeface="Calibri" panose="020F0502020204030204"/>
                <a:sym typeface="Calibri" panose="020F0502020204030204"/>
              </a:endParaRPr>
            </a:p>
          </p:txBody>
        </p:sp>
      </p:grpSp>
      <p:pic>
        <p:nvPicPr>
          <p:cNvPr id="19" name="Google Shape;19;p12" descr="logo.jpg"/>
          <p:cNvPicPr preferRelativeResize="0"/>
          <p:nvPr/>
        </p:nvPicPr>
        <p:blipFill rotWithShape="1">
          <a:blip r:embed="rId6"/>
          <a:srcRect/>
          <a:stretch>
            <a:fill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p14:dur="10000">
        <p:cut/>
      </p:transition>
    </mc:Choice>
    <mc:Fallback xmlns="">
      <p:transition spd="slow">
        <p:cut/>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1"/>
          <p:cNvSpPr txBox="1"/>
          <p:nvPr/>
        </p:nvSpPr>
        <p:spPr>
          <a:xfrm>
            <a:off x="1098451" y="1089050"/>
            <a:ext cx="6947095"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altLang="en-US" sz="3600" dirty="0">
                <a:solidFill>
                  <a:srgbClr val="FF0000"/>
                </a:solidFill>
                <a:latin typeface="Arial Black" panose="020B0A04020102020204"/>
                <a:ea typeface="Arial Black" panose="020B0A04020102020204"/>
                <a:cs typeface="Arial Black" panose="020B0A04020102020204"/>
                <a:sym typeface="Arial Black" panose="020B0A04020102020204"/>
              </a:rPr>
              <a:t>Source Code Management</a:t>
            </a:r>
          </a:p>
          <a:p>
            <a:pPr marL="0" marR="0" lvl="0" indent="0" algn="ctr" rtl="0">
              <a:spcBef>
                <a:spcPts val="0"/>
              </a:spcBef>
              <a:spcAft>
                <a:spcPts val="0"/>
              </a:spcAft>
              <a:buNone/>
            </a:pPr>
            <a:r>
              <a:rPr lang="en-IN" altLang="en-US" sz="3600" dirty="0">
                <a:solidFill>
                  <a:srgbClr val="FF0000"/>
                </a:solidFill>
                <a:latin typeface="Arial Black" panose="020B0A04020102020204"/>
                <a:ea typeface="Arial Black" panose="020B0A04020102020204"/>
                <a:cs typeface="Arial Black" panose="020B0A04020102020204"/>
                <a:sym typeface="Arial Black" panose="020B0A04020102020204"/>
              </a:rPr>
              <a:t>(SCM)</a:t>
            </a:r>
          </a:p>
        </p:txBody>
      </p:sp>
      <p:sp>
        <p:nvSpPr>
          <p:cNvPr id="47" name="Google Shape;47;p1"/>
          <p:cNvSpPr txBox="1"/>
          <p:nvPr/>
        </p:nvSpPr>
        <p:spPr>
          <a:xfrm>
            <a:off x="3275856" y="4653136"/>
            <a:ext cx="25519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 name="Google Shape;48;p1"/>
          <p:cNvSpPr txBox="1"/>
          <p:nvPr/>
        </p:nvSpPr>
        <p:spPr>
          <a:xfrm>
            <a:off x="1745744" y="2298685"/>
            <a:ext cx="5652510" cy="2831504"/>
          </a:xfrm>
          <a:prstGeom prst="rect">
            <a:avLst/>
          </a:prstGeom>
          <a:solidFill>
            <a:srgbClr val="FABF8E"/>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panose="020F0502020204030204"/>
                <a:ea typeface="Calibri" panose="020F0502020204030204"/>
                <a:cs typeface="Calibri" panose="020F0502020204030204"/>
                <a:sym typeface="Calibri" panose="020F0502020204030204"/>
              </a:rPr>
              <a:t>Team Details:</a:t>
            </a:r>
            <a:endParaRPr dirty="0"/>
          </a:p>
          <a:p>
            <a:pPr marL="0" marR="0" lvl="0" indent="0" algn="l" rtl="0">
              <a:spcBef>
                <a:spcPts val="0"/>
              </a:spcBef>
              <a:spcAft>
                <a:spcPts val="0"/>
              </a:spcAft>
              <a:buNone/>
            </a:pPr>
            <a:r>
              <a:rPr lang="en-US" sz="2000" dirty="0">
                <a:solidFill>
                  <a:schemeClr val="dk1"/>
                </a:solidFill>
                <a:latin typeface="Calibri" panose="020F0502020204030204"/>
                <a:ea typeface="Calibri" panose="020F0502020204030204"/>
                <a:cs typeface="Calibri" panose="020F0502020204030204"/>
                <a:sym typeface="Calibri" panose="020F0502020204030204"/>
              </a:rPr>
              <a:t>Aryan Sanghi   (2410990186)</a:t>
            </a:r>
          </a:p>
          <a:p>
            <a:pPr marL="0" marR="0" lvl="0" indent="0" algn="l" rtl="0">
              <a:spcBef>
                <a:spcPts val="0"/>
              </a:spcBef>
              <a:spcAft>
                <a:spcPts val="0"/>
              </a:spcAft>
              <a:buNone/>
            </a:pPr>
            <a:r>
              <a:rPr lang="en-US" sz="2000" dirty="0">
                <a:solidFill>
                  <a:schemeClr val="dk1"/>
                </a:solidFill>
                <a:latin typeface="Calibri" panose="020F0502020204030204"/>
                <a:ea typeface="Calibri" panose="020F0502020204030204"/>
                <a:cs typeface="Calibri" panose="020F0502020204030204"/>
                <a:sym typeface="Calibri" panose="020F0502020204030204"/>
              </a:rPr>
              <a:t>Chirag Khosla  (2410990220)</a:t>
            </a: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IN" sz="2000" dirty="0" err="1">
                <a:solidFill>
                  <a:schemeClr val="dk1"/>
                </a:solidFill>
                <a:latin typeface="Calibri" panose="020F0502020204030204"/>
                <a:ea typeface="Calibri" panose="020F0502020204030204"/>
                <a:cs typeface="Calibri" panose="020F0502020204030204"/>
                <a:sym typeface="Calibri" panose="020F0502020204030204"/>
              </a:rPr>
              <a:t>Guransh</a:t>
            </a:r>
            <a:r>
              <a:rPr lang="en-IN" sz="2000" dirty="0">
                <a:solidFill>
                  <a:schemeClr val="dk1"/>
                </a:solidFill>
                <a:latin typeface="Calibri" panose="020F0502020204030204"/>
                <a:ea typeface="Calibri" panose="020F0502020204030204"/>
                <a:cs typeface="Calibri" panose="020F0502020204030204"/>
                <a:sym typeface="Calibri" panose="020F0502020204030204"/>
              </a:rPr>
              <a:t> Singh Saluja (2410990226)</a:t>
            </a:r>
          </a:p>
          <a:p>
            <a:pPr marL="0" marR="0" lvl="0" indent="0" algn="l" rtl="0">
              <a:spcBef>
                <a:spcPts val="0"/>
              </a:spcBef>
              <a:spcAft>
                <a:spcPts val="0"/>
              </a:spcAft>
              <a:buNone/>
            </a:pPr>
            <a:r>
              <a:rPr lang="en-IN" sz="2000" dirty="0">
                <a:solidFill>
                  <a:schemeClr val="dk1"/>
                </a:solidFill>
                <a:latin typeface="Calibri" panose="020F0502020204030204"/>
                <a:ea typeface="Calibri" panose="020F0502020204030204"/>
                <a:cs typeface="Calibri" panose="020F0502020204030204"/>
                <a:sym typeface="Calibri" panose="020F0502020204030204"/>
              </a:rPr>
              <a:t>Chirag Sharma (2410990221)</a:t>
            </a:r>
          </a:p>
          <a:p>
            <a:pPr marL="0" marR="0" lvl="0" indent="0" algn="l" rtl="0">
              <a:spcBef>
                <a:spcPts val="0"/>
              </a:spcBef>
              <a:spcAft>
                <a:spcPts val="0"/>
              </a:spcAft>
              <a:buNone/>
            </a:pPr>
            <a:r>
              <a:rPr lang="en-IN" sz="2000" dirty="0">
                <a:solidFill>
                  <a:schemeClr val="dk1"/>
                </a:solidFill>
                <a:latin typeface="Calibri" panose="020F0502020204030204"/>
                <a:ea typeface="Calibri" panose="020F0502020204030204"/>
                <a:cs typeface="Calibri" panose="020F0502020204030204"/>
                <a:sym typeface="Calibri" panose="020F0502020204030204"/>
              </a:rPr>
              <a:t>Ayush Gupta    (2410990189)</a:t>
            </a: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20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800" dirty="0">
              <a:solidFill>
                <a:schemeClr val="lt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Faculty Coordinator: </a:t>
            </a:r>
            <a:r>
              <a:rPr lang="en-IN" alt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Renu </a:t>
            </a:r>
            <a:r>
              <a:rPr lang="en-IN" altLang="en-US" sz="20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Popli</a:t>
            </a:r>
            <a:endParaRPr sz="1800" dirty="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49" name="Google Shape;49;p1"/>
          <p:cNvSpPr txBox="1"/>
          <p:nvPr/>
        </p:nvSpPr>
        <p:spPr>
          <a:xfrm>
            <a:off x="1098452" y="5508848"/>
            <a:ext cx="6947095"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rgbClr val="FF0000"/>
                </a:solidFill>
                <a:latin typeface="Times New Roman" panose="02020603050405020304"/>
                <a:ea typeface="Times New Roman" panose="02020603050405020304"/>
                <a:cs typeface="Times New Roman" panose="02020603050405020304"/>
                <a:sym typeface="Times New Roman" panose="02020603050405020304"/>
              </a:rPr>
              <a:t>Chitkara University Institute of Engineering and Technology, </a:t>
            </a:r>
          </a:p>
          <a:p>
            <a:pPr marL="0" marR="0" lvl="0" indent="0" algn="ctr" rtl="0">
              <a:spcBef>
                <a:spcPts val="0"/>
              </a:spcBef>
              <a:spcAft>
                <a:spcPts val="0"/>
              </a:spcAft>
              <a:buNone/>
            </a:pPr>
            <a:r>
              <a:rPr lang="en-US" sz="2000" b="1">
                <a:solidFill>
                  <a:srgbClr val="FF0000"/>
                </a:solidFill>
                <a:latin typeface="Times New Roman" panose="02020603050405020304"/>
                <a:ea typeface="Times New Roman" panose="02020603050405020304"/>
                <a:cs typeface="Times New Roman" panose="02020603050405020304"/>
                <a:sym typeface="Times New Roman" panose="02020603050405020304"/>
              </a:rPr>
              <a:t>Chitkara University, Punjab</a:t>
            </a:r>
            <a:endParaRPr sz="20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3"/>
          <p:cNvSpPr txBox="1"/>
          <p:nvPr/>
        </p:nvSpPr>
        <p:spPr>
          <a:xfrm>
            <a:off x="467544" y="260648"/>
            <a:ext cx="5400600"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imes New Roman" panose="02020603050405020304"/>
                <a:cs typeface="Times New Roman" panose="02020603050405020304"/>
                <a:sym typeface="Times New Roman" panose="02020603050405020304"/>
              </a:rPr>
              <a:t>Introduction</a:t>
            </a:r>
          </a:p>
        </p:txBody>
      </p:sp>
      <p:sp>
        <p:nvSpPr>
          <p:cNvPr id="61" name="Google Shape;61;p3"/>
          <p:cNvSpPr/>
          <p:nvPr/>
        </p:nvSpPr>
        <p:spPr>
          <a:xfrm>
            <a:off x="646660" y="1897087"/>
            <a:ext cx="8209241" cy="3785611"/>
          </a:xfrm>
          <a:prstGeom prst="rect">
            <a:avLst/>
          </a:prstGeom>
          <a:noFill/>
          <a:ln>
            <a:noFill/>
          </a:ln>
        </p:spPr>
        <p:txBody>
          <a:bodyPr spcFirstLastPara="1" wrap="square" lIns="0" tIns="45700" rIns="91425" bIns="45700" anchor="t" anchorCtr="0">
            <a:spAutoFit/>
          </a:bodyPr>
          <a:lstStyle/>
          <a:p>
            <a:r>
              <a:rPr lang="en-US" sz="2400" dirty="0">
                <a:latin typeface="Times New Roman" panose="02020603050405020304" pitchFamily="18" charset="0"/>
                <a:cs typeface="Times New Roman" panose="02020603050405020304" pitchFamily="18" charset="0"/>
              </a:rPr>
              <a:t>Our project, Online Portfolio, features an intuitive interface that allows users to effortlessly navigate through various dishes and access exclusive deals. By bridging the gap between customers and local restaurants, we strive to provide seamless online platform where users can explore diverse menus, customize their orders, and enjoy timely deliveries—all from the comfort of their homes.</a:t>
            </a:r>
          </a:p>
          <a:p>
            <a:r>
              <a:rPr lang="en-US" sz="2400" dirty="0">
                <a:latin typeface="Times New Roman" panose="02020603050405020304" pitchFamily="18" charset="0"/>
                <a:cs typeface="Times New Roman" panose="02020603050405020304" pitchFamily="18" charset="0"/>
              </a:rPr>
              <a:t>This project not only showcases our expertise in web development but also lays the foundation for a dynamic platform that can continuously evolve to meet user needs.</a:t>
            </a:r>
          </a:p>
        </p:txBody>
      </p:sp>
      <p:sp>
        <p:nvSpPr>
          <p:cNvPr id="62" name="Google Shape;62;p3"/>
          <p:cNvSpPr txBox="1"/>
          <p:nvPr/>
        </p:nvSpPr>
        <p:spPr>
          <a:xfrm>
            <a:off x="1394326" y="1894841"/>
            <a:ext cx="5175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angle 1"/>
          <p:cNvSpPr/>
          <p:nvPr/>
        </p:nvSpPr>
        <p:spPr>
          <a:xfrm>
            <a:off x="2377692" y="959757"/>
            <a:ext cx="3897565" cy="5847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Online Portfolio</a:t>
            </a:r>
          </a:p>
        </p:txBody>
      </p:sp>
    </p:spTree>
  </p:cSld>
  <p:clrMapOvr>
    <a:masterClrMapping/>
  </p:clrMapOvr>
  <mc:AlternateContent xmlns:mc="http://schemas.openxmlformats.org/markup-compatibility/2006" xmlns:p14="http://schemas.microsoft.com/office/powerpoint/2010/main">
    <mc:Choice Requires="p14">
      <p:transition spd="slow" p14:dur="10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4"/>
          <p:cNvSpPr txBox="1"/>
          <p:nvPr/>
        </p:nvSpPr>
        <p:spPr>
          <a:xfrm>
            <a:off x="467544" y="260648"/>
            <a:ext cx="540060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Statement</a:t>
            </a:r>
          </a:p>
        </p:txBody>
      </p:sp>
      <p:sp>
        <p:nvSpPr>
          <p:cNvPr id="69" name="Google Shape;69;p4"/>
          <p:cNvSpPr/>
          <p:nvPr/>
        </p:nvSpPr>
        <p:spPr>
          <a:xfrm>
            <a:off x="467544" y="965081"/>
            <a:ext cx="8136904" cy="56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An </a:t>
            </a:r>
            <a:r>
              <a:rPr lang="en-US" sz="2400" b="1" dirty="0">
                <a:latin typeface="Times New Roman" panose="02020603050405020304" pitchFamily="18" charset="0"/>
                <a:cs typeface="Times New Roman" panose="02020603050405020304" pitchFamily="18" charset="0"/>
              </a:rPr>
              <a:t>online portfolio</a:t>
            </a:r>
            <a:r>
              <a:rPr lang="en-US" sz="2400" dirty="0">
                <a:latin typeface="Times New Roman" panose="02020603050405020304" pitchFamily="18" charset="0"/>
                <a:cs typeface="Times New Roman" panose="02020603050405020304" pitchFamily="18" charset="0"/>
              </a:rPr>
              <a:t> serves as a digital representation of an individual’s work, skills, and achievements, providing a structured way to showcase expertise to potential employers, clients, or collaborators.</a:t>
            </a:r>
            <a:endParaRPr lang="en-US" sz="2400"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marR="0" lvl="0" indent="-431800" algn="l" rtl="0">
              <a:spcBef>
                <a:spcPts val="0"/>
              </a:spcBef>
              <a:spcAft>
                <a:spcPts val="0"/>
              </a:spcAft>
              <a:buClr>
                <a:schemeClr val="dk1"/>
              </a:buClr>
              <a:buSzPts val="3200"/>
              <a:buFont typeface="Times New Roman" panose="02020603050405020304"/>
              <a:buChar char="●"/>
            </a:pPr>
            <a:r>
              <a:rPr lang="en-US" sz="2400" b="1" u="sng" dirty="0">
                <a:latin typeface="Times New Roman" panose="02020603050405020304" pitchFamily="18" charset="0"/>
                <a:cs typeface="Times New Roman" panose="02020603050405020304" pitchFamily="18" charset="0"/>
              </a:rPr>
              <a:t>Lack of a Centralized Showcase</a:t>
            </a:r>
            <a:r>
              <a:rPr lang="en-US" sz="1200" b="1" u="sng" dirty="0"/>
              <a:t>:</a:t>
            </a:r>
            <a:r>
              <a:rPr lang="en-US" sz="1200" dirty="0"/>
              <a:t> </a:t>
            </a:r>
            <a:r>
              <a:rPr lang="en-US" sz="2400" dirty="0"/>
              <a:t>Many individuals struggle to present their skills, projects, and achievements in a structured and visually appealing manner. </a:t>
            </a:r>
          </a:p>
          <a:p>
            <a:pPr marL="457200" marR="0" lvl="0" indent="-431800" algn="l" rtl="0">
              <a:spcBef>
                <a:spcPts val="0"/>
              </a:spcBef>
              <a:spcAft>
                <a:spcPts val="0"/>
              </a:spcAft>
              <a:buClr>
                <a:schemeClr val="dk1"/>
              </a:buClr>
              <a:buSzPts val="3200"/>
              <a:buFont typeface="Times New Roman" panose="02020603050405020304"/>
              <a:buChar char="●"/>
            </a:pPr>
            <a:r>
              <a:rPr lang="en-US" sz="2400" b="1" u="sng" dirty="0">
                <a:latin typeface="Times New Roman" panose="02020603050405020304" pitchFamily="18" charset="0"/>
                <a:cs typeface="Times New Roman" panose="02020603050405020304" pitchFamily="18" charset="0"/>
              </a:rPr>
              <a:t>Limited Online Presence:</a:t>
            </a:r>
            <a:r>
              <a:rPr lang="en-US" sz="2400" dirty="0">
                <a:latin typeface="Times New Roman" panose="02020603050405020304" pitchFamily="18" charset="0"/>
                <a:cs typeface="Times New Roman" panose="02020603050405020304" pitchFamily="18" charset="0"/>
              </a:rPr>
              <a:t> </a:t>
            </a:r>
            <a:r>
              <a:rPr lang="en-US" sz="2400" dirty="0"/>
              <a:t>Without a portfolio, professionals and creatives may miss opportunities to showcase their work to potential clients, employers, or collaborators. </a:t>
            </a:r>
          </a:p>
          <a:p>
            <a:pPr marL="457200" marR="0" lvl="0" indent="-431800" algn="l" rtl="0">
              <a:spcBef>
                <a:spcPts val="0"/>
              </a:spcBef>
              <a:spcAft>
                <a:spcPts val="0"/>
              </a:spcAft>
              <a:buClr>
                <a:schemeClr val="dk1"/>
              </a:buClr>
              <a:buSzPts val="3200"/>
              <a:buFont typeface="Times New Roman" panose="02020603050405020304"/>
              <a:buChar char="●"/>
            </a:pPr>
            <a:r>
              <a:rPr lang="en-US" sz="2400" b="1" u="sng" dirty="0">
                <a:latin typeface="Times New Roman" panose="02020603050405020304" pitchFamily="18" charset="0"/>
                <a:cs typeface="Times New Roman" panose="02020603050405020304" pitchFamily="18" charset="0"/>
              </a:rPr>
              <a:t>Difficult Navigation &amp; Accessibility:</a:t>
            </a:r>
            <a:r>
              <a:rPr lang="en-US" sz="2400" dirty="0">
                <a:latin typeface="Times New Roman" panose="02020603050405020304" pitchFamily="18" charset="0"/>
                <a:cs typeface="Times New Roman" panose="02020603050405020304" pitchFamily="18" charset="0"/>
              </a:rPr>
              <a:t> Existing portfolio platforms may not provide an intuitive interface, making it hard for users to organize and present their work effectively.</a:t>
            </a:r>
            <a:r>
              <a:rPr lang="en-US"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p:cNvSpPr/>
          <p:nvPr/>
        </p:nvSpPr>
        <p:spPr>
          <a:xfrm>
            <a:off x="2836606" y="1115961"/>
            <a:ext cx="3470787" cy="7177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a:solidFill>
                  <a:schemeClr val="tx1"/>
                </a:solidFill>
              </a:rPr>
              <a:t>Technologies Used</a:t>
            </a:r>
          </a:p>
        </p:txBody>
      </p:sp>
      <p:cxnSp>
        <p:nvCxnSpPr>
          <p:cNvPr id="4" name="Straight Arrow Connector 3"/>
          <p:cNvCxnSpPr>
            <a:stCxn id="2" idx="2"/>
            <a:endCxn id="11" idx="0"/>
          </p:cNvCxnSpPr>
          <p:nvPr/>
        </p:nvCxnSpPr>
        <p:spPr>
          <a:xfrm flipH="1">
            <a:off x="4571999" y="1833716"/>
            <a:ext cx="1" cy="1244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2" idx="2"/>
            <a:endCxn id="10" idx="0"/>
          </p:cNvCxnSpPr>
          <p:nvPr/>
        </p:nvCxnSpPr>
        <p:spPr>
          <a:xfrm flipH="1">
            <a:off x="1602817" y="1833716"/>
            <a:ext cx="2969183" cy="1199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p:cNvSpPr/>
          <p:nvPr/>
        </p:nvSpPr>
        <p:spPr>
          <a:xfrm>
            <a:off x="786739" y="3033120"/>
            <a:ext cx="1632155" cy="5997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a:solidFill>
                  <a:schemeClr val="tx1"/>
                </a:solidFill>
              </a:rPr>
              <a:t>HTML</a:t>
            </a:r>
          </a:p>
        </p:txBody>
      </p:sp>
      <p:sp>
        <p:nvSpPr>
          <p:cNvPr id="11" name="Rectangle: Rounded Corners 10"/>
          <p:cNvSpPr/>
          <p:nvPr/>
        </p:nvSpPr>
        <p:spPr>
          <a:xfrm>
            <a:off x="3755921" y="3077995"/>
            <a:ext cx="1632155" cy="5997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CSS</a:t>
            </a:r>
          </a:p>
        </p:txBody>
      </p:sp>
      <p:sp>
        <p:nvSpPr>
          <p:cNvPr id="12" name="Arrow: Down 11"/>
          <p:cNvSpPr/>
          <p:nvPr/>
        </p:nvSpPr>
        <p:spPr>
          <a:xfrm>
            <a:off x="1484092" y="3621923"/>
            <a:ext cx="237448" cy="6980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Down 13"/>
          <p:cNvSpPr/>
          <p:nvPr/>
        </p:nvSpPr>
        <p:spPr>
          <a:xfrm>
            <a:off x="4480771" y="3703140"/>
            <a:ext cx="237448" cy="6562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Alternate Process 16"/>
          <p:cNvSpPr/>
          <p:nvPr/>
        </p:nvSpPr>
        <p:spPr>
          <a:xfrm>
            <a:off x="474685" y="4330975"/>
            <a:ext cx="2281084" cy="99305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rPr>
              <a:t>Used for structuring the content of the website</a:t>
            </a:r>
          </a:p>
        </p:txBody>
      </p:sp>
      <p:sp>
        <p:nvSpPr>
          <p:cNvPr id="18" name="Flowchart: Alternate Process 17"/>
          <p:cNvSpPr/>
          <p:nvPr/>
        </p:nvSpPr>
        <p:spPr>
          <a:xfrm>
            <a:off x="3286888" y="4384787"/>
            <a:ext cx="2625214" cy="99305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rPr>
              <a:t>Employed for styling and layout to enhance the visual appeal of the site</a:t>
            </a:r>
          </a:p>
        </p:txBody>
      </p:sp>
      <p:cxnSp>
        <p:nvCxnSpPr>
          <p:cNvPr id="15" name="Straight Arrow Connector 14"/>
          <p:cNvCxnSpPr>
            <a:stCxn id="2" idx="2"/>
            <a:endCxn id="20" idx="0"/>
          </p:cNvCxnSpPr>
          <p:nvPr/>
        </p:nvCxnSpPr>
        <p:spPr>
          <a:xfrm>
            <a:off x="4572000" y="1833716"/>
            <a:ext cx="3024174" cy="1196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p:cNvSpPr/>
          <p:nvPr/>
        </p:nvSpPr>
        <p:spPr>
          <a:xfrm>
            <a:off x="6520537" y="3030463"/>
            <a:ext cx="2151273" cy="57784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JAVASCRIPT</a:t>
            </a:r>
          </a:p>
        </p:txBody>
      </p:sp>
      <p:sp>
        <p:nvSpPr>
          <p:cNvPr id="24" name="Arrow: Down 23"/>
          <p:cNvSpPr/>
          <p:nvPr/>
        </p:nvSpPr>
        <p:spPr>
          <a:xfrm>
            <a:off x="7477450" y="3621923"/>
            <a:ext cx="237448" cy="7628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Alternate Process 25"/>
          <p:cNvSpPr/>
          <p:nvPr/>
        </p:nvSpPr>
        <p:spPr>
          <a:xfrm>
            <a:off x="6443221" y="4398405"/>
            <a:ext cx="2388678" cy="1010199"/>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creating interactive and dynamic web pages</a:t>
            </a:r>
            <a:endParaRPr lang="en-IN" sz="1600" b="1" dirty="0">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10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28345" y="130175"/>
            <a:ext cx="5639435" cy="531495"/>
          </a:xfrm>
          <a:prstGeom prst="rect">
            <a:avLst/>
          </a:prstGeom>
          <a:noFill/>
        </p:spPr>
        <p:txBody>
          <a:bodyPr wrap="square" rtlCol="0">
            <a:noAutofit/>
          </a:bodyPr>
          <a:lstStyle/>
          <a:p>
            <a:pPr algn="ctr"/>
            <a:r>
              <a:rPr lang="en-IN" altLang="en-US" sz="2600"/>
              <a:t>Contributions</a:t>
            </a:r>
          </a:p>
        </p:txBody>
      </p:sp>
      <p:graphicFrame>
        <p:nvGraphicFramePr>
          <p:cNvPr id="3" name="Table 2"/>
          <p:cNvGraphicFramePr/>
          <p:nvPr>
            <p:custDataLst>
              <p:tags r:id="rId1"/>
            </p:custDataLst>
            <p:extLst>
              <p:ext uri="{D42A27DB-BD31-4B8C-83A1-F6EECF244321}">
                <p14:modId xmlns:p14="http://schemas.microsoft.com/office/powerpoint/2010/main" val="2155604868"/>
              </p:ext>
            </p:extLst>
          </p:nvPr>
        </p:nvGraphicFramePr>
        <p:xfrm>
          <a:off x="172233" y="896171"/>
          <a:ext cx="8799534" cy="5722914"/>
        </p:xfrm>
        <a:graphic>
          <a:graphicData uri="http://schemas.openxmlformats.org/drawingml/2006/table">
            <a:tbl>
              <a:tblPr firstRow="1" bandRow="1">
                <a:tableStyleId>{5C22544A-7EE6-4342-B048-85BDC9FD1C3A}</a:tableStyleId>
              </a:tblPr>
              <a:tblGrid>
                <a:gridCol w="3331029">
                  <a:extLst>
                    <a:ext uri="{9D8B030D-6E8A-4147-A177-3AD203B41FA5}">
                      <a16:colId xmlns:a16="http://schemas.microsoft.com/office/drawing/2014/main" val="20000"/>
                    </a:ext>
                  </a:extLst>
                </a:gridCol>
                <a:gridCol w="5468505">
                  <a:extLst>
                    <a:ext uri="{9D8B030D-6E8A-4147-A177-3AD203B41FA5}">
                      <a16:colId xmlns:a16="http://schemas.microsoft.com/office/drawing/2014/main" val="20001"/>
                    </a:ext>
                  </a:extLst>
                </a:gridCol>
              </a:tblGrid>
              <a:tr h="430031">
                <a:tc>
                  <a:txBody>
                    <a:bodyPr/>
                    <a:lstStyle/>
                    <a:p>
                      <a:pPr algn="ctr">
                        <a:buNone/>
                      </a:pPr>
                      <a:r>
                        <a:rPr lang="en-IN" altLang="en-US" sz="2400"/>
                        <a:t>Team Members</a:t>
                      </a:r>
                    </a:p>
                  </a:txBody>
                  <a:tcPr/>
                </a:tc>
                <a:tc>
                  <a:txBody>
                    <a:bodyPr/>
                    <a:lstStyle/>
                    <a:p>
                      <a:pPr algn="ctr">
                        <a:buNone/>
                      </a:pPr>
                      <a:r>
                        <a:rPr lang="en-IN" altLang="en-US" sz="2400"/>
                        <a:t>Contributions</a:t>
                      </a:r>
                    </a:p>
                  </a:txBody>
                  <a:tcPr/>
                </a:tc>
                <a:extLst>
                  <a:ext uri="{0D108BD9-81ED-4DB2-BD59-A6C34878D82A}">
                    <a16:rowId xmlns:a16="http://schemas.microsoft.com/office/drawing/2014/main" val="10000"/>
                  </a:ext>
                </a:extLst>
              </a:tr>
              <a:tr h="774055">
                <a:tc>
                  <a:txBody>
                    <a:bodyPr/>
                    <a:lstStyle/>
                    <a:p>
                      <a:pPr algn="ctr">
                        <a:buNone/>
                      </a:pPr>
                      <a:r>
                        <a:rPr lang="en-IN" altLang="en-US" sz="2400" dirty="0"/>
                        <a:t>Chirag Khosla</a:t>
                      </a:r>
                    </a:p>
                  </a:txBody>
                  <a:tcPr/>
                </a:tc>
                <a:tc>
                  <a:txBody>
                    <a:bodyPr/>
                    <a:lstStyle/>
                    <a:p>
                      <a:pPr algn="ctr">
                        <a:buNone/>
                      </a:pPr>
                      <a:r>
                        <a:rPr lang="en-IN" altLang="en-US" sz="2400" dirty="0"/>
                        <a:t>Website </a:t>
                      </a:r>
                      <a:r>
                        <a:rPr lang="en-IN" altLang="en-US" sz="2400" dirty="0" err="1"/>
                        <a:t>Design,Frontend</a:t>
                      </a:r>
                      <a:r>
                        <a:rPr lang="en-IN" altLang="en-US" sz="2400" dirty="0"/>
                        <a:t> Development</a:t>
                      </a:r>
                    </a:p>
                  </a:txBody>
                  <a:tcPr/>
                </a:tc>
                <a:extLst>
                  <a:ext uri="{0D108BD9-81ED-4DB2-BD59-A6C34878D82A}">
                    <a16:rowId xmlns:a16="http://schemas.microsoft.com/office/drawing/2014/main" val="10001"/>
                  </a:ext>
                </a:extLst>
              </a:tr>
              <a:tr h="774055">
                <a:tc>
                  <a:txBody>
                    <a:bodyPr/>
                    <a:lstStyle/>
                    <a:p>
                      <a:pPr algn="ctr">
                        <a:buNone/>
                      </a:pPr>
                      <a:r>
                        <a:rPr lang="en-IN" altLang="en-US" sz="2400" dirty="0"/>
                        <a:t>Aryan Sanghi</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altLang="en-US" sz="2400" dirty="0"/>
                        <a:t>Website </a:t>
                      </a:r>
                      <a:r>
                        <a:rPr lang="en-IN" altLang="en-US" sz="2400" dirty="0" err="1"/>
                        <a:t>Design,Frontend</a:t>
                      </a:r>
                      <a:r>
                        <a:rPr lang="en-IN" altLang="en-US" sz="2400" dirty="0"/>
                        <a:t> Development</a:t>
                      </a:r>
                    </a:p>
                  </a:txBody>
                  <a:tcPr/>
                </a:tc>
                <a:extLst>
                  <a:ext uri="{0D108BD9-81ED-4DB2-BD59-A6C34878D82A}">
                    <a16:rowId xmlns:a16="http://schemas.microsoft.com/office/drawing/2014/main" val="10002"/>
                  </a:ext>
                </a:extLst>
              </a:tr>
              <a:tr h="1617354">
                <a:tc>
                  <a:txBody>
                    <a:bodyPr/>
                    <a:lstStyle/>
                    <a:p>
                      <a:pPr algn="ctr">
                        <a:buNone/>
                      </a:pPr>
                      <a:r>
                        <a:rPr lang="en-IN" altLang="en-US" sz="2400" dirty="0"/>
                        <a:t>Ayush Gupta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altLang="en-US" sz="2400" dirty="0"/>
                        <a:t>Website </a:t>
                      </a:r>
                      <a:r>
                        <a:rPr lang="en-IN" altLang="en-US" sz="2400" dirty="0" err="1"/>
                        <a:t>Design,Frontend</a:t>
                      </a:r>
                      <a:r>
                        <a:rPr lang="en-IN" altLang="en-US" sz="2400" dirty="0"/>
                        <a:t> , PPT, Java script , java , Ui-</a:t>
                      </a:r>
                      <a:r>
                        <a:rPr lang="en-IN" altLang="en-US" sz="2400" dirty="0" err="1"/>
                        <a:t>Ux</a:t>
                      </a:r>
                      <a:r>
                        <a:rPr lang="en-IN" altLang="en-US" sz="2400" dirty="0"/>
                        <a:t> Development</a:t>
                      </a:r>
                    </a:p>
                  </a:txBody>
                  <a:tcPr/>
                </a:tc>
                <a:extLst>
                  <a:ext uri="{0D108BD9-81ED-4DB2-BD59-A6C34878D82A}">
                    <a16:rowId xmlns:a16="http://schemas.microsoft.com/office/drawing/2014/main" val="4280899516"/>
                  </a:ext>
                </a:extLst>
              </a:tr>
              <a:tr h="1001220">
                <a:tc>
                  <a:txBody>
                    <a:bodyPr/>
                    <a:lstStyle/>
                    <a:p>
                      <a:pPr algn="ctr">
                        <a:buNone/>
                      </a:pPr>
                      <a:r>
                        <a:rPr lang="en-IN" altLang="en-US" sz="2400" dirty="0" err="1"/>
                        <a:t>Guransh</a:t>
                      </a:r>
                      <a:r>
                        <a:rPr lang="en-IN" altLang="en-US" sz="2400" dirty="0"/>
                        <a:t> Singh</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altLang="en-US" sz="2400" dirty="0"/>
                        <a:t>Backend </a:t>
                      </a:r>
                      <a:r>
                        <a:rPr lang="en-IN" altLang="en-US" sz="2400" dirty="0" err="1"/>
                        <a:t>Logic,Javascript</a:t>
                      </a:r>
                      <a:r>
                        <a:rPr lang="en-IN" altLang="en-US" sz="2400" dirty="0"/>
                        <a:t> Coding </a:t>
                      </a:r>
                    </a:p>
                    <a:p>
                      <a:pPr algn="ctr">
                        <a:buNone/>
                      </a:pPr>
                      <a:endParaRPr lang="en-IN" altLang="en-US" sz="2400" dirty="0"/>
                    </a:p>
                  </a:txBody>
                  <a:tcPr/>
                </a:tc>
                <a:extLst>
                  <a:ext uri="{0D108BD9-81ED-4DB2-BD59-A6C34878D82A}">
                    <a16:rowId xmlns:a16="http://schemas.microsoft.com/office/drawing/2014/main" val="755163665"/>
                  </a:ext>
                </a:extLst>
              </a:tr>
              <a:tr h="1001220">
                <a:tc>
                  <a:txBody>
                    <a:bodyPr/>
                    <a:lstStyle/>
                    <a:p>
                      <a:pPr algn="ctr">
                        <a:buNone/>
                      </a:pPr>
                      <a:r>
                        <a:rPr lang="en-IN" altLang="en-US" sz="2400" dirty="0"/>
                        <a:t>Chirag Sharma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IN" altLang="en-US" sz="2400" dirty="0"/>
                        <a:t>Backend </a:t>
                      </a:r>
                      <a:r>
                        <a:rPr lang="en-IN" altLang="en-US" sz="2400" dirty="0" err="1"/>
                        <a:t>Logic,Javascript</a:t>
                      </a:r>
                      <a:r>
                        <a:rPr lang="en-IN" altLang="en-US" sz="2400" dirty="0"/>
                        <a:t> Coding </a:t>
                      </a:r>
                    </a:p>
                    <a:p>
                      <a:pPr algn="ctr">
                        <a:buNone/>
                      </a:pPr>
                      <a:endParaRPr lang="en-IN" altLang="en-US" sz="2400" dirty="0"/>
                    </a:p>
                  </a:txBody>
                  <a:tcPr/>
                </a:tc>
                <a:extLst>
                  <a:ext uri="{0D108BD9-81ED-4DB2-BD59-A6C34878D82A}">
                    <a16:rowId xmlns:a16="http://schemas.microsoft.com/office/drawing/2014/main" val="211614352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0000">
        <p:cut/>
      </p:transition>
    </mc:Choice>
    <mc:Fallback xmlns="">
      <p:transition spd="slow">
        <p:cu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588*323"/>
  <p:tag name="TABLE_ENDDRAG_RECT" val="84*124*588*323"/>
</p:tagLst>
</file>

<file path=ppt/theme/theme1.xml><?xml version="1.0" encoding="utf-8"?>
<a:theme xmlns:a="http://schemas.openxmlformats.org/drawingml/2006/main" name="Bubble Sor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346</Words>
  <Application>Microsoft Office PowerPoint</Application>
  <PresentationFormat>On-screen Show (4:3)</PresentationFormat>
  <Paragraphs>43</Paragraphs>
  <Slides>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 Black</vt:lpstr>
      <vt:lpstr>Arial</vt:lpstr>
      <vt:lpstr>Times New Roman</vt:lpstr>
      <vt:lpstr>Calibri</vt:lpstr>
      <vt:lpstr>Bubble Sort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abc</dc:creator>
  <cp:lastModifiedBy>Ayush Gupta</cp:lastModifiedBy>
  <cp:revision>26</cp:revision>
  <dcterms:created xsi:type="dcterms:W3CDTF">2022-12-12T14:14:00Z</dcterms:created>
  <dcterms:modified xsi:type="dcterms:W3CDTF">2025-05-22T05:56:27Z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99B7BF40F4BD4B529B6DC07B5084F8C2_12</vt:lpwstr>
  </property>
  <property fmtid="{D5CDD505-2E9C-101B-9397-08002B2CF9AE}" pid="3" name="KSOProductBuildVer">
    <vt:lpwstr>1033-12.2.0.19805</vt:lpwstr>
  </property>
</Properties>
</file>