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9E88-D244-4141-B792-6CD66B5E265B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CF61-D592-4A32-B078-E39797027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8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6CF61-D592-4A32-B078-E397970271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8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96052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2817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99851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421753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05178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9985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5669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1913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62960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40461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8148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69016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44085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93753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2756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4806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76248"/>
      </p:ext>
    </p:extLst>
  </p:cSld>
  <p:clrMapOvr>
    <a:masterClrMapping/>
  </p:clrMapOvr>
  <p:transition spd="med" advTm="7259">
    <p:pull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34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ransition spd="med" advTm="7259">
    <p:pull/>
    <p:sndAc>
      <p:stSnd>
        <p:snd r:embed="rId19" name="arrow.wav"/>
      </p:stSnd>
    </p:sndAc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357440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CHAPTER </a:t>
            </a:r>
            <a:r>
              <a:rPr lang="en-IN" b="1" dirty="0" smtClean="0">
                <a:solidFill>
                  <a:srgbClr val="00B050"/>
                </a:solidFill>
              </a:rPr>
              <a:t>-  </a:t>
            </a:r>
            <a:r>
              <a:rPr lang="en-IN" b="1" dirty="0" smtClean="0">
                <a:solidFill>
                  <a:srgbClr val="FF0000"/>
                </a:solidFill>
              </a:rPr>
              <a:t>ELECTRICITY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CLASS      </a:t>
            </a:r>
            <a:r>
              <a:rPr lang="en-IN" b="1" dirty="0" smtClean="0">
                <a:solidFill>
                  <a:srgbClr val="00B050"/>
                </a:solidFill>
              </a:rPr>
              <a:t>- </a:t>
            </a:r>
            <a:r>
              <a:rPr lang="en-IN" b="1" dirty="0" smtClean="0"/>
              <a:t>  </a:t>
            </a:r>
            <a:r>
              <a:rPr lang="en-IN" b="1" dirty="0" smtClean="0">
                <a:solidFill>
                  <a:srgbClr val="FF0000"/>
                </a:solidFill>
              </a:rPr>
              <a:t>X 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chemeClr val="tx1"/>
                </a:solidFill>
              </a:rPr>
              <a:t>                                  MADE BY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>
                <a:solidFill>
                  <a:srgbClr val="FFC000"/>
                </a:solidFill>
              </a:rPr>
              <a:t> </a:t>
            </a:r>
            <a:r>
              <a:rPr lang="en-IN" b="1" dirty="0" smtClean="0">
                <a:solidFill>
                  <a:srgbClr val="FFC000"/>
                </a:solidFill>
              </a:rPr>
              <a:t>                           KANCHAN TYAGI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4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7259">
        <p:circle/>
      </p:transition>
    </mc:Choice>
    <mc:Fallback>
      <p:transition spd="slow" advTm="7259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repeatCount="20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770" y="289260"/>
            <a:ext cx="8911687" cy="1280890"/>
          </a:xfrm>
        </p:spPr>
        <p:txBody>
          <a:bodyPr/>
          <a:lstStyle/>
          <a:p>
            <a:r>
              <a:rPr lang="en-IN" baseline="30000" dirty="0" smtClean="0">
                <a:solidFill>
                  <a:srgbClr val="FF0000"/>
                </a:solidFill>
              </a:rPr>
              <a:t>ELECTRIC POWER</a:t>
            </a:r>
            <a:endParaRPr lang="en-IN" baseline="30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100" dirty="0" smtClean="0"/>
              <a:t>“The rate of doing electric work is called electric power”. It is represented by ‘P’</a:t>
            </a:r>
          </a:p>
          <a:p>
            <a:r>
              <a:rPr lang="en-IN" sz="3100" b="1" dirty="0"/>
              <a:t> </a:t>
            </a:r>
            <a:r>
              <a:rPr lang="en-IN" sz="3100" b="1" dirty="0" smtClean="0"/>
              <a:t>P = W / T</a:t>
            </a:r>
          </a:p>
          <a:p>
            <a:r>
              <a:rPr lang="en-IN" sz="2600" dirty="0" smtClean="0"/>
              <a:t>SI unit is watt.</a:t>
            </a:r>
          </a:p>
          <a:p>
            <a:r>
              <a:rPr lang="en-IN" sz="2600" dirty="0" smtClean="0"/>
              <a:t>Other unit is joule /second</a:t>
            </a:r>
          </a:p>
          <a:p>
            <a:r>
              <a:rPr lang="en-IN" sz="2600" dirty="0" smtClean="0"/>
              <a:t>Other formula of power </a:t>
            </a:r>
            <a:r>
              <a:rPr lang="en-IN" sz="2800" dirty="0" smtClean="0"/>
              <a:t>is     </a:t>
            </a:r>
            <a:r>
              <a:rPr lang="en-IN" sz="2800" b="1" dirty="0" smtClean="0"/>
              <a:t>P = V * I</a:t>
            </a:r>
          </a:p>
          <a:p>
            <a:pPr>
              <a:buAutoNum type="arabicPeriod"/>
            </a:pPr>
            <a:r>
              <a:rPr lang="en-IN" sz="2800" b="1" dirty="0" smtClean="0"/>
              <a:t>                                              P = I</a:t>
            </a:r>
            <a:r>
              <a:rPr lang="en-IN" sz="2800" b="1" baseline="30000" dirty="0" smtClean="0"/>
              <a:t>2</a:t>
            </a:r>
            <a:r>
              <a:rPr lang="en-IN" sz="2800" b="1" dirty="0" smtClean="0"/>
              <a:t>R   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rgbClr val="C00000"/>
                </a:solidFill>
              </a:rPr>
              <a:t>2</a:t>
            </a:r>
            <a:r>
              <a:rPr lang="en-IN" sz="2800" dirty="0" smtClean="0">
                <a:solidFill>
                  <a:srgbClr val="C00000"/>
                </a:solidFill>
              </a:rPr>
              <a:t>.</a:t>
            </a:r>
            <a:r>
              <a:rPr lang="en-IN" sz="2800" b="1" dirty="0" smtClean="0"/>
              <a:t>                                                P = V</a:t>
            </a:r>
            <a:r>
              <a:rPr lang="en-IN" sz="2800" b="1" baseline="30000" dirty="0" smtClean="0"/>
              <a:t>2</a:t>
            </a:r>
            <a:r>
              <a:rPr lang="en-IN" sz="2800" b="1" dirty="0" smtClean="0"/>
              <a:t>/R</a:t>
            </a:r>
          </a:p>
          <a:p>
            <a:r>
              <a:rPr lang="en-IN" sz="2600" b="1" dirty="0" smtClean="0"/>
              <a:t>One watt </a:t>
            </a:r>
            <a:r>
              <a:rPr lang="en-IN" sz="2600" dirty="0" smtClean="0"/>
              <a:t>– it is the power consumed by a device that carries 1A of current when operated at a potential difference of </a:t>
            </a:r>
            <a:r>
              <a:rPr lang="en-IN" sz="2600" dirty="0"/>
              <a:t>1</a:t>
            </a:r>
            <a:r>
              <a:rPr lang="en-IN" sz="2600" dirty="0" smtClean="0"/>
              <a:t>V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JOULES LAW OF HEATING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5380"/>
          </a:xfrm>
        </p:spPr>
        <p:txBody>
          <a:bodyPr>
            <a:normAutofit fontScale="77500" lnSpcReduction="20000"/>
          </a:bodyPr>
          <a:lstStyle/>
          <a:p>
            <a:r>
              <a:rPr lang="en-IN" sz="2600" dirty="0" smtClean="0"/>
              <a:t>This law implies that heat produced in a resistors is                                              </a:t>
            </a:r>
          </a:p>
          <a:p>
            <a:pPr marL="0" indent="0">
              <a:buNone/>
            </a:pPr>
            <a:r>
              <a:rPr lang="en-IN" sz="2600" dirty="0" smtClean="0"/>
              <a:t>1. directly proportional to the square of current </a:t>
            </a:r>
          </a:p>
          <a:p>
            <a:pPr marL="0" indent="0">
              <a:buNone/>
            </a:pPr>
            <a:r>
              <a:rPr lang="en-IN" sz="2600" dirty="0" smtClean="0"/>
              <a:t>2. directly proportional to the resistance for a given current </a:t>
            </a:r>
          </a:p>
          <a:p>
            <a:pPr marL="0" indent="0">
              <a:buNone/>
            </a:pPr>
            <a:r>
              <a:rPr lang="en-IN" sz="2600" dirty="0" smtClean="0"/>
              <a:t>3. directly proportional to the time for which the current flows through the          resistance </a:t>
            </a:r>
          </a:p>
          <a:p>
            <a:pPr marL="400050" lvl="1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                H = </a:t>
            </a:r>
            <a:r>
              <a:rPr lang="en-IN" sz="2300" b="1" dirty="0" smtClean="0"/>
              <a:t>I</a:t>
            </a:r>
            <a:r>
              <a:rPr lang="en-IN" sz="2300" b="1" baseline="30000" dirty="0" smtClean="0"/>
              <a:t>2</a:t>
            </a:r>
            <a:r>
              <a:rPr lang="en-IN" sz="2300" b="1" dirty="0" smtClean="0"/>
              <a:t>RT</a:t>
            </a:r>
            <a:r>
              <a:rPr lang="en-IN" sz="2400" b="1" dirty="0" smtClean="0"/>
              <a:t>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    where I = Current</a:t>
            </a:r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                R = Resistance</a:t>
            </a:r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                T = Time</a:t>
            </a:r>
          </a:p>
          <a:p>
            <a:pPr marL="0" indent="0">
              <a:buNone/>
            </a:pPr>
            <a:r>
              <a:rPr lang="en-IN" sz="2600" b="1" dirty="0"/>
              <a:t> </a:t>
            </a:r>
            <a:r>
              <a:rPr lang="en-IN" sz="2600" b="1" dirty="0" smtClean="0"/>
              <a:t>               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b="1" dirty="0"/>
              <a:t> </a:t>
            </a:r>
            <a:endParaRPr lang="en-IN" sz="2600" b="1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5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ELECTRICITY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ELECTRIC CHARGE  </a:t>
            </a:r>
            <a:r>
              <a:rPr lang="en-IN" sz="2400" dirty="0" smtClean="0"/>
              <a:t>-   It is the additional property of electrons which rise the electrostatics force between two electron. It is denoted by q or Q.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Q  = ne  where n = no </a:t>
            </a:r>
            <a:r>
              <a:rPr lang="en-IN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of</a:t>
            </a:r>
            <a:r>
              <a:rPr lang="en-IN" sz="2400" dirty="0" smtClean="0"/>
              <a:t> electrons</a:t>
            </a:r>
          </a:p>
          <a:p>
            <a:pPr marL="0" indent="0">
              <a:buNone/>
            </a:pPr>
            <a:r>
              <a:rPr lang="en-IN" sz="2400" dirty="0" smtClean="0"/>
              <a:t>                                          e = basic unit of charges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       e = 1.6 * 10</a:t>
            </a:r>
            <a:r>
              <a:rPr lang="en-IN" sz="2400" baseline="30000" dirty="0" smtClean="0"/>
              <a:t>-19</a:t>
            </a:r>
            <a:r>
              <a:rPr lang="en-IN" sz="2400" dirty="0" smtClean="0"/>
              <a:t> c </a:t>
            </a:r>
          </a:p>
          <a:p>
            <a:pPr marL="0" indent="0">
              <a:buNone/>
            </a:pPr>
            <a:r>
              <a:rPr lang="en-IN" sz="2400" dirty="0" smtClean="0"/>
              <a:t>Si unit of charge is coulomb (C).                                                          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FF0000"/>
                </a:solidFill>
              </a:rPr>
              <a:t>ELECTRIC CURRENT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Flow Of Charge Is Known As Current. </a:t>
            </a:r>
          </a:p>
          <a:p>
            <a:r>
              <a:rPr lang="en-IN" sz="2400" dirty="0" smtClean="0"/>
              <a:t>It Is Denoted By I Or </a:t>
            </a:r>
            <a:r>
              <a:rPr lang="en-IN" sz="2400" dirty="0" err="1" smtClean="0"/>
              <a:t>i</a:t>
            </a:r>
            <a:r>
              <a:rPr lang="en-IN" sz="2400" dirty="0" smtClean="0"/>
              <a:t>. </a:t>
            </a:r>
          </a:p>
          <a:p>
            <a:r>
              <a:rPr lang="en-IN" sz="2400" b="1" dirty="0" smtClean="0"/>
              <a:t>I=Q/T</a:t>
            </a:r>
            <a:r>
              <a:rPr lang="en-IN" sz="2400" dirty="0" smtClean="0"/>
              <a:t>   WHERE     I=CURRENT ,Q=CHARGE ,  T =TIME</a:t>
            </a:r>
          </a:p>
          <a:p>
            <a:r>
              <a:rPr lang="en-IN" sz="2400" dirty="0" smtClean="0"/>
              <a:t>Si Unit Is Ampere.</a:t>
            </a:r>
          </a:p>
          <a:p>
            <a:r>
              <a:rPr lang="en-IN" sz="2400" dirty="0" smtClean="0"/>
              <a:t>Other Unit Coulomb/second </a:t>
            </a:r>
          </a:p>
          <a:p>
            <a:r>
              <a:rPr lang="en-IN" sz="2400" b="1" dirty="0" smtClean="0"/>
              <a:t>One ampere- </a:t>
            </a:r>
            <a:r>
              <a:rPr lang="en-IN" sz="2400" dirty="0" smtClean="0"/>
              <a:t>one ampere is constituted by the flow of one coulomb of charge per second.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9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ELECTRIC 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PONTENTIAL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1841" y="2162628"/>
            <a:ext cx="8915400" cy="3777622"/>
          </a:xfrm>
        </p:spPr>
        <p:txBody>
          <a:bodyPr/>
          <a:lstStyle/>
          <a:p>
            <a:r>
              <a:rPr lang="en-IN" sz="2400" dirty="0" smtClean="0"/>
              <a:t>Electric potential at a point is defined as the </a:t>
            </a:r>
            <a:r>
              <a:rPr lang="en-IN" sz="2400" dirty="0" err="1" smtClean="0"/>
              <a:t>workdone</a:t>
            </a:r>
            <a:r>
              <a:rPr lang="en-IN" sz="2400" dirty="0" smtClean="0"/>
              <a:t> taking a unit coulomb charge infinity to that point </a:t>
            </a:r>
          </a:p>
          <a:p>
            <a:r>
              <a:rPr lang="en-IN" sz="2400" dirty="0" smtClean="0"/>
              <a:t>It is denoted by v or V</a:t>
            </a:r>
          </a:p>
          <a:p>
            <a:r>
              <a:rPr lang="en-IN" sz="2400" b="1" dirty="0" smtClean="0"/>
              <a:t>V = W/Q</a:t>
            </a:r>
          </a:p>
          <a:p>
            <a:r>
              <a:rPr lang="en-IN" sz="2400" dirty="0" smtClean="0"/>
              <a:t>Si unit is volt.</a:t>
            </a:r>
          </a:p>
          <a:p>
            <a:r>
              <a:rPr lang="en-IN" sz="2400" b="1" dirty="0" smtClean="0"/>
              <a:t>One volt </a:t>
            </a:r>
            <a:r>
              <a:rPr lang="en-IN" sz="2400" dirty="0" smtClean="0"/>
              <a:t>- one volt is the potential between two point when one joule of work is done to move a charge of one coulomb form one point to the other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15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AMMETER AND VOLTMETER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688" y="2775874"/>
            <a:ext cx="9601196" cy="1873399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AMMETER</a:t>
            </a:r>
            <a:r>
              <a:rPr lang="en-IN" sz="2400" dirty="0" smtClean="0"/>
              <a:t> –An instrument called ammeter measure electric current in a circuit. It is always connected in series in a circuit</a:t>
            </a:r>
          </a:p>
          <a:p>
            <a:r>
              <a:rPr lang="en-IN" sz="2400" b="1" dirty="0" smtClean="0"/>
              <a:t>VOLTMETER</a:t>
            </a:r>
            <a:r>
              <a:rPr lang="en-IN" sz="2400" dirty="0" smtClean="0"/>
              <a:t>- An instrument called voltmeter measure electric potential  in a circuit . It is always connected in parallel in a circuit.  </a:t>
            </a:r>
            <a:endParaRPr lang="en-IN" sz="2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0HM’ S LAW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9600" dirty="0"/>
              <a:t>T</a:t>
            </a:r>
            <a:r>
              <a:rPr lang="en-IN" sz="9600" dirty="0" smtClean="0"/>
              <a:t>he potential difference across the ends of a given metallic wire in an electric circuit is directly proportional to the current flowing through it at constant temperature .</a:t>
            </a:r>
          </a:p>
          <a:p>
            <a:pPr marL="0" indent="0"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                     V </a:t>
            </a:r>
            <a:r>
              <a:rPr lang="el-GR" sz="9600" dirty="0" smtClean="0"/>
              <a:t>α</a:t>
            </a:r>
            <a:r>
              <a:rPr lang="en-IN" sz="9600" dirty="0" smtClean="0"/>
              <a:t> I                                                                                                           </a:t>
            </a:r>
            <a:endParaRPr lang="en-IN" dirty="0" smtClean="0"/>
          </a:p>
          <a:p>
            <a:pPr marL="0" indent="0">
              <a:buNone/>
            </a:pPr>
            <a:r>
              <a:rPr lang="en-IN" sz="9600" dirty="0" smtClean="0"/>
              <a:t>                            V = IR</a:t>
            </a:r>
          </a:p>
          <a:p>
            <a:pPr marL="0" indent="0"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                       where V = Potential difference</a:t>
            </a:r>
          </a:p>
          <a:p>
            <a:pPr marL="0" indent="0"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                                    I  = current </a:t>
            </a:r>
          </a:p>
          <a:p>
            <a:pPr marL="0" indent="0">
              <a:buNone/>
            </a:pPr>
            <a:r>
              <a:rPr lang="en-IN" sz="9600" dirty="0"/>
              <a:t> </a:t>
            </a:r>
            <a:r>
              <a:rPr lang="en-IN" sz="9600" dirty="0" smtClean="0"/>
              <a:t>                                         R = Resistance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‘”’’</a:t>
            </a:r>
            <a:endParaRPr lang="en-IN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RESISTANCE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733" y="3239512"/>
            <a:ext cx="9601196" cy="20537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dirty="0" smtClean="0"/>
              <a:t>It is the property of a conductor  to resist the flow of charges through it . It is represented by ‘R’      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          R = V/I</a:t>
            </a:r>
          </a:p>
          <a:p>
            <a:r>
              <a:rPr lang="en-IN" sz="2400" dirty="0" smtClean="0"/>
              <a:t>It’s Si unit is ‘</a:t>
            </a:r>
            <a:r>
              <a:rPr lang="el-GR" sz="2400" dirty="0" smtClean="0"/>
              <a:t>Ω</a:t>
            </a:r>
            <a:r>
              <a:rPr lang="en-IN" sz="2400" dirty="0" smtClean="0"/>
              <a:t>’ ohm</a:t>
            </a:r>
            <a:endParaRPr lang="en-IN" sz="2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RESISTORS IN SERIES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964" y="1669774"/>
            <a:ext cx="8919361" cy="472281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400" dirty="0" smtClean="0"/>
              <a:t>In series combination  the equivalent resistance is equal to the sum of individual resistance </a:t>
            </a:r>
            <a:r>
              <a:rPr lang="en-IN" dirty="0" smtClean="0"/>
              <a:t>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</a:t>
            </a:r>
            <a:r>
              <a:rPr lang="en-IN" sz="2400" b="1" dirty="0" smtClean="0"/>
              <a:t>R = R</a:t>
            </a:r>
            <a:r>
              <a:rPr lang="en-IN" sz="1600" b="1" dirty="0" smtClean="0"/>
              <a:t>1</a:t>
            </a:r>
            <a:r>
              <a:rPr lang="en-IN" sz="2400" b="1" dirty="0" smtClean="0"/>
              <a:t>+R</a:t>
            </a:r>
            <a:r>
              <a:rPr lang="en-IN" sz="1600" b="1" dirty="0" smtClean="0"/>
              <a:t>2</a:t>
            </a:r>
            <a:r>
              <a:rPr lang="en-IN" sz="2400" b="1" dirty="0" smtClean="0"/>
              <a:t>+R</a:t>
            </a:r>
            <a:r>
              <a:rPr lang="en-IN" sz="1100" b="1" dirty="0" smtClean="0"/>
              <a:t>3</a:t>
            </a:r>
            <a:r>
              <a:rPr lang="en-IN" sz="2400" b="1" dirty="0" smtClean="0"/>
              <a:t>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</a:t>
            </a:r>
            <a:r>
              <a:rPr lang="en-IN" sz="2400" dirty="0" smtClean="0"/>
              <a:t>derive             total potential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                    </a:t>
            </a:r>
            <a:r>
              <a:rPr lang="en-IN" sz="2400" dirty="0" smtClean="0"/>
              <a:t> V   = V</a:t>
            </a:r>
            <a:r>
              <a:rPr lang="en-IN" sz="1400" dirty="0" smtClean="0"/>
              <a:t>1</a:t>
            </a:r>
            <a:r>
              <a:rPr lang="en-IN" sz="2400" dirty="0" smtClean="0"/>
              <a:t> +V</a:t>
            </a:r>
            <a:r>
              <a:rPr lang="en-IN" dirty="0" smtClean="0"/>
              <a:t>2</a:t>
            </a:r>
            <a:r>
              <a:rPr lang="en-IN" sz="2400" dirty="0" smtClean="0"/>
              <a:t>+V</a:t>
            </a:r>
            <a:r>
              <a:rPr lang="en-IN" dirty="0" smtClean="0"/>
              <a:t>3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IR   = IR</a:t>
            </a:r>
            <a:r>
              <a:rPr lang="en-IN" dirty="0" smtClean="0"/>
              <a:t>1</a:t>
            </a:r>
            <a:r>
              <a:rPr lang="en-IN" sz="2400" dirty="0" smtClean="0"/>
              <a:t>+IR</a:t>
            </a:r>
            <a:r>
              <a:rPr lang="en-IN" dirty="0" smtClean="0"/>
              <a:t>2</a:t>
            </a:r>
            <a:r>
              <a:rPr lang="en-IN" sz="2400" dirty="0" smtClean="0"/>
              <a:t>+IR</a:t>
            </a:r>
            <a:r>
              <a:rPr lang="en-IN" dirty="0" smtClean="0"/>
              <a:t>3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IR   = I(R</a:t>
            </a:r>
            <a:r>
              <a:rPr lang="en-IN" dirty="0" smtClean="0"/>
              <a:t>1</a:t>
            </a:r>
            <a:r>
              <a:rPr lang="en-IN" sz="2400" dirty="0" smtClean="0"/>
              <a:t>+R</a:t>
            </a:r>
            <a:r>
              <a:rPr lang="en-IN" dirty="0" smtClean="0"/>
              <a:t>2</a:t>
            </a:r>
            <a:r>
              <a:rPr lang="en-IN" sz="2400" dirty="0" smtClean="0"/>
              <a:t>+R</a:t>
            </a:r>
            <a:r>
              <a:rPr lang="en-IN" dirty="0" smtClean="0"/>
              <a:t>3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                         R    = R</a:t>
            </a:r>
            <a:r>
              <a:rPr lang="en-IN" dirty="0" smtClean="0"/>
              <a:t>1</a:t>
            </a:r>
            <a:r>
              <a:rPr lang="en-IN" sz="2400" dirty="0" smtClean="0"/>
              <a:t>+R</a:t>
            </a:r>
            <a:r>
              <a:rPr lang="en-IN" dirty="0" smtClean="0"/>
              <a:t>2</a:t>
            </a:r>
            <a:r>
              <a:rPr lang="en-IN" sz="2400" dirty="0" smtClean="0"/>
              <a:t>+R</a:t>
            </a:r>
            <a:r>
              <a:rPr lang="en-IN" dirty="0" smtClean="0"/>
              <a:t>3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4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RESISTORS IN PARALLEL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 smtClean="0"/>
              <a:t>The reciprocal of The equivalent resistance of a parallel combination of resistors is equal to the sum of the reciprocal of individual resistance of the given resistors</a:t>
            </a:r>
          </a:p>
          <a:p>
            <a:r>
              <a:rPr lang="en-IN" dirty="0" smtClean="0"/>
              <a:t>      </a:t>
            </a:r>
            <a:r>
              <a:rPr lang="en-IN" b="1" dirty="0" smtClean="0"/>
              <a:t>1/R = 1/R</a:t>
            </a:r>
            <a:r>
              <a:rPr lang="en-IN" sz="1100" b="1" dirty="0" smtClean="0"/>
              <a:t>1</a:t>
            </a:r>
            <a:r>
              <a:rPr lang="en-IN" b="1" dirty="0" smtClean="0"/>
              <a:t> +1/R</a:t>
            </a:r>
            <a:r>
              <a:rPr lang="en-IN" sz="1100" b="1" dirty="0" smtClean="0"/>
              <a:t>2</a:t>
            </a:r>
            <a:r>
              <a:rPr lang="en-IN" b="1" dirty="0" smtClean="0"/>
              <a:t> +1/R</a:t>
            </a:r>
            <a:r>
              <a:rPr lang="en-IN" sz="1100" b="1" dirty="0" smtClean="0"/>
              <a:t>3 </a:t>
            </a:r>
          </a:p>
          <a:p>
            <a:pPr marL="0" indent="0">
              <a:buNone/>
            </a:pPr>
            <a:r>
              <a:rPr lang="en-IN" sz="2400" dirty="0" smtClean="0"/>
              <a:t>  Derive    total current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I       =     I</a:t>
            </a:r>
            <a:r>
              <a:rPr lang="en-IN" dirty="0" smtClean="0"/>
              <a:t>1 </a:t>
            </a:r>
            <a:r>
              <a:rPr lang="en-IN" sz="2400" dirty="0" smtClean="0"/>
              <a:t>    + I</a:t>
            </a:r>
            <a:r>
              <a:rPr lang="en-IN" dirty="0" smtClean="0"/>
              <a:t>2 </a:t>
            </a:r>
            <a:r>
              <a:rPr lang="en-IN" sz="2400" dirty="0" smtClean="0"/>
              <a:t>    + I</a:t>
            </a:r>
            <a:r>
              <a:rPr lang="en-IN" dirty="0" smtClean="0"/>
              <a:t>3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V/R    =  V/R</a:t>
            </a:r>
            <a:r>
              <a:rPr lang="en-IN" dirty="0" smtClean="0"/>
              <a:t>1</a:t>
            </a:r>
            <a:r>
              <a:rPr lang="en-IN" sz="2400" dirty="0" smtClean="0"/>
              <a:t>  + V/R</a:t>
            </a:r>
            <a:r>
              <a:rPr lang="en-IN" dirty="0" smtClean="0"/>
              <a:t>2</a:t>
            </a:r>
            <a:r>
              <a:rPr lang="en-IN" sz="2400" dirty="0" smtClean="0"/>
              <a:t> + V/R</a:t>
            </a:r>
            <a:r>
              <a:rPr lang="en-IN" dirty="0" smtClean="0"/>
              <a:t>3</a:t>
            </a:r>
            <a:r>
              <a:rPr lang="en-IN" sz="2400" dirty="0" smtClean="0"/>
              <a:t> 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V(1/R) = V(1/R</a:t>
            </a:r>
            <a:r>
              <a:rPr lang="en-IN" dirty="0" smtClean="0"/>
              <a:t>1</a:t>
            </a:r>
            <a:r>
              <a:rPr lang="en-IN" sz="2400" dirty="0" smtClean="0"/>
              <a:t>) + V(1/R</a:t>
            </a:r>
            <a:r>
              <a:rPr lang="en-IN" dirty="0" smtClean="0"/>
              <a:t>2</a:t>
            </a:r>
            <a:r>
              <a:rPr lang="en-IN" sz="2400" dirty="0" smtClean="0"/>
              <a:t>) + V(1/R</a:t>
            </a:r>
            <a:r>
              <a:rPr lang="en-IN" dirty="0" smtClean="0"/>
              <a:t>3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                           1/R   =  1/R</a:t>
            </a:r>
            <a:r>
              <a:rPr lang="en-IN" dirty="0" smtClean="0"/>
              <a:t>2 </a:t>
            </a:r>
            <a:r>
              <a:rPr lang="en-IN" sz="2400" dirty="0" smtClean="0"/>
              <a:t>   +1/R</a:t>
            </a:r>
            <a:r>
              <a:rPr lang="en-IN" dirty="0" smtClean="0"/>
              <a:t>2 </a:t>
            </a:r>
            <a:r>
              <a:rPr lang="en-IN" sz="2400" dirty="0" smtClean="0"/>
              <a:t>  +1/R</a:t>
            </a:r>
            <a:r>
              <a:rPr lang="en-IN" dirty="0" smtClean="0"/>
              <a:t>3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7259">
        <p14:ripple/>
      </p:transition>
    </mc:Choice>
    <mc:Fallback>
      <p:transition spd="slow" advTm="7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344</TotalTime>
  <Words>594</Words>
  <Application>Microsoft Office PowerPoint</Application>
  <PresentationFormat>Widescreen</PresentationFormat>
  <Paragraphs>88</Paragraphs>
  <Slides>11</Slides>
  <Notes>1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CHAPTER -  ELECTRICITY CLASS      -   X B                                     MADE BY                              KANCHAN TYAGI </vt:lpstr>
      <vt:lpstr>ELECTRICITY</vt:lpstr>
      <vt:lpstr>ELECTRIC CURRENT</vt:lpstr>
      <vt:lpstr>ELECTRIC  PONTENTIAL  </vt:lpstr>
      <vt:lpstr>AMMETER AND VOLTMETER</vt:lpstr>
      <vt:lpstr>0HM’ S LAW</vt:lpstr>
      <vt:lpstr>RESISTANCE</vt:lpstr>
      <vt:lpstr>RESISTORS IN SERIES</vt:lpstr>
      <vt:lpstr>RESISTORS IN PARALLEL</vt:lpstr>
      <vt:lpstr>ELECTRIC POWER</vt:lpstr>
      <vt:lpstr>JOULES LAW OF HEATING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</dc:title>
  <dc:creator>Lenovo</dc:creator>
  <cp:lastModifiedBy>Lenovo</cp:lastModifiedBy>
  <cp:revision>36</cp:revision>
  <dcterms:created xsi:type="dcterms:W3CDTF">2020-04-03T09:06:51Z</dcterms:created>
  <dcterms:modified xsi:type="dcterms:W3CDTF">2020-04-05T07:53:18Z</dcterms:modified>
</cp:coreProperties>
</file>