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8" r:id="rId3"/>
    <p:sldId id="289" r:id="rId4"/>
    <p:sldId id="281" r:id="rId5"/>
    <p:sldId id="260" r:id="rId6"/>
    <p:sldId id="257" r:id="rId7"/>
    <p:sldId id="282" r:id="rId8"/>
    <p:sldId id="258" r:id="rId9"/>
    <p:sldId id="267" r:id="rId10"/>
    <p:sldId id="280" r:id="rId11"/>
    <p:sldId id="259" r:id="rId12"/>
    <p:sldId id="261" r:id="rId13"/>
    <p:sldId id="272" r:id="rId14"/>
    <p:sldId id="262" r:id="rId15"/>
    <p:sldId id="263" r:id="rId16"/>
    <p:sldId id="268" r:id="rId17"/>
    <p:sldId id="264" r:id="rId18"/>
    <p:sldId id="269" r:id="rId19"/>
    <p:sldId id="270" r:id="rId20"/>
    <p:sldId id="273" r:id="rId21"/>
    <p:sldId id="265" r:id="rId22"/>
    <p:sldId id="266" r:id="rId23"/>
    <p:sldId id="271" r:id="rId24"/>
    <p:sldId id="284" r:id="rId25"/>
    <p:sldId id="285" r:id="rId26"/>
    <p:sldId id="286" r:id="rId27"/>
    <p:sldId id="28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63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iv Sharma" userId="26ef959ee4d12a32" providerId="LiveId" clId="{F13885E3-7770-004D-8656-1D42BD780EA3}"/>
    <pc:docChg chg="custSel addSld modSld sldOrd">
      <pc:chgData name="Sanjiv Sharma" userId="26ef959ee4d12a32" providerId="LiveId" clId="{F13885E3-7770-004D-8656-1D42BD780EA3}" dt="2020-03-29T08:31:55.275" v="2011" actId="20577"/>
      <pc:docMkLst>
        <pc:docMk/>
      </pc:docMkLst>
      <pc:sldChg chg="addSp delSp modSp addAnim delAnim modAnim">
        <pc:chgData name="Sanjiv Sharma" userId="26ef959ee4d12a32" providerId="LiveId" clId="{F13885E3-7770-004D-8656-1D42BD780EA3}" dt="2020-03-28T14:50:50.899" v="572" actId="27700"/>
        <pc:sldMkLst>
          <pc:docMk/>
          <pc:sldMk cId="0" sldId="256"/>
        </pc:sldMkLst>
        <pc:spChg chg="add mod">
          <ac:chgData name="Sanjiv Sharma" userId="26ef959ee4d12a32" providerId="LiveId" clId="{F13885E3-7770-004D-8656-1D42BD780EA3}" dt="2020-03-28T14:50:35.695" v="570" actId="207"/>
          <ac:spMkLst>
            <pc:docMk/>
            <pc:sldMk cId="0" sldId="256"/>
            <ac:spMk id="2" creationId="{0CDA54AD-6C56-EB44-B2B2-EB3E8472EA1A}"/>
          </ac:spMkLst>
        </pc:spChg>
        <pc:spChg chg="mod">
          <ac:chgData name="Sanjiv Sharma" userId="26ef959ee4d12a32" providerId="LiveId" clId="{F13885E3-7770-004D-8656-1D42BD780EA3}" dt="2020-03-28T14:50:19.279" v="568" actId="1076"/>
          <ac:spMkLst>
            <pc:docMk/>
            <pc:sldMk cId="0" sldId="256"/>
            <ac:spMk id="5" creationId="{00000000-0000-0000-0000-000000000000}"/>
          </ac:spMkLst>
        </pc:spChg>
        <pc:picChg chg="del">
          <ac:chgData name="Sanjiv Sharma" userId="26ef959ee4d12a32" providerId="LiveId" clId="{F13885E3-7770-004D-8656-1D42BD780EA3}" dt="2020-03-28T14:49:56.680" v="563" actId="478"/>
          <ac:picMkLst>
            <pc:docMk/>
            <pc:sldMk cId="0" sldId="256"/>
            <ac:picMk id="8" creationId="{00000000-0000-0000-0000-000000000000}"/>
          </ac:picMkLst>
        </pc:picChg>
      </pc:sldChg>
      <pc:sldChg chg="delSp addAnim delAnim modAnim">
        <pc:chgData name="Sanjiv Sharma" userId="26ef959ee4d12a32" providerId="LiveId" clId="{F13885E3-7770-004D-8656-1D42BD780EA3}" dt="2020-03-28T15:12:41.722" v="1869" actId="27696"/>
        <pc:sldMkLst>
          <pc:docMk/>
          <pc:sldMk cId="0" sldId="257"/>
        </pc:sldMkLst>
        <pc:picChg chg="del">
          <ac:chgData name="Sanjiv Sharma" userId="26ef959ee4d12a32" providerId="LiveId" clId="{F13885E3-7770-004D-8656-1D42BD780EA3}" dt="2020-03-28T15:10:05.334" v="1860" actId="478"/>
          <ac:picMkLst>
            <pc:docMk/>
            <pc:sldMk cId="0" sldId="257"/>
            <ac:picMk id="17" creationId="{00000000-0000-0000-0000-000000000000}"/>
          </ac:picMkLst>
        </pc:picChg>
      </pc:sldChg>
      <pc:sldChg chg="addAnim modAnim">
        <pc:chgData name="Sanjiv Sharma" userId="26ef959ee4d12a32" providerId="LiveId" clId="{F13885E3-7770-004D-8656-1D42BD780EA3}" dt="2020-03-29T05:49:50.917" v="1883" actId="27700"/>
        <pc:sldMkLst>
          <pc:docMk/>
          <pc:sldMk cId="0" sldId="258"/>
        </pc:sldMkLst>
      </pc:sldChg>
      <pc:sldChg chg="delSp addAnim delAnim modAnim">
        <pc:chgData name="Sanjiv Sharma" userId="26ef959ee4d12a32" providerId="LiveId" clId="{F13885E3-7770-004D-8656-1D42BD780EA3}" dt="2020-03-28T15:13:07.159" v="1873" actId="27700"/>
        <pc:sldMkLst>
          <pc:docMk/>
          <pc:sldMk cId="0" sldId="260"/>
        </pc:sldMkLst>
        <pc:picChg chg="del">
          <ac:chgData name="Sanjiv Sharma" userId="26ef959ee4d12a32" providerId="LiveId" clId="{F13885E3-7770-004D-8656-1D42BD780EA3}" dt="2020-03-28T15:09:56.589" v="1859" actId="478"/>
          <ac:picMkLst>
            <pc:docMk/>
            <pc:sldMk cId="0" sldId="260"/>
            <ac:picMk id="5" creationId="{00000000-0000-0000-0000-000000000000}"/>
          </ac:picMkLst>
        </pc:picChg>
      </pc:sldChg>
      <pc:sldChg chg="addSp modSp addAnim delAnim modAnim">
        <pc:chgData name="Sanjiv Sharma" userId="26ef959ee4d12a32" providerId="LiveId" clId="{F13885E3-7770-004D-8656-1D42BD780EA3}" dt="2020-03-29T05:55:38.993" v="1972" actId="27700"/>
        <pc:sldMkLst>
          <pc:docMk/>
          <pc:sldMk cId="0" sldId="261"/>
        </pc:sldMkLst>
        <pc:spChg chg="add mod">
          <ac:chgData name="Sanjiv Sharma" userId="26ef959ee4d12a32" providerId="LiveId" clId="{F13885E3-7770-004D-8656-1D42BD780EA3}" dt="2020-03-29T05:54:52.526" v="1969" actId="20577"/>
          <ac:spMkLst>
            <pc:docMk/>
            <pc:sldMk cId="0" sldId="261"/>
            <ac:spMk id="2" creationId="{B304D279-9810-894B-9FDB-BB2C03C749C2}"/>
          </ac:spMkLst>
        </pc:spChg>
        <pc:spChg chg="mod">
          <ac:chgData name="Sanjiv Sharma" userId="26ef959ee4d12a32" providerId="LiveId" clId="{F13885E3-7770-004D-8656-1D42BD780EA3}" dt="2020-03-29T05:53:47.427" v="1926" actId="20577"/>
          <ac:spMkLst>
            <pc:docMk/>
            <pc:sldMk cId="0" sldId="261"/>
            <ac:spMk id="17" creationId="{00000000-0000-0000-0000-000000000000}"/>
          </ac:spMkLst>
        </pc:spChg>
      </pc:sldChg>
      <pc:sldChg chg="addAnim">
        <pc:chgData name="Sanjiv Sharma" userId="26ef959ee4d12a32" providerId="LiveId" clId="{F13885E3-7770-004D-8656-1D42BD780EA3}" dt="2020-03-29T05:56:14.604" v="1974" actId="27696"/>
        <pc:sldMkLst>
          <pc:docMk/>
          <pc:sldMk cId="0" sldId="262"/>
        </pc:sldMkLst>
      </pc:sldChg>
      <pc:sldChg chg="modSp">
        <pc:chgData name="Sanjiv Sharma" userId="26ef959ee4d12a32" providerId="LiveId" clId="{F13885E3-7770-004D-8656-1D42BD780EA3}" dt="2020-03-29T08:31:38.778" v="1995" actId="20577"/>
        <pc:sldMkLst>
          <pc:docMk/>
          <pc:sldMk cId="0" sldId="266"/>
        </pc:sldMkLst>
        <pc:graphicFrameChg chg="modGraphic">
          <ac:chgData name="Sanjiv Sharma" userId="26ef959ee4d12a32" providerId="LiveId" clId="{F13885E3-7770-004D-8656-1D42BD780EA3}" dt="2020-03-29T08:31:38.778" v="1995" actId="20577"/>
          <ac:graphicFrameMkLst>
            <pc:docMk/>
            <pc:sldMk cId="0" sldId="266"/>
            <ac:graphicFrameMk id="8" creationId="{00000000-0000-0000-0000-000000000000}"/>
          </ac:graphicFrameMkLst>
        </pc:graphicFrameChg>
      </pc:sldChg>
      <pc:sldChg chg="addAnim modAnim">
        <pc:chgData name="Sanjiv Sharma" userId="26ef959ee4d12a32" providerId="LiveId" clId="{F13885E3-7770-004D-8656-1D42BD780EA3}" dt="2020-03-29T05:50:25.079" v="1893" actId="27700"/>
        <pc:sldMkLst>
          <pc:docMk/>
          <pc:sldMk cId="0" sldId="267"/>
        </pc:sldMkLst>
      </pc:sldChg>
      <pc:sldChg chg="modSp">
        <pc:chgData name="Sanjiv Sharma" userId="26ef959ee4d12a32" providerId="LiveId" clId="{F13885E3-7770-004D-8656-1D42BD780EA3}" dt="2020-03-29T08:31:55.275" v="2011" actId="20577"/>
        <pc:sldMkLst>
          <pc:docMk/>
          <pc:sldMk cId="0" sldId="271"/>
        </pc:sldMkLst>
        <pc:graphicFrameChg chg="modGraphic">
          <ac:chgData name="Sanjiv Sharma" userId="26ef959ee4d12a32" providerId="LiveId" clId="{F13885E3-7770-004D-8656-1D42BD780EA3}" dt="2020-03-29T08:31:55.275" v="2011" actId="20577"/>
          <ac:graphicFrameMkLst>
            <pc:docMk/>
            <pc:sldMk cId="0" sldId="271"/>
            <ac:graphicFrameMk id="8" creationId="{00000000-0000-0000-0000-000000000000}"/>
          </ac:graphicFrameMkLst>
        </pc:graphicFrameChg>
      </pc:sldChg>
      <pc:sldChg chg="addAnim delAnim">
        <pc:chgData name="Sanjiv Sharma" userId="26ef959ee4d12a32" providerId="LiveId" clId="{F13885E3-7770-004D-8656-1D42BD780EA3}" dt="2020-03-29T05:50:58.999" v="1896" actId="27696"/>
        <pc:sldMkLst>
          <pc:docMk/>
          <pc:sldMk cId="0" sldId="280"/>
        </pc:sldMkLst>
      </pc:sldChg>
      <pc:sldChg chg="delSp addAnim delAnim modAnim">
        <pc:chgData name="Sanjiv Sharma" userId="26ef959ee4d12a32" providerId="LiveId" clId="{F13885E3-7770-004D-8656-1D42BD780EA3}" dt="2020-03-28T15:09:46.439" v="1858" actId="478"/>
        <pc:sldMkLst>
          <pc:docMk/>
          <pc:sldMk cId="0" sldId="281"/>
        </pc:sldMkLst>
        <pc:picChg chg="del">
          <ac:chgData name="Sanjiv Sharma" userId="26ef959ee4d12a32" providerId="LiveId" clId="{F13885E3-7770-004D-8656-1D42BD780EA3}" dt="2020-03-28T15:09:46.439" v="1858" actId="478"/>
          <ac:picMkLst>
            <pc:docMk/>
            <pc:sldMk cId="0" sldId="281"/>
            <ac:picMk id="6" creationId="{00000000-0000-0000-0000-000000000000}"/>
          </ac:picMkLst>
        </pc:picChg>
      </pc:sldChg>
      <pc:sldChg chg="delSp ord addAnim delAnim modAnim">
        <pc:chgData name="Sanjiv Sharma" userId="26ef959ee4d12a32" providerId="LiveId" clId="{F13885E3-7770-004D-8656-1D42BD780EA3}" dt="2020-03-28T15:11:13.473" v="1864" actId="27696"/>
        <pc:sldMkLst>
          <pc:docMk/>
          <pc:sldMk cId="0" sldId="282"/>
        </pc:sldMkLst>
        <pc:picChg chg="del">
          <ac:chgData name="Sanjiv Sharma" userId="26ef959ee4d12a32" providerId="LiveId" clId="{F13885E3-7770-004D-8656-1D42BD780EA3}" dt="2020-03-28T15:10:11.363" v="1861" actId="478"/>
          <ac:picMkLst>
            <pc:docMk/>
            <pc:sldMk cId="0" sldId="282"/>
            <ac:picMk id="6" creationId="{00000000-0000-0000-0000-000000000000}"/>
          </ac:picMkLst>
        </pc:picChg>
      </pc:sldChg>
      <pc:sldChg chg="modSp">
        <pc:chgData name="Sanjiv Sharma" userId="26ef959ee4d12a32" providerId="LiveId" clId="{F13885E3-7770-004D-8656-1D42BD780EA3}" dt="2020-03-28T14:36:59.621" v="217" actId="20577"/>
        <pc:sldMkLst>
          <pc:docMk/>
          <pc:sldMk cId="0" sldId="284"/>
        </pc:sldMkLst>
        <pc:spChg chg="mod">
          <ac:chgData name="Sanjiv Sharma" userId="26ef959ee4d12a32" providerId="LiveId" clId="{F13885E3-7770-004D-8656-1D42BD780EA3}" dt="2020-03-28T14:36:59.621" v="217" actId="20577"/>
          <ac:spMkLst>
            <pc:docMk/>
            <pc:sldMk cId="0" sldId="284"/>
            <ac:spMk id="17" creationId="{00000000-0000-0000-0000-000000000000}"/>
          </ac:spMkLst>
        </pc:spChg>
      </pc:sldChg>
      <pc:sldChg chg="modSp">
        <pc:chgData name="Sanjiv Sharma" userId="26ef959ee4d12a32" providerId="LiveId" clId="{F13885E3-7770-004D-8656-1D42BD780EA3}" dt="2020-03-28T14:37:40.796" v="233" actId="20577"/>
        <pc:sldMkLst>
          <pc:docMk/>
          <pc:sldMk cId="0" sldId="285"/>
        </pc:sldMkLst>
        <pc:spChg chg="mod">
          <ac:chgData name="Sanjiv Sharma" userId="26ef959ee4d12a32" providerId="LiveId" clId="{F13885E3-7770-004D-8656-1D42BD780EA3}" dt="2020-03-28T14:37:40.796" v="233" actId="20577"/>
          <ac:spMkLst>
            <pc:docMk/>
            <pc:sldMk cId="0" sldId="285"/>
            <ac:spMk id="17" creationId="{00000000-0000-0000-0000-000000000000}"/>
          </ac:spMkLst>
        </pc:spChg>
      </pc:sldChg>
      <pc:sldChg chg="addSp delSp modSp add addAnim">
        <pc:chgData name="Sanjiv Sharma" userId="26ef959ee4d12a32" providerId="LiveId" clId="{F13885E3-7770-004D-8656-1D42BD780EA3}" dt="2020-03-28T15:01:31.268" v="1366" actId="20577"/>
        <pc:sldMkLst>
          <pc:docMk/>
          <pc:sldMk cId="3521940854" sldId="288"/>
        </pc:sldMkLst>
        <pc:spChg chg="mod">
          <ac:chgData name="Sanjiv Sharma" userId="26ef959ee4d12a32" providerId="LiveId" clId="{F13885E3-7770-004D-8656-1D42BD780EA3}" dt="2020-03-28T14:54:07.368" v="856" actId="20577"/>
          <ac:spMkLst>
            <pc:docMk/>
            <pc:sldMk cId="3521940854" sldId="288"/>
            <ac:spMk id="2" creationId="{0CDA54AD-6C56-EB44-B2B2-EB3E8472EA1A}"/>
          </ac:spMkLst>
        </pc:spChg>
        <pc:spChg chg="add del">
          <ac:chgData name="Sanjiv Sharma" userId="26ef959ee4d12a32" providerId="LiveId" clId="{F13885E3-7770-004D-8656-1D42BD780EA3}" dt="2020-03-28T14:54:41.716" v="859" actId="478"/>
          <ac:spMkLst>
            <pc:docMk/>
            <pc:sldMk cId="3521940854" sldId="288"/>
            <ac:spMk id="3" creationId="{736608D7-7EA3-2A42-8775-5CA3DFCA9844}"/>
          </ac:spMkLst>
        </pc:spChg>
        <pc:spChg chg="mod">
          <ac:chgData name="Sanjiv Sharma" userId="26ef959ee4d12a32" providerId="LiveId" clId="{F13885E3-7770-004D-8656-1D42BD780EA3}" dt="2020-03-28T14:52:25.090" v="694" actId="14100"/>
          <ac:spMkLst>
            <pc:docMk/>
            <pc:sldMk cId="3521940854" sldId="288"/>
            <ac:spMk id="5" creationId="{00000000-0000-0000-0000-000000000000}"/>
          </ac:spMkLst>
        </pc:spChg>
        <pc:spChg chg="add mod">
          <ac:chgData name="Sanjiv Sharma" userId="26ef959ee4d12a32" providerId="LiveId" clId="{F13885E3-7770-004D-8656-1D42BD780EA3}" dt="2020-03-28T14:57:00.395" v="1046" actId="20577"/>
          <ac:spMkLst>
            <pc:docMk/>
            <pc:sldMk cId="3521940854" sldId="288"/>
            <ac:spMk id="7" creationId="{26EE19E8-9E54-D542-8B54-E870EF85AB01}"/>
          </ac:spMkLst>
        </pc:spChg>
        <pc:spChg chg="add">
          <ac:chgData name="Sanjiv Sharma" userId="26ef959ee4d12a32" providerId="LiveId" clId="{F13885E3-7770-004D-8656-1D42BD780EA3}" dt="2020-03-28T14:57:07.595" v="1047" actId="139"/>
          <ac:spMkLst>
            <pc:docMk/>
            <pc:sldMk cId="3521940854" sldId="288"/>
            <ac:spMk id="8" creationId="{AFDAE4D5-1858-304F-B916-F357CF4C2748}"/>
          </ac:spMkLst>
        </pc:spChg>
        <pc:spChg chg="add mod">
          <ac:chgData name="Sanjiv Sharma" userId="26ef959ee4d12a32" providerId="LiveId" clId="{F13885E3-7770-004D-8656-1D42BD780EA3}" dt="2020-03-28T14:58:31.629" v="1161" actId="20577"/>
          <ac:spMkLst>
            <pc:docMk/>
            <pc:sldMk cId="3521940854" sldId="288"/>
            <ac:spMk id="10" creationId="{CC4E6F47-C6EB-C84A-B92E-638C271A87B2}"/>
          </ac:spMkLst>
        </pc:spChg>
        <pc:spChg chg="add">
          <ac:chgData name="Sanjiv Sharma" userId="26ef959ee4d12a32" providerId="LiveId" clId="{F13885E3-7770-004D-8656-1D42BD780EA3}" dt="2020-03-28T14:58:59.881" v="1162" actId="139"/>
          <ac:spMkLst>
            <pc:docMk/>
            <pc:sldMk cId="3521940854" sldId="288"/>
            <ac:spMk id="11" creationId="{046078BC-B6BE-DE43-9B44-B58FF3598B59}"/>
          </ac:spMkLst>
        </pc:spChg>
        <pc:spChg chg="add mod">
          <ac:chgData name="Sanjiv Sharma" userId="26ef959ee4d12a32" providerId="LiveId" clId="{F13885E3-7770-004D-8656-1D42BD780EA3}" dt="2020-03-28T15:01:31.268" v="1366" actId="20577"/>
          <ac:spMkLst>
            <pc:docMk/>
            <pc:sldMk cId="3521940854" sldId="288"/>
            <ac:spMk id="13" creationId="{FCB28CEC-62A1-FA43-85E9-550E5C5F459B}"/>
          </ac:spMkLst>
        </pc:spChg>
      </pc:sldChg>
      <pc:sldChg chg="delSp modSp add delAnim">
        <pc:chgData name="Sanjiv Sharma" userId="26ef959ee4d12a32" providerId="LiveId" clId="{F13885E3-7770-004D-8656-1D42BD780EA3}" dt="2020-03-28T15:08:47.618" v="1854" actId="1076"/>
        <pc:sldMkLst>
          <pc:docMk/>
          <pc:sldMk cId="2114949016" sldId="289"/>
        </pc:sldMkLst>
        <pc:spChg chg="mod">
          <ac:chgData name="Sanjiv Sharma" userId="26ef959ee4d12a32" providerId="LiveId" clId="{F13885E3-7770-004D-8656-1D42BD780EA3}" dt="2020-03-28T15:03:12.441" v="1462" actId="20577"/>
          <ac:spMkLst>
            <pc:docMk/>
            <pc:sldMk cId="2114949016" sldId="289"/>
            <ac:spMk id="2" creationId="{0CDA54AD-6C56-EB44-B2B2-EB3E8472EA1A}"/>
          </ac:spMkLst>
        </pc:spChg>
        <pc:spChg chg="mod">
          <ac:chgData name="Sanjiv Sharma" userId="26ef959ee4d12a32" providerId="LiveId" clId="{F13885E3-7770-004D-8656-1D42BD780EA3}" dt="2020-03-28T15:08:47.618" v="1854" actId="1076"/>
          <ac:spMkLst>
            <pc:docMk/>
            <pc:sldMk cId="2114949016" sldId="289"/>
            <ac:spMk id="7" creationId="{26EE19E8-9E54-D542-8B54-E870EF85AB01}"/>
          </ac:spMkLst>
        </pc:spChg>
        <pc:spChg chg="del">
          <ac:chgData name="Sanjiv Sharma" userId="26ef959ee4d12a32" providerId="LiveId" clId="{F13885E3-7770-004D-8656-1D42BD780EA3}" dt="2020-03-28T15:03:56.589" v="1493" actId="478"/>
          <ac:spMkLst>
            <pc:docMk/>
            <pc:sldMk cId="2114949016" sldId="289"/>
            <ac:spMk id="8" creationId="{AFDAE4D5-1858-304F-B916-F357CF4C2748}"/>
          </ac:spMkLst>
        </pc:spChg>
        <pc:spChg chg="mod">
          <ac:chgData name="Sanjiv Sharma" userId="26ef959ee4d12a32" providerId="LiveId" clId="{F13885E3-7770-004D-8656-1D42BD780EA3}" dt="2020-03-28T15:08:42.855" v="1853" actId="1076"/>
          <ac:spMkLst>
            <pc:docMk/>
            <pc:sldMk cId="2114949016" sldId="289"/>
            <ac:spMk id="10" creationId="{CC4E6F47-C6EB-C84A-B92E-638C271A87B2}"/>
          </ac:spMkLst>
        </pc:spChg>
        <pc:spChg chg="del">
          <ac:chgData name="Sanjiv Sharma" userId="26ef959ee4d12a32" providerId="LiveId" clId="{F13885E3-7770-004D-8656-1D42BD780EA3}" dt="2020-03-28T15:03:47.773" v="1492" actId="478"/>
          <ac:spMkLst>
            <pc:docMk/>
            <pc:sldMk cId="2114949016" sldId="289"/>
            <ac:spMk id="11" creationId="{046078BC-B6BE-DE43-9B44-B58FF3598B59}"/>
          </ac:spMkLst>
        </pc:spChg>
        <pc:spChg chg="del">
          <ac:chgData name="Sanjiv Sharma" userId="26ef959ee4d12a32" providerId="LiveId" clId="{F13885E3-7770-004D-8656-1D42BD780EA3}" dt="2020-03-28T15:08:27.495" v="1852" actId="478"/>
          <ac:spMkLst>
            <pc:docMk/>
            <pc:sldMk cId="2114949016" sldId="289"/>
            <ac:spMk id="13" creationId="{FCB28CEC-62A1-FA43-85E9-550E5C5F459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C75F442E-D1C9-413D-BA59-961BFD9CBDC2}" type="datetimeFigureOut">
              <a:rPr lang="en-US" smtClean="0"/>
              <a:pPr/>
              <a:t>3/29/20</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F8F98D74-306C-45BA-95F2-A8686140E30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75F442E-D1C9-413D-BA59-961BFD9CBDC2}" type="datetimeFigureOut">
              <a:rPr lang="en-US" smtClean="0"/>
              <a:pPr/>
              <a:t>3/29/20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F98D74-306C-45BA-95F2-A8686140E30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75F442E-D1C9-413D-BA59-961BFD9CBDC2}" type="datetimeFigureOut">
              <a:rPr lang="en-US" smtClean="0"/>
              <a:pPr/>
              <a:t>3/29/20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F98D74-306C-45BA-95F2-A8686140E30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75F442E-D1C9-413D-BA59-961BFD9CBDC2}" type="datetimeFigureOut">
              <a:rPr lang="en-US" smtClean="0"/>
              <a:pPr/>
              <a:t>3/29/20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F98D74-306C-45BA-95F2-A8686140E30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75F442E-D1C9-413D-BA59-961BFD9CBDC2}" type="datetimeFigureOut">
              <a:rPr lang="en-US" smtClean="0"/>
              <a:pPr/>
              <a:t>3/29/20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F98D74-306C-45BA-95F2-A8686140E30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75F442E-D1C9-413D-BA59-961BFD9CBDC2}" type="datetimeFigureOut">
              <a:rPr lang="en-US" smtClean="0"/>
              <a:pPr/>
              <a:t>3/29/20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8F98D74-306C-45BA-95F2-A8686140E30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75F442E-D1C9-413D-BA59-961BFD9CBDC2}" type="datetimeFigureOut">
              <a:rPr lang="en-US" smtClean="0"/>
              <a:pPr/>
              <a:t>3/29/20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8F98D74-306C-45BA-95F2-A8686140E30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C75F442E-D1C9-413D-BA59-961BFD9CBDC2}" type="datetimeFigureOut">
              <a:rPr lang="en-US" smtClean="0"/>
              <a:pPr/>
              <a:t>3/29/20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8F98D74-306C-45BA-95F2-A8686140E30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5F442E-D1C9-413D-BA59-961BFD9CBDC2}" type="datetimeFigureOut">
              <a:rPr lang="en-US" smtClean="0"/>
              <a:pPr/>
              <a:t>3/29/20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8F98D74-306C-45BA-95F2-A8686140E30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75F442E-D1C9-413D-BA59-961BFD9CBDC2}" type="datetimeFigureOut">
              <a:rPr lang="en-US" smtClean="0"/>
              <a:pPr/>
              <a:t>3/29/20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8F98D74-306C-45BA-95F2-A8686140E30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75F442E-D1C9-413D-BA59-961BFD9CBDC2}" type="datetimeFigureOut">
              <a:rPr lang="en-US" smtClean="0"/>
              <a:pPr/>
              <a:t>3/29/20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F8F98D74-306C-45BA-95F2-A8686140E305}"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75F442E-D1C9-413D-BA59-961BFD9CBDC2}" type="datetimeFigureOut">
              <a:rPr lang="en-US" smtClean="0"/>
              <a:pPr/>
              <a:t>3/29/20</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F98D74-306C-45BA-95F2-A8686140E305}"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34148" y="184356"/>
            <a:ext cx="3242426" cy="523220"/>
          </a:xfrm>
          <a:prstGeom prst="rect">
            <a:avLst/>
          </a:prstGeom>
          <a:noFill/>
        </p:spPr>
        <p:txBody>
          <a:bodyPr wrap="none" rtlCol="0">
            <a:spAutoFit/>
          </a:bodyPr>
          <a:lstStyle/>
          <a:p>
            <a:r>
              <a:rPr lang="en-US" sz="2800" u="sng" dirty="0">
                <a:solidFill>
                  <a:srgbClr val="FF0000"/>
                </a:solidFill>
              </a:rPr>
              <a:t>Non Trading Concern</a:t>
            </a:r>
          </a:p>
        </p:txBody>
      </p:sp>
      <p:sp>
        <p:nvSpPr>
          <p:cNvPr id="5" name="TextBox 4"/>
          <p:cNvSpPr txBox="1"/>
          <p:nvPr/>
        </p:nvSpPr>
        <p:spPr>
          <a:xfrm>
            <a:off x="286326" y="903555"/>
            <a:ext cx="8686800" cy="3539430"/>
          </a:xfrm>
          <a:prstGeom prst="rect">
            <a:avLst/>
          </a:prstGeom>
          <a:noFill/>
        </p:spPr>
        <p:txBody>
          <a:bodyPr wrap="square" rtlCol="0">
            <a:spAutoFit/>
          </a:bodyPr>
          <a:lstStyle/>
          <a:p>
            <a:pPr algn="just"/>
            <a:r>
              <a:rPr lang="en-US" sz="3200" dirty="0"/>
              <a:t>These are such business whose main motive is not to earn profit but to serve the society</a:t>
            </a:r>
            <a:r>
              <a:rPr lang="en-IN" sz="3200" dirty="0"/>
              <a:t> / members</a:t>
            </a:r>
            <a:r>
              <a:rPr lang="en-US" sz="3200" dirty="0"/>
              <a:t>, they provide </a:t>
            </a:r>
            <a:r>
              <a:rPr lang="en-IN" sz="3200" dirty="0"/>
              <a:t>cultural, educational, health, religious services. </a:t>
            </a:r>
            <a:r>
              <a:rPr lang="en-US" sz="3200" dirty="0"/>
              <a:t>Such business do not have any owner or proprietor but </a:t>
            </a:r>
            <a:r>
              <a:rPr lang="en-IN" sz="3200" dirty="0"/>
              <a:t>persons involved are</a:t>
            </a:r>
            <a:r>
              <a:rPr lang="en-US" sz="3200" dirty="0"/>
              <a:t> </a:t>
            </a:r>
            <a:r>
              <a:rPr lang="en-IN" sz="3200" dirty="0"/>
              <a:t>called </a:t>
            </a:r>
            <a:r>
              <a:rPr lang="en-US" sz="3200" dirty="0"/>
              <a:t>members</a:t>
            </a:r>
            <a:r>
              <a:rPr lang="en-IN" sz="3200" dirty="0"/>
              <a:t>.</a:t>
            </a:r>
            <a:endParaRPr lang="en-US" sz="3200" dirty="0"/>
          </a:p>
          <a:p>
            <a:pPr algn="just"/>
            <a:endParaRPr lang="en-US" sz="3200" dirty="0">
              <a:solidFill>
                <a:srgbClr val="FFC000"/>
              </a:solidFill>
            </a:endParaRPr>
          </a:p>
        </p:txBody>
      </p:sp>
      <p:sp>
        <p:nvSpPr>
          <p:cNvPr id="2" name="TextBox 1">
            <a:extLst>
              <a:ext uri="{FF2B5EF4-FFF2-40B4-BE49-F238E27FC236}">
                <a16:creationId xmlns:a16="http://schemas.microsoft.com/office/drawing/2014/main" id="{0CDA54AD-6C56-EB44-B2B2-EB3E8472EA1A}"/>
              </a:ext>
            </a:extLst>
          </p:cNvPr>
          <p:cNvSpPr txBox="1"/>
          <p:nvPr/>
        </p:nvSpPr>
        <p:spPr>
          <a:xfrm>
            <a:off x="228601" y="3969327"/>
            <a:ext cx="8686799" cy="1938992"/>
          </a:xfrm>
          <a:prstGeom prst="rect">
            <a:avLst/>
          </a:prstGeom>
          <a:noFill/>
        </p:spPr>
        <p:txBody>
          <a:bodyPr wrap="square" rtlCol="0">
            <a:spAutoFit/>
          </a:bodyPr>
          <a:lstStyle/>
          <a:p>
            <a:pPr algn="just"/>
            <a:r>
              <a:rPr lang="en-IN" sz="3000" dirty="0">
                <a:solidFill>
                  <a:srgbClr val="FFFF00"/>
                </a:solidFill>
              </a:rPr>
              <a:t>Examples of such organisations are : </a:t>
            </a:r>
          </a:p>
          <a:p>
            <a:pPr algn="just"/>
            <a:r>
              <a:rPr lang="en-IN" sz="3000" dirty="0">
                <a:solidFill>
                  <a:srgbClr val="FFFF00"/>
                </a:solidFill>
              </a:rPr>
              <a:t>School, colleges, charitable hospitals, orphanages, old age homes, cultural and sports societies, religious committees, cultural and sports clubs</a:t>
            </a:r>
            <a:endParaRPr lang="en-US" sz="30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34148" y="184356"/>
            <a:ext cx="3242426" cy="523220"/>
          </a:xfrm>
          <a:prstGeom prst="rect">
            <a:avLst/>
          </a:prstGeom>
          <a:noFill/>
        </p:spPr>
        <p:txBody>
          <a:bodyPr wrap="none" rtlCol="0">
            <a:spAutoFit/>
          </a:bodyPr>
          <a:lstStyle/>
          <a:p>
            <a:r>
              <a:rPr lang="en-US" sz="2800" u="sng" dirty="0">
                <a:solidFill>
                  <a:srgbClr val="FF0000"/>
                </a:solidFill>
              </a:rPr>
              <a:t>Non Trading Concern</a:t>
            </a:r>
          </a:p>
        </p:txBody>
      </p:sp>
      <p:sp>
        <p:nvSpPr>
          <p:cNvPr id="6" name="TextBox 5"/>
          <p:cNvSpPr txBox="1"/>
          <p:nvPr/>
        </p:nvSpPr>
        <p:spPr>
          <a:xfrm>
            <a:off x="381000" y="990600"/>
            <a:ext cx="8381999" cy="2308324"/>
          </a:xfrm>
          <a:prstGeom prst="rect">
            <a:avLst/>
          </a:prstGeom>
          <a:noFill/>
        </p:spPr>
        <p:txBody>
          <a:bodyPr wrap="square" rtlCol="0">
            <a:spAutoFit/>
          </a:bodyPr>
          <a:lstStyle/>
          <a:p>
            <a:r>
              <a:rPr lang="en-US" sz="2400" dirty="0">
                <a:solidFill>
                  <a:srgbClr val="FF0000"/>
                </a:solidFill>
              </a:rPr>
              <a:t>Income &amp; Expenditure A/C: - </a:t>
            </a:r>
            <a:br>
              <a:rPr lang="en-US" sz="2400" dirty="0">
                <a:solidFill>
                  <a:srgbClr val="FF0000"/>
                </a:solidFill>
              </a:rPr>
            </a:br>
            <a:r>
              <a:rPr lang="en-US" sz="2400" dirty="0"/>
              <a:t>It is a statement prepared to show the result of the non trading organisation for a particular period. It is prepared same as we use to prepare profit &amp; Loss account balance of which is treated as either surplus or deficit. It is nominal in nature.</a:t>
            </a:r>
            <a:br>
              <a:rPr lang="en-US" sz="2400" dirty="0"/>
            </a:br>
            <a:r>
              <a:rPr lang="en-US" sz="2400" dirty="0">
                <a:solidFill>
                  <a:srgbClr val="FFC000"/>
                </a:solidFill>
              </a:rPr>
              <a:t>Format is as follows: </a:t>
            </a:r>
            <a:r>
              <a:rPr lang="en-US" sz="2400" dirty="0"/>
              <a:t> </a:t>
            </a:r>
          </a:p>
        </p:txBody>
      </p:sp>
      <p:graphicFrame>
        <p:nvGraphicFramePr>
          <p:cNvPr id="5" name="Table 4"/>
          <p:cNvGraphicFramePr>
            <a:graphicFrameLocks noGrp="1"/>
          </p:cNvGraphicFramePr>
          <p:nvPr/>
        </p:nvGraphicFramePr>
        <p:xfrm>
          <a:off x="381000" y="3383280"/>
          <a:ext cx="8382000" cy="31021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31242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tblGrid>
              <a:tr h="357360">
                <a:tc>
                  <a:txBody>
                    <a:bodyPr/>
                    <a:lstStyle/>
                    <a:p>
                      <a:r>
                        <a:rPr lang="en-US" dirty="0"/>
                        <a:t>Expenditure</a:t>
                      </a:r>
                      <a:r>
                        <a:rPr lang="en-US" baseline="0" dirty="0"/>
                        <a:t> </a:t>
                      </a:r>
                      <a:endParaRPr lang="en-US" dirty="0"/>
                    </a:p>
                  </a:txBody>
                  <a:tcPr/>
                </a:tc>
                <a:tc>
                  <a:txBody>
                    <a:bodyPr/>
                    <a:lstStyle/>
                    <a:p>
                      <a:r>
                        <a:rPr lang="en-US" sz="1800" dirty="0"/>
                        <a:t>Amt.</a:t>
                      </a:r>
                    </a:p>
                  </a:txBody>
                  <a:tcPr/>
                </a:tc>
                <a:tc>
                  <a:txBody>
                    <a:bodyPr/>
                    <a:lstStyle/>
                    <a:p>
                      <a:r>
                        <a:rPr lang="en-US" dirty="0"/>
                        <a:t>Income</a:t>
                      </a:r>
                    </a:p>
                  </a:txBody>
                  <a:tcPr/>
                </a:tc>
                <a:tc>
                  <a:txBody>
                    <a:bodyPr/>
                    <a:lstStyle/>
                    <a:p>
                      <a:r>
                        <a:rPr lang="en-US" sz="1800" dirty="0"/>
                        <a:t>Amt.</a:t>
                      </a:r>
                    </a:p>
                  </a:txBody>
                  <a:tcPr/>
                </a:tc>
                <a:extLst>
                  <a:ext uri="{0D108BD9-81ED-4DB2-BD59-A6C34878D82A}">
                    <a16:rowId xmlns:a16="http://schemas.microsoft.com/office/drawing/2014/main" val="10000"/>
                  </a:ext>
                </a:extLst>
              </a:tr>
              <a:tr h="27363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 All revenue</a:t>
                      </a:r>
                      <a:r>
                        <a:rPr lang="en-US" baseline="0" dirty="0"/>
                        <a:t> payments</a:t>
                      </a:r>
                      <a:br>
                        <a:rPr lang="en-US" dirty="0"/>
                      </a:br>
                      <a:r>
                        <a:rPr lang="en-US" dirty="0"/>
                        <a:t>(transferred from</a:t>
                      </a:r>
                      <a:r>
                        <a:rPr lang="en-US" baseline="0" dirty="0"/>
                        <a:t> Receipt &amp; Payment A/C) </a:t>
                      </a:r>
                      <a:br>
                        <a:rPr lang="en-US" baseline="0" dirty="0"/>
                      </a:br>
                      <a:r>
                        <a:rPr lang="en-US" baseline="0" dirty="0"/>
                        <a:t>(+ or _ dues and advances)</a:t>
                      </a:r>
                      <a:br>
                        <a:rPr lang="en-US" baseline="0" dirty="0"/>
                      </a:b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a:t>
                      </a:r>
                      <a:r>
                        <a:rPr lang="en-US" sz="1800" baseline="0" dirty="0"/>
                        <a:t> Surplus ( balancing figure) </a:t>
                      </a:r>
                      <a:endParaRPr lang="en-US" sz="1800" dirty="0"/>
                    </a:p>
                    <a:p>
                      <a:endParaRPr lang="en-US" dirty="0"/>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By All</a:t>
                      </a:r>
                      <a:r>
                        <a:rPr lang="en-US" sz="2000" baseline="0" dirty="0"/>
                        <a:t> Revenue Receipt</a:t>
                      </a:r>
                      <a:br>
                        <a:rPr lang="en-US" sz="2000" baseline="0" dirty="0"/>
                      </a:br>
                      <a:r>
                        <a:rPr lang="en-US" sz="2000" dirty="0"/>
                        <a:t>(transferred from</a:t>
                      </a:r>
                      <a:r>
                        <a:rPr lang="en-US" sz="2000" baseline="0" dirty="0"/>
                        <a:t> Receipt &amp; Payment A/C) </a:t>
                      </a:r>
                      <a:br>
                        <a:rPr lang="en-US" sz="2000" baseline="0" dirty="0"/>
                      </a:br>
                      <a:r>
                        <a:rPr lang="en-US" sz="2000" baseline="0" dirty="0"/>
                        <a:t>(+ or _ dues and advances)</a:t>
                      </a:r>
                      <a:br>
                        <a:rPr lang="en-US" sz="2000" baseline="0" dirty="0"/>
                      </a:br>
                      <a:endParaRPr lang="en-US" sz="20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000" baseline="0" dirty="0"/>
                        <a:t>By Deficit ( balancing figure) </a:t>
                      </a:r>
                      <a:endParaRPr lang="en-US" sz="1600" dirty="0"/>
                    </a:p>
                    <a:p>
                      <a:endParaRPr lang="en-US"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cxnSp>
        <p:nvCxnSpPr>
          <p:cNvPr id="9" name="Straight Connector 8"/>
          <p:cNvCxnSpPr/>
          <p:nvPr/>
        </p:nvCxnSpPr>
        <p:spPr>
          <a:xfrm>
            <a:off x="3380510" y="6019800"/>
            <a:ext cx="1219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394365" y="6399212"/>
            <a:ext cx="1219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620000" y="6400800"/>
            <a:ext cx="1219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633855" y="6066702"/>
            <a:ext cx="12192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34148" y="184356"/>
            <a:ext cx="3242426" cy="523220"/>
          </a:xfrm>
          <a:prstGeom prst="rect">
            <a:avLst/>
          </a:prstGeom>
          <a:noFill/>
        </p:spPr>
        <p:txBody>
          <a:bodyPr wrap="none" rtlCol="0">
            <a:spAutoFit/>
          </a:bodyPr>
          <a:lstStyle/>
          <a:p>
            <a:r>
              <a:rPr lang="en-US" sz="2800" u="sng" dirty="0">
                <a:solidFill>
                  <a:srgbClr val="FF0000"/>
                </a:solidFill>
              </a:rPr>
              <a:t>Non Trading Concern</a:t>
            </a:r>
          </a:p>
        </p:txBody>
      </p:sp>
      <p:sp>
        <p:nvSpPr>
          <p:cNvPr id="13" name="TextBox 12"/>
          <p:cNvSpPr txBox="1"/>
          <p:nvPr/>
        </p:nvSpPr>
        <p:spPr>
          <a:xfrm>
            <a:off x="1447800" y="1219200"/>
            <a:ext cx="5888150" cy="584775"/>
          </a:xfrm>
          <a:prstGeom prst="rect">
            <a:avLst/>
          </a:prstGeom>
          <a:noFill/>
        </p:spPr>
        <p:txBody>
          <a:bodyPr wrap="none" rtlCol="0">
            <a:spAutoFit/>
          </a:bodyPr>
          <a:lstStyle/>
          <a:p>
            <a:r>
              <a:rPr lang="en-US" sz="3200" dirty="0"/>
              <a:t>Treatment of some special items</a:t>
            </a:r>
          </a:p>
        </p:txBody>
      </p:sp>
      <p:sp>
        <p:nvSpPr>
          <p:cNvPr id="15" name="TextBox 14"/>
          <p:cNvSpPr txBox="1"/>
          <p:nvPr/>
        </p:nvSpPr>
        <p:spPr>
          <a:xfrm>
            <a:off x="125104" y="1877704"/>
            <a:ext cx="8866496" cy="3293209"/>
          </a:xfrm>
          <a:prstGeom prst="rect">
            <a:avLst/>
          </a:prstGeom>
          <a:noFill/>
        </p:spPr>
        <p:txBody>
          <a:bodyPr wrap="square" rtlCol="0">
            <a:spAutoFit/>
          </a:bodyPr>
          <a:lstStyle/>
          <a:p>
            <a:r>
              <a:rPr lang="en-US" sz="4000" dirty="0">
                <a:solidFill>
                  <a:srgbClr val="C00000"/>
                </a:solidFill>
              </a:rPr>
              <a:t>Entrance Fee</a:t>
            </a:r>
            <a:r>
              <a:rPr lang="en-US" sz="2400" dirty="0">
                <a:solidFill>
                  <a:srgbClr val="C00000"/>
                </a:solidFill>
              </a:rPr>
              <a:t>:</a:t>
            </a:r>
            <a:r>
              <a:rPr lang="en-US" sz="2400" dirty="0"/>
              <a:t> Some business houses treated it as capital </a:t>
            </a:r>
            <a:br>
              <a:rPr lang="en-US" sz="2400" dirty="0"/>
            </a:br>
            <a:r>
              <a:rPr lang="en-US" sz="2400" dirty="0"/>
              <a:t>                         receipt and placed on liability side of current year’s </a:t>
            </a:r>
            <a:br>
              <a:rPr lang="en-US" sz="2400" dirty="0"/>
            </a:br>
            <a:r>
              <a:rPr lang="en-US" sz="2400" dirty="0"/>
              <a:t>                         balance sheet until and unless stated otherwise.</a:t>
            </a:r>
          </a:p>
          <a:p>
            <a:endParaRPr lang="en-US" sz="2400" dirty="0"/>
          </a:p>
          <a:p>
            <a:r>
              <a:rPr lang="en-US" sz="2400" dirty="0"/>
              <a:t> 		Whereas some business houses treated it as revenue</a:t>
            </a:r>
            <a:br>
              <a:rPr lang="en-US" sz="2400" dirty="0"/>
            </a:br>
            <a:r>
              <a:rPr lang="en-US" sz="2400" dirty="0"/>
              <a:t>                         receipt and placed on income side until and unless </a:t>
            </a:r>
            <a:br>
              <a:rPr lang="en-US" sz="2400" dirty="0"/>
            </a:br>
            <a:r>
              <a:rPr lang="en-US" sz="2400" dirty="0"/>
              <a:t>                         stated otherwise.</a:t>
            </a:r>
          </a:p>
          <a:p>
            <a:endParaRPr lang="en-US" sz="2400" dirty="0"/>
          </a:p>
        </p:txBody>
      </p:sp>
      <p:sp>
        <p:nvSpPr>
          <p:cNvPr id="6" name="TextBox 5"/>
          <p:cNvSpPr txBox="1"/>
          <p:nvPr/>
        </p:nvSpPr>
        <p:spPr>
          <a:xfrm>
            <a:off x="304800" y="5265003"/>
            <a:ext cx="8686800" cy="830997"/>
          </a:xfrm>
          <a:prstGeom prst="rect">
            <a:avLst/>
          </a:prstGeom>
          <a:noFill/>
        </p:spPr>
        <p:txBody>
          <a:bodyPr wrap="square" rtlCol="0">
            <a:spAutoFit/>
          </a:bodyPr>
          <a:lstStyle/>
          <a:p>
            <a:r>
              <a:rPr lang="en-US" sz="2400" dirty="0">
                <a:solidFill>
                  <a:srgbClr val="C00000"/>
                </a:solidFill>
              </a:rPr>
              <a:t>Note: </a:t>
            </a:r>
            <a:r>
              <a:rPr lang="en-US" sz="2400" dirty="0"/>
              <a:t>Here in  our syllabus you will treat it as income until &amp;  </a:t>
            </a:r>
            <a:br>
              <a:rPr lang="en-US" sz="2400" dirty="0"/>
            </a:br>
            <a:r>
              <a:rPr lang="en-US" sz="2400" dirty="0"/>
              <a:t>           unless you are given any adjustment to it.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1"/>
                                          </p:val>
                                        </p:tav>
                                        <p:tav tm="100000">
                                          <p:val>
                                            <p:strVal val="#ppt_x"/>
                                          </p:val>
                                        </p:tav>
                                      </p:tavLst>
                                    </p:anim>
                                    <p:anim calcmode="lin" valueType="num">
                                      <p:cBhvr>
                                        <p:cTn id="9" dur="10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15"/>
                                        </p:tgtEl>
                                        <p:attrNameLst>
                                          <p:attrName>style.visibility</p:attrName>
                                        </p:attrNameLst>
                                      </p:cBhvr>
                                      <p:to>
                                        <p:strVal val="visible"/>
                                      </p:to>
                                    </p:set>
                                    <p:anim calcmode="discrete" valueType="clr">
                                      <p:cBhvr override="childStyle">
                                        <p:cTn id="14" dur="80"/>
                                        <p:tgtEl>
                                          <p:spTgt spid="15"/>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5"/>
                                        </p:tgtEl>
                                        <p:attrNameLst>
                                          <p:attrName>fillcolor</p:attrName>
                                        </p:attrNameLst>
                                      </p:cBhvr>
                                      <p:tavLst>
                                        <p:tav tm="0">
                                          <p:val>
                                            <p:clrVal>
                                              <a:schemeClr val="accent2"/>
                                            </p:clrVal>
                                          </p:val>
                                        </p:tav>
                                        <p:tav tm="50000">
                                          <p:val>
                                            <p:clrVal>
                                              <a:schemeClr val="hlink"/>
                                            </p:clrVal>
                                          </p:val>
                                        </p:tav>
                                      </p:tavLst>
                                    </p:anim>
                                    <p:set>
                                      <p:cBhvr>
                                        <p:cTn id="16" dur="80"/>
                                        <p:tgtEl>
                                          <p:spTgt spid="15"/>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0" y="76200"/>
            <a:ext cx="4114800" cy="584775"/>
          </a:xfrm>
          <a:prstGeom prst="rect">
            <a:avLst/>
          </a:prstGeom>
          <a:noFill/>
        </p:spPr>
        <p:txBody>
          <a:bodyPr wrap="square" rtlCol="0">
            <a:spAutoFit/>
          </a:bodyPr>
          <a:lstStyle/>
          <a:p>
            <a:r>
              <a:rPr lang="en-US" sz="3200" u="sng" dirty="0">
                <a:solidFill>
                  <a:srgbClr val="FF0000"/>
                </a:solidFill>
              </a:rPr>
              <a:t>Non Trading Concern</a:t>
            </a:r>
          </a:p>
        </p:txBody>
      </p:sp>
      <p:sp>
        <p:nvSpPr>
          <p:cNvPr id="13" name="TextBox 12"/>
          <p:cNvSpPr txBox="1"/>
          <p:nvPr/>
        </p:nvSpPr>
        <p:spPr>
          <a:xfrm>
            <a:off x="1447800" y="863025"/>
            <a:ext cx="5888150" cy="584775"/>
          </a:xfrm>
          <a:prstGeom prst="rect">
            <a:avLst/>
          </a:prstGeom>
          <a:noFill/>
        </p:spPr>
        <p:txBody>
          <a:bodyPr wrap="none" rtlCol="0">
            <a:spAutoFit/>
          </a:bodyPr>
          <a:lstStyle/>
          <a:p>
            <a:r>
              <a:rPr lang="en-US" sz="3200" dirty="0"/>
              <a:t>Treatment of some special items</a:t>
            </a:r>
          </a:p>
        </p:txBody>
      </p:sp>
      <p:sp>
        <p:nvSpPr>
          <p:cNvPr id="17" name="TextBox 16"/>
          <p:cNvSpPr txBox="1"/>
          <p:nvPr/>
        </p:nvSpPr>
        <p:spPr>
          <a:xfrm>
            <a:off x="304800" y="1313557"/>
            <a:ext cx="8534400" cy="2554545"/>
          </a:xfrm>
          <a:prstGeom prst="rect">
            <a:avLst/>
          </a:prstGeom>
          <a:noFill/>
        </p:spPr>
        <p:txBody>
          <a:bodyPr wrap="square" rtlCol="0">
            <a:spAutoFit/>
          </a:bodyPr>
          <a:lstStyle/>
          <a:p>
            <a:r>
              <a:rPr lang="en-US" sz="4800" dirty="0">
                <a:solidFill>
                  <a:srgbClr val="C00000"/>
                </a:solidFill>
              </a:rPr>
              <a:t>Funds:</a:t>
            </a:r>
            <a:r>
              <a:rPr lang="en-US" sz="2800" dirty="0">
                <a:solidFill>
                  <a:srgbClr val="C00000"/>
                </a:solidFill>
              </a:rPr>
              <a:t>  </a:t>
            </a:r>
            <a:r>
              <a:rPr lang="en-US" sz="2800" dirty="0">
                <a:solidFill>
                  <a:srgbClr val="FFFF00"/>
                </a:solidFill>
              </a:rPr>
              <a:t>Funds means provision of money for a </a:t>
            </a:r>
            <a:br>
              <a:rPr lang="en-US" sz="2800" dirty="0">
                <a:solidFill>
                  <a:srgbClr val="FFFF00"/>
                </a:solidFill>
              </a:rPr>
            </a:br>
            <a:r>
              <a:rPr lang="en-US" sz="2800" dirty="0">
                <a:solidFill>
                  <a:srgbClr val="FFFF00"/>
                </a:solidFill>
              </a:rPr>
              <a:t>                      specific purpose</a:t>
            </a:r>
            <a:r>
              <a:rPr lang="en-IN" sz="2800" dirty="0">
                <a:solidFill>
                  <a:srgbClr val="FFFF00"/>
                </a:solidFill>
              </a:rPr>
              <a:t> of future</a:t>
            </a:r>
            <a:r>
              <a:rPr lang="en-US" sz="2800" dirty="0">
                <a:solidFill>
                  <a:srgbClr val="FFFF00"/>
                </a:solidFill>
              </a:rPr>
              <a:t>.  </a:t>
            </a:r>
            <a:br>
              <a:rPr lang="en-US" sz="2800" dirty="0">
                <a:solidFill>
                  <a:srgbClr val="FFFF00"/>
                </a:solidFill>
              </a:rPr>
            </a:br>
            <a:r>
              <a:rPr lang="en-US" sz="2800" dirty="0">
                <a:solidFill>
                  <a:srgbClr val="FFFF00"/>
                </a:solidFill>
              </a:rPr>
              <a:t>          </a:t>
            </a:r>
            <a:r>
              <a:rPr lang="en-US" sz="2800" dirty="0"/>
              <a:t>Funds are treated as liabilities and all                  </a:t>
            </a:r>
            <a:br>
              <a:rPr lang="en-US" sz="2800" dirty="0"/>
            </a:br>
            <a:r>
              <a:rPr lang="en-US" sz="2800" dirty="0"/>
              <a:t>          adjustments related to particular fund </a:t>
            </a:r>
            <a:br>
              <a:rPr lang="en-US" sz="2800" dirty="0"/>
            </a:br>
            <a:r>
              <a:rPr lang="en-US" sz="2800" dirty="0"/>
              <a:t>          should be shown adjusted with such fund</a:t>
            </a:r>
          </a:p>
        </p:txBody>
      </p:sp>
      <p:sp>
        <p:nvSpPr>
          <p:cNvPr id="2" name="TextBox 1">
            <a:extLst>
              <a:ext uri="{FF2B5EF4-FFF2-40B4-BE49-F238E27FC236}">
                <a16:creationId xmlns:a16="http://schemas.microsoft.com/office/drawing/2014/main" id="{B304D279-9810-894B-9FDB-BB2C03C749C2}"/>
              </a:ext>
            </a:extLst>
          </p:cNvPr>
          <p:cNvSpPr txBox="1"/>
          <p:nvPr/>
        </p:nvSpPr>
        <p:spPr>
          <a:xfrm>
            <a:off x="461818" y="3992417"/>
            <a:ext cx="8331200" cy="2677656"/>
          </a:xfrm>
          <a:prstGeom prst="rect">
            <a:avLst/>
          </a:prstGeom>
          <a:noFill/>
        </p:spPr>
        <p:txBody>
          <a:bodyPr wrap="square" rtlCol="0">
            <a:spAutoFit/>
          </a:bodyPr>
          <a:lstStyle/>
          <a:p>
            <a:pPr algn="l"/>
            <a:r>
              <a:rPr lang="en-IN" sz="2400" dirty="0">
                <a:solidFill>
                  <a:srgbClr val="FFFF00"/>
                </a:solidFill>
              </a:rPr>
              <a:t> EXAMPLE: </a:t>
            </a:r>
          </a:p>
          <a:p>
            <a:pPr algn="l"/>
            <a:r>
              <a:rPr lang="en-IN" sz="2400" dirty="0">
                <a:solidFill>
                  <a:srgbClr val="FFFF00"/>
                </a:solidFill>
              </a:rPr>
              <a:t>                </a:t>
            </a:r>
            <a:r>
              <a:rPr lang="en-US" sz="2400" dirty="0"/>
              <a:t>Tournament Fund  (opening balance) </a:t>
            </a:r>
            <a:br>
              <a:rPr lang="en-US" sz="2400" dirty="0"/>
            </a:br>
            <a:r>
              <a:rPr lang="en-US" sz="2400" dirty="0"/>
              <a:t>       </a:t>
            </a:r>
            <a:r>
              <a:rPr lang="en-US" sz="2400" dirty="0">
                <a:solidFill>
                  <a:srgbClr val="FFC000"/>
                </a:solidFill>
              </a:rPr>
              <a:t>Add:</a:t>
            </a:r>
            <a:r>
              <a:rPr lang="en-US" sz="2400" dirty="0"/>
              <a:t> Receipt or donation for Tournament</a:t>
            </a:r>
            <a:br>
              <a:rPr lang="en-US" sz="2400" dirty="0"/>
            </a:br>
            <a:r>
              <a:rPr lang="en-US" sz="2400" dirty="0"/>
              <a:t>                 Interest on Tournament Fund Investment</a:t>
            </a:r>
            <a:br>
              <a:rPr lang="en-US" sz="2400" dirty="0"/>
            </a:br>
            <a:r>
              <a:rPr lang="en-US" sz="2400" dirty="0"/>
              <a:t>                 (for full year irrespective of received or not)</a:t>
            </a:r>
            <a:br>
              <a:rPr lang="en-US" sz="2400" dirty="0"/>
            </a:br>
            <a:r>
              <a:rPr lang="en-US" sz="2400" dirty="0"/>
              <a:t>       </a:t>
            </a:r>
            <a:r>
              <a:rPr lang="en-US" sz="2400" dirty="0">
                <a:solidFill>
                  <a:srgbClr val="FFC000"/>
                </a:solidFill>
              </a:rPr>
              <a:t>Less:</a:t>
            </a:r>
            <a:r>
              <a:rPr lang="en-US" sz="2400" dirty="0"/>
              <a:t> Tournament Expenses</a:t>
            </a:r>
            <a:br>
              <a:rPr lang="en-US" sz="2400" dirty="0"/>
            </a:br>
            <a:r>
              <a:rPr lang="en-US" sz="2400" dirty="0"/>
              <a:t>                = Amount to be placed on liability side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0" y="76200"/>
            <a:ext cx="4114800" cy="584775"/>
          </a:xfrm>
          <a:prstGeom prst="rect">
            <a:avLst/>
          </a:prstGeom>
          <a:noFill/>
        </p:spPr>
        <p:txBody>
          <a:bodyPr wrap="square" rtlCol="0">
            <a:spAutoFit/>
          </a:bodyPr>
          <a:lstStyle/>
          <a:p>
            <a:r>
              <a:rPr lang="en-US" sz="3200" u="sng" dirty="0">
                <a:solidFill>
                  <a:srgbClr val="FF0000"/>
                </a:solidFill>
              </a:rPr>
              <a:t>Non Trading Concern</a:t>
            </a:r>
          </a:p>
        </p:txBody>
      </p:sp>
      <p:sp>
        <p:nvSpPr>
          <p:cNvPr id="5" name="TextBox 4"/>
          <p:cNvSpPr txBox="1"/>
          <p:nvPr/>
        </p:nvSpPr>
        <p:spPr>
          <a:xfrm>
            <a:off x="672152" y="762000"/>
            <a:ext cx="1103122" cy="369332"/>
          </a:xfrm>
          <a:prstGeom prst="rect">
            <a:avLst/>
          </a:prstGeom>
          <a:noFill/>
        </p:spPr>
        <p:txBody>
          <a:bodyPr wrap="none" rtlCol="0">
            <a:spAutoFit/>
          </a:bodyPr>
          <a:lstStyle/>
          <a:p>
            <a:r>
              <a:rPr lang="en-US" dirty="0">
                <a:solidFill>
                  <a:srgbClr val="FF0000"/>
                </a:solidFill>
              </a:rPr>
              <a:t>Example:</a:t>
            </a:r>
          </a:p>
        </p:txBody>
      </p:sp>
      <p:sp>
        <p:nvSpPr>
          <p:cNvPr id="6" name="TextBox 5"/>
          <p:cNvSpPr txBox="1"/>
          <p:nvPr/>
        </p:nvSpPr>
        <p:spPr>
          <a:xfrm>
            <a:off x="920088" y="1080448"/>
            <a:ext cx="6632137" cy="2308324"/>
          </a:xfrm>
          <a:prstGeom prst="rect">
            <a:avLst/>
          </a:prstGeom>
          <a:noFill/>
        </p:spPr>
        <p:txBody>
          <a:bodyPr wrap="none" rtlCol="0">
            <a:spAutoFit/>
          </a:bodyPr>
          <a:lstStyle/>
          <a:p>
            <a:r>
              <a:rPr lang="en-US" dirty="0">
                <a:solidFill>
                  <a:srgbClr val="FFC000"/>
                </a:solidFill>
              </a:rPr>
              <a:t>How you present the following items in final accounts  of </a:t>
            </a:r>
            <a:br>
              <a:rPr lang="en-US" dirty="0">
                <a:solidFill>
                  <a:srgbClr val="FFC000"/>
                </a:solidFill>
              </a:rPr>
            </a:br>
            <a:r>
              <a:rPr lang="en-US" dirty="0">
                <a:solidFill>
                  <a:srgbClr val="FFC000"/>
                </a:solidFill>
              </a:rPr>
              <a:t>Non trading concern:</a:t>
            </a:r>
          </a:p>
          <a:p>
            <a:endParaRPr lang="en-US" dirty="0">
              <a:solidFill>
                <a:srgbClr val="FFC000"/>
              </a:solidFill>
            </a:endParaRPr>
          </a:p>
          <a:p>
            <a:r>
              <a:rPr lang="en-US" dirty="0">
                <a:solidFill>
                  <a:srgbClr val="FFC000"/>
                </a:solidFill>
              </a:rPr>
              <a:t>Prize Fund on 1-4-07 				2,50,000</a:t>
            </a:r>
          </a:p>
          <a:p>
            <a:r>
              <a:rPr lang="en-US" dirty="0">
                <a:solidFill>
                  <a:srgbClr val="FFC000"/>
                </a:solidFill>
              </a:rPr>
              <a:t>12% Prize Fund Investment on 1-4-07 		2,50,000</a:t>
            </a:r>
          </a:p>
          <a:p>
            <a:r>
              <a:rPr lang="en-US" dirty="0">
                <a:solidFill>
                  <a:srgbClr val="FFC000"/>
                </a:solidFill>
              </a:rPr>
              <a:t>Donation for prizes received during the year 	                   51,000</a:t>
            </a:r>
          </a:p>
          <a:p>
            <a:r>
              <a:rPr lang="en-US" dirty="0">
                <a:solidFill>
                  <a:srgbClr val="FFC000"/>
                </a:solidFill>
              </a:rPr>
              <a:t>Interest received on prize  Fund Investments 	                   25,000</a:t>
            </a:r>
          </a:p>
          <a:p>
            <a:r>
              <a:rPr lang="en-US" sz="1600" dirty="0">
                <a:solidFill>
                  <a:srgbClr val="FFC000"/>
                </a:solidFill>
              </a:rPr>
              <a:t>Prizes Distributed 				                      75,000</a:t>
            </a:r>
            <a:endParaRPr lang="en-US" dirty="0">
              <a:solidFill>
                <a:srgbClr val="FFC000"/>
              </a:solidFill>
            </a:endParaRPr>
          </a:p>
        </p:txBody>
      </p:sp>
      <p:graphicFrame>
        <p:nvGraphicFramePr>
          <p:cNvPr id="7" name="Table 6"/>
          <p:cNvGraphicFramePr>
            <a:graphicFrameLocks noGrp="1"/>
          </p:cNvGraphicFramePr>
          <p:nvPr/>
        </p:nvGraphicFramePr>
        <p:xfrm>
          <a:off x="381000" y="3870960"/>
          <a:ext cx="8382000" cy="2606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31242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tblGrid>
              <a:tr h="533400">
                <a:tc>
                  <a:txBody>
                    <a:bodyPr/>
                    <a:lstStyle/>
                    <a:p>
                      <a:r>
                        <a:rPr lang="en-US" dirty="0"/>
                        <a:t>Liabilities</a:t>
                      </a:r>
                    </a:p>
                  </a:txBody>
                  <a:tcPr/>
                </a:tc>
                <a:tc>
                  <a:txBody>
                    <a:bodyPr/>
                    <a:lstStyle/>
                    <a:p>
                      <a:r>
                        <a:rPr lang="en-US" sz="1800" dirty="0"/>
                        <a:t>Amt.</a:t>
                      </a:r>
                    </a:p>
                  </a:txBody>
                  <a:tcPr/>
                </a:tc>
                <a:tc>
                  <a:txBody>
                    <a:bodyPr/>
                    <a:lstStyle/>
                    <a:p>
                      <a:r>
                        <a:rPr lang="en-US" dirty="0"/>
                        <a:t>Assets</a:t>
                      </a:r>
                    </a:p>
                  </a:txBody>
                  <a:tcPr/>
                </a:tc>
                <a:tc>
                  <a:txBody>
                    <a:bodyPr/>
                    <a:lstStyle/>
                    <a:p>
                      <a:r>
                        <a:rPr lang="en-US" sz="1800" dirty="0"/>
                        <a:t>Amt.</a:t>
                      </a:r>
                    </a:p>
                  </a:txBody>
                  <a:tcPr/>
                </a:tc>
                <a:extLst>
                  <a:ext uri="{0D108BD9-81ED-4DB2-BD59-A6C34878D82A}">
                    <a16:rowId xmlns:a16="http://schemas.microsoft.com/office/drawing/2014/main" val="10000"/>
                  </a:ext>
                </a:extLst>
              </a:tr>
              <a:tr h="1625872">
                <a:tc>
                  <a:txBody>
                    <a:bodyPr/>
                    <a:lstStyle/>
                    <a:p>
                      <a:r>
                        <a:rPr lang="en-US" dirty="0"/>
                        <a:t>Prize Fund </a:t>
                      </a:r>
                    </a:p>
                    <a:p>
                      <a:r>
                        <a:rPr lang="en-US" dirty="0"/>
                        <a:t>Add: Donation for Prize</a:t>
                      </a:r>
                      <a:r>
                        <a:rPr lang="en-US" baseline="0" dirty="0"/>
                        <a:t>s</a:t>
                      </a:r>
                    </a:p>
                    <a:p>
                      <a:r>
                        <a:rPr lang="en-US" baseline="0" dirty="0"/>
                        <a:t>Less: Prizes Distributed</a:t>
                      </a:r>
                    </a:p>
                    <a:p>
                      <a:r>
                        <a:rPr lang="en-US" baseline="0" dirty="0"/>
                        <a:t>Add: Interest received</a:t>
                      </a:r>
                    </a:p>
                    <a:p>
                      <a:r>
                        <a:rPr lang="en-US" baseline="0" dirty="0"/>
                        <a:t>Add: Interest due</a:t>
                      </a:r>
                      <a:br>
                        <a:rPr lang="en-US" dirty="0"/>
                      </a:br>
                      <a:endParaRPr lang="en-US" dirty="0"/>
                    </a:p>
                  </a:txBody>
                  <a:tcPr/>
                </a:tc>
                <a:tc>
                  <a:txBody>
                    <a:bodyPr/>
                    <a:lstStyle/>
                    <a:p>
                      <a:endParaRPr lang="en-US" dirty="0"/>
                    </a:p>
                  </a:txBody>
                  <a:tcPr/>
                </a:tc>
                <a:tc>
                  <a:txBody>
                    <a:bodyPr/>
                    <a:lstStyle/>
                    <a:p>
                      <a:r>
                        <a:rPr lang="en-US" sz="1600" dirty="0"/>
                        <a:t>12% Prize Fund Investment</a:t>
                      </a:r>
                    </a:p>
                    <a:p>
                      <a:r>
                        <a:rPr lang="en-US" sz="1600" dirty="0"/>
                        <a:t>Add: Interest Due </a:t>
                      </a:r>
                    </a:p>
                    <a:p>
                      <a:endParaRPr lang="en-US" sz="1600" dirty="0"/>
                    </a:p>
                    <a:p>
                      <a:endParaRPr lang="en-US" sz="1600" dirty="0"/>
                    </a:p>
                    <a:p>
                      <a:endParaRPr lang="en-US" sz="1600" dirty="0"/>
                    </a:p>
                    <a:p>
                      <a:endParaRPr lang="en-US" sz="1600" dirty="0"/>
                    </a:p>
                    <a:p>
                      <a:endParaRPr lang="en-US" sz="1600" dirty="0"/>
                    </a:p>
                    <a:p>
                      <a:endParaRPr lang="en-US"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8" name="TextBox 7"/>
          <p:cNvSpPr txBox="1"/>
          <p:nvPr/>
        </p:nvSpPr>
        <p:spPr>
          <a:xfrm>
            <a:off x="2745402" y="3440668"/>
            <a:ext cx="3045798" cy="369332"/>
          </a:xfrm>
          <a:prstGeom prst="rect">
            <a:avLst/>
          </a:prstGeom>
          <a:noFill/>
        </p:spPr>
        <p:txBody>
          <a:bodyPr wrap="square" rtlCol="0">
            <a:spAutoFit/>
          </a:bodyPr>
          <a:lstStyle/>
          <a:p>
            <a:r>
              <a:rPr lang="en-US" dirty="0"/>
              <a:t>Balance Sheet as at 31-3-08</a:t>
            </a:r>
          </a:p>
        </p:txBody>
      </p:sp>
      <p:sp>
        <p:nvSpPr>
          <p:cNvPr id="9" name="TextBox 8"/>
          <p:cNvSpPr txBox="1"/>
          <p:nvPr/>
        </p:nvSpPr>
        <p:spPr>
          <a:xfrm>
            <a:off x="304800" y="3364468"/>
            <a:ext cx="1088760" cy="369332"/>
          </a:xfrm>
          <a:prstGeom prst="rect">
            <a:avLst/>
          </a:prstGeom>
          <a:noFill/>
        </p:spPr>
        <p:txBody>
          <a:bodyPr wrap="none" rtlCol="0">
            <a:spAutoFit/>
          </a:bodyPr>
          <a:lstStyle/>
          <a:p>
            <a:r>
              <a:rPr lang="en-US" dirty="0">
                <a:solidFill>
                  <a:srgbClr val="FF0000"/>
                </a:solidFill>
              </a:rPr>
              <a:t>Solution:</a:t>
            </a:r>
          </a:p>
        </p:txBody>
      </p:sp>
      <p:sp>
        <p:nvSpPr>
          <p:cNvPr id="11" name="TextBox 10"/>
          <p:cNvSpPr txBox="1"/>
          <p:nvPr/>
        </p:nvSpPr>
        <p:spPr>
          <a:xfrm>
            <a:off x="6400800" y="1903020"/>
            <a:ext cx="1024639" cy="369332"/>
          </a:xfrm>
          <a:prstGeom prst="rect">
            <a:avLst/>
          </a:prstGeom>
          <a:noFill/>
        </p:spPr>
        <p:txBody>
          <a:bodyPr wrap="none" rtlCol="0">
            <a:spAutoFit/>
          </a:bodyPr>
          <a:lstStyle/>
          <a:p>
            <a:r>
              <a:rPr lang="en-US" dirty="0">
                <a:solidFill>
                  <a:srgbClr val="FFC000"/>
                </a:solidFill>
              </a:rPr>
              <a:t>2,50,000</a:t>
            </a:r>
          </a:p>
        </p:txBody>
      </p:sp>
      <p:sp>
        <p:nvSpPr>
          <p:cNvPr id="12" name="TextBox 11"/>
          <p:cNvSpPr txBox="1"/>
          <p:nvPr/>
        </p:nvSpPr>
        <p:spPr>
          <a:xfrm>
            <a:off x="6400800" y="2174544"/>
            <a:ext cx="1024639" cy="369332"/>
          </a:xfrm>
          <a:prstGeom prst="rect">
            <a:avLst/>
          </a:prstGeom>
          <a:noFill/>
        </p:spPr>
        <p:txBody>
          <a:bodyPr wrap="none" rtlCol="0">
            <a:spAutoFit/>
          </a:bodyPr>
          <a:lstStyle/>
          <a:p>
            <a:r>
              <a:rPr lang="en-US" dirty="0">
                <a:solidFill>
                  <a:srgbClr val="FFC000"/>
                </a:solidFill>
              </a:rPr>
              <a:t>2,50,000</a:t>
            </a:r>
          </a:p>
        </p:txBody>
      </p:sp>
      <p:sp>
        <p:nvSpPr>
          <p:cNvPr id="13" name="TextBox 12"/>
          <p:cNvSpPr txBox="1"/>
          <p:nvPr/>
        </p:nvSpPr>
        <p:spPr>
          <a:xfrm>
            <a:off x="6566848" y="2450068"/>
            <a:ext cx="803618" cy="369332"/>
          </a:xfrm>
          <a:prstGeom prst="rect">
            <a:avLst/>
          </a:prstGeom>
          <a:noFill/>
        </p:spPr>
        <p:txBody>
          <a:bodyPr wrap="none" rtlCol="0">
            <a:spAutoFit/>
          </a:bodyPr>
          <a:lstStyle/>
          <a:p>
            <a:r>
              <a:rPr lang="en-US" dirty="0">
                <a:solidFill>
                  <a:srgbClr val="FFC000"/>
                </a:solidFill>
              </a:rPr>
              <a:t>51,000</a:t>
            </a:r>
          </a:p>
        </p:txBody>
      </p:sp>
      <p:sp>
        <p:nvSpPr>
          <p:cNvPr id="14" name="TextBox 13"/>
          <p:cNvSpPr txBox="1"/>
          <p:nvPr/>
        </p:nvSpPr>
        <p:spPr>
          <a:xfrm>
            <a:off x="6566848" y="2729552"/>
            <a:ext cx="836896" cy="369332"/>
          </a:xfrm>
          <a:prstGeom prst="rect">
            <a:avLst/>
          </a:prstGeom>
          <a:noFill/>
        </p:spPr>
        <p:txBody>
          <a:bodyPr wrap="none" rtlCol="0">
            <a:spAutoFit/>
          </a:bodyPr>
          <a:lstStyle/>
          <a:p>
            <a:r>
              <a:rPr lang="en-US" dirty="0">
                <a:solidFill>
                  <a:srgbClr val="FFC000"/>
                </a:solidFill>
              </a:rPr>
              <a:t>25,000</a:t>
            </a:r>
          </a:p>
        </p:txBody>
      </p:sp>
      <p:sp>
        <p:nvSpPr>
          <p:cNvPr id="15" name="TextBox 14"/>
          <p:cNvSpPr txBox="1"/>
          <p:nvPr/>
        </p:nvSpPr>
        <p:spPr>
          <a:xfrm>
            <a:off x="6600562" y="3014246"/>
            <a:ext cx="763542" cy="338554"/>
          </a:xfrm>
          <a:prstGeom prst="rect">
            <a:avLst/>
          </a:prstGeom>
          <a:noFill/>
        </p:spPr>
        <p:txBody>
          <a:bodyPr wrap="none" rtlCol="0">
            <a:spAutoFit/>
          </a:bodyPr>
          <a:lstStyle/>
          <a:p>
            <a:r>
              <a:rPr lang="en-US" sz="1600" dirty="0">
                <a:solidFill>
                  <a:srgbClr val="FFC000"/>
                </a:solidFill>
              </a:rPr>
              <a:t>75,000</a:t>
            </a:r>
          </a:p>
        </p:txBody>
      </p:sp>
      <p:sp>
        <p:nvSpPr>
          <p:cNvPr id="16" name="TextBox 15"/>
          <p:cNvSpPr txBox="1"/>
          <p:nvPr/>
        </p:nvSpPr>
        <p:spPr>
          <a:xfrm>
            <a:off x="4648200" y="4876800"/>
            <a:ext cx="3900170" cy="584775"/>
          </a:xfrm>
          <a:prstGeom prst="rect">
            <a:avLst/>
          </a:prstGeom>
          <a:noFill/>
        </p:spPr>
        <p:txBody>
          <a:bodyPr wrap="none" rtlCol="0">
            <a:spAutoFit/>
          </a:bodyPr>
          <a:lstStyle/>
          <a:p>
            <a:r>
              <a:rPr lang="en-US" sz="1600" dirty="0">
                <a:solidFill>
                  <a:srgbClr val="FFC000"/>
                </a:solidFill>
              </a:rPr>
              <a:t>(250,000 X 12%  - 25000)                     5,000</a:t>
            </a:r>
            <a:br>
              <a:rPr lang="en-US" sz="1600" dirty="0">
                <a:solidFill>
                  <a:srgbClr val="FFC000"/>
                </a:solidFill>
              </a:rPr>
            </a:br>
            <a:r>
              <a:rPr lang="en-US" sz="1600" dirty="0">
                <a:solidFill>
                  <a:srgbClr val="FFC000"/>
                </a:solidFill>
              </a:rPr>
              <a:t>Total Interest -  </a:t>
            </a:r>
            <a:r>
              <a:rPr lang="en-US" sz="1600" dirty="0" err="1">
                <a:solidFill>
                  <a:srgbClr val="FFC000"/>
                </a:solidFill>
              </a:rPr>
              <a:t>Intt</a:t>
            </a:r>
            <a:r>
              <a:rPr lang="en-US" sz="1600" dirty="0">
                <a:solidFill>
                  <a:srgbClr val="FFC000"/>
                </a:solidFill>
              </a:rPr>
              <a:t>. Received</a:t>
            </a:r>
          </a:p>
        </p:txBody>
      </p:sp>
      <p:sp>
        <p:nvSpPr>
          <p:cNvPr id="19" name="TextBox 18"/>
          <p:cNvSpPr txBox="1"/>
          <p:nvPr/>
        </p:nvSpPr>
        <p:spPr>
          <a:xfrm>
            <a:off x="3505200" y="5867400"/>
            <a:ext cx="1023485" cy="369332"/>
          </a:xfrm>
          <a:prstGeom prst="rect">
            <a:avLst/>
          </a:prstGeom>
          <a:noFill/>
        </p:spPr>
        <p:txBody>
          <a:bodyPr wrap="none" rtlCol="0">
            <a:spAutoFit/>
          </a:bodyPr>
          <a:lstStyle/>
          <a:p>
            <a:r>
              <a:rPr lang="en-US" dirty="0">
                <a:solidFill>
                  <a:srgbClr val="FFC000"/>
                </a:solidFill>
              </a:rPr>
              <a:t>2,56,000</a:t>
            </a:r>
          </a:p>
        </p:txBody>
      </p:sp>
      <p:sp>
        <p:nvSpPr>
          <p:cNvPr id="20" name="TextBox 19"/>
          <p:cNvSpPr txBox="1"/>
          <p:nvPr/>
        </p:nvSpPr>
        <p:spPr>
          <a:xfrm>
            <a:off x="7739515" y="5574268"/>
            <a:ext cx="1006942" cy="369332"/>
          </a:xfrm>
          <a:prstGeom prst="rect">
            <a:avLst/>
          </a:prstGeom>
          <a:noFill/>
        </p:spPr>
        <p:txBody>
          <a:bodyPr wrap="none" rtlCol="0">
            <a:spAutoFit/>
          </a:bodyPr>
          <a:lstStyle/>
          <a:p>
            <a:r>
              <a:rPr lang="en-US" dirty="0">
                <a:solidFill>
                  <a:srgbClr val="FFC000"/>
                </a:solidFill>
              </a:rPr>
              <a:t>2,55,000</a:t>
            </a:r>
          </a:p>
        </p:txBody>
      </p:sp>
      <p:sp>
        <p:nvSpPr>
          <p:cNvPr id="21" name="TextBox 20"/>
          <p:cNvSpPr txBox="1"/>
          <p:nvPr/>
        </p:nvSpPr>
        <p:spPr>
          <a:xfrm>
            <a:off x="3725840" y="5500048"/>
            <a:ext cx="728084" cy="369332"/>
          </a:xfrm>
          <a:prstGeom prst="rect">
            <a:avLst/>
          </a:prstGeom>
          <a:noFill/>
        </p:spPr>
        <p:txBody>
          <a:bodyPr wrap="none" rtlCol="0">
            <a:spAutoFit/>
          </a:bodyPr>
          <a:lstStyle/>
          <a:p>
            <a:r>
              <a:rPr lang="en-US" dirty="0">
                <a:solidFill>
                  <a:srgbClr val="FFC000"/>
                </a:solidFill>
              </a:rPr>
              <a:t>5,000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0.06389 -0.02406 C -0.20573 -0.15102 -0.34722 -0.27729 -0.3908 -0.21231 C -0.4342 -0.14663 -0.33628 0.27197 -0.32534 0.36887 " pathEditMode="relative" rAng="0" ptsTypes="aaA">
                                      <p:cBhvr>
                                        <p:cTn id="18" dur="2000" fill="hold"/>
                                        <p:tgtEl>
                                          <p:spTgt spid="11"/>
                                        </p:tgtEl>
                                        <p:attrNameLst>
                                          <p:attrName>ppt_x</p:attrName>
                                          <p:attrName>ppt_y</p:attrName>
                                        </p:attrNameLst>
                                      </p:cBhvr>
                                      <p:rCtr x="-18500" y="7000"/>
                                    </p:animMotion>
                                  </p:childTnLst>
                                  <p:subTnLst>
                                    <p:animClr clrSpc="rgb" dir="cw">
                                      <p:cBhvr override="childStyle">
                                        <p:cTn dur="1" fill="hold" display="0" masterRel="nextClick" afterEffect="1"/>
                                        <p:tgtEl>
                                          <p:spTgt spid="11"/>
                                        </p:tgtEl>
                                        <p:attrNameLst>
                                          <p:attrName>ppt_c</p:attrName>
                                        </p:attrNameLst>
                                      </p:cBhvr>
                                      <p:to>
                                        <a:schemeClr val="bg1"/>
                                      </p:to>
                                    </p:animClr>
                                  </p:sub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0" nodeType="clickEffect">
                                  <p:stCondLst>
                                    <p:cond delay="0"/>
                                  </p:stCondLst>
                                  <p:childTnLst>
                                    <p:animMotion origin="layout" path="M -0.0559 0.05412 C 0.04966 -0.03376 0.15556 -0.12164 0.1882 -0.07655 C 0.22153 -0.03122 0.1474 0.26041 0.13941 0.3284 " pathEditMode="relative" rAng="0" ptsTypes="aaA">
                                      <p:cBhvr>
                                        <p:cTn id="22" dur="2000" fill="hold"/>
                                        <p:tgtEl>
                                          <p:spTgt spid="12"/>
                                        </p:tgtEl>
                                        <p:attrNameLst>
                                          <p:attrName>ppt_x</p:attrName>
                                          <p:attrName>ppt_y</p:attrName>
                                        </p:attrNameLst>
                                      </p:cBhvr>
                                      <p:rCtr x="13900" y="4900"/>
                                    </p:animMotion>
                                  </p:childTnLst>
                                  <p:subTnLst>
                                    <p:animClr clrSpc="rgb" dir="cw">
                                      <p:cBhvr override="childStyle">
                                        <p:cTn dur="1" fill="hold" display="0" masterRel="nextClick" afterEffect="1"/>
                                        <p:tgtEl>
                                          <p:spTgt spid="12"/>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3.05556E-6 -1.40611E-6 C -0.13264 -0.14639 -0.2651 -0.29278 -0.31788 -0.23866 C -0.37066 -0.18455 -0.34358 0.06962 -0.31649 0.32401 " pathEditMode="relative" ptsTypes="aaA">
                                      <p:cBhvr>
                                        <p:cTn id="26" dur="2000" fill="hold"/>
                                        <p:tgtEl>
                                          <p:spTgt spid="13"/>
                                        </p:tgtEl>
                                        <p:attrNameLst>
                                          <p:attrName>ppt_x</p:attrName>
                                          <p:attrName>ppt_y</p:attrName>
                                        </p:attrNameLst>
                                      </p:cBhvr>
                                    </p:animMotion>
                                  </p:childTnLst>
                                  <p:subTnLst>
                                    <p:animClr clrSpc="rgb" dir="cw">
                                      <p:cBhvr override="childStyle">
                                        <p:cTn dur="1" fill="hold" display="0" masterRel="nextClick" afterEffect="1"/>
                                        <p:tgtEl>
                                          <p:spTgt spid="13"/>
                                        </p:tgtEl>
                                        <p:attrNameLst>
                                          <p:attrName>ppt_c</p:attrName>
                                        </p:attrNameLst>
                                      </p:cBhvr>
                                      <p:to>
                                        <a:schemeClr val="bg1"/>
                                      </p:to>
                                    </p:animClr>
                                  </p:sub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0" nodeType="clickEffect">
                                  <p:stCondLst>
                                    <p:cond delay="0"/>
                                  </p:stCondLst>
                                  <p:childTnLst>
                                    <p:animMotion origin="layout" path="M 1.11111E-6 -0.00694 C -0.14774 -0.17808 -0.29497 -0.34899 -0.35035 -0.28747 C -0.40556 -0.22572 -0.33524 0.25508 -0.33229 0.36378 " pathEditMode="relative" rAng="0" ptsTypes="aaA">
                                      <p:cBhvr>
                                        <p:cTn id="30" dur="2000" fill="hold"/>
                                        <p:tgtEl>
                                          <p:spTgt spid="14"/>
                                        </p:tgtEl>
                                        <p:attrNameLst>
                                          <p:attrName>ppt_x</p:attrName>
                                          <p:attrName>ppt_y</p:attrName>
                                        </p:attrNameLst>
                                      </p:cBhvr>
                                      <p:rCtr x="-20300" y="1400"/>
                                    </p:animMotion>
                                  </p:childTnLst>
                                  <p:subTnLst>
                                    <p:animClr clrSpc="rgb" dir="cw">
                                      <p:cBhvr override="childStyle">
                                        <p:cTn dur="1" fill="hold" display="0" masterRel="nextClick" afterEffect="1"/>
                                        <p:tgtEl>
                                          <p:spTgt spid="14"/>
                                        </p:tgtEl>
                                        <p:attrNameLst>
                                          <p:attrName>ppt_c</p:attrName>
                                        </p:attrNameLst>
                                      </p:cBhvr>
                                      <p:to>
                                        <a:schemeClr val="bg1"/>
                                      </p:to>
                                    </p:animClr>
                                  </p:sub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0" nodeType="clickEffect">
                                  <p:stCondLst>
                                    <p:cond delay="0"/>
                                  </p:stCondLst>
                                  <p:childTnLst>
                                    <p:animMotion origin="layout" path="M -1.66667E-6 -1.02683E-6 C -0.15052 -0.18871 -0.30069 -0.37696 -0.35469 -0.33094 C -0.40816 -0.28446 -0.32899 0.17715 -0.32344 0.27891 " pathEditMode="relative" rAng="0" ptsTypes="aaA">
                                      <p:cBhvr>
                                        <p:cTn id="34" dur="2000" fill="hold"/>
                                        <p:tgtEl>
                                          <p:spTgt spid="15"/>
                                        </p:tgtEl>
                                        <p:attrNameLst>
                                          <p:attrName>ppt_x</p:attrName>
                                          <p:attrName>ppt_y</p:attrName>
                                        </p:attrNameLst>
                                      </p:cBhvr>
                                      <p:rCtr x="-20400" y="-4900"/>
                                    </p:animMotion>
                                  </p:childTnLst>
                                  <p:subTnLst>
                                    <p:animClr clrSpc="rgb" dir="cw">
                                      <p:cBhvr override="childStyle">
                                        <p:cTn dur="1" fill="hold" display="0" masterRel="nextClick" afterEffect="1"/>
                                        <p:tgtEl>
                                          <p:spTgt spid="15"/>
                                        </p:tgtEl>
                                        <p:attrNameLst>
                                          <p:attrName>ppt_c</p:attrName>
                                        </p:attrNameLst>
                                      </p:cBhvr>
                                      <p:to>
                                        <a:schemeClr val="bg1"/>
                                      </p:to>
                                    </p:animClr>
                                  </p:subTnLst>
                                </p:cTn>
                              </p:par>
                            </p:childTnLst>
                          </p:cTn>
                        </p:par>
                      </p:childTnLst>
                    </p:cTn>
                  </p:par>
                  <p:par>
                    <p:cTn id="35" fill="hold">
                      <p:stCondLst>
                        <p:cond delay="indefinite"/>
                      </p:stCondLst>
                      <p:childTnLst>
                        <p:par>
                          <p:cTn id="36" fill="hold">
                            <p:stCondLst>
                              <p:cond delay="0"/>
                            </p:stCondLst>
                            <p:childTnLst>
                              <p:par>
                                <p:cTn id="37" presetID="2" presetClass="entr" presetSubtype="3"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1+#ppt_w/2"/>
                                          </p:val>
                                        </p:tav>
                                        <p:tav tm="100000">
                                          <p:val>
                                            <p:strVal val="#ppt_x"/>
                                          </p:val>
                                        </p:tav>
                                      </p:tavLst>
                                    </p:anim>
                                    <p:anim calcmode="lin" valueType="num">
                                      <p:cBhvr additive="base">
                                        <p:cTn id="40" dur="500" fill="hold"/>
                                        <p:tgtEl>
                                          <p:spTgt spid="16"/>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6"/>
                                        </p:tgtEl>
                                        <p:attrNameLst>
                                          <p:attrName>ppt_c</p:attrName>
                                        </p:attrNameLst>
                                      </p:cBhvr>
                                      <p:to>
                                        <a:schemeClr val="bg1"/>
                                      </p:to>
                                    </p:animClr>
                                  </p:sub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subTnLst>
                                    <p:animClr clrSpc="rgb" dir="cw">
                                      <p:cBhvr override="childStyle">
                                        <p:cTn dur="1" fill="hold" display="0" masterRel="nextClick" afterEffect="1"/>
                                        <p:tgtEl>
                                          <p:spTgt spid="21"/>
                                        </p:tgtEl>
                                        <p:attrNameLst>
                                          <p:attrName>ppt_c</p:attrName>
                                        </p:attrNameLst>
                                      </p:cBhvr>
                                      <p:to>
                                        <a:schemeClr val="bg1"/>
                                      </p:to>
                                    </p:animClr>
                                  </p:sub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subTnLst>
                                    <p:animClr clrSpc="rgb" dir="cw">
                                      <p:cBhvr override="childStyle">
                                        <p:cTn dur="1" fill="hold" display="0" masterRel="nextClick" afterEffect="1"/>
                                        <p:tgtEl>
                                          <p:spTgt spid="19"/>
                                        </p:tgtEl>
                                        <p:attrNameLst>
                                          <p:attrName>ppt_c</p:attrName>
                                        </p:attrNameLst>
                                      </p:cBhvr>
                                      <p:to>
                                        <a:srgbClr val="FF9900"/>
                                      </p:to>
                                    </p:animClr>
                                  </p:sub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subTnLst>
                                    <p:animClr clrSpc="rgb" dir="cw">
                                      <p:cBhvr override="childStyle">
                                        <p:cTn dur="1" fill="hold" display="0" masterRel="nextClick" afterEffect="1"/>
                                        <p:tgtEl>
                                          <p:spTgt spid="20"/>
                                        </p:tgtEl>
                                        <p:attrNameLst>
                                          <p:attrName>ppt_c</p:attrName>
                                        </p:attrNameLst>
                                      </p:cBhvr>
                                      <p:to>
                                        <a:srgbClr val="FF99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2" grpId="0"/>
      <p:bldP spid="13" grpId="0"/>
      <p:bldP spid="14" grpId="0"/>
      <p:bldP spid="15" grpId="0"/>
      <p:bldP spid="16" grpId="0"/>
      <p:bldP spid="19" grpId="0"/>
      <p:bldP spid="20" grpId="0"/>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0" y="76200"/>
            <a:ext cx="4114800" cy="584775"/>
          </a:xfrm>
          <a:prstGeom prst="rect">
            <a:avLst/>
          </a:prstGeom>
          <a:noFill/>
        </p:spPr>
        <p:txBody>
          <a:bodyPr wrap="square" rtlCol="0">
            <a:spAutoFit/>
          </a:bodyPr>
          <a:lstStyle/>
          <a:p>
            <a:r>
              <a:rPr lang="en-US" sz="3200" u="sng" dirty="0">
                <a:solidFill>
                  <a:srgbClr val="FF0000"/>
                </a:solidFill>
              </a:rPr>
              <a:t>Non Trading Concern</a:t>
            </a:r>
          </a:p>
        </p:txBody>
      </p:sp>
      <p:sp>
        <p:nvSpPr>
          <p:cNvPr id="13" name="TextBox 12"/>
          <p:cNvSpPr txBox="1"/>
          <p:nvPr/>
        </p:nvSpPr>
        <p:spPr>
          <a:xfrm>
            <a:off x="1447800" y="863025"/>
            <a:ext cx="5888150" cy="584775"/>
          </a:xfrm>
          <a:prstGeom prst="rect">
            <a:avLst/>
          </a:prstGeom>
          <a:noFill/>
        </p:spPr>
        <p:txBody>
          <a:bodyPr wrap="none" rtlCol="0">
            <a:spAutoFit/>
          </a:bodyPr>
          <a:lstStyle/>
          <a:p>
            <a:r>
              <a:rPr lang="en-US" sz="3200" dirty="0"/>
              <a:t>Treatment of some special items</a:t>
            </a:r>
          </a:p>
        </p:txBody>
      </p:sp>
      <p:sp>
        <p:nvSpPr>
          <p:cNvPr id="17" name="TextBox 16"/>
          <p:cNvSpPr txBox="1"/>
          <p:nvPr/>
        </p:nvSpPr>
        <p:spPr>
          <a:xfrm>
            <a:off x="304800" y="1313557"/>
            <a:ext cx="8534400" cy="2123658"/>
          </a:xfrm>
          <a:prstGeom prst="rect">
            <a:avLst/>
          </a:prstGeom>
          <a:noFill/>
        </p:spPr>
        <p:txBody>
          <a:bodyPr wrap="square" rtlCol="0">
            <a:spAutoFit/>
          </a:bodyPr>
          <a:lstStyle/>
          <a:p>
            <a:r>
              <a:rPr lang="en-US" sz="4800" dirty="0">
                <a:solidFill>
                  <a:srgbClr val="C00000"/>
                </a:solidFill>
              </a:rPr>
              <a:t>Subscription:</a:t>
            </a:r>
            <a:r>
              <a:rPr lang="en-US" sz="2800" dirty="0">
                <a:solidFill>
                  <a:srgbClr val="C00000"/>
                </a:solidFill>
              </a:rPr>
              <a:t>  </a:t>
            </a:r>
            <a:r>
              <a:rPr lang="en-US" sz="2800" dirty="0">
                <a:solidFill>
                  <a:srgbClr val="FFFF00"/>
                </a:solidFill>
              </a:rPr>
              <a:t>It is regular income of a non </a:t>
            </a:r>
            <a:br>
              <a:rPr lang="en-US" sz="2800" dirty="0">
                <a:solidFill>
                  <a:srgbClr val="FFFF00"/>
                </a:solidFill>
              </a:rPr>
            </a:br>
            <a:r>
              <a:rPr lang="en-US" sz="2800" dirty="0">
                <a:solidFill>
                  <a:srgbClr val="FFFF00"/>
                </a:solidFill>
              </a:rPr>
              <a:t>          profit organization received from its members.</a:t>
            </a:r>
          </a:p>
          <a:p>
            <a:r>
              <a:rPr lang="en-US" sz="2800" dirty="0">
                <a:solidFill>
                  <a:srgbClr val="FFFF00"/>
                </a:solidFill>
              </a:rPr>
              <a:t> </a:t>
            </a:r>
          </a:p>
          <a:p>
            <a:r>
              <a:rPr lang="en-US" sz="2800" dirty="0">
                <a:solidFill>
                  <a:srgbClr val="FFFF00"/>
                </a:solidFill>
              </a:rPr>
              <a:t>     </a:t>
            </a:r>
            <a:r>
              <a:rPr lang="en-US" sz="2800" dirty="0"/>
              <a:t>It is shown of income side of Income &amp; expenditure</a:t>
            </a:r>
          </a:p>
        </p:txBody>
      </p:sp>
      <p:sp>
        <p:nvSpPr>
          <p:cNvPr id="6" name="TextBox 5"/>
          <p:cNvSpPr txBox="1"/>
          <p:nvPr/>
        </p:nvSpPr>
        <p:spPr>
          <a:xfrm>
            <a:off x="304800" y="3429000"/>
            <a:ext cx="8534400" cy="2677656"/>
          </a:xfrm>
          <a:prstGeom prst="rect">
            <a:avLst/>
          </a:prstGeom>
          <a:noFill/>
        </p:spPr>
        <p:txBody>
          <a:bodyPr wrap="square" rtlCol="0">
            <a:spAutoFit/>
          </a:bodyPr>
          <a:lstStyle/>
          <a:p>
            <a:r>
              <a:rPr lang="en-US" sz="2800" dirty="0">
                <a:solidFill>
                  <a:srgbClr val="FFFF00"/>
                </a:solidFill>
              </a:rPr>
              <a:t> Subscription can be given under receipt &amp; payment account in two ways. </a:t>
            </a:r>
          </a:p>
          <a:p>
            <a:endParaRPr lang="en-US" sz="2800" dirty="0">
              <a:solidFill>
                <a:srgbClr val="FFFF00"/>
              </a:solidFill>
            </a:endParaRPr>
          </a:p>
          <a:p>
            <a:r>
              <a:rPr lang="en-US" sz="2800" dirty="0"/>
              <a:t>1.  When single figure is given </a:t>
            </a:r>
            <a:br>
              <a:rPr lang="en-US" sz="2800" dirty="0"/>
            </a:br>
            <a:r>
              <a:rPr lang="en-US" sz="2800" dirty="0"/>
              <a:t>2. When figure of past, present and future years given </a:t>
            </a:r>
            <a:br>
              <a:rPr lang="en-US" sz="2800" dirty="0"/>
            </a:br>
            <a:r>
              <a:rPr lang="en-US" sz="2800" dirty="0"/>
              <a:t>     separately.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0" y="76200"/>
            <a:ext cx="4114800" cy="584775"/>
          </a:xfrm>
          <a:prstGeom prst="rect">
            <a:avLst/>
          </a:prstGeom>
          <a:noFill/>
        </p:spPr>
        <p:txBody>
          <a:bodyPr wrap="square" rtlCol="0">
            <a:spAutoFit/>
          </a:bodyPr>
          <a:lstStyle/>
          <a:p>
            <a:r>
              <a:rPr lang="en-US" sz="3200" u="sng" dirty="0">
                <a:solidFill>
                  <a:srgbClr val="FF0000"/>
                </a:solidFill>
              </a:rPr>
              <a:t>Non Trading Concern</a:t>
            </a:r>
          </a:p>
        </p:txBody>
      </p:sp>
      <p:sp>
        <p:nvSpPr>
          <p:cNvPr id="13" name="TextBox 12"/>
          <p:cNvSpPr txBox="1"/>
          <p:nvPr/>
        </p:nvSpPr>
        <p:spPr>
          <a:xfrm>
            <a:off x="1870622" y="634425"/>
            <a:ext cx="4834978" cy="584775"/>
          </a:xfrm>
          <a:prstGeom prst="rect">
            <a:avLst/>
          </a:prstGeom>
          <a:noFill/>
        </p:spPr>
        <p:txBody>
          <a:bodyPr wrap="none" rtlCol="0">
            <a:spAutoFit/>
          </a:bodyPr>
          <a:lstStyle/>
          <a:p>
            <a:r>
              <a:rPr lang="en-US" sz="3200" dirty="0"/>
              <a:t>Treatment of Subscription</a:t>
            </a:r>
          </a:p>
        </p:txBody>
      </p:sp>
      <p:sp>
        <p:nvSpPr>
          <p:cNvPr id="6" name="TextBox 5"/>
          <p:cNvSpPr txBox="1"/>
          <p:nvPr/>
        </p:nvSpPr>
        <p:spPr>
          <a:xfrm>
            <a:off x="304800" y="1232118"/>
            <a:ext cx="8534400" cy="1815882"/>
          </a:xfrm>
          <a:prstGeom prst="rect">
            <a:avLst/>
          </a:prstGeom>
          <a:noFill/>
        </p:spPr>
        <p:txBody>
          <a:bodyPr wrap="square" rtlCol="0">
            <a:spAutoFit/>
          </a:bodyPr>
          <a:lstStyle/>
          <a:p>
            <a:r>
              <a:rPr lang="en-US" sz="2800" dirty="0">
                <a:solidFill>
                  <a:srgbClr val="FFFF00"/>
                </a:solidFill>
              </a:rPr>
              <a:t> </a:t>
            </a:r>
            <a:r>
              <a:rPr lang="en-US" sz="2800" dirty="0"/>
              <a:t>1.  When single figure is given in receipt &amp; payment</a:t>
            </a:r>
            <a:br>
              <a:rPr lang="en-US" sz="2800" dirty="0"/>
            </a:br>
            <a:endParaRPr lang="en-US" sz="2800" dirty="0"/>
          </a:p>
          <a:p>
            <a:r>
              <a:rPr lang="en-US" sz="2800" dirty="0"/>
              <a:t>    </a:t>
            </a:r>
            <a:r>
              <a:rPr lang="en-US" sz="2800" dirty="0">
                <a:solidFill>
                  <a:srgbClr val="FFC000"/>
                </a:solidFill>
              </a:rPr>
              <a:t>Four possible adjustment can be given under    </a:t>
            </a:r>
            <a:br>
              <a:rPr lang="en-US" sz="2800" dirty="0">
                <a:solidFill>
                  <a:srgbClr val="FFC000"/>
                </a:solidFill>
              </a:rPr>
            </a:br>
            <a:r>
              <a:rPr lang="en-US" sz="2800" dirty="0">
                <a:solidFill>
                  <a:srgbClr val="FFC000"/>
                </a:solidFill>
              </a:rPr>
              <a:t>    adjustments and the same will be treated as follows: </a:t>
            </a:r>
          </a:p>
        </p:txBody>
      </p:sp>
      <p:graphicFrame>
        <p:nvGraphicFramePr>
          <p:cNvPr id="8" name="Table 7"/>
          <p:cNvGraphicFramePr>
            <a:graphicFrameLocks noGrp="1"/>
          </p:cNvGraphicFramePr>
          <p:nvPr/>
        </p:nvGraphicFramePr>
        <p:xfrm>
          <a:off x="152400" y="3200400"/>
          <a:ext cx="4419600" cy="2595880"/>
        </p:xfrm>
        <a:graphic>
          <a:graphicData uri="http://schemas.openxmlformats.org/drawingml/2006/table">
            <a:tbl>
              <a:tblPr firstRow="1" bandRow="1">
                <a:tableStyleId>{5C22544A-7EE6-4342-B048-85BDC9FD1C3A}</a:tableStyleId>
              </a:tblPr>
              <a:tblGrid>
                <a:gridCol w="3671668">
                  <a:extLst>
                    <a:ext uri="{9D8B030D-6E8A-4147-A177-3AD203B41FA5}">
                      <a16:colId xmlns:a16="http://schemas.microsoft.com/office/drawing/2014/main" val="20000"/>
                    </a:ext>
                  </a:extLst>
                </a:gridCol>
                <a:gridCol w="747932">
                  <a:extLst>
                    <a:ext uri="{9D8B030D-6E8A-4147-A177-3AD203B41FA5}">
                      <a16:colId xmlns:a16="http://schemas.microsoft.com/office/drawing/2014/main" val="20001"/>
                    </a:ext>
                  </a:extLst>
                </a:gridCol>
              </a:tblGrid>
              <a:tr h="370840">
                <a:tc>
                  <a:txBody>
                    <a:bodyPr/>
                    <a:lstStyle/>
                    <a:p>
                      <a:r>
                        <a:rPr lang="en-US" dirty="0"/>
                        <a:t>                  INCOME </a:t>
                      </a:r>
                    </a:p>
                  </a:txBody>
                  <a:tcPr/>
                </a:tc>
                <a:tc>
                  <a:txBody>
                    <a:bodyPr/>
                    <a:lstStyle/>
                    <a:p>
                      <a:r>
                        <a:rPr lang="en-US" dirty="0"/>
                        <a:t>AMT.</a:t>
                      </a:r>
                    </a:p>
                  </a:txBody>
                  <a:tcPr/>
                </a:tc>
                <a:extLst>
                  <a:ext uri="{0D108BD9-81ED-4DB2-BD59-A6C34878D82A}">
                    <a16:rowId xmlns:a16="http://schemas.microsoft.com/office/drawing/2014/main" val="10000"/>
                  </a:ext>
                </a:extLst>
              </a:tr>
              <a:tr h="370840">
                <a:tc>
                  <a:txBody>
                    <a:bodyPr/>
                    <a:lstStyle/>
                    <a:p>
                      <a:r>
                        <a:rPr lang="en-US" sz="1600" dirty="0"/>
                        <a:t>Subscription</a:t>
                      </a:r>
                      <a:r>
                        <a:rPr lang="en-US" sz="1600" baseline="0" dirty="0"/>
                        <a:t> (as per receipt &amp; payment) </a:t>
                      </a:r>
                      <a:endParaRPr lang="en-US" sz="1600"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sz="1600" dirty="0">
                          <a:solidFill>
                            <a:srgbClr val="00B050"/>
                          </a:solidFill>
                        </a:rPr>
                        <a:t>Add: Sub</a:t>
                      </a:r>
                      <a:r>
                        <a:rPr lang="en-US" sz="1600" baseline="0" dirty="0">
                          <a:solidFill>
                            <a:srgbClr val="00B050"/>
                          </a:solidFill>
                        </a:rPr>
                        <a:t>scription d</a:t>
                      </a:r>
                      <a:r>
                        <a:rPr lang="en-US" sz="1600" dirty="0">
                          <a:solidFill>
                            <a:srgbClr val="00B050"/>
                          </a:solidFill>
                        </a:rPr>
                        <a:t>ue </a:t>
                      </a:r>
                      <a:r>
                        <a:rPr lang="en-US" sz="1600" baseline="0" dirty="0">
                          <a:solidFill>
                            <a:srgbClr val="00B050"/>
                          </a:solidFill>
                        </a:rPr>
                        <a:t>current year</a:t>
                      </a:r>
                      <a:endParaRPr lang="en-US" sz="1600" dirty="0">
                        <a:solidFill>
                          <a:srgbClr val="00B050"/>
                        </a:solidFill>
                      </a:endParaRPr>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sz="1600" dirty="0">
                          <a:solidFill>
                            <a:srgbClr val="00B050"/>
                          </a:solidFill>
                        </a:rPr>
                        <a:t>Add: Subscription advance</a:t>
                      </a:r>
                      <a:r>
                        <a:rPr lang="en-US" sz="1600" baseline="0" dirty="0">
                          <a:solidFill>
                            <a:srgbClr val="00B050"/>
                          </a:solidFill>
                        </a:rPr>
                        <a:t> last year</a:t>
                      </a:r>
                      <a:endParaRPr lang="en-US" sz="1600" dirty="0">
                        <a:solidFill>
                          <a:srgbClr val="00B050"/>
                        </a:solidFill>
                      </a:endParaRPr>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r>
                        <a:rPr lang="en-US" sz="1600" dirty="0">
                          <a:solidFill>
                            <a:srgbClr val="FF0000"/>
                          </a:solidFill>
                        </a:rPr>
                        <a:t>Less: Sub</a:t>
                      </a:r>
                      <a:r>
                        <a:rPr lang="en-US" sz="1600" baseline="0" dirty="0">
                          <a:solidFill>
                            <a:srgbClr val="FF0000"/>
                          </a:solidFill>
                        </a:rPr>
                        <a:t>scription d</a:t>
                      </a:r>
                      <a:r>
                        <a:rPr lang="en-US" sz="1600" dirty="0">
                          <a:solidFill>
                            <a:srgbClr val="FF0000"/>
                          </a:solidFill>
                        </a:rPr>
                        <a:t>ue </a:t>
                      </a:r>
                      <a:r>
                        <a:rPr lang="en-US" sz="1600" baseline="0" dirty="0">
                          <a:solidFill>
                            <a:srgbClr val="FF0000"/>
                          </a:solidFill>
                        </a:rPr>
                        <a:t>last year</a:t>
                      </a:r>
                      <a:endParaRPr lang="en-US" sz="1600" dirty="0">
                        <a:solidFill>
                          <a:srgbClr val="FF0000"/>
                        </a:solidFill>
                      </a:endParaRPr>
                    </a:p>
                  </a:txBody>
                  <a:tcPr/>
                </a:tc>
                <a:tc>
                  <a:txBody>
                    <a:bodyPr/>
                    <a:lstStyle/>
                    <a:p>
                      <a:endParaRPr lang="en-US" dirty="0"/>
                    </a:p>
                  </a:txBody>
                  <a:tcPr/>
                </a:tc>
                <a:extLst>
                  <a:ext uri="{0D108BD9-81ED-4DB2-BD59-A6C34878D82A}">
                    <a16:rowId xmlns:a16="http://schemas.microsoft.com/office/drawing/2014/main" val="10004"/>
                  </a:ext>
                </a:extLst>
              </a:tr>
              <a:tr h="370840">
                <a:tc>
                  <a:txBody>
                    <a:bodyPr/>
                    <a:lstStyle/>
                    <a:p>
                      <a:r>
                        <a:rPr lang="en-US" sz="1600" dirty="0">
                          <a:solidFill>
                            <a:srgbClr val="FF0000"/>
                          </a:solidFill>
                        </a:rPr>
                        <a:t>Less: Subscription advance</a:t>
                      </a:r>
                      <a:r>
                        <a:rPr lang="en-US" sz="1600" baseline="0" dirty="0">
                          <a:solidFill>
                            <a:srgbClr val="FF0000"/>
                          </a:solidFill>
                        </a:rPr>
                        <a:t> current year</a:t>
                      </a:r>
                      <a:endParaRPr lang="en-US" sz="1600" dirty="0">
                        <a:solidFill>
                          <a:srgbClr val="FF0000"/>
                        </a:solidFill>
                      </a:endParaRPr>
                    </a:p>
                  </a:txBody>
                  <a:tcPr/>
                </a:tc>
                <a:tc>
                  <a:txBody>
                    <a:bodyPr/>
                    <a:lstStyle/>
                    <a:p>
                      <a:endParaRPr lang="en-US" dirty="0"/>
                    </a:p>
                  </a:txBody>
                  <a:tcPr/>
                </a:tc>
                <a:extLst>
                  <a:ext uri="{0D108BD9-81ED-4DB2-BD59-A6C34878D82A}">
                    <a16:rowId xmlns:a16="http://schemas.microsoft.com/office/drawing/2014/main" val="10005"/>
                  </a:ext>
                </a:extLst>
              </a:tr>
              <a:tr h="370840">
                <a:tc>
                  <a:txBody>
                    <a:bodyPr/>
                    <a:lstStyle/>
                    <a:p>
                      <a:r>
                        <a:rPr lang="en-US" sz="1600" dirty="0"/>
                        <a:t>Amount to be shown as income </a:t>
                      </a:r>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graphicFrame>
        <p:nvGraphicFramePr>
          <p:cNvPr id="10" name="Table 9"/>
          <p:cNvGraphicFramePr>
            <a:graphicFrameLocks noGrp="1"/>
          </p:cNvGraphicFramePr>
          <p:nvPr/>
        </p:nvGraphicFramePr>
        <p:xfrm>
          <a:off x="4800600" y="3601720"/>
          <a:ext cx="4114802" cy="949960"/>
        </p:xfrm>
        <a:graphic>
          <a:graphicData uri="http://schemas.openxmlformats.org/drawingml/2006/table">
            <a:tbl>
              <a:tblPr firstRow="1" bandRow="1">
                <a:tableStyleId>{5C22544A-7EE6-4342-B048-85BDC9FD1C3A}</a:tableStyleId>
              </a:tblPr>
              <a:tblGrid>
                <a:gridCol w="1697356">
                  <a:extLst>
                    <a:ext uri="{9D8B030D-6E8A-4147-A177-3AD203B41FA5}">
                      <a16:colId xmlns:a16="http://schemas.microsoft.com/office/drawing/2014/main" val="20000"/>
                    </a:ext>
                  </a:extLst>
                </a:gridCol>
                <a:gridCol w="360045">
                  <a:extLst>
                    <a:ext uri="{9D8B030D-6E8A-4147-A177-3AD203B41FA5}">
                      <a16:colId xmlns:a16="http://schemas.microsoft.com/office/drawing/2014/main" val="20001"/>
                    </a:ext>
                  </a:extLst>
                </a:gridCol>
                <a:gridCol w="1697356">
                  <a:extLst>
                    <a:ext uri="{9D8B030D-6E8A-4147-A177-3AD203B41FA5}">
                      <a16:colId xmlns:a16="http://schemas.microsoft.com/office/drawing/2014/main" val="20002"/>
                    </a:ext>
                  </a:extLst>
                </a:gridCol>
                <a:gridCol w="360045">
                  <a:extLst>
                    <a:ext uri="{9D8B030D-6E8A-4147-A177-3AD203B41FA5}">
                      <a16:colId xmlns:a16="http://schemas.microsoft.com/office/drawing/2014/main" val="20003"/>
                    </a:ext>
                  </a:extLst>
                </a:gridCol>
              </a:tblGrid>
              <a:tr h="370840">
                <a:tc>
                  <a:txBody>
                    <a:bodyPr/>
                    <a:lstStyle/>
                    <a:p>
                      <a:r>
                        <a:rPr lang="en-US" dirty="0"/>
                        <a:t>Liabilities</a:t>
                      </a:r>
                    </a:p>
                  </a:txBody>
                  <a:tcPr/>
                </a:tc>
                <a:tc>
                  <a:txBody>
                    <a:bodyPr/>
                    <a:lstStyle/>
                    <a:p>
                      <a:r>
                        <a:rPr lang="en-US" sz="600" dirty="0"/>
                        <a:t>Amt.</a:t>
                      </a:r>
                    </a:p>
                  </a:txBody>
                  <a:tcPr/>
                </a:tc>
                <a:tc>
                  <a:txBody>
                    <a:bodyPr/>
                    <a:lstStyle/>
                    <a:p>
                      <a:r>
                        <a:rPr lang="en-US" dirty="0"/>
                        <a:t>Assets</a:t>
                      </a:r>
                    </a:p>
                  </a:txBody>
                  <a:tcPr/>
                </a:tc>
                <a:tc>
                  <a:txBody>
                    <a:bodyPr/>
                    <a:lstStyle/>
                    <a:p>
                      <a:r>
                        <a:rPr lang="en-US" sz="600" dirty="0"/>
                        <a:t>Amt.</a:t>
                      </a:r>
                    </a:p>
                  </a:txBody>
                  <a:tcPr/>
                </a:tc>
                <a:extLst>
                  <a:ext uri="{0D108BD9-81ED-4DB2-BD59-A6C34878D82A}">
                    <a16:rowId xmlns:a16="http://schemas.microsoft.com/office/drawing/2014/main" val="10000"/>
                  </a:ext>
                </a:extLst>
              </a:tr>
              <a:tr h="370840">
                <a:tc>
                  <a:txBody>
                    <a:bodyPr/>
                    <a:lstStyle/>
                    <a:p>
                      <a:r>
                        <a:rPr lang="en-US" dirty="0"/>
                        <a:t>Sub. Advance</a:t>
                      </a:r>
                      <a:br>
                        <a:rPr lang="en-US" dirty="0"/>
                      </a:br>
                      <a:r>
                        <a:rPr lang="en-US" sz="1400" dirty="0"/>
                        <a:t>(adjustment)</a:t>
                      </a:r>
                      <a:endParaRPr lang="en-US" dirty="0"/>
                    </a:p>
                  </a:txBody>
                  <a:tcPr/>
                </a:tc>
                <a:tc>
                  <a:txBody>
                    <a:bodyPr/>
                    <a:lstStyle/>
                    <a:p>
                      <a:endParaRPr lang="en-US" dirty="0"/>
                    </a:p>
                  </a:txBody>
                  <a:tcPr/>
                </a:tc>
                <a:tc>
                  <a:txBody>
                    <a:bodyPr/>
                    <a:lstStyle/>
                    <a:p>
                      <a:r>
                        <a:rPr lang="en-US" dirty="0"/>
                        <a:t>Sub. Due</a:t>
                      </a:r>
                      <a:br>
                        <a:rPr lang="en-US" dirty="0"/>
                      </a:br>
                      <a:r>
                        <a:rPr lang="en-US" sz="1400" dirty="0"/>
                        <a:t>(adjustment)</a:t>
                      </a:r>
                      <a:endParaRPr lang="en-US"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12" name="TextBox 11"/>
          <p:cNvSpPr txBox="1"/>
          <p:nvPr/>
        </p:nvSpPr>
        <p:spPr>
          <a:xfrm>
            <a:off x="5310123" y="3173104"/>
            <a:ext cx="3085525" cy="369332"/>
          </a:xfrm>
          <a:prstGeom prst="rect">
            <a:avLst/>
          </a:prstGeom>
          <a:noFill/>
        </p:spPr>
        <p:txBody>
          <a:bodyPr wrap="none" rtlCol="0">
            <a:spAutoFit/>
          </a:bodyPr>
          <a:lstStyle/>
          <a:p>
            <a:r>
              <a:rPr lang="en-US" dirty="0"/>
              <a:t>Balance Sheet as at Last Year </a:t>
            </a:r>
          </a:p>
        </p:txBody>
      </p:sp>
      <p:graphicFrame>
        <p:nvGraphicFramePr>
          <p:cNvPr id="14" name="Table 13"/>
          <p:cNvGraphicFramePr>
            <a:graphicFrameLocks noGrp="1"/>
          </p:cNvGraphicFramePr>
          <p:nvPr/>
        </p:nvGraphicFramePr>
        <p:xfrm>
          <a:off x="4800600" y="5201920"/>
          <a:ext cx="4114802" cy="949960"/>
        </p:xfrm>
        <a:graphic>
          <a:graphicData uri="http://schemas.openxmlformats.org/drawingml/2006/table">
            <a:tbl>
              <a:tblPr firstRow="1" bandRow="1">
                <a:tableStyleId>{5C22544A-7EE6-4342-B048-85BDC9FD1C3A}</a:tableStyleId>
              </a:tblPr>
              <a:tblGrid>
                <a:gridCol w="1697356">
                  <a:extLst>
                    <a:ext uri="{9D8B030D-6E8A-4147-A177-3AD203B41FA5}">
                      <a16:colId xmlns:a16="http://schemas.microsoft.com/office/drawing/2014/main" val="20000"/>
                    </a:ext>
                  </a:extLst>
                </a:gridCol>
                <a:gridCol w="360045">
                  <a:extLst>
                    <a:ext uri="{9D8B030D-6E8A-4147-A177-3AD203B41FA5}">
                      <a16:colId xmlns:a16="http://schemas.microsoft.com/office/drawing/2014/main" val="20001"/>
                    </a:ext>
                  </a:extLst>
                </a:gridCol>
                <a:gridCol w="1697356">
                  <a:extLst>
                    <a:ext uri="{9D8B030D-6E8A-4147-A177-3AD203B41FA5}">
                      <a16:colId xmlns:a16="http://schemas.microsoft.com/office/drawing/2014/main" val="20002"/>
                    </a:ext>
                  </a:extLst>
                </a:gridCol>
                <a:gridCol w="360045">
                  <a:extLst>
                    <a:ext uri="{9D8B030D-6E8A-4147-A177-3AD203B41FA5}">
                      <a16:colId xmlns:a16="http://schemas.microsoft.com/office/drawing/2014/main" val="20003"/>
                    </a:ext>
                  </a:extLst>
                </a:gridCol>
              </a:tblGrid>
              <a:tr h="370840">
                <a:tc>
                  <a:txBody>
                    <a:bodyPr/>
                    <a:lstStyle/>
                    <a:p>
                      <a:r>
                        <a:rPr lang="en-US" dirty="0"/>
                        <a:t>Liabilities</a:t>
                      </a:r>
                    </a:p>
                  </a:txBody>
                  <a:tcPr/>
                </a:tc>
                <a:tc>
                  <a:txBody>
                    <a:bodyPr/>
                    <a:lstStyle/>
                    <a:p>
                      <a:r>
                        <a:rPr lang="en-US" sz="600" dirty="0"/>
                        <a:t>Amt.</a:t>
                      </a:r>
                    </a:p>
                  </a:txBody>
                  <a:tcPr/>
                </a:tc>
                <a:tc>
                  <a:txBody>
                    <a:bodyPr/>
                    <a:lstStyle/>
                    <a:p>
                      <a:r>
                        <a:rPr lang="en-US" dirty="0"/>
                        <a:t>Assets</a:t>
                      </a:r>
                    </a:p>
                  </a:txBody>
                  <a:tcPr/>
                </a:tc>
                <a:tc>
                  <a:txBody>
                    <a:bodyPr/>
                    <a:lstStyle/>
                    <a:p>
                      <a:r>
                        <a:rPr lang="en-US" sz="600" dirty="0"/>
                        <a:t>Amt.</a:t>
                      </a:r>
                    </a:p>
                  </a:txBody>
                  <a:tcPr/>
                </a:tc>
                <a:extLst>
                  <a:ext uri="{0D108BD9-81ED-4DB2-BD59-A6C34878D82A}">
                    <a16:rowId xmlns:a16="http://schemas.microsoft.com/office/drawing/2014/main" val="10000"/>
                  </a:ext>
                </a:extLst>
              </a:tr>
              <a:tr h="370840">
                <a:tc>
                  <a:txBody>
                    <a:bodyPr/>
                    <a:lstStyle/>
                    <a:p>
                      <a:r>
                        <a:rPr lang="en-US" dirty="0"/>
                        <a:t>Sub. Advance</a:t>
                      </a:r>
                      <a:br>
                        <a:rPr lang="en-US" dirty="0"/>
                      </a:br>
                      <a:r>
                        <a:rPr lang="en-US" sz="1400" dirty="0"/>
                        <a:t>(adjustment)</a:t>
                      </a:r>
                      <a:endParaRPr lang="en-US" dirty="0"/>
                    </a:p>
                  </a:txBody>
                  <a:tcPr/>
                </a:tc>
                <a:tc>
                  <a:txBody>
                    <a:bodyPr/>
                    <a:lstStyle/>
                    <a:p>
                      <a:endParaRPr lang="en-US" dirty="0"/>
                    </a:p>
                  </a:txBody>
                  <a:tcPr/>
                </a:tc>
                <a:tc>
                  <a:txBody>
                    <a:bodyPr/>
                    <a:lstStyle/>
                    <a:p>
                      <a:r>
                        <a:rPr lang="en-US" dirty="0"/>
                        <a:t>Sub. Due</a:t>
                      </a:r>
                      <a:br>
                        <a:rPr lang="en-US" sz="1600" dirty="0"/>
                      </a:br>
                      <a:r>
                        <a:rPr lang="en-US" sz="1400" dirty="0"/>
                        <a:t>(adjustment)</a:t>
                      </a:r>
                      <a:endParaRPr lang="en-US"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15" name="TextBox 14"/>
          <p:cNvSpPr txBox="1"/>
          <p:nvPr/>
        </p:nvSpPr>
        <p:spPr>
          <a:xfrm>
            <a:off x="5119048" y="4773304"/>
            <a:ext cx="3402983" cy="369332"/>
          </a:xfrm>
          <a:prstGeom prst="rect">
            <a:avLst/>
          </a:prstGeom>
          <a:noFill/>
        </p:spPr>
        <p:txBody>
          <a:bodyPr wrap="none" rtlCol="0">
            <a:spAutoFit/>
          </a:bodyPr>
          <a:lstStyle/>
          <a:p>
            <a:r>
              <a:rPr lang="en-US" dirty="0"/>
              <a:t>Balance Sheet as at Current Year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heckerboard(across)">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1+#ppt_w/2"/>
                                          </p:val>
                                        </p:tav>
                                        <p:tav tm="100000">
                                          <p:val>
                                            <p:strVal val="#ppt_x"/>
                                          </p:val>
                                        </p:tav>
                                      </p:tavLst>
                                    </p:anim>
                                    <p:anim calcmode="lin" valueType="num">
                                      <p:cBhvr additive="base">
                                        <p:cTn id="19"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checkerboard(across)">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1+#ppt_w/2"/>
                                          </p:val>
                                        </p:tav>
                                        <p:tav tm="100000">
                                          <p:val>
                                            <p:strVal val="#ppt_x"/>
                                          </p:val>
                                        </p:tav>
                                      </p:tavLst>
                                    </p:anim>
                                    <p:anim calcmode="lin" valueType="num">
                                      <p:cBhvr additive="base">
                                        <p:cTn id="30"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checkerboard(across)">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0" y="76200"/>
            <a:ext cx="4114800" cy="584775"/>
          </a:xfrm>
          <a:prstGeom prst="rect">
            <a:avLst/>
          </a:prstGeom>
          <a:noFill/>
        </p:spPr>
        <p:txBody>
          <a:bodyPr wrap="square" rtlCol="0">
            <a:spAutoFit/>
          </a:bodyPr>
          <a:lstStyle/>
          <a:p>
            <a:r>
              <a:rPr lang="en-US" sz="3200" u="sng" dirty="0">
                <a:solidFill>
                  <a:srgbClr val="FF0000"/>
                </a:solidFill>
              </a:rPr>
              <a:t>Non Trading Concern</a:t>
            </a:r>
          </a:p>
        </p:txBody>
      </p:sp>
      <p:sp>
        <p:nvSpPr>
          <p:cNvPr id="13" name="TextBox 12"/>
          <p:cNvSpPr txBox="1"/>
          <p:nvPr/>
        </p:nvSpPr>
        <p:spPr>
          <a:xfrm>
            <a:off x="1870622" y="634425"/>
            <a:ext cx="4834978" cy="584775"/>
          </a:xfrm>
          <a:prstGeom prst="rect">
            <a:avLst/>
          </a:prstGeom>
          <a:noFill/>
        </p:spPr>
        <p:txBody>
          <a:bodyPr wrap="none" rtlCol="0">
            <a:spAutoFit/>
          </a:bodyPr>
          <a:lstStyle/>
          <a:p>
            <a:r>
              <a:rPr lang="en-US" sz="3200" dirty="0"/>
              <a:t>Treatment of Subscription</a:t>
            </a:r>
          </a:p>
        </p:txBody>
      </p:sp>
      <p:sp>
        <p:nvSpPr>
          <p:cNvPr id="6" name="TextBox 5"/>
          <p:cNvSpPr txBox="1"/>
          <p:nvPr/>
        </p:nvSpPr>
        <p:spPr>
          <a:xfrm>
            <a:off x="441280" y="1107744"/>
            <a:ext cx="8534400" cy="1938992"/>
          </a:xfrm>
          <a:prstGeom prst="rect">
            <a:avLst/>
          </a:prstGeom>
          <a:noFill/>
        </p:spPr>
        <p:txBody>
          <a:bodyPr wrap="square" rtlCol="0">
            <a:spAutoFit/>
          </a:bodyPr>
          <a:lstStyle/>
          <a:p>
            <a:r>
              <a:rPr lang="en-US" sz="2000" dirty="0">
                <a:solidFill>
                  <a:srgbClr val="FFFF00"/>
                </a:solidFill>
              </a:rPr>
              <a:t>Example: </a:t>
            </a:r>
            <a:r>
              <a:rPr lang="en-US" sz="2000" dirty="0"/>
              <a:t>Calculate  total subscription on 31-3-06 from following details:</a:t>
            </a:r>
            <a:br>
              <a:rPr lang="en-US" sz="2000" dirty="0"/>
            </a:br>
            <a:r>
              <a:rPr lang="en-US" sz="2000" dirty="0"/>
              <a:t>                                                                      </a:t>
            </a:r>
            <a:r>
              <a:rPr lang="en-US" sz="2000" dirty="0">
                <a:solidFill>
                  <a:srgbClr val="FFC000"/>
                </a:solidFill>
              </a:rPr>
              <a:t>31-3-05                  31-3-06</a:t>
            </a:r>
          </a:p>
          <a:p>
            <a:r>
              <a:rPr lang="en-US" sz="2000" dirty="0"/>
              <a:t>                  Outstanding subscription       36000 		45000</a:t>
            </a:r>
            <a:br>
              <a:rPr lang="en-US" sz="2000" dirty="0"/>
            </a:br>
            <a:r>
              <a:rPr lang="en-US" sz="2000" dirty="0"/>
              <a:t>                   Subscription Advance 	              2700                       5200</a:t>
            </a:r>
            <a:br>
              <a:rPr lang="en-US" sz="2000" dirty="0"/>
            </a:br>
            <a:r>
              <a:rPr lang="en-US" sz="2000" dirty="0"/>
              <a:t>              Total subscription received during the year was Rs. 270000</a:t>
            </a:r>
            <a:br>
              <a:rPr lang="en-US" sz="2000" dirty="0"/>
            </a:br>
            <a:r>
              <a:rPr lang="en-US" sz="2000" dirty="0"/>
              <a:t>     Show Income &amp; Expenditure &amp; Balance Sheets of both year. </a:t>
            </a:r>
            <a:endParaRPr lang="en-US" sz="2800" dirty="0"/>
          </a:p>
        </p:txBody>
      </p:sp>
      <p:graphicFrame>
        <p:nvGraphicFramePr>
          <p:cNvPr id="8" name="Table 7"/>
          <p:cNvGraphicFramePr>
            <a:graphicFrameLocks noGrp="1"/>
          </p:cNvGraphicFramePr>
          <p:nvPr/>
        </p:nvGraphicFramePr>
        <p:xfrm>
          <a:off x="152400" y="3200400"/>
          <a:ext cx="4419600" cy="2595880"/>
        </p:xfrm>
        <a:graphic>
          <a:graphicData uri="http://schemas.openxmlformats.org/drawingml/2006/table">
            <a:tbl>
              <a:tblPr firstRow="1" bandRow="1">
                <a:tableStyleId>{5C22544A-7EE6-4342-B048-85BDC9FD1C3A}</a:tableStyleId>
              </a:tblPr>
              <a:tblGrid>
                <a:gridCol w="3671668">
                  <a:extLst>
                    <a:ext uri="{9D8B030D-6E8A-4147-A177-3AD203B41FA5}">
                      <a16:colId xmlns:a16="http://schemas.microsoft.com/office/drawing/2014/main" val="20000"/>
                    </a:ext>
                  </a:extLst>
                </a:gridCol>
                <a:gridCol w="747932">
                  <a:extLst>
                    <a:ext uri="{9D8B030D-6E8A-4147-A177-3AD203B41FA5}">
                      <a16:colId xmlns:a16="http://schemas.microsoft.com/office/drawing/2014/main" val="20001"/>
                    </a:ext>
                  </a:extLst>
                </a:gridCol>
              </a:tblGrid>
              <a:tr h="370840">
                <a:tc>
                  <a:txBody>
                    <a:bodyPr/>
                    <a:lstStyle/>
                    <a:p>
                      <a:r>
                        <a:rPr lang="en-US" dirty="0"/>
                        <a:t>                  INCOME </a:t>
                      </a:r>
                    </a:p>
                  </a:txBody>
                  <a:tcPr/>
                </a:tc>
                <a:tc>
                  <a:txBody>
                    <a:bodyPr/>
                    <a:lstStyle/>
                    <a:p>
                      <a:r>
                        <a:rPr lang="en-US" dirty="0"/>
                        <a:t>AMT.</a:t>
                      </a:r>
                    </a:p>
                  </a:txBody>
                  <a:tcPr/>
                </a:tc>
                <a:extLst>
                  <a:ext uri="{0D108BD9-81ED-4DB2-BD59-A6C34878D82A}">
                    <a16:rowId xmlns:a16="http://schemas.microsoft.com/office/drawing/2014/main" val="10000"/>
                  </a:ext>
                </a:extLst>
              </a:tr>
              <a:tr h="370840">
                <a:tc>
                  <a:txBody>
                    <a:bodyPr/>
                    <a:lstStyle/>
                    <a:p>
                      <a:r>
                        <a:rPr lang="en-US" sz="1600" dirty="0"/>
                        <a:t>Subscription</a:t>
                      </a:r>
                      <a:r>
                        <a:rPr lang="en-US" sz="1600" baseline="0" dirty="0"/>
                        <a:t> (as per receipt &amp; payment) </a:t>
                      </a:r>
                      <a:endParaRPr lang="en-US" sz="1600"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sz="1600" dirty="0">
                          <a:solidFill>
                            <a:srgbClr val="00B050"/>
                          </a:solidFill>
                        </a:rPr>
                        <a:t>Add: Sub</a:t>
                      </a:r>
                      <a:r>
                        <a:rPr lang="en-US" sz="1600" baseline="0" dirty="0">
                          <a:solidFill>
                            <a:srgbClr val="00B050"/>
                          </a:solidFill>
                        </a:rPr>
                        <a:t>scription d</a:t>
                      </a:r>
                      <a:r>
                        <a:rPr lang="en-US" sz="1600" dirty="0">
                          <a:solidFill>
                            <a:srgbClr val="00B050"/>
                          </a:solidFill>
                        </a:rPr>
                        <a:t>ue </a:t>
                      </a:r>
                      <a:r>
                        <a:rPr lang="en-US" sz="1600" baseline="0" dirty="0">
                          <a:solidFill>
                            <a:srgbClr val="00B050"/>
                          </a:solidFill>
                        </a:rPr>
                        <a:t>current year</a:t>
                      </a:r>
                      <a:endParaRPr lang="en-US" sz="1600" dirty="0">
                        <a:solidFill>
                          <a:srgbClr val="00B050"/>
                        </a:solidFill>
                      </a:endParaRPr>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sz="1600" dirty="0">
                          <a:solidFill>
                            <a:srgbClr val="00B050"/>
                          </a:solidFill>
                        </a:rPr>
                        <a:t>Add: Subscription advance</a:t>
                      </a:r>
                      <a:r>
                        <a:rPr lang="en-US" sz="1600" baseline="0" dirty="0">
                          <a:solidFill>
                            <a:srgbClr val="00B050"/>
                          </a:solidFill>
                        </a:rPr>
                        <a:t> last year</a:t>
                      </a:r>
                      <a:endParaRPr lang="en-US" sz="1600" dirty="0">
                        <a:solidFill>
                          <a:srgbClr val="00B050"/>
                        </a:solidFill>
                      </a:endParaRPr>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r>
                        <a:rPr lang="en-US" sz="1600" dirty="0">
                          <a:solidFill>
                            <a:srgbClr val="FF0000"/>
                          </a:solidFill>
                        </a:rPr>
                        <a:t>Less: Sub</a:t>
                      </a:r>
                      <a:r>
                        <a:rPr lang="en-US" sz="1600" baseline="0" dirty="0">
                          <a:solidFill>
                            <a:srgbClr val="FF0000"/>
                          </a:solidFill>
                        </a:rPr>
                        <a:t>scription d</a:t>
                      </a:r>
                      <a:r>
                        <a:rPr lang="en-US" sz="1600" dirty="0">
                          <a:solidFill>
                            <a:srgbClr val="FF0000"/>
                          </a:solidFill>
                        </a:rPr>
                        <a:t>ue </a:t>
                      </a:r>
                      <a:r>
                        <a:rPr lang="en-US" sz="1600" baseline="0" dirty="0">
                          <a:solidFill>
                            <a:srgbClr val="FF0000"/>
                          </a:solidFill>
                        </a:rPr>
                        <a:t>last year</a:t>
                      </a:r>
                      <a:endParaRPr lang="en-US" sz="1600" dirty="0">
                        <a:solidFill>
                          <a:srgbClr val="FF0000"/>
                        </a:solidFill>
                      </a:endParaRPr>
                    </a:p>
                  </a:txBody>
                  <a:tcPr/>
                </a:tc>
                <a:tc>
                  <a:txBody>
                    <a:bodyPr/>
                    <a:lstStyle/>
                    <a:p>
                      <a:endParaRPr lang="en-US" dirty="0"/>
                    </a:p>
                  </a:txBody>
                  <a:tcPr/>
                </a:tc>
                <a:extLst>
                  <a:ext uri="{0D108BD9-81ED-4DB2-BD59-A6C34878D82A}">
                    <a16:rowId xmlns:a16="http://schemas.microsoft.com/office/drawing/2014/main" val="10004"/>
                  </a:ext>
                </a:extLst>
              </a:tr>
              <a:tr h="370840">
                <a:tc>
                  <a:txBody>
                    <a:bodyPr/>
                    <a:lstStyle/>
                    <a:p>
                      <a:r>
                        <a:rPr lang="en-US" sz="1600" dirty="0">
                          <a:solidFill>
                            <a:srgbClr val="FF0000"/>
                          </a:solidFill>
                        </a:rPr>
                        <a:t>Less: Subscription advance</a:t>
                      </a:r>
                      <a:r>
                        <a:rPr lang="en-US" sz="1600" baseline="0" dirty="0">
                          <a:solidFill>
                            <a:srgbClr val="FF0000"/>
                          </a:solidFill>
                        </a:rPr>
                        <a:t> current year</a:t>
                      </a:r>
                      <a:endParaRPr lang="en-US" sz="1600" dirty="0">
                        <a:solidFill>
                          <a:srgbClr val="FF0000"/>
                        </a:solidFill>
                      </a:endParaRPr>
                    </a:p>
                  </a:txBody>
                  <a:tcPr/>
                </a:tc>
                <a:tc>
                  <a:txBody>
                    <a:bodyPr/>
                    <a:lstStyle/>
                    <a:p>
                      <a:endParaRPr lang="en-US" dirty="0"/>
                    </a:p>
                  </a:txBody>
                  <a:tcPr/>
                </a:tc>
                <a:extLst>
                  <a:ext uri="{0D108BD9-81ED-4DB2-BD59-A6C34878D82A}">
                    <a16:rowId xmlns:a16="http://schemas.microsoft.com/office/drawing/2014/main" val="10005"/>
                  </a:ext>
                </a:extLst>
              </a:tr>
              <a:tr h="370840">
                <a:tc>
                  <a:txBody>
                    <a:bodyPr/>
                    <a:lstStyle/>
                    <a:p>
                      <a:r>
                        <a:rPr lang="en-US" sz="1600" dirty="0"/>
                        <a:t>Amount to be shown as income </a:t>
                      </a:r>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graphicFrame>
        <p:nvGraphicFramePr>
          <p:cNvPr id="10" name="Table 9"/>
          <p:cNvGraphicFramePr>
            <a:graphicFrameLocks noGrp="1"/>
          </p:cNvGraphicFramePr>
          <p:nvPr/>
        </p:nvGraphicFramePr>
        <p:xfrm>
          <a:off x="4800600" y="3601720"/>
          <a:ext cx="4114802" cy="949960"/>
        </p:xfrm>
        <a:graphic>
          <a:graphicData uri="http://schemas.openxmlformats.org/drawingml/2006/table">
            <a:tbl>
              <a:tblPr firstRow="1" bandRow="1">
                <a:tableStyleId>{5C22544A-7EE6-4342-B048-85BDC9FD1C3A}</a:tableStyleId>
              </a:tblPr>
              <a:tblGrid>
                <a:gridCol w="1697356">
                  <a:extLst>
                    <a:ext uri="{9D8B030D-6E8A-4147-A177-3AD203B41FA5}">
                      <a16:colId xmlns:a16="http://schemas.microsoft.com/office/drawing/2014/main" val="20000"/>
                    </a:ext>
                  </a:extLst>
                </a:gridCol>
                <a:gridCol w="360045">
                  <a:extLst>
                    <a:ext uri="{9D8B030D-6E8A-4147-A177-3AD203B41FA5}">
                      <a16:colId xmlns:a16="http://schemas.microsoft.com/office/drawing/2014/main" val="20001"/>
                    </a:ext>
                  </a:extLst>
                </a:gridCol>
                <a:gridCol w="1697356">
                  <a:extLst>
                    <a:ext uri="{9D8B030D-6E8A-4147-A177-3AD203B41FA5}">
                      <a16:colId xmlns:a16="http://schemas.microsoft.com/office/drawing/2014/main" val="20002"/>
                    </a:ext>
                  </a:extLst>
                </a:gridCol>
                <a:gridCol w="360045">
                  <a:extLst>
                    <a:ext uri="{9D8B030D-6E8A-4147-A177-3AD203B41FA5}">
                      <a16:colId xmlns:a16="http://schemas.microsoft.com/office/drawing/2014/main" val="20003"/>
                    </a:ext>
                  </a:extLst>
                </a:gridCol>
              </a:tblGrid>
              <a:tr h="370840">
                <a:tc>
                  <a:txBody>
                    <a:bodyPr/>
                    <a:lstStyle/>
                    <a:p>
                      <a:r>
                        <a:rPr lang="en-US" dirty="0"/>
                        <a:t>Liabilities</a:t>
                      </a:r>
                    </a:p>
                  </a:txBody>
                  <a:tcPr/>
                </a:tc>
                <a:tc>
                  <a:txBody>
                    <a:bodyPr/>
                    <a:lstStyle/>
                    <a:p>
                      <a:r>
                        <a:rPr lang="en-US" sz="600" dirty="0"/>
                        <a:t>Amt.</a:t>
                      </a:r>
                    </a:p>
                  </a:txBody>
                  <a:tcPr/>
                </a:tc>
                <a:tc>
                  <a:txBody>
                    <a:bodyPr/>
                    <a:lstStyle/>
                    <a:p>
                      <a:r>
                        <a:rPr lang="en-US" dirty="0"/>
                        <a:t>Assets</a:t>
                      </a:r>
                    </a:p>
                  </a:txBody>
                  <a:tcPr/>
                </a:tc>
                <a:tc>
                  <a:txBody>
                    <a:bodyPr/>
                    <a:lstStyle/>
                    <a:p>
                      <a:r>
                        <a:rPr lang="en-US" sz="600" dirty="0"/>
                        <a:t>Amt.</a:t>
                      </a:r>
                    </a:p>
                  </a:txBody>
                  <a:tcPr/>
                </a:tc>
                <a:extLst>
                  <a:ext uri="{0D108BD9-81ED-4DB2-BD59-A6C34878D82A}">
                    <a16:rowId xmlns:a16="http://schemas.microsoft.com/office/drawing/2014/main" val="10000"/>
                  </a:ext>
                </a:extLst>
              </a:tr>
              <a:tr h="370840">
                <a:tc>
                  <a:txBody>
                    <a:bodyPr/>
                    <a:lstStyle/>
                    <a:p>
                      <a:r>
                        <a:rPr lang="en-US" dirty="0"/>
                        <a:t>Sub. Advance</a:t>
                      </a:r>
                      <a:br>
                        <a:rPr lang="en-US" dirty="0"/>
                      </a:br>
                      <a:r>
                        <a:rPr lang="en-US" sz="1400" dirty="0"/>
                        <a:t>(adjustment)</a:t>
                      </a:r>
                      <a:endParaRPr lang="en-US" dirty="0"/>
                    </a:p>
                  </a:txBody>
                  <a:tcPr/>
                </a:tc>
                <a:tc>
                  <a:txBody>
                    <a:bodyPr/>
                    <a:lstStyle/>
                    <a:p>
                      <a:endParaRPr lang="en-US" dirty="0"/>
                    </a:p>
                  </a:txBody>
                  <a:tcPr/>
                </a:tc>
                <a:tc>
                  <a:txBody>
                    <a:bodyPr/>
                    <a:lstStyle/>
                    <a:p>
                      <a:r>
                        <a:rPr lang="en-US" dirty="0"/>
                        <a:t>Sub. Due</a:t>
                      </a:r>
                      <a:br>
                        <a:rPr lang="en-US" dirty="0"/>
                      </a:br>
                      <a:r>
                        <a:rPr lang="en-US" sz="1400" dirty="0"/>
                        <a:t>(adjustment)</a:t>
                      </a:r>
                      <a:endParaRPr lang="en-US"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12" name="TextBox 11"/>
          <p:cNvSpPr txBox="1"/>
          <p:nvPr/>
        </p:nvSpPr>
        <p:spPr>
          <a:xfrm>
            <a:off x="5310123" y="3173104"/>
            <a:ext cx="3085525" cy="369332"/>
          </a:xfrm>
          <a:prstGeom prst="rect">
            <a:avLst/>
          </a:prstGeom>
          <a:noFill/>
        </p:spPr>
        <p:txBody>
          <a:bodyPr wrap="none" rtlCol="0">
            <a:spAutoFit/>
          </a:bodyPr>
          <a:lstStyle/>
          <a:p>
            <a:r>
              <a:rPr lang="en-US" dirty="0"/>
              <a:t>Balance Sheet as at Last Year </a:t>
            </a:r>
          </a:p>
        </p:txBody>
      </p:sp>
      <p:graphicFrame>
        <p:nvGraphicFramePr>
          <p:cNvPr id="14" name="Table 13"/>
          <p:cNvGraphicFramePr>
            <a:graphicFrameLocks noGrp="1"/>
          </p:cNvGraphicFramePr>
          <p:nvPr/>
        </p:nvGraphicFramePr>
        <p:xfrm>
          <a:off x="4800600" y="5201920"/>
          <a:ext cx="4114802" cy="949960"/>
        </p:xfrm>
        <a:graphic>
          <a:graphicData uri="http://schemas.openxmlformats.org/drawingml/2006/table">
            <a:tbl>
              <a:tblPr firstRow="1" bandRow="1">
                <a:tableStyleId>{5C22544A-7EE6-4342-B048-85BDC9FD1C3A}</a:tableStyleId>
              </a:tblPr>
              <a:tblGrid>
                <a:gridCol w="1697356">
                  <a:extLst>
                    <a:ext uri="{9D8B030D-6E8A-4147-A177-3AD203B41FA5}">
                      <a16:colId xmlns:a16="http://schemas.microsoft.com/office/drawing/2014/main" val="20000"/>
                    </a:ext>
                  </a:extLst>
                </a:gridCol>
                <a:gridCol w="360045">
                  <a:extLst>
                    <a:ext uri="{9D8B030D-6E8A-4147-A177-3AD203B41FA5}">
                      <a16:colId xmlns:a16="http://schemas.microsoft.com/office/drawing/2014/main" val="20001"/>
                    </a:ext>
                  </a:extLst>
                </a:gridCol>
                <a:gridCol w="1697356">
                  <a:extLst>
                    <a:ext uri="{9D8B030D-6E8A-4147-A177-3AD203B41FA5}">
                      <a16:colId xmlns:a16="http://schemas.microsoft.com/office/drawing/2014/main" val="20002"/>
                    </a:ext>
                  </a:extLst>
                </a:gridCol>
                <a:gridCol w="360045">
                  <a:extLst>
                    <a:ext uri="{9D8B030D-6E8A-4147-A177-3AD203B41FA5}">
                      <a16:colId xmlns:a16="http://schemas.microsoft.com/office/drawing/2014/main" val="20003"/>
                    </a:ext>
                  </a:extLst>
                </a:gridCol>
              </a:tblGrid>
              <a:tr h="370840">
                <a:tc>
                  <a:txBody>
                    <a:bodyPr/>
                    <a:lstStyle/>
                    <a:p>
                      <a:r>
                        <a:rPr lang="en-US" dirty="0"/>
                        <a:t>Liabilities</a:t>
                      </a:r>
                    </a:p>
                  </a:txBody>
                  <a:tcPr/>
                </a:tc>
                <a:tc>
                  <a:txBody>
                    <a:bodyPr/>
                    <a:lstStyle/>
                    <a:p>
                      <a:r>
                        <a:rPr lang="en-US" sz="600" dirty="0"/>
                        <a:t>Amt.</a:t>
                      </a:r>
                    </a:p>
                  </a:txBody>
                  <a:tcPr/>
                </a:tc>
                <a:tc>
                  <a:txBody>
                    <a:bodyPr/>
                    <a:lstStyle/>
                    <a:p>
                      <a:r>
                        <a:rPr lang="en-US" dirty="0"/>
                        <a:t>Assets</a:t>
                      </a:r>
                    </a:p>
                  </a:txBody>
                  <a:tcPr/>
                </a:tc>
                <a:tc>
                  <a:txBody>
                    <a:bodyPr/>
                    <a:lstStyle/>
                    <a:p>
                      <a:r>
                        <a:rPr lang="en-US" sz="600" dirty="0"/>
                        <a:t>Amt.</a:t>
                      </a:r>
                    </a:p>
                  </a:txBody>
                  <a:tcPr/>
                </a:tc>
                <a:extLst>
                  <a:ext uri="{0D108BD9-81ED-4DB2-BD59-A6C34878D82A}">
                    <a16:rowId xmlns:a16="http://schemas.microsoft.com/office/drawing/2014/main" val="10000"/>
                  </a:ext>
                </a:extLst>
              </a:tr>
              <a:tr h="370840">
                <a:tc>
                  <a:txBody>
                    <a:bodyPr/>
                    <a:lstStyle/>
                    <a:p>
                      <a:r>
                        <a:rPr lang="en-US" dirty="0"/>
                        <a:t>Sub. Advance</a:t>
                      </a:r>
                      <a:br>
                        <a:rPr lang="en-US" dirty="0"/>
                      </a:br>
                      <a:r>
                        <a:rPr lang="en-US" sz="1400" dirty="0"/>
                        <a:t>(adjustment)</a:t>
                      </a:r>
                      <a:endParaRPr lang="en-US" dirty="0"/>
                    </a:p>
                  </a:txBody>
                  <a:tcPr/>
                </a:tc>
                <a:tc>
                  <a:txBody>
                    <a:bodyPr/>
                    <a:lstStyle/>
                    <a:p>
                      <a:endParaRPr lang="en-US" dirty="0"/>
                    </a:p>
                  </a:txBody>
                  <a:tcPr/>
                </a:tc>
                <a:tc>
                  <a:txBody>
                    <a:bodyPr/>
                    <a:lstStyle/>
                    <a:p>
                      <a:r>
                        <a:rPr lang="en-US" dirty="0"/>
                        <a:t>Sub. Due</a:t>
                      </a:r>
                      <a:br>
                        <a:rPr lang="en-US" sz="1600" dirty="0"/>
                      </a:br>
                      <a:r>
                        <a:rPr lang="en-US" sz="1400" dirty="0"/>
                        <a:t>(adjustment)</a:t>
                      </a:r>
                      <a:endParaRPr lang="en-US"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15" name="TextBox 14"/>
          <p:cNvSpPr txBox="1"/>
          <p:nvPr/>
        </p:nvSpPr>
        <p:spPr>
          <a:xfrm>
            <a:off x="5119048" y="4773304"/>
            <a:ext cx="3402983" cy="369332"/>
          </a:xfrm>
          <a:prstGeom prst="rect">
            <a:avLst/>
          </a:prstGeom>
          <a:noFill/>
        </p:spPr>
        <p:txBody>
          <a:bodyPr wrap="none" rtlCol="0">
            <a:spAutoFit/>
          </a:bodyPr>
          <a:lstStyle/>
          <a:p>
            <a:r>
              <a:rPr lang="en-US" dirty="0"/>
              <a:t>Balance Sheet as at Current Year </a:t>
            </a:r>
          </a:p>
        </p:txBody>
      </p:sp>
      <p:sp>
        <p:nvSpPr>
          <p:cNvPr id="11" name="TextBox 10"/>
          <p:cNvSpPr txBox="1"/>
          <p:nvPr/>
        </p:nvSpPr>
        <p:spPr>
          <a:xfrm>
            <a:off x="6858000" y="2321548"/>
            <a:ext cx="978281" cy="400110"/>
          </a:xfrm>
          <a:prstGeom prst="rect">
            <a:avLst/>
          </a:prstGeom>
          <a:noFill/>
        </p:spPr>
        <p:txBody>
          <a:bodyPr wrap="none" rtlCol="0">
            <a:spAutoFit/>
          </a:bodyPr>
          <a:lstStyle/>
          <a:p>
            <a:r>
              <a:rPr lang="en-US" sz="2000" dirty="0"/>
              <a:t>270000</a:t>
            </a:r>
          </a:p>
        </p:txBody>
      </p:sp>
      <p:sp>
        <p:nvSpPr>
          <p:cNvPr id="16" name="TextBox 15"/>
          <p:cNvSpPr txBox="1"/>
          <p:nvPr/>
        </p:nvSpPr>
        <p:spPr>
          <a:xfrm>
            <a:off x="6817056" y="1725304"/>
            <a:ext cx="850041" cy="400110"/>
          </a:xfrm>
          <a:prstGeom prst="rect">
            <a:avLst/>
          </a:prstGeom>
          <a:noFill/>
        </p:spPr>
        <p:txBody>
          <a:bodyPr wrap="none" rtlCol="0">
            <a:spAutoFit/>
          </a:bodyPr>
          <a:lstStyle/>
          <a:p>
            <a:r>
              <a:rPr lang="en-US" sz="2000" dirty="0"/>
              <a:t>45000</a:t>
            </a:r>
          </a:p>
        </p:txBody>
      </p:sp>
      <p:sp>
        <p:nvSpPr>
          <p:cNvPr id="17" name="TextBox 16"/>
          <p:cNvSpPr txBox="1"/>
          <p:nvPr/>
        </p:nvSpPr>
        <p:spPr>
          <a:xfrm>
            <a:off x="4825023" y="1706194"/>
            <a:ext cx="854721" cy="400110"/>
          </a:xfrm>
          <a:prstGeom prst="rect">
            <a:avLst/>
          </a:prstGeom>
          <a:noFill/>
        </p:spPr>
        <p:txBody>
          <a:bodyPr wrap="none" rtlCol="0">
            <a:spAutoFit/>
          </a:bodyPr>
          <a:lstStyle/>
          <a:p>
            <a:r>
              <a:rPr lang="en-US" sz="2000" dirty="0"/>
              <a:t>36000</a:t>
            </a:r>
          </a:p>
        </p:txBody>
      </p:sp>
      <p:sp>
        <p:nvSpPr>
          <p:cNvPr id="18" name="TextBox 17"/>
          <p:cNvSpPr txBox="1"/>
          <p:nvPr/>
        </p:nvSpPr>
        <p:spPr>
          <a:xfrm>
            <a:off x="4957843" y="2024642"/>
            <a:ext cx="702565" cy="400110"/>
          </a:xfrm>
          <a:prstGeom prst="rect">
            <a:avLst/>
          </a:prstGeom>
          <a:noFill/>
        </p:spPr>
        <p:txBody>
          <a:bodyPr wrap="none" rtlCol="0">
            <a:spAutoFit/>
          </a:bodyPr>
          <a:lstStyle/>
          <a:p>
            <a:r>
              <a:rPr lang="en-US" sz="2000" dirty="0"/>
              <a:t>2700</a:t>
            </a:r>
          </a:p>
        </p:txBody>
      </p:sp>
      <p:sp>
        <p:nvSpPr>
          <p:cNvPr id="19" name="TextBox 18"/>
          <p:cNvSpPr txBox="1"/>
          <p:nvPr/>
        </p:nvSpPr>
        <p:spPr>
          <a:xfrm>
            <a:off x="6934200" y="2024642"/>
            <a:ext cx="707245" cy="400110"/>
          </a:xfrm>
          <a:prstGeom prst="rect">
            <a:avLst/>
          </a:prstGeom>
          <a:noFill/>
        </p:spPr>
        <p:txBody>
          <a:bodyPr wrap="none" rtlCol="0">
            <a:spAutoFit/>
          </a:bodyPr>
          <a:lstStyle/>
          <a:p>
            <a:r>
              <a:rPr lang="en-US" sz="2000" dirty="0"/>
              <a:t>5200</a:t>
            </a:r>
          </a:p>
        </p:txBody>
      </p:sp>
      <p:sp>
        <p:nvSpPr>
          <p:cNvPr id="20" name="TextBox 19"/>
          <p:cNvSpPr txBox="1"/>
          <p:nvPr/>
        </p:nvSpPr>
        <p:spPr>
          <a:xfrm>
            <a:off x="3695128" y="5383130"/>
            <a:ext cx="965072" cy="400110"/>
          </a:xfrm>
          <a:prstGeom prst="rect">
            <a:avLst/>
          </a:prstGeom>
          <a:noFill/>
        </p:spPr>
        <p:txBody>
          <a:bodyPr wrap="none" rtlCol="0">
            <a:spAutoFit/>
          </a:bodyPr>
          <a:lstStyle/>
          <a:p>
            <a:r>
              <a:rPr lang="en-US" sz="2000" dirty="0">
                <a:solidFill>
                  <a:srgbClr val="FFC000"/>
                </a:solidFill>
              </a:rPr>
              <a:t>276500</a:t>
            </a:r>
          </a:p>
        </p:txBody>
      </p:sp>
      <p:sp>
        <p:nvSpPr>
          <p:cNvPr id="21" name="TextBox 20"/>
          <p:cNvSpPr txBox="1"/>
          <p:nvPr/>
        </p:nvSpPr>
        <p:spPr>
          <a:xfrm>
            <a:off x="4814248" y="1703696"/>
            <a:ext cx="854721" cy="400110"/>
          </a:xfrm>
          <a:prstGeom prst="rect">
            <a:avLst/>
          </a:prstGeom>
          <a:noFill/>
        </p:spPr>
        <p:txBody>
          <a:bodyPr wrap="none" rtlCol="0">
            <a:spAutoFit/>
          </a:bodyPr>
          <a:lstStyle/>
          <a:p>
            <a:r>
              <a:rPr lang="en-US" sz="2000" dirty="0"/>
              <a:t>36000</a:t>
            </a:r>
          </a:p>
        </p:txBody>
      </p:sp>
      <p:sp>
        <p:nvSpPr>
          <p:cNvPr id="22" name="TextBox 21"/>
          <p:cNvSpPr txBox="1"/>
          <p:nvPr/>
        </p:nvSpPr>
        <p:spPr>
          <a:xfrm>
            <a:off x="4966648" y="2016456"/>
            <a:ext cx="702565" cy="400110"/>
          </a:xfrm>
          <a:prstGeom prst="rect">
            <a:avLst/>
          </a:prstGeom>
          <a:noFill/>
        </p:spPr>
        <p:txBody>
          <a:bodyPr wrap="none" rtlCol="0">
            <a:spAutoFit/>
          </a:bodyPr>
          <a:lstStyle/>
          <a:p>
            <a:r>
              <a:rPr lang="en-US" sz="2000" dirty="0"/>
              <a:t>2700</a:t>
            </a:r>
          </a:p>
        </p:txBody>
      </p:sp>
      <p:sp>
        <p:nvSpPr>
          <p:cNvPr id="23" name="TextBox 22"/>
          <p:cNvSpPr txBox="1"/>
          <p:nvPr/>
        </p:nvSpPr>
        <p:spPr>
          <a:xfrm>
            <a:off x="6832976" y="1711656"/>
            <a:ext cx="850041" cy="400110"/>
          </a:xfrm>
          <a:prstGeom prst="rect">
            <a:avLst/>
          </a:prstGeom>
          <a:noFill/>
        </p:spPr>
        <p:txBody>
          <a:bodyPr wrap="none" rtlCol="0">
            <a:spAutoFit/>
          </a:bodyPr>
          <a:lstStyle/>
          <a:p>
            <a:r>
              <a:rPr lang="en-US" sz="2000" dirty="0"/>
              <a:t>45000</a:t>
            </a:r>
          </a:p>
        </p:txBody>
      </p:sp>
      <p:sp>
        <p:nvSpPr>
          <p:cNvPr id="24" name="TextBox 23"/>
          <p:cNvSpPr txBox="1"/>
          <p:nvPr/>
        </p:nvSpPr>
        <p:spPr>
          <a:xfrm>
            <a:off x="6950120" y="2030104"/>
            <a:ext cx="707245" cy="400110"/>
          </a:xfrm>
          <a:prstGeom prst="rect">
            <a:avLst/>
          </a:prstGeom>
          <a:noFill/>
        </p:spPr>
        <p:txBody>
          <a:bodyPr wrap="none" rtlCol="0">
            <a:spAutoFit/>
          </a:bodyPr>
          <a:lstStyle/>
          <a:p>
            <a:r>
              <a:rPr lang="en-US" sz="2000" dirty="0"/>
              <a:t>5200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1+#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checkerboard(across)">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1+#ppt_w/2"/>
                                          </p:val>
                                        </p:tav>
                                        <p:tav tm="100000">
                                          <p:val>
                                            <p:strVal val="#ppt_x"/>
                                          </p:val>
                                        </p:tav>
                                      </p:tavLst>
                                    </p:anim>
                                    <p:anim calcmode="lin" valueType="num">
                                      <p:cBhvr additive="base">
                                        <p:cTn id="2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checkerboard(across)">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0" presetClass="path" presetSubtype="0" accel="50000" decel="50000" fill="hold" grpId="0" nodeType="clickEffect">
                                  <p:stCondLst>
                                    <p:cond delay="0"/>
                                  </p:stCondLst>
                                  <p:childTnLst>
                                    <p:animMotion origin="layout" path="M -3.61111E-6 -0.01134 C -0.08333 -0.04487 -0.16632 -0.07771 -0.22448 -0.04857 C -0.28246 -0.01897 -0.3276 0.12951 -0.34809 0.16558 " pathEditMode="relative" rAng="0" ptsTypes="aaA">
                                      <p:cBhvr>
                                        <p:cTn id="33" dur="2000" fill="hold"/>
                                        <p:tgtEl>
                                          <p:spTgt spid="11"/>
                                        </p:tgtEl>
                                        <p:attrNameLst>
                                          <p:attrName>ppt_x</p:attrName>
                                          <p:attrName>ppt_y</p:attrName>
                                        </p:attrNameLst>
                                      </p:cBhvr>
                                      <p:rCtr x="-17400" y="5500"/>
                                    </p:animMotion>
                                  </p:childTnLst>
                                  <p:subTnLst>
                                    <p:animClr clrSpc="rgb" dir="cw">
                                      <p:cBhvr override="childStyle">
                                        <p:cTn dur="1" fill="hold" display="0" masterRel="nextClick" afterEffect="1"/>
                                        <p:tgtEl>
                                          <p:spTgt spid="11"/>
                                        </p:tgtEl>
                                        <p:attrNameLst>
                                          <p:attrName>ppt_c</p:attrName>
                                        </p:attrNameLst>
                                      </p:cBhvr>
                                      <p:to>
                                        <a:srgbClr val="FF6600"/>
                                      </p:to>
                                    </p:animClr>
                                  </p:sub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grpId="0" nodeType="clickEffect">
                                  <p:stCondLst>
                                    <p:cond delay="0"/>
                                  </p:stCondLst>
                                  <p:childTnLst>
                                    <p:animMotion origin="layout" path="M 4.72222E-6 -0.00023 C -0.08091 -0.05851 -0.16129 -0.11541 -0.21754 -0.06522 C -0.27362 -0.01342 -0.31719 0.24468 -0.33664 0.30781 " pathEditMode="relative" rAng="0" ptsTypes="aaA">
                                      <p:cBhvr>
                                        <p:cTn id="37" dur="2000" fill="hold"/>
                                        <p:tgtEl>
                                          <p:spTgt spid="16"/>
                                        </p:tgtEl>
                                        <p:attrNameLst>
                                          <p:attrName>ppt_x</p:attrName>
                                          <p:attrName>ppt_y</p:attrName>
                                        </p:attrNameLst>
                                      </p:cBhvr>
                                      <p:rCtr x="-16800" y="9600"/>
                                    </p:animMotion>
                                  </p:childTnLst>
                                  <p:subTnLst>
                                    <p:animClr clrSpc="rgb" dir="cw">
                                      <p:cBhvr override="childStyle">
                                        <p:cTn dur="1" fill="hold" display="0" masterRel="nextClick" afterEffect="1"/>
                                        <p:tgtEl>
                                          <p:spTgt spid="16"/>
                                        </p:tgtEl>
                                        <p:attrNameLst>
                                          <p:attrName>ppt_c</p:attrName>
                                        </p:attrNameLst>
                                      </p:cBhvr>
                                      <p:to>
                                        <a:srgbClr val="FF6600"/>
                                      </p:to>
                                    </p:animClr>
                                  </p:subTnLst>
                                </p:cTn>
                              </p:par>
                            </p:childTnLst>
                          </p:cTn>
                        </p:par>
                      </p:childTnLst>
                    </p:cTn>
                  </p:par>
                  <p:par>
                    <p:cTn id="38" fill="hold">
                      <p:stCondLst>
                        <p:cond delay="indefinite"/>
                      </p:stCondLst>
                      <p:childTnLst>
                        <p:par>
                          <p:cTn id="39" fill="hold">
                            <p:stCondLst>
                              <p:cond delay="0"/>
                            </p:stCondLst>
                            <p:childTnLst>
                              <p:par>
                                <p:cTn id="40" presetID="0" presetClass="path" presetSubtype="0" accel="50000" decel="50000" fill="hold" grpId="0" nodeType="clickEffect">
                                  <p:stCondLst>
                                    <p:cond delay="0"/>
                                  </p:stCondLst>
                                  <p:childTnLst>
                                    <p:animMotion origin="layout" path="M 4.44444E-6 0.00301 C -0.02917 -0.07655 -0.05799 -0.15402 -0.07813 -0.0858 C -0.09844 -0.0148 -0.11424 0.33904 -0.12066 0.426 " pathEditMode="relative" rAng="0" ptsTypes="aaA">
                                      <p:cBhvr>
                                        <p:cTn id="41" dur="2000" fill="hold"/>
                                        <p:tgtEl>
                                          <p:spTgt spid="17"/>
                                        </p:tgtEl>
                                        <p:attrNameLst>
                                          <p:attrName>ppt_x</p:attrName>
                                          <p:attrName>ppt_y</p:attrName>
                                        </p:attrNameLst>
                                      </p:cBhvr>
                                      <p:rCtr x="-6000" y="13300"/>
                                    </p:animMotion>
                                  </p:childTnLst>
                                  <p:subTnLst>
                                    <p:animClr clrSpc="rgb" dir="cw">
                                      <p:cBhvr override="childStyle">
                                        <p:cTn dur="1" fill="hold" display="0" masterRel="nextClick" afterEffect="1"/>
                                        <p:tgtEl>
                                          <p:spTgt spid="17"/>
                                        </p:tgtEl>
                                        <p:attrNameLst>
                                          <p:attrName>ppt_c</p:attrName>
                                        </p:attrNameLst>
                                      </p:cBhvr>
                                      <p:to>
                                        <a:srgbClr val="FF6600"/>
                                      </p:to>
                                    </p:animClr>
                                  </p:subTnLst>
                                </p:cTn>
                              </p:par>
                            </p:childTnLst>
                          </p:cTn>
                        </p:par>
                      </p:childTnLst>
                    </p:cTn>
                  </p:par>
                  <p:par>
                    <p:cTn id="42" fill="hold">
                      <p:stCondLst>
                        <p:cond delay="indefinite"/>
                      </p:stCondLst>
                      <p:childTnLst>
                        <p:par>
                          <p:cTn id="43" fill="hold">
                            <p:stCondLst>
                              <p:cond delay="0"/>
                            </p:stCondLst>
                            <p:childTnLst>
                              <p:par>
                                <p:cTn id="44" presetID="0" presetClass="path" presetSubtype="0" accel="50000" decel="50000" fill="hold" grpId="0" nodeType="clickEffect">
                                  <p:stCondLst>
                                    <p:cond delay="0"/>
                                  </p:stCondLst>
                                  <p:childTnLst>
                                    <p:animMotion origin="layout" path="M 3.05556E-6 0.00046 C -0.03229 -0.05967 -0.06407 -0.11818 -0.08629 -0.06661 C -0.10886 -0.01319 -0.12604 0.25416 -0.13351 0.31984 " pathEditMode="relative" rAng="0" ptsTypes="aaA">
                                      <p:cBhvr>
                                        <p:cTn id="45" dur="2000" fill="hold"/>
                                        <p:tgtEl>
                                          <p:spTgt spid="18"/>
                                        </p:tgtEl>
                                        <p:attrNameLst>
                                          <p:attrName>ppt_x</p:attrName>
                                          <p:attrName>ppt_y</p:attrName>
                                        </p:attrNameLst>
                                      </p:cBhvr>
                                      <p:rCtr x="-6700" y="10000"/>
                                    </p:animMotion>
                                  </p:childTnLst>
                                  <p:subTnLst>
                                    <p:animClr clrSpc="rgb" dir="cw">
                                      <p:cBhvr override="childStyle">
                                        <p:cTn dur="1" fill="hold" display="0" masterRel="nextClick" afterEffect="1"/>
                                        <p:tgtEl>
                                          <p:spTgt spid="18"/>
                                        </p:tgtEl>
                                        <p:attrNameLst>
                                          <p:attrName>ppt_c</p:attrName>
                                        </p:attrNameLst>
                                      </p:cBhvr>
                                      <p:to>
                                        <a:srgbClr val="FF6600"/>
                                      </p:to>
                                    </p:animClr>
                                  </p:subTnLst>
                                </p:cTn>
                              </p:par>
                            </p:childTnLst>
                          </p:cTn>
                        </p:par>
                      </p:childTnLst>
                    </p:cTn>
                  </p:par>
                  <p:par>
                    <p:cTn id="46" fill="hold">
                      <p:stCondLst>
                        <p:cond delay="indefinite"/>
                      </p:stCondLst>
                      <p:childTnLst>
                        <p:par>
                          <p:cTn id="47" fill="hold">
                            <p:stCondLst>
                              <p:cond delay="0"/>
                            </p:stCondLst>
                            <p:childTnLst>
                              <p:par>
                                <p:cTn id="48" presetID="0" presetClass="path" presetSubtype="0" accel="50000" decel="50000" fill="hold" grpId="0" nodeType="clickEffect">
                                  <p:stCondLst>
                                    <p:cond delay="0"/>
                                  </p:stCondLst>
                                  <p:childTnLst>
                                    <p:animMotion origin="layout" path="M 0 0.00855 C -0.08281 -0.07123 -0.16406 -0.14871 -0.22083 -0.08049 C -0.27865 -0.00972 -0.3224 0.34482 -0.34167 0.432 " pathEditMode="relative" rAng="0" ptsTypes="aaA">
                                      <p:cBhvr>
                                        <p:cTn id="49" dur="2000" fill="hold"/>
                                        <p:tgtEl>
                                          <p:spTgt spid="19"/>
                                        </p:tgtEl>
                                        <p:attrNameLst>
                                          <p:attrName>ppt_x</p:attrName>
                                          <p:attrName>ppt_y</p:attrName>
                                        </p:attrNameLst>
                                      </p:cBhvr>
                                      <p:rCtr x="-17100" y="13300"/>
                                    </p:animMotion>
                                  </p:childTnLst>
                                  <p:subTnLst>
                                    <p:animClr clrSpc="rgb" dir="cw">
                                      <p:cBhvr override="childStyle">
                                        <p:cTn dur="1" fill="hold" display="0" masterRel="nextClick" afterEffect="1"/>
                                        <p:tgtEl>
                                          <p:spTgt spid="19"/>
                                        </p:tgtEl>
                                        <p:attrNameLst>
                                          <p:attrName>ppt_c</p:attrName>
                                        </p:attrNameLst>
                                      </p:cBhvr>
                                      <p:to>
                                        <a:srgbClr val="FF6600"/>
                                      </p:to>
                                    </p:animClr>
                                  </p:sub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2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0" presetClass="path" presetSubtype="0" accel="50000" decel="50000" fill="hold" grpId="0" nodeType="clickEffect">
                                  <p:stCondLst>
                                    <p:cond delay="0"/>
                                  </p:stCondLst>
                                  <p:childTnLst>
                                    <p:animMotion origin="layout" path="M 3.33333E-6 1.72063E-6 C 0.14271 -0.04787 0.28559 -0.09528 0.34392 -0.0414 C 0.4026 0.01295 0.34948 0.26503 0.35052 0.32632 " pathEditMode="relative" rAng="0" ptsTypes="aaA">
                                      <p:cBhvr>
                                        <p:cTn id="57" dur="2000" fill="hold"/>
                                        <p:tgtEl>
                                          <p:spTgt spid="21"/>
                                        </p:tgtEl>
                                        <p:attrNameLst>
                                          <p:attrName>ppt_x</p:attrName>
                                          <p:attrName>ppt_y</p:attrName>
                                        </p:attrNameLst>
                                      </p:cBhvr>
                                      <p:rCtr x="20100" y="11500"/>
                                    </p:animMotion>
                                  </p:childTnLst>
                                  <p:subTnLst>
                                    <p:animClr clrSpc="rgb" dir="cw">
                                      <p:cBhvr override="childStyle">
                                        <p:cTn dur="1" fill="hold" display="0" masterRel="nextClick" afterEffect="1"/>
                                        <p:tgtEl>
                                          <p:spTgt spid="21"/>
                                        </p:tgtEl>
                                        <p:attrNameLst>
                                          <p:attrName>ppt_c</p:attrName>
                                        </p:attrNameLst>
                                      </p:cBhvr>
                                      <p:to>
                                        <a:srgbClr val="FF6600"/>
                                      </p:to>
                                    </p:animClr>
                                  </p:subTnLst>
                                </p:cTn>
                              </p:par>
                            </p:childTnLst>
                          </p:cTn>
                        </p:par>
                      </p:childTnLst>
                    </p:cTn>
                  </p:par>
                  <p:par>
                    <p:cTn id="58" fill="hold">
                      <p:stCondLst>
                        <p:cond delay="indefinite"/>
                      </p:stCondLst>
                      <p:childTnLst>
                        <p:par>
                          <p:cTn id="59" fill="hold">
                            <p:stCondLst>
                              <p:cond delay="0"/>
                            </p:stCondLst>
                            <p:childTnLst>
                              <p:par>
                                <p:cTn id="60" presetID="0" presetClass="path" presetSubtype="0" accel="50000" decel="50000" fill="hold" grpId="0" nodeType="clickEffect">
                                  <p:stCondLst>
                                    <p:cond delay="0"/>
                                  </p:stCondLst>
                                  <p:childTnLst>
                                    <p:animMotion origin="layout" path="M -0.02847 -0.00763 C 0.09166 -0.13229 0.21215 -0.25648 0.24149 -0.21045 C 0.27118 -0.16397 0.16354 0.19172 0.14774 0.27243 " pathEditMode="relative" rAng="0" ptsTypes="aaA">
                                      <p:cBhvr>
                                        <p:cTn id="61" dur="2000" fill="hold"/>
                                        <p:tgtEl>
                                          <p:spTgt spid="22"/>
                                        </p:tgtEl>
                                        <p:attrNameLst>
                                          <p:attrName>ppt_x</p:attrName>
                                          <p:attrName>ppt_y</p:attrName>
                                        </p:attrNameLst>
                                      </p:cBhvr>
                                      <p:rCtr x="15000" y="1500"/>
                                    </p:animMotion>
                                  </p:childTnLst>
                                  <p:subTnLst>
                                    <p:animClr clrSpc="rgb" dir="cw">
                                      <p:cBhvr override="childStyle">
                                        <p:cTn dur="1" fill="hold" display="0" masterRel="nextClick" afterEffect="1"/>
                                        <p:tgtEl>
                                          <p:spTgt spid="22"/>
                                        </p:tgtEl>
                                        <p:attrNameLst>
                                          <p:attrName>ppt_c</p:attrName>
                                        </p:attrNameLst>
                                      </p:cBhvr>
                                      <p:to>
                                        <a:srgbClr val="FF6600"/>
                                      </p:to>
                                    </p:animClr>
                                  </p:subTnLst>
                                </p:cTn>
                              </p:par>
                            </p:childTnLst>
                          </p:cTn>
                        </p:par>
                      </p:childTnLst>
                    </p:cTn>
                  </p:par>
                  <p:par>
                    <p:cTn id="62" fill="hold">
                      <p:stCondLst>
                        <p:cond delay="indefinite"/>
                      </p:stCondLst>
                      <p:childTnLst>
                        <p:par>
                          <p:cTn id="63" fill="hold">
                            <p:stCondLst>
                              <p:cond delay="0"/>
                            </p:stCondLst>
                            <p:childTnLst>
                              <p:par>
                                <p:cTn id="64" presetID="0" presetClass="path" presetSubtype="0" accel="50000" decel="50000" fill="hold" grpId="0" nodeType="clickEffect">
                                  <p:stCondLst>
                                    <p:cond delay="0"/>
                                  </p:stCondLst>
                                  <p:childTnLst>
                                    <p:animMotion origin="layout" path="M -0.01042 4.11656E-6 C 0.04844 -0.07447 0.10729 -0.14871 0.12986 -0.05366 C 0.15243 0.04139 0.12604 0.46646 0.12535 0.57053 " pathEditMode="relative" rAng="0" ptsTypes="aaA">
                                      <p:cBhvr>
                                        <p:cTn id="65" dur="2000" fill="hold"/>
                                        <p:tgtEl>
                                          <p:spTgt spid="23"/>
                                        </p:tgtEl>
                                        <p:attrNameLst>
                                          <p:attrName>ppt_x</p:attrName>
                                          <p:attrName>ppt_y</p:attrName>
                                        </p:attrNameLst>
                                      </p:cBhvr>
                                      <p:rCtr x="8100" y="21100"/>
                                    </p:animMotion>
                                  </p:childTnLst>
                                  <p:subTnLst>
                                    <p:animClr clrSpc="rgb" dir="cw">
                                      <p:cBhvr override="childStyle">
                                        <p:cTn dur="1" fill="hold" display="0" masterRel="nextClick" afterEffect="1"/>
                                        <p:tgtEl>
                                          <p:spTgt spid="23"/>
                                        </p:tgtEl>
                                        <p:attrNameLst>
                                          <p:attrName>ppt_c</p:attrName>
                                        </p:attrNameLst>
                                      </p:cBhvr>
                                      <p:to>
                                        <a:srgbClr val="FF6600"/>
                                      </p:to>
                                    </p:animClr>
                                  </p:subTnLst>
                                </p:cTn>
                              </p:par>
                            </p:childTnLst>
                          </p:cTn>
                        </p:par>
                      </p:childTnLst>
                    </p:cTn>
                  </p:par>
                  <p:par>
                    <p:cTn id="66" fill="hold">
                      <p:stCondLst>
                        <p:cond delay="indefinite"/>
                      </p:stCondLst>
                      <p:childTnLst>
                        <p:par>
                          <p:cTn id="67" fill="hold">
                            <p:stCondLst>
                              <p:cond delay="0"/>
                            </p:stCondLst>
                            <p:childTnLst>
                              <p:par>
                                <p:cTn id="68" presetID="0" presetClass="path" presetSubtype="0" accel="50000" decel="50000" fill="hold" grpId="0" nodeType="clickEffect">
                                  <p:stCondLst>
                                    <p:cond delay="0"/>
                                  </p:stCondLst>
                                  <p:childTnLst>
                                    <p:animMotion origin="layout" path="M 0 0 C 0.05174 -0.07308 0.10348 -0.14616 0.08959 -0.05966 C 0.0757 0.02683 -0.05468 0.42253 -0.0835 0.51897 " pathEditMode="relative" ptsTypes="aaA">
                                      <p:cBhvr>
                                        <p:cTn id="69" dur="2000" fill="hold"/>
                                        <p:tgtEl>
                                          <p:spTgt spid="24"/>
                                        </p:tgtEl>
                                        <p:attrNameLst>
                                          <p:attrName>ppt_x</p:attrName>
                                          <p:attrName>ppt_y</p:attrName>
                                        </p:attrNameLst>
                                      </p:cBhvr>
                                    </p:animMotion>
                                  </p:childTnLst>
                                  <p:subTnLst>
                                    <p:animClr clrSpc="rgb" dir="cw">
                                      <p:cBhvr override="childStyle">
                                        <p:cTn dur="1" fill="hold" display="0" masterRel="nextClick" afterEffect="1"/>
                                        <p:tgtEl>
                                          <p:spTgt spid="24"/>
                                        </p:tgtEl>
                                        <p:attrNameLst>
                                          <p:attrName>ppt_c</p:attrName>
                                        </p:attrNameLst>
                                      </p:cBhvr>
                                      <p:to>
                                        <a:srgbClr val="FF66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1" grpId="0"/>
      <p:bldP spid="16" grpId="0"/>
      <p:bldP spid="17" grpId="0"/>
      <p:bldP spid="18" grpId="0"/>
      <p:bldP spid="19" grpId="0"/>
      <p:bldP spid="21" grpId="0"/>
      <p:bldP spid="22" grpId="0"/>
      <p:bldP spid="23" grpId="0"/>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0" y="76200"/>
            <a:ext cx="4114800" cy="584775"/>
          </a:xfrm>
          <a:prstGeom prst="rect">
            <a:avLst/>
          </a:prstGeom>
          <a:noFill/>
        </p:spPr>
        <p:txBody>
          <a:bodyPr wrap="square" rtlCol="0">
            <a:spAutoFit/>
          </a:bodyPr>
          <a:lstStyle/>
          <a:p>
            <a:r>
              <a:rPr lang="en-US" sz="3200" u="sng" dirty="0">
                <a:solidFill>
                  <a:srgbClr val="FF0000"/>
                </a:solidFill>
              </a:rPr>
              <a:t>Non Trading Concern</a:t>
            </a:r>
          </a:p>
        </p:txBody>
      </p:sp>
      <p:sp>
        <p:nvSpPr>
          <p:cNvPr id="13" name="TextBox 12"/>
          <p:cNvSpPr txBox="1"/>
          <p:nvPr/>
        </p:nvSpPr>
        <p:spPr>
          <a:xfrm>
            <a:off x="1870622" y="634425"/>
            <a:ext cx="4834978" cy="584775"/>
          </a:xfrm>
          <a:prstGeom prst="rect">
            <a:avLst/>
          </a:prstGeom>
          <a:noFill/>
        </p:spPr>
        <p:txBody>
          <a:bodyPr wrap="none" rtlCol="0">
            <a:spAutoFit/>
          </a:bodyPr>
          <a:lstStyle/>
          <a:p>
            <a:r>
              <a:rPr lang="en-US" sz="3200" dirty="0"/>
              <a:t>Treatment of Subscription</a:t>
            </a:r>
          </a:p>
        </p:txBody>
      </p:sp>
      <p:sp>
        <p:nvSpPr>
          <p:cNvPr id="6" name="TextBox 5"/>
          <p:cNvSpPr txBox="1"/>
          <p:nvPr/>
        </p:nvSpPr>
        <p:spPr>
          <a:xfrm>
            <a:off x="304800" y="1232118"/>
            <a:ext cx="8534400" cy="2246769"/>
          </a:xfrm>
          <a:prstGeom prst="rect">
            <a:avLst/>
          </a:prstGeom>
          <a:noFill/>
        </p:spPr>
        <p:txBody>
          <a:bodyPr wrap="square" rtlCol="0">
            <a:spAutoFit/>
          </a:bodyPr>
          <a:lstStyle/>
          <a:p>
            <a:r>
              <a:rPr lang="en-US" sz="2800" dirty="0">
                <a:solidFill>
                  <a:srgbClr val="FFFF00"/>
                </a:solidFill>
              </a:rPr>
              <a:t> </a:t>
            </a:r>
            <a:r>
              <a:rPr lang="en-US" sz="2800" dirty="0"/>
              <a:t>1.  When Separate figures of past, present and future </a:t>
            </a:r>
            <a:br>
              <a:rPr lang="en-US" sz="2800" dirty="0"/>
            </a:br>
            <a:r>
              <a:rPr lang="en-US" sz="2800" dirty="0"/>
              <a:t>      year are given in receipt &amp; payment.</a:t>
            </a:r>
            <a:br>
              <a:rPr lang="en-US" sz="2800" dirty="0"/>
            </a:br>
            <a:endParaRPr lang="en-US" sz="2800" dirty="0"/>
          </a:p>
          <a:p>
            <a:r>
              <a:rPr lang="en-US" sz="2800" dirty="0"/>
              <a:t>    </a:t>
            </a:r>
            <a:r>
              <a:rPr lang="en-US" sz="2800" dirty="0">
                <a:solidFill>
                  <a:srgbClr val="FFC000"/>
                </a:solidFill>
              </a:rPr>
              <a:t>Two possible adjustment can be given under    </a:t>
            </a:r>
            <a:br>
              <a:rPr lang="en-US" sz="2800" dirty="0">
                <a:solidFill>
                  <a:srgbClr val="FFC000"/>
                </a:solidFill>
              </a:rPr>
            </a:br>
            <a:r>
              <a:rPr lang="en-US" sz="2800" dirty="0">
                <a:solidFill>
                  <a:srgbClr val="FFC000"/>
                </a:solidFill>
              </a:rPr>
              <a:t>    adjustments and the same will be treated as follows: </a:t>
            </a:r>
          </a:p>
        </p:txBody>
      </p:sp>
      <p:graphicFrame>
        <p:nvGraphicFramePr>
          <p:cNvPr id="8" name="Table 7"/>
          <p:cNvGraphicFramePr>
            <a:graphicFrameLocks noGrp="1"/>
          </p:cNvGraphicFramePr>
          <p:nvPr/>
        </p:nvGraphicFramePr>
        <p:xfrm>
          <a:off x="152400" y="4267200"/>
          <a:ext cx="4495800" cy="1828800"/>
        </p:xfrm>
        <a:graphic>
          <a:graphicData uri="http://schemas.openxmlformats.org/drawingml/2006/table">
            <a:tbl>
              <a:tblPr firstRow="1" bandRow="1">
                <a:tableStyleId>{5C22544A-7EE6-4342-B048-85BDC9FD1C3A}</a:tableStyleId>
              </a:tblPr>
              <a:tblGrid>
                <a:gridCol w="3734973">
                  <a:extLst>
                    <a:ext uri="{9D8B030D-6E8A-4147-A177-3AD203B41FA5}">
                      <a16:colId xmlns:a16="http://schemas.microsoft.com/office/drawing/2014/main" val="20000"/>
                    </a:ext>
                  </a:extLst>
                </a:gridCol>
                <a:gridCol w="760827">
                  <a:extLst>
                    <a:ext uri="{9D8B030D-6E8A-4147-A177-3AD203B41FA5}">
                      <a16:colId xmlns:a16="http://schemas.microsoft.com/office/drawing/2014/main" val="20001"/>
                    </a:ext>
                  </a:extLst>
                </a:gridCol>
              </a:tblGrid>
              <a:tr h="218440">
                <a:tc>
                  <a:txBody>
                    <a:bodyPr/>
                    <a:lstStyle/>
                    <a:p>
                      <a:r>
                        <a:rPr lang="en-US" dirty="0"/>
                        <a:t>                  INCOME </a:t>
                      </a:r>
                    </a:p>
                  </a:txBody>
                  <a:tcPr/>
                </a:tc>
                <a:tc>
                  <a:txBody>
                    <a:bodyPr/>
                    <a:lstStyle/>
                    <a:p>
                      <a:r>
                        <a:rPr lang="en-US" dirty="0"/>
                        <a:t>AMT.</a:t>
                      </a:r>
                    </a:p>
                  </a:txBody>
                  <a:tcPr/>
                </a:tc>
                <a:extLst>
                  <a:ext uri="{0D108BD9-81ED-4DB2-BD59-A6C34878D82A}">
                    <a16:rowId xmlns:a16="http://schemas.microsoft.com/office/drawing/2014/main" val="10000"/>
                  </a:ext>
                </a:extLst>
              </a:tr>
              <a:tr h="218440">
                <a:tc>
                  <a:txBody>
                    <a:bodyPr/>
                    <a:lstStyle/>
                    <a:p>
                      <a:r>
                        <a:rPr lang="en-US" sz="1600" dirty="0"/>
                        <a:t>Subscription</a:t>
                      </a:r>
                      <a:r>
                        <a:rPr lang="en-US" sz="1600" baseline="0" dirty="0"/>
                        <a:t> (as per receipt &amp; payment) </a:t>
                      </a:r>
                      <a:endParaRPr lang="en-US" sz="1600" dirty="0"/>
                    </a:p>
                  </a:txBody>
                  <a:tcPr/>
                </a:tc>
                <a:tc>
                  <a:txBody>
                    <a:bodyPr/>
                    <a:lstStyle/>
                    <a:p>
                      <a:endParaRPr lang="en-US" dirty="0"/>
                    </a:p>
                  </a:txBody>
                  <a:tcPr/>
                </a:tc>
                <a:extLst>
                  <a:ext uri="{0D108BD9-81ED-4DB2-BD59-A6C34878D82A}">
                    <a16:rowId xmlns:a16="http://schemas.microsoft.com/office/drawing/2014/main" val="10001"/>
                  </a:ext>
                </a:extLst>
              </a:tr>
              <a:tr h="218440">
                <a:tc>
                  <a:txBody>
                    <a:bodyPr/>
                    <a:lstStyle/>
                    <a:p>
                      <a:r>
                        <a:rPr lang="en-US" sz="1600" dirty="0">
                          <a:solidFill>
                            <a:srgbClr val="00B050"/>
                          </a:solidFill>
                        </a:rPr>
                        <a:t>Add: Sub</a:t>
                      </a:r>
                      <a:r>
                        <a:rPr lang="en-US" sz="1600" baseline="0" dirty="0">
                          <a:solidFill>
                            <a:srgbClr val="00B050"/>
                          </a:solidFill>
                        </a:rPr>
                        <a:t>scription d</a:t>
                      </a:r>
                      <a:r>
                        <a:rPr lang="en-US" sz="1600" dirty="0">
                          <a:solidFill>
                            <a:srgbClr val="00B050"/>
                          </a:solidFill>
                        </a:rPr>
                        <a:t>ue </a:t>
                      </a:r>
                      <a:r>
                        <a:rPr lang="en-US" sz="1600" baseline="0" dirty="0">
                          <a:solidFill>
                            <a:srgbClr val="00B050"/>
                          </a:solidFill>
                        </a:rPr>
                        <a:t>current year</a:t>
                      </a:r>
                      <a:endParaRPr lang="en-US" sz="1600" dirty="0">
                        <a:solidFill>
                          <a:srgbClr val="00B050"/>
                        </a:solidFill>
                      </a:endParaRPr>
                    </a:p>
                  </a:txBody>
                  <a:tcPr/>
                </a:tc>
                <a:tc>
                  <a:txBody>
                    <a:bodyPr/>
                    <a:lstStyle/>
                    <a:p>
                      <a:endParaRPr lang="en-US" dirty="0"/>
                    </a:p>
                  </a:txBody>
                  <a:tcPr/>
                </a:tc>
                <a:extLst>
                  <a:ext uri="{0D108BD9-81ED-4DB2-BD59-A6C34878D82A}">
                    <a16:rowId xmlns:a16="http://schemas.microsoft.com/office/drawing/2014/main" val="10002"/>
                  </a:ext>
                </a:extLst>
              </a:tr>
              <a:tr h="218440">
                <a:tc>
                  <a:txBody>
                    <a:bodyPr/>
                    <a:lstStyle/>
                    <a:p>
                      <a:r>
                        <a:rPr lang="en-US" sz="1600" dirty="0">
                          <a:solidFill>
                            <a:srgbClr val="00B050"/>
                          </a:solidFill>
                        </a:rPr>
                        <a:t>Add: Subscription advance</a:t>
                      </a:r>
                      <a:r>
                        <a:rPr lang="en-US" sz="1600" baseline="0" dirty="0">
                          <a:solidFill>
                            <a:srgbClr val="00B050"/>
                          </a:solidFill>
                        </a:rPr>
                        <a:t> last year</a:t>
                      </a:r>
                      <a:endParaRPr lang="en-US" sz="1600" dirty="0">
                        <a:solidFill>
                          <a:srgbClr val="00B050"/>
                        </a:solidFill>
                      </a:endParaRPr>
                    </a:p>
                  </a:txBody>
                  <a:tcPr/>
                </a:tc>
                <a:tc>
                  <a:txBody>
                    <a:bodyPr/>
                    <a:lstStyle/>
                    <a:p>
                      <a:endParaRPr lang="en-US" dirty="0"/>
                    </a:p>
                  </a:txBody>
                  <a:tcPr/>
                </a:tc>
                <a:extLst>
                  <a:ext uri="{0D108BD9-81ED-4DB2-BD59-A6C34878D82A}">
                    <a16:rowId xmlns:a16="http://schemas.microsoft.com/office/drawing/2014/main" val="10003"/>
                  </a:ext>
                </a:extLst>
              </a:tr>
              <a:tr h="218440">
                <a:tc>
                  <a:txBody>
                    <a:bodyPr/>
                    <a:lstStyle/>
                    <a:p>
                      <a:r>
                        <a:rPr lang="en-US" sz="1600" dirty="0"/>
                        <a:t>Amount to be shown as income </a:t>
                      </a:r>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graphicFrame>
        <p:nvGraphicFramePr>
          <p:cNvPr id="10" name="Table 9"/>
          <p:cNvGraphicFramePr>
            <a:graphicFrameLocks noGrp="1"/>
          </p:cNvGraphicFramePr>
          <p:nvPr/>
        </p:nvGraphicFramePr>
        <p:xfrm>
          <a:off x="4800600" y="4191000"/>
          <a:ext cx="4114802" cy="949960"/>
        </p:xfrm>
        <a:graphic>
          <a:graphicData uri="http://schemas.openxmlformats.org/drawingml/2006/table">
            <a:tbl>
              <a:tblPr firstRow="1" bandRow="1">
                <a:tableStyleId>{5C22544A-7EE6-4342-B048-85BDC9FD1C3A}</a:tableStyleId>
              </a:tblPr>
              <a:tblGrid>
                <a:gridCol w="1697356">
                  <a:extLst>
                    <a:ext uri="{9D8B030D-6E8A-4147-A177-3AD203B41FA5}">
                      <a16:colId xmlns:a16="http://schemas.microsoft.com/office/drawing/2014/main" val="20000"/>
                    </a:ext>
                  </a:extLst>
                </a:gridCol>
                <a:gridCol w="360045">
                  <a:extLst>
                    <a:ext uri="{9D8B030D-6E8A-4147-A177-3AD203B41FA5}">
                      <a16:colId xmlns:a16="http://schemas.microsoft.com/office/drawing/2014/main" val="20001"/>
                    </a:ext>
                  </a:extLst>
                </a:gridCol>
                <a:gridCol w="1697356">
                  <a:extLst>
                    <a:ext uri="{9D8B030D-6E8A-4147-A177-3AD203B41FA5}">
                      <a16:colId xmlns:a16="http://schemas.microsoft.com/office/drawing/2014/main" val="20002"/>
                    </a:ext>
                  </a:extLst>
                </a:gridCol>
                <a:gridCol w="360045">
                  <a:extLst>
                    <a:ext uri="{9D8B030D-6E8A-4147-A177-3AD203B41FA5}">
                      <a16:colId xmlns:a16="http://schemas.microsoft.com/office/drawing/2014/main" val="20003"/>
                    </a:ext>
                  </a:extLst>
                </a:gridCol>
              </a:tblGrid>
              <a:tr h="370840">
                <a:tc>
                  <a:txBody>
                    <a:bodyPr/>
                    <a:lstStyle/>
                    <a:p>
                      <a:r>
                        <a:rPr lang="en-US" dirty="0"/>
                        <a:t>Liabilities</a:t>
                      </a:r>
                    </a:p>
                  </a:txBody>
                  <a:tcPr/>
                </a:tc>
                <a:tc>
                  <a:txBody>
                    <a:bodyPr/>
                    <a:lstStyle/>
                    <a:p>
                      <a:r>
                        <a:rPr lang="en-US" sz="600" dirty="0"/>
                        <a:t>Amt.</a:t>
                      </a:r>
                    </a:p>
                  </a:txBody>
                  <a:tcPr/>
                </a:tc>
                <a:tc>
                  <a:txBody>
                    <a:bodyPr/>
                    <a:lstStyle/>
                    <a:p>
                      <a:r>
                        <a:rPr lang="en-US" dirty="0"/>
                        <a:t>Assets</a:t>
                      </a:r>
                    </a:p>
                  </a:txBody>
                  <a:tcPr/>
                </a:tc>
                <a:tc>
                  <a:txBody>
                    <a:bodyPr/>
                    <a:lstStyle/>
                    <a:p>
                      <a:r>
                        <a:rPr lang="en-US" sz="600" dirty="0"/>
                        <a:t>Amt.</a:t>
                      </a:r>
                    </a:p>
                  </a:txBody>
                  <a:tcPr/>
                </a:tc>
                <a:extLst>
                  <a:ext uri="{0D108BD9-81ED-4DB2-BD59-A6C34878D82A}">
                    <a16:rowId xmlns:a16="http://schemas.microsoft.com/office/drawing/2014/main" val="10000"/>
                  </a:ext>
                </a:extLst>
              </a:tr>
              <a:tr h="370840">
                <a:tc>
                  <a:txBody>
                    <a:bodyPr/>
                    <a:lstStyle/>
                    <a:p>
                      <a:r>
                        <a:rPr lang="en-US" dirty="0"/>
                        <a:t>Sub. Advance</a:t>
                      </a:r>
                      <a:br>
                        <a:rPr lang="en-US" dirty="0"/>
                      </a:br>
                      <a:r>
                        <a:rPr lang="en-US" sz="1400" dirty="0"/>
                        <a:t>(adjustment)</a:t>
                      </a:r>
                      <a:endParaRPr lang="en-US" dirty="0"/>
                    </a:p>
                  </a:txBody>
                  <a:tcPr/>
                </a:tc>
                <a:tc>
                  <a:txBody>
                    <a:bodyPr/>
                    <a:lstStyle/>
                    <a:p>
                      <a:endParaRPr lang="en-US" dirty="0"/>
                    </a:p>
                  </a:txBody>
                  <a:tcPr/>
                </a:tc>
                <a:tc>
                  <a:txBody>
                    <a:bodyPr/>
                    <a:lstStyle/>
                    <a:p>
                      <a:r>
                        <a:rPr lang="en-US" sz="1800" dirty="0"/>
                        <a:t>Sub. Due</a:t>
                      </a:r>
                      <a:r>
                        <a:rPr lang="en-US" sz="1600" dirty="0"/>
                        <a:t> </a:t>
                      </a:r>
                      <a:br>
                        <a:rPr lang="en-US" sz="1600" dirty="0"/>
                      </a:br>
                      <a:r>
                        <a:rPr lang="en-US" sz="1400" dirty="0"/>
                        <a:t>(Given in Rt. &amp; Pt.)</a:t>
                      </a:r>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12" name="TextBox 11"/>
          <p:cNvSpPr txBox="1"/>
          <p:nvPr/>
        </p:nvSpPr>
        <p:spPr>
          <a:xfrm>
            <a:off x="5310123" y="3782704"/>
            <a:ext cx="3085525" cy="369332"/>
          </a:xfrm>
          <a:prstGeom prst="rect">
            <a:avLst/>
          </a:prstGeom>
          <a:noFill/>
        </p:spPr>
        <p:txBody>
          <a:bodyPr wrap="none" rtlCol="0">
            <a:spAutoFit/>
          </a:bodyPr>
          <a:lstStyle/>
          <a:p>
            <a:r>
              <a:rPr lang="en-US" dirty="0"/>
              <a:t>Balance Sheet as at Last Year </a:t>
            </a:r>
          </a:p>
        </p:txBody>
      </p:sp>
      <p:graphicFrame>
        <p:nvGraphicFramePr>
          <p:cNvPr id="14" name="Table 13"/>
          <p:cNvGraphicFramePr>
            <a:graphicFrameLocks noGrp="1"/>
          </p:cNvGraphicFramePr>
          <p:nvPr/>
        </p:nvGraphicFramePr>
        <p:xfrm>
          <a:off x="4800600" y="5582920"/>
          <a:ext cx="4114802" cy="949960"/>
        </p:xfrm>
        <a:graphic>
          <a:graphicData uri="http://schemas.openxmlformats.org/drawingml/2006/table">
            <a:tbl>
              <a:tblPr firstRow="1" bandRow="1">
                <a:tableStyleId>{5C22544A-7EE6-4342-B048-85BDC9FD1C3A}</a:tableStyleId>
              </a:tblPr>
              <a:tblGrid>
                <a:gridCol w="1697356">
                  <a:extLst>
                    <a:ext uri="{9D8B030D-6E8A-4147-A177-3AD203B41FA5}">
                      <a16:colId xmlns:a16="http://schemas.microsoft.com/office/drawing/2014/main" val="20000"/>
                    </a:ext>
                  </a:extLst>
                </a:gridCol>
                <a:gridCol w="360045">
                  <a:extLst>
                    <a:ext uri="{9D8B030D-6E8A-4147-A177-3AD203B41FA5}">
                      <a16:colId xmlns:a16="http://schemas.microsoft.com/office/drawing/2014/main" val="20001"/>
                    </a:ext>
                  </a:extLst>
                </a:gridCol>
                <a:gridCol w="1697356">
                  <a:extLst>
                    <a:ext uri="{9D8B030D-6E8A-4147-A177-3AD203B41FA5}">
                      <a16:colId xmlns:a16="http://schemas.microsoft.com/office/drawing/2014/main" val="20002"/>
                    </a:ext>
                  </a:extLst>
                </a:gridCol>
                <a:gridCol w="360045">
                  <a:extLst>
                    <a:ext uri="{9D8B030D-6E8A-4147-A177-3AD203B41FA5}">
                      <a16:colId xmlns:a16="http://schemas.microsoft.com/office/drawing/2014/main" val="20003"/>
                    </a:ext>
                  </a:extLst>
                </a:gridCol>
              </a:tblGrid>
              <a:tr h="370840">
                <a:tc>
                  <a:txBody>
                    <a:bodyPr/>
                    <a:lstStyle/>
                    <a:p>
                      <a:r>
                        <a:rPr lang="en-US" dirty="0"/>
                        <a:t>Liabilities</a:t>
                      </a:r>
                    </a:p>
                  </a:txBody>
                  <a:tcPr/>
                </a:tc>
                <a:tc>
                  <a:txBody>
                    <a:bodyPr/>
                    <a:lstStyle/>
                    <a:p>
                      <a:r>
                        <a:rPr lang="en-US" sz="600" dirty="0"/>
                        <a:t>Amt.</a:t>
                      </a:r>
                    </a:p>
                  </a:txBody>
                  <a:tcPr/>
                </a:tc>
                <a:tc>
                  <a:txBody>
                    <a:bodyPr/>
                    <a:lstStyle/>
                    <a:p>
                      <a:r>
                        <a:rPr lang="en-US" dirty="0"/>
                        <a:t>Assets</a:t>
                      </a:r>
                    </a:p>
                  </a:txBody>
                  <a:tcPr/>
                </a:tc>
                <a:tc>
                  <a:txBody>
                    <a:bodyPr/>
                    <a:lstStyle/>
                    <a:p>
                      <a:r>
                        <a:rPr lang="en-US" sz="600" dirty="0"/>
                        <a:t>Amt.</a:t>
                      </a:r>
                    </a:p>
                  </a:txBody>
                  <a:tcPr/>
                </a:tc>
                <a:extLst>
                  <a:ext uri="{0D108BD9-81ED-4DB2-BD59-A6C34878D82A}">
                    <a16:rowId xmlns:a16="http://schemas.microsoft.com/office/drawing/2014/main" val="10000"/>
                  </a:ext>
                </a:extLst>
              </a:tr>
              <a:tr h="370840">
                <a:tc>
                  <a:txBody>
                    <a:bodyPr/>
                    <a:lstStyle/>
                    <a:p>
                      <a:r>
                        <a:rPr lang="en-US" sz="1600" dirty="0"/>
                        <a:t>Sub. Advance </a:t>
                      </a:r>
                      <a:r>
                        <a:rPr lang="en-US" sz="1400" dirty="0"/>
                        <a:t>(Given in Rt. &amp; Pt.)</a:t>
                      </a:r>
                      <a:endParaRPr lang="en-US" sz="1600" dirty="0"/>
                    </a:p>
                  </a:txBody>
                  <a:tcPr/>
                </a:tc>
                <a:tc>
                  <a:txBody>
                    <a:bodyPr/>
                    <a:lstStyle/>
                    <a:p>
                      <a:endParaRPr lang="en-US" dirty="0"/>
                    </a:p>
                  </a:txBody>
                  <a:tcPr/>
                </a:tc>
                <a:tc>
                  <a:txBody>
                    <a:bodyPr/>
                    <a:lstStyle/>
                    <a:p>
                      <a:r>
                        <a:rPr lang="en-US" dirty="0"/>
                        <a:t>Sub. Due</a:t>
                      </a:r>
                      <a:br>
                        <a:rPr lang="en-US" dirty="0"/>
                      </a:br>
                      <a:r>
                        <a:rPr lang="en-US" sz="1400" dirty="0"/>
                        <a:t>(adjustment)</a:t>
                      </a:r>
                      <a:endParaRPr lang="en-US"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15" name="TextBox 14"/>
          <p:cNvSpPr txBox="1"/>
          <p:nvPr/>
        </p:nvSpPr>
        <p:spPr>
          <a:xfrm>
            <a:off x="5119048" y="5154304"/>
            <a:ext cx="3402983" cy="369332"/>
          </a:xfrm>
          <a:prstGeom prst="rect">
            <a:avLst/>
          </a:prstGeom>
          <a:noFill/>
        </p:spPr>
        <p:txBody>
          <a:bodyPr wrap="none" rtlCol="0">
            <a:spAutoFit/>
          </a:bodyPr>
          <a:lstStyle/>
          <a:p>
            <a:r>
              <a:rPr lang="en-US" dirty="0"/>
              <a:t>Balance Sheet as at Current Year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heckerboard(across)">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1+#ppt_w/2"/>
                                          </p:val>
                                        </p:tav>
                                        <p:tav tm="100000">
                                          <p:val>
                                            <p:strVal val="#ppt_x"/>
                                          </p:val>
                                        </p:tav>
                                      </p:tavLst>
                                    </p:anim>
                                    <p:anim calcmode="lin" valueType="num">
                                      <p:cBhvr additive="base">
                                        <p:cTn id="19"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checkerboard(across)">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1+#ppt_w/2"/>
                                          </p:val>
                                        </p:tav>
                                        <p:tav tm="100000">
                                          <p:val>
                                            <p:strVal val="#ppt_x"/>
                                          </p:val>
                                        </p:tav>
                                      </p:tavLst>
                                    </p:anim>
                                    <p:anim calcmode="lin" valueType="num">
                                      <p:cBhvr additive="base">
                                        <p:cTn id="30"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checkerboard(across)">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0" y="48904"/>
            <a:ext cx="4114800" cy="584775"/>
          </a:xfrm>
          <a:prstGeom prst="rect">
            <a:avLst/>
          </a:prstGeom>
          <a:noFill/>
        </p:spPr>
        <p:txBody>
          <a:bodyPr wrap="square" rtlCol="0">
            <a:spAutoFit/>
          </a:bodyPr>
          <a:lstStyle/>
          <a:p>
            <a:r>
              <a:rPr lang="en-US" sz="3200" u="sng" dirty="0">
                <a:solidFill>
                  <a:srgbClr val="FF0000"/>
                </a:solidFill>
              </a:rPr>
              <a:t>Non Trading Concern</a:t>
            </a:r>
          </a:p>
        </p:txBody>
      </p:sp>
      <p:sp>
        <p:nvSpPr>
          <p:cNvPr id="13" name="TextBox 12"/>
          <p:cNvSpPr txBox="1"/>
          <p:nvPr/>
        </p:nvSpPr>
        <p:spPr>
          <a:xfrm>
            <a:off x="2626719" y="574344"/>
            <a:ext cx="3088281" cy="400110"/>
          </a:xfrm>
          <a:prstGeom prst="rect">
            <a:avLst/>
          </a:prstGeom>
          <a:noFill/>
        </p:spPr>
        <p:txBody>
          <a:bodyPr wrap="none" rtlCol="0">
            <a:spAutoFit/>
          </a:bodyPr>
          <a:lstStyle/>
          <a:p>
            <a:r>
              <a:rPr lang="en-US" sz="2000" dirty="0"/>
              <a:t>Treatment of Subscription</a:t>
            </a:r>
          </a:p>
        </p:txBody>
      </p:sp>
      <p:sp>
        <p:nvSpPr>
          <p:cNvPr id="6" name="TextBox 5"/>
          <p:cNvSpPr txBox="1"/>
          <p:nvPr/>
        </p:nvSpPr>
        <p:spPr>
          <a:xfrm>
            <a:off x="2819400" y="854120"/>
            <a:ext cx="2743200" cy="523220"/>
          </a:xfrm>
          <a:prstGeom prst="rect">
            <a:avLst/>
          </a:prstGeom>
          <a:noFill/>
        </p:spPr>
        <p:txBody>
          <a:bodyPr wrap="square" rtlCol="0">
            <a:spAutoFit/>
          </a:bodyPr>
          <a:lstStyle/>
          <a:p>
            <a:r>
              <a:rPr lang="en-US" sz="2800" dirty="0">
                <a:solidFill>
                  <a:srgbClr val="FFC000"/>
                </a:solidFill>
              </a:rPr>
              <a:t> </a:t>
            </a:r>
            <a:r>
              <a:rPr lang="en-US" dirty="0">
                <a:solidFill>
                  <a:srgbClr val="FFC000"/>
                </a:solidFill>
              </a:rPr>
              <a:t>Receipt  &amp; Payment A/C </a:t>
            </a:r>
            <a:endParaRPr lang="en-US" sz="2800" dirty="0">
              <a:solidFill>
                <a:srgbClr val="FFC000"/>
              </a:solidFill>
            </a:endParaRPr>
          </a:p>
        </p:txBody>
      </p:sp>
      <p:graphicFrame>
        <p:nvGraphicFramePr>
          <p:cNvPr id="8" name="Table 7"/>
          <p:cNvGraphicFramePr>
            <a:graphicFrameLocks noGrp="1"/>
          </p:cNvGraphicFramePr>
          <p:nvPr/>
        </p:nvGraphicFramePr>
        <p:xfrm>
          <a:off x="152400" y="4267200"/>
          <a:ext cx="4495800" cy="1828800"/>
        </p:xfrm>
        <a:graphic>
          <a:graphicData uri="http://schemas.openxmlformats.org/drawingml/2006/table">
            <a:tbl>
              <a:tblPr firstRow="1" bandRow="1">
                <a:tableStyleId>{5C22544A-7EE6-4342-B048-85BDC9FD1C3A}</a:tableStyleId>
              </a:tblPr>
              <a:tblGrid>
                <a:gridCol w="3734973">
                  <a:extLst>
                    <a:ext uri="{9D8B030D-6E8A-4147-A177-3AD203B41FA5}">
                      <a16:colId xmlns:a16="http://schemas.microsoft.com/office/drawing/2014/main" val="20000"/>
                    </a:ext>
                  </a:extLst>
                </a:gridCol>
                <a:gridCol w="760827">
                  <a:extLst>
                    <a:ext uri="{9D8B030D-6E8A-4147-A177-3AD203B41FA5}">
                      <a16:colId xmlns:a16="http://schemas.microsoft.com/office/drawing/2014/main" val="20001"/>
                    </a:ext>
                  </a:extLst>
                </a:gridCol>
              </a:tblGrid>
              <a:tr h="218440">
                <a:tc>
                  <a:txBody>
                    <a:bodyPr/>
                    <a:lstStyle/>
                    <a:p>
                      <a:r>
                        <a:rPr lang="en-US" dirty="0"/>
                        <a:t>                  INCOME </a:t>
                      </a:r>
                    </a:p>
                  </a:txBody>
                  <a:tcPr/>
                </a:tc>
                <a:tc>
                  <a:txBody>
                    <a:bodyPr/>
                    <a:lstStyle/>
                    <a:p>
                      <a:r>
                        <a:rPr lang="en-US" dirty="0"/>
                        <a:t>AMT.</a:t>
                      </a:r>
                    </a:p>
                  </a:txBody>
                  <a:tcPr/>
                </a:tc>
                <a:extLst>
                  <a:ext uri="{0D108BD9-81ED-4DB2-BD59-A6C34878D82A}">
                    <a16:rowId xmlns:a16="http://schemas.microsoft.com/office/drawing/2014/main" val="10000"/>
                  </a:ext>
                </a:extLst>
              </a:tr>
              <a:tr h="218440">
                <a:tc>
                  <a:txBody>
                    <a:bodyPr/>
                    <a:lstStyle/>
                    <a:p>
                      <a:r>
                        <a:rPr lang="en-US" sz="1600" dirty="0"/>
                        <a:t>Subscription</a:t>
                      </a:r>
                      <a:r>
                        <a:rPr lang="en-US" sz="1600" baseline="0" dirty="0"/>
                        <a:t> (as per receipt &amp; payment) </a:t>
                      </a:r>
                      <a:endParaRPr lang="en-US" sz="1600" dirty="0"/>
                    </a:p>
                  </a:txBody>
                  <a:tcPr/>
                </a:tc>
                <a:tc>
                  <a:txBody>
                    <a:bodyPr/>
                    <a:lstStyle/>
                    <a:p>
                      <a:endParaRPr lang="en-US" dirty="0"/>
                    </a:p>
                  </a:txBody>
                  <a:tcPr/>
                </a:tc>
                <a:extLst>
                  <a:ext uri="{0D108BD9-81ED-4DB2-BD59-A6C34878D82A}">
                    <a16:rowId xmlns:a16="http://schemas.microsoft.com/office/drawing/2014/main" val="10001"/>
                  </a:ext>
                </a:extLst>
              </a:tr>
              <a:tr h="218440">
                <a:tc>
                  <a:txBody>
                    <a:bodyPr/>
                    <a:lstStyle/>
                    <a:p>
                      <a:r>
                        <a:rPr lang="en-US" sz="1600" dirty="0">
                          <a:solidFill>
                            <a:srgbClr val="00B050"/>
                          </a:solidFill>
                        </a:rPr>
                        <a:t>Add: Sub</a:t>
                      </a:r>
                      <a:r>
                        <a:rPr lang="en-US" sz="1600" baseline="0" dirty="0">
                          <a:solidFill>
                            <a:srgbClr val="00B050"/>
                          </a:solidFill>
                        </a:rPr>
                        <a:t>scription d</a:t>
                      </a:r>
                      <a:r>
                        <a:rPr lang="en-US" sz="1600" dirty="0">
                          <a:solidFill>
                            <a:srgbClr val="00B050"/>
                          </a:solidFill>
                        </a:rPr>
                        <a:t>ue </a:t>
                      </a:r>
                      <a:r>
                        <a:rPr lang="en-US" sz="1600" baseline="0" dirty="0">
                          <a:solidFill>
                            <a:srgbClr val="00B050"/>
                          </a:solidFill>
                        </a:rPr>
                        <a:t>current year</a:t>
                      </a:r>
                      <a:endParaRPr lang="en-US" sz="1600" dirty="0">
                        <a:solidFill>
                          <a:srgbClr val="00B050"/>
                        </a:solidFill>
                      </a:endParaRPr>
                    </a:p>
                  </a:txBody>
                  <a:tcPr/>
                </a:tc>
                <a:tc>
                  <a:txBody>
                    <a:bodyPr/>
                    <a:lstStyle/>
                    <a:p>
                      <a:endParaRPr lang="en-US" dirty="0"/>
                    </a:p>
                  </a:txBody>
                  <a:tcPr/>
                </a:tc>
                <a:extLst>
                  <a:ext uri="{0D108BD9-81ED-4DB2-BD59-A6C34878D82A}">
                    <a16:rowId xmlns:a16="http://schemas.microsoft.com/office/drawing/2014/main" val="10002"/>
                  </a:ext>
                </a:extLst>
              </a:tr>
              <a:tr h="218440">
                <a:tc>
                  <a:txBody>
                    <a:bodyPr/>
                    <a:lstStyle/>
                    <a:p>
                      <a:r>
                        <a:rPr lang="en-US" sz="1600" dirty="0">
                          <a:solidFill>
                            <a:srgbClr val="00B050"/>
                          </a:solidFill>
                        </a:rPr>
                        <a:t>Add: Subscription advance</a:t>
                      </a:r>
                      <a:r>
                        <a:rPr lang="en-US" sz="1600" baseline="0" dirty="0">
                          <a:solidFill>
                            <a:srgbClr val="00B050"/>
                          </a:solidFill>
                        </a:rPr>
                        <a:t> last year</a:t>
                      </a:r>
                      <a:endParaRPr lang="en-US" sz="1600" dirty="0">
                        <a:solidFill>
                          <a:srgbClr val="00B050"/>
                        </a:solidFill>
                      </a:endParaRPr>
                    </a:p>
                  </a:txBody>
                  <a:tcPr/>
                </a:tc>
                <a:tc>
                  <a:txBody>
                    <a:bodyPr/>
                    <a:lstStyle/>
                    <a:p>
                      <a:endParaRPr lang="en-US" dirty="0"/>
                    </a:p>
                  </a:txBody>
                  <a:tcPr/>
                </a:tc>
                <a:extLst>
                  <a:ext uri="{0D108BD9-81ED-4DB2-BD59-A6C34878D82A}">
                    <a16:rowId xmlns:a16="http://schemas.microsoft.com/office/drawing/2014/main" val="10003"/>
                  </a:ext>
                </a:extLst>
              </a:tr>
              <a:tr h="218440">
                <a:tc>
                  <a:txBody>
                    <a:bodyPr/>
                    <a:lstStyle/>
                    <a:p>
                      <a:r>
                        <a:rPr lang="en-US" sz="1600" dirty="0"/>
                        <a:t>Amount to be shown as income </a:t>
                      </a:r>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graphicFrame>
        <p:nvGraphicFramePr>
          <p:cNvPr id="10" name="Table 9"/>
          <p:cNvGraphicFramePr>
            <a:graphicFrameLocks noGrp="1"/>
          </p:cNvGraphicFramePr>
          <p:nvPr/>
        </p:nvGraphicFramePr>
        <p:xfrm>
          <a:off x="4800600" y="4191000"/>
          <a:ext cx="4114802" cy="949960"/>
        </p:xfrm>
        <a:graphic>
          <a:graphicData uri="http://schemas.openxmlformats.org/drawingml/2006/table">
            <a:tbl>
              <a:tblPr firstRow="1" bandRow="1">
                <a:tableStyleId>{5C22544A-7EE6-4342-B048-85BDC9FD1C3A}</a:tableStyleId>
              </a:tblPr>
              <a:tblGrid>
                <a:gridCol w="1697356">
                  <a:extLst>
                    <a:ext uri="{9D8B030D-6E8A-4147-A177-3AD203B41FA5}">
                      <a16:colId xmlns:a16="http://schemas.microsoft.com/office/drawing/2014/main" val="20000"/>
                    </a:ext>
                  </a:extLst>
                </a:gridCol>
                <a:gridCol w="360045">
                  <a:extLst>
                    <a:ext uri="{9D8B030D-6E8A-4147-A177-3AD203B41FA5}">
                      <a16:colId xmlns:a16="http://schemas.microsoft.com/office/drawing/2014/main" val="20001"/>
                    </a:ext>
                  </a:extLst>
                </a:gridCol>
                <a:gridCol w="1697356">
                  <a:extLst>
                    <a:ext uri="{9D8B030D-6E8A-4147-A177-3AD203B41FA5}">
                      <a16:colId xmlns:a16="http://schemas.microsoft.com/office/drawing/2014/main" val="20002"/>
                    </a:ext>
                  </a:extLst>
                </a:gridCol>
                <a:gridCol w="360045">
                  <a:extLst>
                    <a:ext uri="{9D8B030D-6E8A-4147-A177-3AD203B41FA5}">
                      <a16:colId xmlns:a16="http://schemas.microsoft.com/office/drawing/2014/main" val="20003"/>
                    </a:ext>
                  </a:extLst>
                </a:gridCol>
              </a:tblGrid>
              <a:tr h="370840">
                <a:tc>
                  <a:txBody>
                    <a:bodyPr/>
                    <a:lstStyle/>
                    <a:p>
                      <a:r>
                        <a:rPr lang="en-US" dirty="0"/>
                        <a:t>Liabilities</a:t>
                      </a:r>
                    </a:p>
                  </a:txBody>
                  <a:tcPr/>
                </a:tc>
                <a:tc>
                  <a:txBody>
                    <a:bodyPr/>
                    <a:lstStyle/>
                    <a:p>
                      <a:r>
                        <a:rPr lang="en-US" sz="600" dirty="0"/>
                        <a:t>Amt.</a:t>
                      </a:r>
                    </a:p>
                  </a:txBody>
                  <a:tcPr/>
                </a:tc>
                <a:tc>
                  <a:txBody>
                    <a:bodyPr/>
                    <a:lstStyle/>
                    <a:p>
                      <a:r>
                        <a:rPr lang="en-US" dirty="0"/>
                        <a:t>Assets</a:t>
                      </a:r>
                    </a:p>
                  </a:txBody>
                  <a:tcPr/>
                </a:tc>
                <a:tc>
                  <a:txBody>
                    <a:bodyPr/>
                    <a:lstStyle/>
                    <a:p>
                      <a:r>
                        <a:rPr lang="en-US" sz="600" dirty="0"/>
                        <a:t>Amt.</a:t>
                      </a:r>
                    </a:p>
                  </a:txBody>
                  <a:tcPr/>
                </a:tc>
                <a:extLst>
                  <a:ext uri="{0D108BD9-81ED-4DB2-BD59-A6C34878D82A}">
                    <a16:rowId xmlns:a16="http://schemas.microsoft.com/office/drawing/2014/main" val="10000"/>
                  </a:ext>
                </a:extLst>
              </a:tr>
              <a:tr h="370840">
                <a:tc>
                  <a:txBody>
                    <a:bodyPr/>
                    <a:lstStyle/>
                    <a:p>
                      <a:r>
                        <a:rPr lang="en-US" dirty="0"/>
                        <a:t>Sub. Advance</a:t>
                      </a:r>
                      <a:br>
                        <a:rPr lang="en-US" dirty="0"/>
                      </a:br>
                      <a:r>
                        <a:rPr lang="en-US" sz="1400" dirty="0"/>
                        <a:t>(adjustment)</a:t>
                      </a:r>
                      <a:endParaRPr lang="en-US" dirty="0"/>
                    </a:p>
                  </a:txBody>
                  <a:tcPr/>
                </a:tc>
                <a:tc>
                  <a:txBody>
                    <a:bodyPr/>
                    <a:lstStyle/>
                    <a:p>
                      <a:endParaRPr lang="en-US" dirty="0"/>
                    </a:p>
                  </a:txBody>
                  <a:tcPr/>
                </a:tc>
                <a:tc>
                  <a:txBody>
                    <a:bodyPr/>
                    <a:lstStyle/>
                    <a:p>
                      <a:r>
                        <a:rPr lang="en-US" sz="1800" dirty="0"/>
                        <a:t>Sub. Due</a:t>
                      </a:r>
                      <a:r>
                        <a:rPr lang="en-US" sz="1600" dirty="0"/>
                        <a:t> </a:t>
                      </a:r>
                      <a:br>
                        <a:rPr lang="en-US" sz="1600" dirty="0"/>
                      </a:br>
                      <a:r>
                        <a:rPr lang="en-US" sz="1400" dirty="0"/>
                        <a:t>(Given in Rt. &amp; Pt.)</a:t>
                      </a:r>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12" name="TextBox 11"/>
          <p:cNvSpPr txBox="1"/>
          <p:nvPr/>
        </p:nvSpPr>
        <p:spPr>
          <a:xfrm>
            <a:off x="5310123" y="3782704"/>
            <a:ext cx="3085525" cy="369332"/>
          </a:xfrm>
          <a:prstGeom prst="rect">
            <a:avLst/>
          </a:prstGeom>
          <a:noFill/>
        </p:spPr>
        <p:txBody>
          <a:bodyPr wrap="none" rtlCol="0">
            <a:spAutoFit/>
          </a:bodyPr>
          <a:lstStyle/>
          <a:p>
            <a:r>
              <a:rPr lang="en-US" dirty="0"/>
              <a:t>Balance Sheet as at Last Year </a:t>
            </a:r>
          </a:p>
        </p:txBody>
      </p:sp>
      <p:graphicFrame>
        <p:nvGraphicFramePr>
          <p:cNvPr id="14" name="Table 13"/>
          <p:cNvGraphicFramePr>
            <a:graphicFrameLocks noGrp="1"/>
          </p:cNvGraphicFramePr>
          <p:nvPr/>
        </p:nvGraphicFramePr>
        <p:xfrm>
          <a:off x="4800600" y="5582920"/>
          <a:ext cx="4114802" cy="949960"/>
        </p:xfrm>
        <a:graphic>
          <a:graphicData uri="http://schemas.openxmlformats.org/drawingml/2006/table">
            <a:tbl>
              <a:tblPr firstRow="1" bandRow="1">
                <a:tableStyleId>{5C22544A-7EE6-4342-B048-85BDC9FD1C3A}</a:tableStyleId>
              </a:tblPr>
              <a:tblGrid>
                <a:gridCol w="1697356">
                  <a:extLst>
                    <a:ext uri="{9D8B030D-6E8A-4147-A177-3AD203B41FA5}">
                      <a16:colId xmlns:a16="http://schemas.microsoft.com/office/drawing/2014/main" val="20000"/>
                    </a:ext>
                  </a:extLst>
                </a:gridCol>
                <a:gridCol w="360045">
                  <a:extLst>
                    <a:ext uri="{9D8B030D-6E8A-4147-A177-3AD203B41FA5}">
                      <a16:colId xmlns:a16="http://schemas.microsoft.com/office/drawing/2014/main" val="20001"/>
                    </a:ext>
                  </a:extLst>
                </a:gridCol>
                <a:gridCol w="1697356">
                  <a:extLst>
                    <a:ext uri="{9D8B030D-6E8A-4147-A177-3AD203B41FA5}">
                      <a16:colId xmlns:a16="http://schemas.microsoft.com/office/drawing/2014/main" val="20002"/>
                    </a:ext>
                  </a:extLst>
                </a:gridCol>
                <a:gridCol w="360045">
                  <a:extLst>
                    <a:ext uri="{9D8B030D-6E8A-4147-A177-3AD203B41FA5}">
                      <a16:colId xmlns:a16="http://schemas.microsoft.com/office/drawing/2014/main" val="20003"/>
                    </a:ext>
                  </a:extLst>
                </a:gridCol>
              </a:tblGrid>
              <a:tr h="370840">
                <a:tc>
                  <a:txBody>
                    <a:bodyPr/>
                    <a:lstStyle/>
                    <a:p>
                      <a:r>
                        <a:rPr lang="en-US" dirty="0"/>
                        <a:t>Liabilities</a:t>
                      </a:r>
                    </a:p>
                  </a:txBody>
                  <a:tcPr/>
                </a:tc>
                <a:tc>
                  <a:txBody>
                    <a:bodyPr/>
                    <a:lstStyle/>
                    <a:p>
                      <a:r>
                        <a:rPr lang="en-US" sz="600" dirty="0"/>
                        <a:t>Amt.</a:t>
                      </a:r>
                    </a:p>
                  </a:txBody>
                  <a:tcPr/>
                </a:tc>
                <a:tc>
                  <a:txBody>
                    <a:bodyPr/>
                    <a:lstStyle/>
                    <a:p>
                      <a:r>
                        <a:rPr lang="en-US" dirty="0"/>
                        <a:t>Assets</a:t>
                      </a:r>
                    </a:p>
                  </a:txBody>
                  <a:tcPr/>
                </a:tc>
                <a:tc>
                  <a:txBody>
                    <a:bodyPr/>
                    <a:lstStyle/>
                    <a:p>
                      <a:r>
                        <a:rPr lang="en-US" sz="600" dirty="0"/>
                        <a:t>Amt.</a:t>
                      </a:r>
                    </a:p>
                  </a:txBody>
                  <a:tcPr/>
                </a:tc>
                <a:extLst>
                  <a:ext uri="{0D108BD9-81ED-4DB2-BD59-A6C34878D82A}">
                    <a16:rowId xmlns:a16="http://schemas.microsoft.com/office/drawing/2014/main" val="10000"/>
                  </a:ext>
                </a:extLst>
              </a:tr>
              <a:tr h="370840">
                <a:tc>
                  <a:txBody>
                    <a:bodyPr/>
                    <a:lstStyle/>
                    <a:p>
                      <a:r>
                        <a:rPr lang="en-US" sz="1600" dirty="0"/>
                        <a:t>Sub. Advance </a:t>
                      </a:r>
                      <a:r>
                        <a:rPr lang="en-US" sz="1400" dirty="0"/>
                        <a:t>(Given in Rt. &amp; Pt.)</a:t>
                      </a:r>
                      <a:endParaRPr lang="en-US" sz="1600" dirty="0"/>
                    </a:p>
                  </a:txBody>
                  <a:tcPr/>
                </a:tc>
                <a:tc>
                  <a:txBody>
                    <a:bodyPr/>
                    <a:lstStyle/>
                    <a:p>
                      <a:endParaRPr lang="en-US" dirty="0"/>
                    </a:p>
                  </a:txBody>
                  <a:tcPr/>
                </a:tc>
                <a:tc>
                  <a:txBody>
                    <a:bodyPr/>
                    <a:lstStyle/>
                    <a:p>
                      <a:r>
                        <a:rPr lang="en-US" dirty="0"/>
                        <a:t>Sub. Due</a:t>
                      </a:r>
                      <a:br>
                        <a:rPr lang="en-US" dirty="0"/>
                      </a:br>
                      <a:r>
                        <a:rPr lang="en-US" sz="1400" dirty="0"/>
                        <a:t>(adjustment)</a:t>
                      </a:r>
                      <a:endParaRPr lang="en-US"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15" name="TextBox 14"/>
          <p:cNvSpPr txBox="1"/>
          <p:nvPr/>
        </p:nvSpPr>
        <p:spPr>
          <a:xfrm>
            <a:off x="5119048" y="5154304"/>
            <a:ext cx="3402983" cy="369332"/>
          </a:xfrm>
          <a:prstGeom prst="rect">
            <a:avLst/>
          </a:prstGeom>
          <a:noFill/>
        </p:spPr>
        <p:txBody>
          <a:bodyPr wrap="none" rtlCol="0">
            <a:spAutoFit/>
          </a:bodyPr>
          <a:lstStyle/>
          <a:p>
            <a:r>
              <a:rPr lang="en-US" dirty="0"/>
              <a:t>Balance Sheet as at Current Year </a:t>
            </a:r>
          </a:p>
        </p:txBody>
      </p:sp>
      <p:graphicFrame>
        <p:nvGraphicFramePr>
          <p:cNvPr id="16" name="Table 15"/>
          <p:cNvGraphicFramePr>
            <a:graphicFrameLocks noGrp="1"/>
          </p:cNvGraphicFramePr>
          <p:nvPr/>
        </p:nvGraphicFramePr>
        <p:xfrm>
          <a:off x="506104" y="1385248"/>
          <a:ext cx="8229600" cy="1554480"/>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358588">
                <a:tc>
                  <a:txBody>
                    <a:bodyPr/>
                    <a:lstStyle/>
                    <a:p>
                      <a:r>
                        <a:rPr lang="en-US" dirty="0"/>
                        <a:t>Receipt</a:t>
                      </a:r>
                      <a:r>
                        <a:rPr lang="en-US" baseline="0" dirty="0"/>
                        <a:t> </a:t>
                      </a:r>
                      <a:endParaRPr lang="en-US" dirty="0"/>
                    </a:p>
                  </a:txBody>
                  <a:tcPr/>
                </a:tc>
                <a:tc>
                  <a:txBody>
                    <a:bodyPr/>
                    <a:lstStyle/>
                    <a:p>
                      <a:r>
                        <a:rPr lang="en-US" sz="1800" dirty="0"/>
                        <a:t>Amt. </a:t>
                      </a:r>
                    </a:p>
                  </a:txBody>
                  <a:tcPr/>
                </a:tc>
                <a:tc>
                  <a:txBody>
                    <a:bodyPr/>
                    <a:lstStyle/>
                    <a:p>
                      <a:r>
                        <a:rPr lang="en-US" dirty="0"/>
                        <a:t>Payment</a:t>
                      </a:r>
                    </a:p>
                  </a:txBody>
                  <a:tcPr/>
                </a:tc>
                <a:tc>
                  <a:txBody>
                    <a:bodyPr/>
                    <a:lstStyle/>
                    <a:p>
                      <a:r>
                        <a:rPr lang="en-US" sz="1800" dirty="0"/>
                        <a:t>Amt.</a:t>
                      </a:r>
                    </a:p>
                  </a:txBody>
                  <a:tcPr/>
                </a:tc>
                <a:extLst>
                  <a:ext uri="{0D108BD9-81ED-4DB2-BD59-A6C34878D82A}">
                    <a16:rowId xmlns:a16="http://schemas.microsoft.com/office/drawing/2014/main" val="10000"/>
                  </a:ext>
                </a:extLst>
              </a:tr>
              <a:tr h="1165412">
                <a:tc>
                  <a:txBody>
                    <a:bodyPr/>
                    <a:lstStyle/>
                    <a:p>
                      <a:r>
                        <a:rPr lang="en-US" dirty="0"/>
                        <a:t>To</a:t>
                      </a:r>
                      <a:r>
                        <a:rPr lang="en-US" baseline="0" dirty="0"/>
                        <a:t> </a:t>
                      </a:r>
                      <a:r>
                        <a:rPr lang="en-US" baseline="0" dirty="0" err="1"/>
                        <a:t>Suscription</a:t>
                      </a:r>
                      <a:r>
                        <a:rPr lang="en-US" baseline="0" dirty="0"/>
                        <a:t> </a:t>
                      </a:r>
                      <a:br>
                        <a:rPr lang="en-US" baseline="0" dirty="0"/>
                      </a:br>
                      <a:r>
                        <a:rPr lang="en-US" baseline="0" dirty="0"/>
                        <a:t>   2005 – 7200 </a:t>
                      </a:r>
                      <a:br>
                        <a:rPr lang="en-US" baseline="0" dirty="0"/>
                      </a:br>
                      <a:r>
                        <a:rPr lang="en-US" baseline="0" dirty="0"/>
                        <a:t>   2006 – 45000</a:t>
                      </a:r>
                      <a:br>
                        <a:rPr lang="en-US" baseline="0" dirty="0"/>
                      </a:br>
                      <a:r>
                        <a:rPr lang="en-US" baseline="0" dirty="0"/>
                        <a:t>   2007 – 5400 </a:t>
                      </a:r>
                      <a:endParaRPr lang="en-US" dirty="0"/>
                    </a:p>
                  </a:txBody>
                  <a:tcPr/>
                </a:tc>
                <a:tc>
                  <a:txBody>
                    <a:bodyPr/>
                    <a:lstStyle/>
                    <a:p>
                      <a:endParaRPr lang="en-US" dirty="0"/>
                    </a:p>
                    <a:p>
                      <a:endParaRPr lang="en-US" dirty="0"/>
                    </a:p>
                    <a:p>
                      <a:endParaRPr lang="en-US" dirty="0"/>
                    </a:p>
                    <a:p>
                      <a:r>
                        <a:rPr lang="en-US" dirty="0"/>
                        <a:t>57,600</a:t>
                      </a:r>
                    </a:p>
                  </a:txBody>
                  <a:tcPr/>
                </a:tc>
                <a:tc>
                  <a:txBody>
                    <a:bodyPr/>
                    <a:lstStyle/>
                    <a:p>
                      <a:endParaRPr lang="en-US" sz="1400"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17" name="TextBox 16"/>
          <p:cNvSpPr txBox="1"/>
          <p:nvPr/>
        </p:nvSpPr>
        <p:spPr>
          <a:xfrm>
            <a:off x="353704" y="2954684"/>
            <a:ext cx="8596952" cy="830997"/>
          </a:xfrm>
          <a:prstGeom prst="rect">
            <a:avLst/>
          </a:prstGeom>
          <a:noFill/>
        </p:spPr>
        <p:txBody>
          <a:bodyPr wrap="square" rtlCol="0">
            <a:spAutoFit/>
          </a:bodyPr>
          <a:lstStyle/>
          <a:p>
            <a:r>
              <a:rPr lang="en-US" sz="1600" dirty="0">
                <a:solidFill>
                  <a:srgbClr val="FFC000"/>
                </a:solidFill>
              </a:rPr>
              <a:t>Additional information: </a:t>
            </a:r>
            <a:br>
              <a:rPr lang="en-US" sz="1600" dirty="0">
                <a:solidFill>
                  <a:srgbClr val="FFC000"/>
                </a:solidFill>
              </a:rPr>
            </a:br>
            <a:r>
              <a:rPr lang="en-US" sz="1600" dirty="0">
                <a:solidFill>
                  <a:srgbClr val="FFC000"/>
                </a:solidFill>
              </a:rPr>
              <a:t>       (1) Outstanding Subscription as on 31-3-06  Rs.13500</a:t>
            </a:r>
            <a:br>
              <a:rPr lang="en-US" sz="1600" dirty="0">
                <a:solidFill>
                  <a:srgbClr val="FFC000"/>
                </a:solidFill>
              </a:rPr>
            </a:br>
            <a:r>
              <a:rPr lang="en-US" sz="1600" dirty="0">
                <a:solidFill>
                  <a:srgbClr val="FFC000"/>
                </a:solidFill>
              </a:rPr>
              <a:t>       (2) Subscription received in advance as on  31-3-05   Rs.2700</a:t>
            </a:r>
          </a:p>
        </p:txBody>
      </p:sp>
      <p:sp>
        <p:nvSpPr>
          <p:cNvPr id="18" name="TextBox 17"/>
          <p:cNvSpPr txBox="1"/>
          <p:nvPr/>
        </p:nvSpPr>
        <p:spPr>
          <a:xfrm>
            <a:off x="1335693" y="2016456"/>
            <a:ext cx="659155" cy="369332"/>
          </a:xfrm>
          <a:prstGeom prst="rect">
            <a:avLst/>
          </a:prstGeom>
          <a:noFill/>
        </p:spPr>
        <p:txBody>
          <a:bodyPr wrap="none" rtlCol="0">
            <a:spAutoFit/>
          </a:bodyPr>
          <a:lstStyle/>
          <a:p>
            <a:r>
              <a:rPr lang="en-US" dirty="0"/>
              <a:t>7200</a:t>
            </a:r>
          </a:p>
        </p:txBody>
      </p:sp>
      <p:sp>
        <p:nvSpPr>
          <p:cNvPr id="19" name="TextBox 18"/>
          <p:cNvSpPr txBox="1"/>
          <p:nvPr/>
        </p:nvSpPr>
        <p:spPr>
          <a:xfrm>
            <a:off x="1363640" y="2272352"/>
            <a:ext cx="838200" cy="369332"/>
          </a:xfrm>
          <a:prstGeom prst="rect">
            <a:avLst/>
          </a:prstGeom>
          <a:noFill/>
        </p:spPr>
        <p:txBody>
          <a:bodyPr wrap="square" rtlCol="0">
            <a:spAutoFit/>
          </a:bodyPr>
          <a:lstStyle/>
          <a:p>
            <a:r>
              <a:rPr lang="en-US" dirty="0"/>
              <a:t>45000</a:t>
            </a:r>
          </a:p>
        </p:txBody>
      </p:sp>
      <p:sp>
        <p:nvSpPr>
          <p:cNvPr id="21" name="TextBox 20"/>
          <p:cNvSpPr txBox="1"/>
          <p:nvPr/>
        </p:nvSpPr>
        <p:spPr>
          <a:xfrm>
            <a:off x="1357952" y="2547876"/>
            <a:ext cx="685800" cy="369332"/>
          </a:xfrm>
          <a:prstGeom prst="rect">
            <a:avLst/>
          </a:prstGeom>
          <a:noFill/>
        </p:spPr>
        <p:txBody>
          <a:bodyPr wrap="square" rtlCol="0">
            <a:spAutoFit/>
          </a:bodyPr>
          <a:lstStyle/>
          <a:p>
            <a:r>
              <a:rPr lang="en-US" dirty="0"/>
              <a:t>5400</a:t>
            </a:r>
          </a:p>
        </p:txBody>
      </p:sp>
      <p:sp>
        <p:nvSpPr>
          <p:cNvPr id="22" name="TextBox 21"/>
          <p:cNvSpPr txBox="1"/>
          <p:nvPr/>
        </p:nvSpPr>
        <p:spPr>
          <a:xfrm>
            <a:off x="4773304" y="3207590"/>
            <a:ext cx="655757" cy="338554"/>
          </a:xfrm>
          <a:prstGeom prst="rect">
            <a:avLst/>
          </a:prstGeom>
          <a:noFill/>
        </p:spPr>
        <p:txBody>
          <a:bodyPr wrap="none" rtlCol="0">
            <a:spAutoFit/>
          </a:bodyPr>
          <a:lstStyle/>
          <a:p>
            <a:r>
              <a:rPr lang="en-US" sz="1600" dirty="0">
                <a:solidFill>
                  <a:srgbClr val="FFC000"/>
                </a:solidFill>
              </a:rPr>
              <a:t>13500</a:t>
            </a:r>
            <a:endParaRPr lang="en-US" sz="1600" dirty="0"/>
          </a:p>
        </p:txBody>
      </p:sp>
      <p:sp>
        <p:nvSpPr>
          <p:cNvPr id="24" name="TextBox 23"/>
          <p:cNvSpPr txBox="1"/>
          <p:nvPr/>
        </p:nvSpPr>
        <p:spPr>
          <a:xfrm>
            <a:off x="4759656" y="3201902"/>
            <a:ext cx="655757" cy="338554"/>
          </a:xfrm>
          <a:prstGeom prst="rect">
            <a:avLst/>
          </a:prstGeom>
          <a:noFill/>
        </p:spPr>
        <p:txBody>
          <a:bodyPr wrap="none" rtlCol="0">
            <a:spAutoFit/>
          </a:bodyPr>
          <a:lstStyle/>
          <a:p>
            <a:r>
              <a:rPr lang="en-US" sz="1600" dirty="0">
                <a:solidFill>
                  <a:srgbClr val="FFC000"/>
                </a:solidFill>
              </a:rPr>
              <a:t>13500</a:t>
            </a:r>
            <a:endParaRPr lang="en-US" sz="1600" dirty="0"/>
          </a:p>
        </p:txBody>
      </p:sp>
      <p:sp>
        <p:nvSpPr>
          <p:cNvPr id="25" name="TextBox 24"/>
          <p:cNvSpPr txBox="1"/>
          <p:nvPr/>
        </p:nvSpPr>
        <p:spPr>
          <a:xfrm>
            <a:off x="5472752" y="3442648"/>
            <a:ext cx="599651" cy="338554"/>
          </a:xfrm>
          <a:prstGeom prst="rect">
            <a:avLst/>
          </a:prstGeom>
          <a:noFill/>
        </p:spPr>
        <p:txBody>
          <a:bodyPr wrap="none" rtlCol="0">
            <a:spAutoFit/>
          </a:bodyPr>
          <a:lstStyle/>
          <a:p>
            <a:r>
              <a:rPr lang="en-US" sz="1600" dirty="0">
                <a:solidFill>
                  <a:srgbClr val="FFC000"/>
                </a:solidFill>
              </a:rPr>
              <a:t>2700</a:t>
            </a:r>
            <a:endParaRPr lang="en-US" sz="1600" dirty="0"/>
          </a:p>
        </p:txBody>
      </p:sp>
      <p:sp>
        <p:nvSpPr>
          <p:cNvPr id="26" name="TextBox 25"/>
          <p:cNvSpPr txBox="1"/>
          <p:nvPr/>
        </p:nvSpPr>
        <p:spPr>
          <a:xfrm>
            <a:off x="5459104" y="3442648"/>
            <a:ext cx="599651" cy="338554"/>
          </a:xfrm>
          <a:prstGeom prst="rect">
            <a:avLst/>
          </a:prstGeom>
          <a:noFill/>
        </p:spPr>
        <p:txBody>
          <a:bodyPr wrap="none" rtlCol="0">
            <a:spAutoFit/>
          </a:bodyPr>
          <a:lstStyle/>
          <a:p>
            <a:r>
              <a:rPr lang="en-US" sz="1600" dirty="0">
                <a:solidFill>
                  <a:srgbClr val="FFC000"/>
                </a:solidFill>
              </a:rPr>
              <a:t>2700</a:t>
            </a:r>
            <a:endParaRPr lang="en-US" sz="1600" dirty="0"/>
          </a:p>
        </p:txBody>
      </p:sp>
      <p:sp>
        <p:nvSpPr>
          <p:cNvPr id="27" name="TextBox 26"/>
          <p:cNvSpPr txBox="1"/>
          <p:nvPr/>
        </p:nvSpPr>
        <p:spPr>
          <a:xfrm>
            <a:off x="3837296" y="5709312"/>
            <a:ext cx="803425" cy="369332"/>
          </a:xfrm>
          <a:prstGeom prst="rect">
            <a:avLst/>
          </a:prstGeom>
          <a:noFill/>
        </p:spPr>
        <p:txBody>
          <a:bodyPr wrap="none" rtlCol="0">
            <a:spAutoFit/>
          </a:bodyPr>
          <a:lstStyle/>
          <a:p>
            <a:r>
              <a:rPr lang="en-US" dirty="0">
                <a:solidFill>
                  <a:srgbClr val="FFC000"/>
                </a:solidFill>
              </a:rPr>
              <a:t>61,200</a:t>
            </a:r>
          </a:p>
        </p:txBody>
      </p:sp>
      <p:sp>
        <p:nvSpPr>
          <p:cNvPr id="20" name="TextBox 19"/>
          <p:cNvSpPr txBox="1"/>
          <p:nvPr/>
        </p:nvSpPr>
        <p:spPr>
          <a:xfrm>
            <a:off x="408296" y="900752"/>
            <a:ext cx="1103122" cy="369332"/>
          </a:xfrm>
          <a:prstGeom prst="rect">
            <a:avLst/>
          </a:prstGeom>
          <a:noFill/>
        </p:spPr>
        <p:txBody>
          <a:bodyPr wrap="none" rtlCol="0">
            <a:spAutoFit/>
          </a:bodyPr>
          <a:lstStyle/>
          <a:p>
            <a:r>
              <a:rPr lang="en-US" dirty="0">
                <a:solidFill>
                  <a:srgbClr val="FF0000"/>
                </a:solidFill>
              </a:rPr>
              <a:t>Example: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1+#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checkerboard(across)">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1+#ppt_w/2"/>
                                          </p:val>
                                        </p:tav>
                                        <p:tav tm="100000">
                                          <p:val>
                                            <p:strVal val="#ppt_x"/>
                                          </p:val>
                                        </p:tav>
                                      </p:tavLst>
                                    </p:anim>
                                    <p:anim calcmode="lin" valueType="num">
                                      <p:cBhvr additive="base">
                                        <p:cTn id="2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checkerboard(across)">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0" presetClass="path" presetSubtype="0" accel="50000" decel="50000" fill="hold" grpId="0" nodeType="clickEffect">
                                  <p:stCondLst>
                                    <p:cond delay="0"/>
                                  </p:stCondLst>
                                  <p:childTnLst>
                                    <p:animMotion origin="layout" path="M 4.44444E-6 -0.00093 C 0.08941 -0.04556 0.17882 -0.08997 0.30555 -0.02868 C 0.43229 0.03284 0.68507 0.30157 0.76111 0.36771 " pathEditMode="relative" rAng="0" ptsTypes="aaA">
                                      <p:cBhvr>
                                        <p:cTn id="33" dur="2000" fill="hold"/>
                                        <p:tgtEl>
                                          <p:spTgt spid="18"/>
                                        </p:tgtEl>
                                        <p:attrNameLst>
                                          <p:attrName>ppt_x</p:attrName>
                                          <p:attrName>ppt_y</p:attrName>
                                        </p:attrNameLst>
                                      </p:cBhvr>
                                      <p:rCtr x="38100" y="14000"/>
                                    </p:animMotion>
                                  </p:childTnLst>
                                  <p:subTnLst>
                                    <p:animClr clrSpc="rgb" dir="cw">
                                      <p:cBhvr override="childStyle">
                                        <p:cTn dur="1" fill="hold" display="0" masterRel="nextClick" afterEffect="1"/>
                                        <p:tgtEl>
                                          <p:spTgt spid="18"/>
                                        </p:tgtEl>
                                        <p:attrNameLst>
                                          <p:attrName>ppt_c</p:attrName>
                                        </p:attrNameLst>
                                      </p:cBhvr>
                                      <p:to>
                                        <a:srgbClr val="FF9900"/>
                                      </p:to>
                                    </p:animClr>
                                  </p:sub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grpId="0" nodeType="clickEffect">
                                  <p:stCondLst>
                                    <p:cond delay="0"/>
                                  </p:stCondLst>
                                  <p:childTnLst>
                                    <p:animMotion origin="layout" path="M 4.72222E-6 -0.00324 C 0.10225 -0.04972 0.20468 -0.09598 0.24965 -0.03978 C 0.29461 0.01665 0.26597 0.27359 0.26927 0.33534 " pathEditMode="relative" rAng="0" ptsTypes="aaA">
                                      <p:cBhvr>
                                        <p:cTn id="37" dur="2000" fill="hold"/>
                                        <p:tgtEl>
                                          <p:spTgt spid="19"/>
                                        </p:tgtEl>
                                        <p:attrNameLst>
                                          <p:attrName>ppt_x</p:attrName>
                                          <p:attrName>ppt_y</p:attrName>
                                        </p:attrNameLst>
                                      </p:cBhvr>
                                      <p:rCtr x="14700" y="12300"/>
                                    </p:animMotion>
                                  </p:childTnLst>
                                  <p:subTnLst>
                                    <p:animClr clrSpc="rgb" dir="cw">
                                      <p:cBhvr override="childStyle">
                                        <p:cTn dur="1" fill="hold" display="0" masterRel="nextClick" afterEffect="1"/>
                                        <p:tgtEl>
                                          <p:spTgt spid="19"/>
                                        </p:tgtEl>
                                        <p:attrNameLst>
                                          <p:attrName>ppt_c</p:attrName>
                                        </p:attrNameLst>
                                      </p:cBhvr>
                                      <p:to>
                                        <a:srgbClr val="FF9900"/>
                                      </p:to>
                                    </p:animClr>
                                  </p:subTnLst>
                                </p:cTn>
                              </p:par>
                            </p:childTnLst>
                          </p:cTn>
                        </p:par>
                      </p:childTnLst>
                    </p:cTn>
                  </p:par>
                  <p:par>
                    <p:cTn id="38" fill="hold">
                      <p:stCondLst>
                        <p:cond delay="indefinite"/>
                      </p:stCondLst>
                      <p:childTnLst>
                        <p:par>
                          <p:cTn id="39" fill="hold">
                            <p:stCondLst>
                              <p:cond delay="0"/>
                            </p:stCondLst>
                            <p:childTnLst>
                              <p:par>
                                <p:cTn id="40" presetID="0" presetClass="path" presetSubtype="0" accel="50000" decel="50000" fill="hold" grpId="0" nodeType="clickEffect">
                                  <p:stCondLst>
                                    <p:cond delay="0"/>
                                  </p:stCondLst>
                                  <p:childTnLst>
                                    <p:animMotion origin="layout" path="M 2.5E-6 -5.2729E-7 C 0.20139 -0.06753 0.40312 -0.13437 0.49184 -0.05296 C 0.58073 0.02891 0.52396 0.40217 0.53055 0.49214 " pathEditMode="relative" rAng="0" ptsTypes="aaA">
                                      <p:cBhvr>
                                        <p:cTn id="41" dur="2000" fill="hold"/>
                                        <p:tgtEl>
                                          <p:spTgt spid="21"/>
                                        </p:tgtEl>
                                        <p:attrNameLst>
                                          <p:attrName>ppt_x</p:attrName>
                                          <p:attrName>ppt_y</p:attrName>
                                        </p:attrNameLst>
                                      </p:cBhvr>
                                      <p:rCtr x="29000" y="17900"/>
                                    </p:animMotion>
                                  </p:childTnLst>
                                  <p:subTnLst>
                                    <p:animClr clrSpc="rgb" dir="cw">
                                      <p:cBhvr override="childStyle">
                                        <p:cTn dur="1" fill="hold" display="0" masterRel="nextClick" afterEffect="1"/>
                                        <p:tgtEl>
                                          <p:spTgt spid="21"/>
                                        </p:tgtEl>
                                        <p:attrNameLst>
                                          <p:attrName>ppt_c</p:attrName>
                                        </p:attrNameLst>
                                      </p:cBhvr>
                                      <p:to>
                                        <a:srgbClr val="FF9900"/>
                                      </p:to>
                                    </p:animClr>
                                  </p:subTnLst>
                                </p:cTn>
                              </p:par>
                            </p:childTnLst>
                          </p:cTn>
                        </p:par>
                      </p:childTnLst>
                    </p:cTn>
                  </p:par>
                  <p:par>
                    <p:cTn id="42" fill="hold">
                      <p:stCondLst>
                        <p:cond delay="indefinite"/>
                      </p:stCondLst>
                      <p:childTnLst>
                        <p:par>
                          <p:cTn id="43" fill="hold">
                            <p:stCondLst>
                              <p:cond delay="0"/>
                            </p:stCondLst>
                            <p:childTnLst>
                              <p:par>
                                <p:cTn id="44" presetID="0" presetClass="path" presetSubtype="0" accel="50000" decel="50000" fill="hold" grpId="0" nodeType="clickEffect">
                                  <p:stCondLst>
                                    <p:cond delay="0"/>
                                  </p:stCondLst>
                                  <p:childTnLst>
                                    <p:animMotion origin="layout" path="M -0.04132 -0.01457 C -0.1368 -0.07123 -0.23212 -0.12766 -0.24132 -0.08233 C -0.25052 -0.037 -0.12066 0.20098 -0.09653 0.25764 " pathEditMode="relative" ptsTypes="aaA">
                                      <p:cBhvr>
                                        <p:cTn id="45" dur="2000" fill="hold"/>
                                        <p:tgtEl>
                                          <p:spTgt spid="22"/>
                                        </p:tgtEl>
                                        <p:attrNameLst>
                                          <p:attrName>ppt_x</p:attrName>
                                          <p:attrName>ppt_y</p:attrName>
                                        </p:attrNameLst>
                                      </p:cBhvr>
                                    </p:animMotion>
                                  </p:childTnLst>
                                </p:cTn>
                              </p:par>
                            </p:childTnLst>
                          </p:cTn>
                        </p:par>
                      </p:childTnLst>
                    </p:cTn>
                  </p:par>
                  <p:par>
                    <p:cTn id="46" fill="hold">
                      <p:stCondLst>
                        <p:cond delay="indefinite"/>
                      </p:stCondLst>
                      <p:childTnLst>
                        <p:par>
                          <p:cTn id="47" fill="hold">
                            <p:stCondLst>
                              <p:cond delay="0"/>
                            </p:stCondLst>
                            <p:childTnLst>
                              <p:par>
                                <p:cTn id="48" presetID="0" presetClass="path" presetSubtype="0" accel="50000" decel="50000" fill="hold" grpId="0" nodeType="clickEffect">
                                  <p:stCondLst>
                                    <p:cond delay="0"/>
                                  </p:stCondLst>
                                  <p:childTnLst>
                                    <p:animMotion origin="layout" path="M -1.38889E-6 -0.01133 C 0.13386 -0.13206 0.26788 -0.25255 0.33351 -0.18386 C 0.39913 -0.11517 0.38333 0.30365 0.3934 0.40125 " pathEditMode="relative" rAng="0" ptsTypes="aaA">
                                      <p:cBhvr>
                                        <p:cTn id="49" dur="2000" fill="hold"/>
                                        <p:tgtEl>
                                          <p:spTgt spid="24"/>
                                        </p:tgtEl>
                                        <p:attrNameLst>
                                          <p:attrName>ppt_x</p:attrName>
                                          <p:attrName>ppt_y</p:attrName>
                                        </p:attrNameLst>
                                      </p:cBhvr>
                                      <p:rCtr x="19900" y="8600"/>
                                    </p:animMotion>
                                  </p:childTnLst>
                                </p:cTn>
                              </p:par>
                            </p:childTnLst>
                          </p:cTn>
                        </p:par>
                      </p:childTnLst>
                    </p:cTn>
                  </p:par>
                  <p:par>
                    <p:cTn id="50" fill="hold">
                      <p:stCondLst>
                        <p:cond delay="indefinite"/>
                      </p:stCondLst>
                      <p:childTnLst>
                        <p:par>
                          <p:cTn id="51" fill="hold">
                            <p:stCondLst>
                              <p:cond delay="0"/>
                            </p:stCondLst>
                            <p:childTnLst>
                              <p:par>
                                <p:cTn id="52" presetID="0" presetClass="path" presetSubtype="0" accel="50000" decel="50000" fill="hold" grpId="0" nodeType="clickEffect">
                                  <p:stCondLst>
                                    <p:cond delay="0"/>
                                  </p:stCondLst>
                                  <p:childTnLst>
                                    <p:animMotion origin="layout" path="M -0.0316 -0.01734 C -0.04393 -0.15888 -0.05608 -0.30041 -0.07795 -0.24815 C -0.09983 -0.19588 -0.14879 0.20583 -0.16302 0.29672 " pathEditMode="relative" rAng="0" ptsTypes="aaA">
                                      <p:cBhvr>
                                        <p:cTn id="53" dur="2000" fill="hold"/>
                                        <p:tgtEl>
                                          <p:spTgt spid="25"/>
                                        </p:tgtEl>
                                        <p:attrNameLst>
                                          <p:attrName>ppt_x</p:attrName>
                                          <p:attrName>ppt_y</p:attrName>
                                        </p:attrNameLst>
                                      </p:cBhvr>
                                      <p:rCtr x="-6600" y="1500"/>
                                    </p:animMotion>
                                  </p:childTnLst>
                                </p:cTn>
                              </p:par>
                            </p:childTnLst>
                          </p:cTn>
                        </p:par>
                      </p:childTnLst>
                    </p:cTn>
                  </p:par>
                  <p:par>
                    <p:cTn id="54" fill="hold">
                      <p:stCondLst>
                        <p:cond delay="indefinite"/>
                      </p:stCondLst>
                      <p:childTnLst>
                        <p:par>
                          <p:cTn id="55" fill="hold">
                            <p:stCondLst>
                              <p:cond delay="0"/>
                            </p:stCondLst>
                            <p:childTnLst>
                              <p:par>
                                <p:cTn id="56" presetID="0" presetClass="path" presetSubtype="0" accel="50000" decel="50000" fill="hold" grpId="0" nodeType="clickEffect">
                                  <p:stCondLst>
                                    <p:cond delay="0"/>
                                  </p:stCondLst>
                                  <p:childTnLst>
                                    <p:animMotion origin="layout" path="M 0.03125 -0.00231 C 0.11163 -0.10962 0.19202 -0.21669 0.20156 -0.18732 C 0.21111 -0.15772 0.10729 0.11425 0.08837 0.17484 " pathEditMode="relative" rAng="0" ptsTypes="aaA">
                                      <p:cBhvr>
                                        <p:cTn id="57" dur="2000" fill="hold"/>
                                        <p:tgtEl>
                                          <p:spTgt spid="26"/>
                                        </p:tgtEl>
                                        <p:attrNameLst>
                                          <p:attrName>ppt_x</p:attrName>
                                          <p:attrName>ppt_y</p:attrName>
                                        </p:attrNameLst>
                                      </p:cBhvr>
                                      <p:rCtr x="9000" y="-1900"/>
                                    </p:animMotion>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8" grpId="0"/>
      <p:bldP spid="19" grpId="0"/>
      <p:bldP spid="21" grpId="0"/>
      <p:bldP spid="22" grpId="0"/>
      <p:bldP spid="24" grpId="0"/>
      <p:bldP spid="25" grpId="0"/>
      <p:bldP spid="26" grpId="0"/>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0" y="48904"/>
            <a:ext cx="4114800" cy="584775"/>
          </a:xfrm>
          <a:prstGeom prst="rect">
            <a:avLst/>
          </a:prstGeom>
          <a:noFill/>
        </p:spPr>
        <p:txBody>
          <a:bodyPr wrap="square" rtlCol="0">
            <a:spAutoFit/>
          </a:bodyPr>
          <a:lstStyle/>
          <a:p>
            <a:r>
              <a:rPr lang="en-US" sz="3200" u="sng" dirty="0">
                <a:solidFill>
                  <a:srgbClr val="FF0000"/>
                </a:solidFill>
              </a:rPr>
              <a:t>Non Trading Concern</a:t>
            </a:r>
          </a:p>
        </p:txBody>
      </p:sp>
      <p:sp>
        <p:nvSpPr>
          <p:cNvPr id="13" name="TextBox 12"/>
          <p:cNvSpPr txBox="1"/>
          <p:nvPr/>
        </p:nvSpPr>
        <p:spPr>
          <a:xfrm>
            <a:off x="2626719" y="574344"/>
            <a:ext cx="3088281" cy="400110"/>
          </a:xfrm>
          <a:prstGeom prst="rect">
            <a:avLst/>
          </a:prstGeom>
          <a:noFill/>
        </p:spPr>
        <p:txBody>
          <a:bodyPr wrap="none" rtlCol="0">
            <a:spAutoFit/>
          </a:bodyPr>
          <a:lstStyle/>
          <a:p>
            <a:r>
              <a:rPr lang="en-US" sz="2000" dirty="0"/>
              <a:t>Treatment of Subscription</a:t>
            </a:r>
          </a:p>
        </p:txBody>
      </p:sp>
      <p:sp>
        <p:nvSpPr>
          <p:cNvPr id="6" name="TextBox 5"/>
          <p:cNvSpPr txBox="1"/>
          <p:nvPr/>
        </p:nvSpPr>
        <p:spPr>
          <a:xfrm>
            <a:off x="2819400" y="854120"/>
            <a:ext cx="2743200" cy="523220"/>
          </a:xfrm>
          <a:prstGeom prst="rect">
            <a:avLst/>
          </a:prstGeom>
          <a:noFill/>
        </p:spPr>
        <p:txBody>
          <a:bodyPr wrap="square" rtlCol="0">
            <a:spAutoFit/>
          </a:bodyPr>
          <a:lstStyle/>
          <a:p>
            <a:r>
              <a:rPr lang="en-US" sz="2800" dirty="0">
                <a:solidFill>
                  <a:srgbClr val="FFC000"/>
                </a:solidFill>
              </a:rPr>
              <a:t> </a:t>
            </a:r>
            <a:r>
              <a:rPr lang="en-US" dirty="0">
                <a:solidFill>
                  <a:srgbClr val="FFC000"/>
                </a:solidFill>
              </a:rPr>
              <a:t>Receipt  &amp; Payment A/C </a:t>
            </a:r>
            <a:endParaRPr lang="en-US" sz="2800" dirty="0">
              <a:solidFill>
                <a:srgbClr val="FFC000"/>
              </a:solidFill>
            </a:endParaRPr>
          </a:p>
        </p:txBody>
      </p:sp>
      <p:graphicFrame>
        <p:nvGraphicFramePr>
          <p:cNvPr id="8" name="Table 7"/>
          <p:cNvGraphicFramePr>
            <a:graphicFrameLocks noGrp="1"/>
          </p:cNvGraphicFramePr>
          <p:nvPr/>
        </p:nvGraphicFramePr>
        <p:xfrm>
          <a:off x="152400" y="4267200"/>
          <a:ext cx="4495800" cy="1828800"/>
        </p:xfrm>
        <a:graphic>
          <a:graphicData uri="http://schemas.openxmlformats.org/drawingml/2006/table">
            <a:tbl>
              <a:tblPr firstRow="1" bandRow="1">
                <a:tableStyleId>{5C22544A-7EE6-4342-B048-85BDC9FD1C3A}</a:tableStyleId>
              </a:tblPr>
              <a:tblGrid>
                <a:gridCol w="3734973">
                  <a:extLst>
                    <a:ext uri="{9D8B030D-6E8A-4147-A177-3AD203B41FA5}">
                      <a16:colId xmlns:a16="http://schemas.microsoft.com/office/drawing/2014/main" val="20000"/>
                    </a:ext>
                  </a:extLst>
                </a:gridCol>
                <a:gridCol w="760827">
                  <a:extLst>
                    <a:ext uri="{9D8B030D-6E8A-4147-A177-3AD203B41FA5}">
                      <a16:colId xmlns:a16="http://schemas.microsoft.com/office/drawing/2014/main" val="20001"/>
                    </a:ext>
                  </a:extLst>
                </a:gridCol>
              </a:tblGrid>
              <a:tr h="218440">
                <a:tc>
                  <a:txBody>
                    <a:bodyPr/>
                    <a:lstStyle/>
                    <a:p>
                      <a:r>
                        <a:rPr lang="en-US" dirty="0"/>
                        <a:t>                  INCOME </a:t>
                      </a:r>
                    </a:p>
                  </a:txBody>
                  <a:tcPr/>
                </a:tc>
                <a:tc>
                  <a:txBody>
                    <a:bodyPr/>
                    <a:lstStyle/>
                    <a:p>
                      <a:r>
                        <a:rPr lang="en-US" dirty="0"/>
                        <a:t>AMT.</a:t>
                      </a:r>
                    </a:p>
                  </a:txBody>
                  <a:tcPr/>
                </a:tc>
                <a:extLst>
                  <a:ext uri="{0D108BD9-81ED-4DB2-BD59-A6C34878D82A}">
                    <a16:rowId xmlns:a16="http://schemas.microsoft.com/office/drawing/2014/main" val="10000"/>
                  </a:ext>
                </a:extLst>
              </a:tr>
              <a:tr h="218440">
                <a:tc>
                  <a:txBody>
                    <a:bodyPr/>
                    <a:lstStyle/>
                    <a:p>
                      <a:r>
                        <a:rPr lang="en-US" sz="1600" dirty="0"/>
                        <a:t>Subscription</a:t>
                      </a:r>
                      <a:r>
                        <a:rPr lang="en-US" sz="1600" baseline="0" dirty="0"/>
                        <a:t> (as per receipt &amp; payment) </a:t>
                      </a:r>
                      <a:endParaRPr lang="en-US" sz="1600" dirty="0"/>
                    </a:p>
                  </a:txBody>
                  <a:tcPr/>
                </a:tc>
                <a:tc>
                  <a:txBody>
                    <a:bodyPr/>
                    <a:lstStyle/>
                    <a:p>
                      <a:endParaRPr lang="en-US" dirty="0"/>
                    </a:p>
                  </a:txBody>
                  <a:tcPr/>
                </a:tc>
                <a:extLst>
                  <a:ext uri="{0D108BD9-81ED-4DB2-BD59-A6C34878D82A}">
                    <a16:rowId xmlns:a16="http://schemas.microsoft.com/office/drawing/2014/main" val="10001"/>
                  </a:ext>
                </a:extLst>
              </a:tr>
              <a:tr h="218440">
                <a:tc>
                  <a:txBody>
                    <a:bodyPr/>
                    <a:lstStyle/>
                    <a:p>
                      <a:r>
                        <a:rPr lang="en-US" sz="1600" dirty="0">
                          <a:solidFill>
                            <a:srgbClr val="00B050"/>
                          </a:solidFill>
                        </a:rPr>
                        <a:t>Add: Sub</a:t>
                      </a:r>
                      <a:r>
                        <a:rPr lang="en-US" sz="1600" baseline="0" dirty="0">
                          <a:solidFill>
                            <a:srgbClr val="00B050"/>
                          </a:solidFill>
                        </a:rPr>
                        <a:t>scription d</a:t>
                      </a:r>
                      <a:r>
                        <a:rPr lang="en-US" sz="1600" dirty="0">
                          <a:solidFill>
                            <a:srgbClr val="00B050"/>
                          </a:solidFill>
                        </a:rPr>
                        <a:t>ue </a:t>
                      </a:r>
                      <a:r>
                        <a:rPr lang="en-US" sz="1600" baseline="0" dirty="0">
                          <a:solidFill>
                            <a:srgbClr val="00B050"/>
                          </a:solidFill>
                        </a:rPr>
                        <a:t>current year</a:t>
                      </a:r>
                      <a:endParaRPr lang="en-US" sz="1600" dirty="0">
                        <a:solidFill>
                          <a:srgbClr val="00B050"/>
                        </a:solidFill>
                      </a:endParaRPr>
                    </a:p>
                  </a:txBody>
                  <a:tcPr/>
                </a:tc>
                <a:tc>
                  <a:txBody>
                    <a:bodyPr/>
                    <a:lstStyle/>
                    <a:p>
                      <a:endParaRPr lang="en-US" dirty="0"/>
                    </a:p>
                  </a:txBody>
                  <a:tcPr/>
                </a:tc>
                <a:extLst>
                  <a:ext uri="{0D108BD9-81ED-4DB2-BD59-A6C34878D82A}">
                    <a16:rowId xmlns:a16="http://schemas.microsoft.com/office/drawing/2014/main" val="10002"/>
                  </a:ext>
                </a:extLst>
              </a:tr>
              <a:tr h="218440">
                <a:tc>
                  <a:txBody>
                    <a:bodyPr/>
                    <a:lstStyle/>
                    <a:p>
                      <a:r>
                        <a:rPr lang="en-US" sz="1600" dirty="0">
                          <a:solidFill>
                            <a:srgbClr val="00B050"/>
                          </a:solidFill>
                        </a:rPr>
                        <a:t>Add: Subscription advance</a:t>
                      </a:r>
                      <a:r>
                        <a:rPr lang="en-US" sz="1600" baseline="0" dirty="0">
                          <a:solidFill>
                            <a:srgbClr val="00B050"/>
                          </a:solidFill>
                        </a:rPr>
                        <a:t> last year</a:t>
                      </a:r>
                      <a:endParaRPr lang="en-US" sz="1600" dirty="0">
                        <a:solidFill>
                          <a:srgbClr val="00B050"/>
                        </a:solidFill>
                      </a:endParaRPr>
                    </a:p>
                  </a:txBody>
                  <a:tcPr/>
                </a:tc>
                <a:tc>
                  <a:txBody>
                    <a:bodyPr/>
                    <a:lstStyle/>
                    <a:p>
                      <a:endParaRPr lang="en-US" dirty="0"/>
                    </a:p>
                  </a:txBody>
                  <a:tcPr/>
                </a:tc>
                <a:extLst>
                  <a:ext uri="{0D108BD9-81ED-4DB2-BD59-A6C34878D82A}">
                    <a16:rowId xmlns:a16="http://schemas.microsoft.com/office/drawing/2014/main" val="10003"/>
                  </a:ext>
                </a:extLst>
              </a:tr>
              <a:tr h="218440">
                <a:tc>
                  <a:txBody>
                    <a:bodyPr/>
                    <a:lstStyle/>
                    <a:p>
                      <a:r>
                        <a:rPr lang="en-US" sz="1600" dirty="0"/>
                        <a:t>Amount to be shown as income </a:t>
                      </a:r>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graphicFrame>
        <p:nvGraphicFramePr>
          <p:cNvPr id="10" name="Table 9"/>
          <p:cNvGraphicFramePr>
            <a:graphicFrameLocks noGrp="1"/>
          </p:cNvGraphicFramePr>
          <p:nvPr/>
        </p:nvGraphicFramePr>
        <p:xfrm>
          <a:off x="4800600" y="4191000"/>
          <a:ext cx="4114802" cy="949960"/>
        </p:xfrm>
        <a:graphic>
          <a:graphicData uri="http://schemas.openxmlformats.org/drawingml/2006/table">
            <a:tbl>
              <a:tblPr firstRow="1" bandRow="1">
                <a:tableStyleId>{5C22544A-7EE6-4342-B048-85BDC9FD1C3A}</a:tableStyleId>
              </a:tblPr>
              <a:tblGrid>
                <a:gridCol w="1697356">
                  <a:extLst>
                    <a:ext uri="{9D8B030D-6E8A-4147-A177-3AD203B41FA5}">
                      <a16:colId xmlns:a16="http://schemas.microsoft.com/office/drawing/2014/main" val="20000"/>
                    </a:ext>
                  </a:extLst>
                </a:gridCol>
                <a:gridCol w="360045">
                  <a:extLst>
                    <a:ext uri="{9D8B030D-6E8A-4147-A177-3AD203B41FA5}">
                      <a16:colId xmlns:a16="http://schemas.microsoft.com/office/drawing/2014/main" val="20001"/>
                    </a:ext>
                  </a:extLst>
                </a:gridCol>
                <a:gridCol w="1697356">
                  <a:extLst>
                    <a:ext uri="{9D8B030D-6E8A-4147-A177-3AD203B41FA5}">
                      <a16:colId xmlns:a16="http://schemas.microsoft.com/office/drawing/2014/main" val="20002"/>
                    </a:ext>
                  </a:extLst>
                </a:gridCol>
                <a:gridCol w="360045">
                  <a:extLst>
                    <a:ext uri="{9D8B030D-6E8A-4147-A177-3AD203B41FA5}">
                      <a16:colId xmlns:a16="http://schemas.microsoft.com/office/drawing/2014/main" val="20003"/>
                    </a:ext>
                  </a:extLst>
                </a:gridCol>
              </a:tblGrid>
              <a:tr h="370840">
                <a:tc>
                  <a:txBody>
                    <a:bodyPr/>
                    <a:lstStyle/>
                    <a:p>
                      <a:r>
                        <a:rPr lang="en-US" dirty="0"/>
                        <a:t>Liabilities</a:t>
                      </a:r>
                    </a:p>
                  </a:txBody>
                  <a:tcPr/>
                </a:tc>
                <a:tc>
                  <a:txBody>
                    <a:bodyPr/>
                    <a:lstStyle/>
                    <a:p>
                      <a:r>
                        <a:rPr lang="en-US" sz="600" dirty="0"/>
                        <a:t>Amt.</a:t>
                      </a:r>
                    </a:p>
                  </a:txBody>
                  <a:tcPr/>
                </a:tc>
                <a:tc>
                  <a:txBody>
                    <a:bodyPr/>
                    <a:lstStyle/>
                    <a:p>
                      <a:r>
                        <a:rPr lang="en-US" dirty="0"/>
                        <a:t>Assets</a:t>
                      </a:r>
                    </a:p>
                  </a:txBody>
                  <a:tcPr/>
                </a:tc>
                <a:tc>
                  <a:txBody>
                    <a:bodyPr/>
                    <a:lstStyle/>
                    <a:p>
                      <a:r>
                        <a:rPr lang="en-US" sz="600" dirty="0"/>
                        <a:t>Amt.</a:t>
                      </a:r>
                    </a:p>
                  </a:txBody>
                  <a:tcPr/>
                </a:tc>
                <a:extLst>
                  <a:ext uri="{0D108BD9-81ED-4DB2-BD59-A6C34878D82A}">
                    <a16:rowId xmlns:a16="http://schemas.microsoft.com/office/drawing/2014/main" val="10000"/>
                  </a:ext>
                </a:extLst>
              </a:tr>
              <a:tr h="370840">
                <a:tc>
                  <a:txBody>
                    <a:bodyPr/>
                    <a:lstStyle/>
                    <a:p>
                      <a:r>
                        <a:rPr lang="en-US" dirty="0"/>
                        <a:t>Sub. Advance</a:t>
                      </a:r>
                      <a:br>
                        <a:rPr lang="en-US" dirty="0"/>
                      </a:br>
                      <a:r>
                        <a:rPr lang="en-US" sz="1400" dirty="0"/>
                        <a:t>(adjustment)</a:t>
                      </a:r>
                      <a:endParaRPr lang="en-US" dirty="0"/>
                    </a:p>
                  </a:txBody>
                  <a:tcPr/>
                </a:tc>
                <a:tc>
                  <a:txBody>
                    <a:bodyPr/>
                    <a:lstStyle/>
                    <a:p>
                      <a:endParaRPr lang="en-US" dirty="0"/>
                    </a:p>
                  </a:txBody>
                  <a:tcPr/>
                </a:tc>
                <a:tc>
                  <a:txBody>
                    <a:bodyPr/>
                    <a:lstStyle/>
                    <a:p>
                      <a:r>
                        <a:rPr lang="en-US" sz="1800" dirty="0"/>
                        <a:t>Sub. Due</a:t>
                      </a:r>
                      <a:r>
                        <a:rPr lang="en-US" sz="1600" dirty="0"/>
                        <a:t> </a:t>
                      </a:r>
                      <a:br>
                        <a:rPr lang="en-US" sz="1600" dirty="0"/>
                      </a:br>
                      <a:r>
                        <a:rPr lang="en-US" sz="1400" dirty="0"/>
                        <a:t>(Given in Rt. &amp; Pt.)</a:t>
                      </a:r>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12" name="TextBox 11"/>
          <p:cNvSpPr txBox="1"/>
          <p:nvPr/>
        </p:nvSpPr>
        <p:spPr>
          <a:xfrm>
            <a:off x="5310123" y="3782704"/>
            <a:ext cx="3085525" cy="369332"/>
          </a:xfrm>
          <a:prstGeom prst="rect">
            <a:avLst/>
          </a:prstGeom>
          <a:noFill/>
        </p:spPr>
        <p:txBody>
          <a:bodyPr wrap="none" rtlCol="0">
            <a:spAutoFit/>
          </a:bodyPr>
          <a:lstStyle/>
          <a:p>
            <a:r>
              <a:rPr lang="en-US" dirty="0"/>
              <a:t>Balance Sheet as at Last Year </a:t>
            </a:r>
          </a:p>
        </p:txBody>
      </p:sp>
      <p:graphicFrame>
        <p:nvGraphicFramePr>
          <p:cNvPr id="14" name="Table 13"/>
          <p:cNvGraphicFramePr>
            <a:graphicFrameLocks noGrp="1"/>
          </p:cNvGraphicFramePr>
          <p:nvPr/>
        </p:nvGraphicFramePr>
        <p:xfrm>
          <a:off x="4800600" y="5582920"/>
          <a:ext cx="4114802" cy="980440"/>
        </p:xfrm>
        <a:graphic>
          <a:graphicData uri="http://schemas.openxmlformats.org/drawingml/2006/table">
            <a:tbl>
              <a:tblPr firstRow="1" bandRow="1">
                <a:tableStyleId>{5C22544A-7EE6-4342-B048-85BDC9FD1C3A}</a:tableStyleId>
              </a:tblPr>
              <a:tblGrid>
                <a:gridCol w="1697356">
                  <a:extLst>
                    <a:ext uri="{9D8B030D-6E8A-4147-A177-3AD203B41FA5}">
                      <a16:colId xmlns:a16="http://schemas.microsoft.com/office/drawing/2014/main" val="20000"/>
                    </a:ext>
                  </a:extLst>
                </a:gridCol>
                <a:gridCol w="360045">
                  <a:extLst>
                    <a:ext uri="{9D8B030D-6E8A-4147-A177-3AD203B41FA5}">
                      <a16:colId xmlns:a16="http://schemas.microsoft.com/office/drawing/2014/main" val="20001"/>
                    </a:ext>
                  </a:extLst>
                </a:gridCol>
                <a:gridCol w="1697356">
                  <a:extLst>
                    <a:ext uri="{9D8B030D-6E8A-4147-A177-3AD203B41FA5}">
                      <a16:colId xmlns:a16="http://schemas.microsoft.com/office/drawing/2014/main" val="20002"/>
                    </a:ext>
                  </a:extLst>
                </a:gridCol>
                <a:gridCol w="360045">
                  <a:extLst>
                    <a:ext uri="{9D8B030D-6E8A-4147-A177-3AD203B41FA5}">
                      <a16:colId xmlns:a16="http://schemas.microsoft.com/office/drawing/2014/main" val="20003"/>
                    </a:ext>
                  </a:extLst>
                </a:gridCol>
              </a:tblGrid>
              <a:tr h="370840">
                <a:tc>
                  <a:txBody>
                    <a:bodyPr/>
                    <a:lstStyle/>
                    <a:p>
                      <a:r>
                        <a:rPr lang="en-US" dirty="0"/>
                        <a:t>Liabilities</a:t>
                      </a:r>
                    </a:p>
                  </a:txBody>
                  <a:tcPr/>
                </a:tc>
                <a:tc>
                  <a:txBody>
                    <a:bodyPr/>
                    <a:lstStyle/>
                    <a:p>
                      <a:r>
                        <a:rPr lang="en-US" sz="600" dirty="0"/>
                        <a:t>Amt.</a:t>
                      </a:r>
                    </a:p>
                  </a:txBody>
                  <a:tcPr/>
                </a:tc>
                <a:tc>
                  <a:txBody>
                    <a:bodyPr/>
                    <a:lstStyle/>
                    <a:p>
                      <a:r>
                        <a:rPr lang="en-US" dirty="0"/>
                        <a:t>Assets</a:t>
                      </a:r>
                    </a:p>
                  </a:txBody>
                  <a:tcPr/>
                </a:tc>
                <a:tc>
                  <a:txBody>
                    <a:bodyPr/>
                    <a:lstStyle/>
                    <a:p>
                      <a:r>
                        <a:rPr lang="en-US" sz="600" dirty="0"/>
                        <a:t>Amt.</a:t>
                      </a:r>
                    </a:p>
                  </a:txBody>
                  <a:tcPr/>
                </a:tc>
                <a:extLst>
                  <a:ext uri="{0D108BD9-81ED-4DB2-BD59-A6C34878D82A}">
                    <a16:rowId xmlns:a16="http://schemas.microsoft.com/office/drawing/2014/main" val="10000"/>
                  </a:ext>
                </a:extLst>
              </a:tr>
              <a:tr h="370840">
                <a:tc>
                  <a:txBody>
                    <a:bodyPr/>
                    <a:lstStyle/>
                    <a:p>
                      <a:r>
                        <a:rPr lang="en-US" sz="1600" dirty="0"/>
                        <a:t>Sub. Advance </a:t>
                      </a:r>
                      <a:r>
                        <a:rPr lang="en-US" sz="1400" dirty="0"/>
                        <a:t>(Given in Rt. &amp; Pt.)</a:t>
                      </a:r>
                      <a:endParaRPr lang="en-US" sz="1600" dirty="0"/>
                    </a:p>
                  </a:txBody>
                  <a:tcPr/>
                </a:tc>
                <a:tc>
                  <a:txBody>
                    <a:bodyPr/>
                    <a:lstStyle/>
                    <a:p>
                      <a:endParaRPr lang="en-US" dirty="0"/>
                    </a:p>
                  </a:txBody>
                  <a:tcPr/>
                </a:tc>
                <a:tc>
                  <a:txBody>
                    <a:bodyPr/>
                    <a:lstStyle/>
                    <a:p>
                      <a:r>
                        <a:rPr lang="en-US" sz="1600" dirty="0"/>
                        <a:t>Sub. Due 2006</a:t>
                      </a:r>
                      <a:br>
                        <a:rPr lang="en-US" dirty="0"/>
                      </a:br>
                      <a:endParaRPr lang="en-US"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15" name="TextBox 14"/>
          <p:cNvSpPr txBox="1"/>
          <p:nvPr/>
        </p:nvSpPr>
        <p:spPr>
          <a:xfrm>
            <a:off x="5119048" y="5154304"/>
            <a:ext cx="3402983" cy="369332"/>
          </a:xfrm>
          <a:prstGeom prst="rect">
            <a:avLst/>
          </a:prstGeom>
          <a:noFill/>
        </p:spPr>
        <p:txBody>
          <a:bodyPr wrap="none" rtlCol="0">
            <a:spAutoFit/>
          </a:bodyPr>
          <a:lstStyle/>
          <a:p>
            <a:r>
              <a:rPr lang="en-US" dirty="0"/>
              <a:t>Balance Sheet as at Current Year </a:t>
            </a:r>
          </a:p>
        </p:txBody>
      </p:sp>
      <p:graphicFrame>
        <p:nvGraphicFramePr>
          <p:cNvPr id="16" name="Table 15"/>
          <p:cNvGraphicFramePr>
            <a:graphicFrameLocks noGrp="1"/>
          </p:cNvGraphicFramePr>
          <p:nvPr/>
        </p:nvGraphicFramePr>
        <p:xfrm>
          <a:off x="506104" y="1385248"/>
          <a:ext cx="8229600" cy="1502640"/>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313920">
                <a:tc>
                  <a:txBody>
                    <a:bodyPr/>
                    <a:lstStyle/>
                    <a:p>
                      <a:r>
                        <a:rPr lang="en-US" sz="1400" dirty="0"/>
                        <a:t>Receipt</a:t>
                      </a:r>
                      <a:r>
                        <a:rPr lang="en-US" sz="1400" baseline="0" dirty="0"/>
                        <a:t> </a:t>
                      </a:r>
                      <a:endParaRPr lang="en-US" sz="1400" dirty="0"/>
                    </a:p>
                  </a:txBody>
                  <a:tcPr/>
                </a:tc>
                <a:tc>
                  <a:txBody>
                    <a:bodyPr/>
                    <a:lstStyle/>
                    <a:p>
                      <a:r>
                        <a:rPr lang="en-US" sz="1400" dirty="0"/>
                        <a:t>Amt. </a:t>
                      </a:r>
                    </a:p>
                  </a:txBody>
                  <a:tcPr/>
                </a:tc>
                <a:tc>
                  <a:txBody>
                    <a:bodyPr/>
                    <a:lstStyle/>
                    <a:p>
                      <a:r>
                        <a:rPr lang="en-US" sz="1400" dirty="0"/>
                        <a:t>Payment</a:t>
                      </a:r>
                    </a:p>
                  </a:txBody>
                  <a:tcPr/>
                </a:tc>
                <a:tc>
                  <a:txBody>
                    <a:bodyPr/>
                    <a:lstStyle/>
                    <a:p>
                      <a:r>
                        <a:rPr lang="en-US" sz="1400" dirty="0"/>
                        <a:t>Amt.</a:t>
                      </a:r>
                    </a:p>
                  </a:txBody>
                  <a:tcPr/>
                </a:tc>
                <a:extLst>
                  <a:ext uri="{0D108BD9-81ED-4DB2-BD59-A6C34878D82A}">
                    <a16:rowId xmlns:a16="http://schemas.microsoft.com/office/drawing/2014/main" val="10000"/>
                  </a:ext>
                </a:extLst>
              </a:tr>
              <a:tr h="1120232">
                <a:tc>
                  <a:txBody>
                    <a:bodyPr/>
                    <a:lstStyle/>
                    <a:p>
                      <a:r>
                        <a:rPr lang="en-US" dirty="0"/>
                        <a:t>To</a:t>
                      </a:r>
                      <a:r>
                        <a:rPr lang="en-US" baseline="0" dirty="0"/>
                        <a:t> </a:t>
                      </a:r>
                      <a:r>
                        <a:rPr lang="en-US" baseline="0" dirty="0" err="1"/>
                        <a:t>Suscription</a:t>
                      </a:r>
                      <a:r>
                        <a:rPr lang="en-US" baseline="0" dirty="0"/>
                        <a:t> </a:t>
                      </a:r>
                      <a:br>
                        <a:rPr lang="en-US" baseline="0" dirty="0"/>
                      </a:br>
                      <a:r>
                        <a:rPr lang="en-US" baseline="0" dirty="0"/>
                        <a:t>   2005 – 7200 </a:t>
                      </a:r>
                      <a:br>
                        <a:rPr lang="en-US" baseline="0" dirty="0"/>
                      </a:br>
                      <a:r>
                        <a:rPr lang="en-US" baseline="0" dirty="0"/>
                        <a:t>   2006 – 45000</a:t>
                      </a:r>
                      <a:br>
                        <a:rPr lang="en-US" baseline="0" dirty="0"/>
                      </a:br>
                      <a:r>
                        <a:rPr lang="en-US" baseline="0" dirty="0"/>
                        <a:t>   2007 – 5400 </a:t>
                      </a:r>
                      <a:endParaRPr lang="en-US" dirty="0"/>
                    </a:p>
                  </a:txBody>
                  <a:tcPr/>
                </a:tc>
                <a:tc>
                  <a:txBody>
                    <a:bodyPr/>
                    <a:lstStyle/>
                    <a:p>
                      <a:endParaRPr lang="en-US" dirty="0"/>
                    </a:p>
                    <a:p>
                      <a:endParaRPr lang="en-US" dirty="0"/>
                    </a:p>
                    <a:p>
                      <a:endParaRPr lang="en-US" dirty="0"/>
                    </a:p>
                    <a:p>
                      <a:r>
                        <a:rPr lang="en-US" dirty="0"/>
                        <a:t>57,600</a:t>
                      </a:r>
                    </a:p>
                  </a:txBody>
                  <a:tcPr/>
                </a:tc>
                <a:tc>
                  <a:txBody>
                    <a:bodyPr/>
                    <a:lstStyle/>
                    <a:p>
                      <a:endParaRPr lang="en-US" sz="1400"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17" name="TextBox 16"/>
          <p:cNvSpPr txBox="1"/>
          <p:nvPr/>
        </p:nvSpPr>
        <p:spPr>
          <a:xfrm>
            <a:off x="353704" y="2954684"/>
            <a:ext cx="8596952" cy="830997"/>
          </a:xfrm>
          <a:prstGeom prst="rect">
            <a:avLst/>
          </a:prstGeom>
          <a:noFill/>
        </p:spPr>
        <p:txBody>
          <a:bodyPr wrap="square" rtlCol="0">
            <a:spAutoFit/>
          </a:bodyPr>
          <a:lstStyle/>
          <a:p>
            <a:r>
              <a:rPr lang="en-US" sz="1600" dirty="0">
                <a:solidFill>
                  <a:srgbClr val="FFC000"/>
                </a:solidFill>
              </a:rPr>
              <a:t>Additional information:  (1) Outstanding Subscription as on 31-3-05  Rs.9000</a:t>
            </a:r>
            <a:br>
              <a:rPr lang="en-US" sz="1600" dirty="0">
                <a:solidFill>
                  <a:srgbClr val="FFC000"/>
                </a:solidFill>
              </a:rPr>
            </a:br>
            <a:r>
              <a:rPr lang="en-US" sz="1600" dirty="0">
                <a:solidFill>
                  <a:srgbClr val="FFC000"/>
                </a:solidFill>
              </a:rPr>
              <a:t>       (2) Outstanding Subscription as on 31-3-06  Rs.13500</a:t>
            </a:r>
            <a:br>
              <a:rPr lang="en-US" sz="1600" dirty="0">
                <a:solidFill>
                  <a:srgbClr val="FFC000"/>
                </a:solidFill>
              </a:rPr>
            </a:br>
            <a:r>
              <a:rPr lang="en-US" sz="1600" dirty="0">
                <a:solidFill>
                  <a:srgbClr val="FFC000"/>
                </a:solidFill>
              </a:rPr>
              <a:t>       (3) Subscription received in advance as on  31-3-05   Rs.2700</a:t>
            </a:r>
          </a:p>
        </p:txBody>
      </p:sp>
      <p:sp>
        <p:nvSpPr>
          <p:cNvPr id="18" name="TextBox 17"/>
          <p:cNvSpPr txBox="1"/>
          <p:nvPr/>
        </p:nvSpPr>
        <p:spPr>
          <a:xfrm>
            <a:off x="1362989" y="1975512"/>
            <a:ext cx="659155" cy="369332"/>
          </a:xfrm>
          <a:prstGeom prst="rect">
            <a:avLst/>
          </a:prstGeom>
          <a:noFill/>
        </p:spPr>
        <p:txBody>
          <a:bodyPr wrap="none" rtlCol="0">
            <a:spAutoFit/>
          </a:bodyPr>
          <a:lstStyle/>
          <a:p>
            <a:r>
              <a:rPr lang="en-US" dirty="0"/>
              <a:t>7200</a:t>
            </a:r>
          </a:p>
        </p:txBody>
      </p:sp>
      <p:sp>
        <p:nvSpPr>
          <p:cNvPr id="19" name="TextBox 18"/>
          <p:cNvSpPr txBox="1"/>
          <p:nvPr/>
        </p:nvSpPr>
        <p:spPr>
          <a:xfrm>
            <a:off x="1363640" y="2245056"/>
            <a:ext cx="838200" cy="369332"/>
          </a:xfrm>
          <a:prstGeom prst="rect">
            <a:avLst/>
          </a:prstGeom>
          <a:noFill/>
        </p:spPr>
        <p:txBody>
          <a:bodyPr wrap="square" rtlCol="0">
            <a:spAutoFit/>
          </a:bodyPr>
          <a:lstStyle/>
          <a:p>
            <a:r>
              <a:rPr lang="en-US" dirty="0"/>
              <a:t>45000</a:t>
            </a:r>
          </a:p>
        </p:txBody>
      </p:sp>
      <p:sp>
        <p:nvSpPr>
          <p:cNvPr id="21" name="TextBox 20"/>
          <p:cNvSpPr txBox="1"/>
          <p:nvPr/>
        </p:nvSpPr>
        <p:spPr>
          <a:xfrm>
            <a:off x="1357952" y="2520580"/>
            <a:ext cx="685800" cy="369332"/>
          </a:xfrm>
          <a:prstGeom prst="rect">
            <a:avLst/>
          </a:prstGeom>
          <a:noFill/>
        </p:spPr>
        <p:txBody>
          <a:bodyPr wrap="square" rtlCol="0">
            <a:spAutoFit/>
          </a:bodyPr>
          <a:lstStyle/>
          <a:p>
            <a:r>
              <a:rPr lang="en-US" dirty="0"/>
              <a:t>5400</a:t>
            </a:r>
          </a:p>
        </p:txBody>
      </p:sp>
      <p:sp>
        <p:nvSpPr>
          <p:cNvPr id="22" name="TextBox 21"/>
          <p:cNvSpPr txBox="1"/>
          <p:nvPr/>
        </p:nvSpPr>
        <p:spPr>
          <a:xfrm>
            <a:off x="4786952" y="3193942"/>
            <a:ext cx="655757" cy="338554"/>
          </a:xfrm>
          <a:prstGeom prst="rect">
            <a:avLst/>
          </a:prstGeom>
          <a:noFill/>
        </p:spPr>
        <p:txBody>
          <a:bodyPr wrap="none" rtlCol="0">
            <a:spAutoFit/>
          </a:bodyPr>
          <a:lstStyle/>
          <a:p>
            <a:r>
              <a:rPr lang="en-US" sz="1600" dirty="0">
                <a:solidFill>
                  <a:srgbClr val="FFC000"/>
                </a:solidFill>
              </a:rPr>
              <a:t>13500</a:t>
            </a:r>
            <a:endParaRPr lang="en-US" sz="1600" dirty="0"/>
          </a:p>
        </p:txBody>
      </p:sp>
      <p:sp>
        <p:nvSpPr>
          <p:cNvPr id="24" name="TextBox 23"/>
          <p:cNvSpPr txBox="1"/>
          <p:nvPr/>
        </p:nvSpPr>
        <p:spPr>
          <a:xfrm>
            <a:off x="4786952" y="3185982"/>
            <a:ext cx="655757" cy="338554"/>
          </a:xfrm>
          <a:prstGeom prst="rect">
            <a:avLst/>
          </a:prstGeom>
          <a:noFill/>
        </p:spPr>
        <p:txBody>
          <a:bodyPr wrap="none" rtlCol="0">
            <a:spAutoFit/>
          </a:bodyPr>
          <a:lstStyle/>
          <a:p>
            <a:r>
              <a:rPr lang="en-US" sz="1600" dirty="0">
                <a:solidFill>
                  <a:srgbClr val="FFC000"/>
                </a:solidFill>
              </a:rPr>
              <a:t>13500</a:t>
            </a:r>
            <a:endParaRPr lang="en-US" sz="1600" dirty="0"/>
          </a:p>
        </p:txBody>
      </p:sp>
      <p:sp>
        <p:nvSpPr>
          <p:cNvPr id="25" name="TextBox 24"/>
          <p:cNvSpPr txBox="1"/>
          <p:nvPr/>
        </p:nvSpPr>
        <p:spPr>
          <a:xfrm>
            <a:off x="5431808" y="3415352"/>
            <a:ext cx="653512" cy="369332"/>
          </a:xfrm>
          <a:prstGeom prst="rect">
            <a:avLst/>
          </a:prstGeom>
          <a:noFill/>
        </p:spPr>
        <p:txBody>
          <a:bodyPr wrap="none" rtlCol="0">
            <a:spAutoFit/>
          </a:bodyPr>
          <a:lstStyle/>
          <a:p>
            <a:r>
              <a:rPr lang="en-US" dirty="0">
                <a:solidFill>
                  <a:srgbClr val="FFC000"/>
                </a:solidFill>
              </a:rPr>
              <a:t>2700</a:t>
            </a:r>
            <a:endParaRPr lang="en-US" dirty="0"/>
          </a:p>
        </p:txBody>
      </p:sp>
      <p:sp>
        <p:nvSpPr>
          <p:cNvPr id="26" name="TextBox 25"/>
          <p:cNvSpPr txBox="1"/>
          <p:nvPr/>
        </p:nvSpPr>
        <p:spPr>
          <a:xfrm>
            <a:off x="5423848" y="3415352"/>
            <a:ext cx="653512" cy="369332"/>
          </a:xfrm>
          <a:prstGeom prst="rect">
            <a:avLst/>
          </a:prstGeom>
          <a:noFill/>
        </p:spPr>
        <p:txBody>
          <a:bodyPr wrap="none" rtlCol="0">
            <a:spAutoFit/>
          </a:bodyPr>
          <a:lstStyle/>
          <a:p>
            <a:r>
              <a:rPr lang="en-US" dirty="0">
                <a:solidFill>
                  <a:srgbClr val="FFC000"/>
                </a:solidFill>
              </a:rPr>
              <a:t>2700</a:t>
            </a:r>
            <a:endParaRPr lang="en-US" dirty="0"/>
          </a:p>
        </p:txBody>
      </p:sp>
      <p:sp>
        <p:nvSpPr>
          <p:cNvPr id="27" name="TextBox 26"/>
          <p:cNvSpPr txBox="1"/>
          <p:nvPr/>
        </p:nvSpPr>
        <p:spPr>
          <a:xfrm>
            <a:off x="3837296" y="5709312"/>
            <a:ext cx="803425" cy="369332"/>
          </a:xfrm>
          <a:prstGeom prst="rect">
            <a:avLst/>
          </a:prstGeom>
          <a:noFill/>
        </p:spPr>
        <p:txBody>
          <a:bodyPr wrap="none" rtlCol="0">
            <a:spAutoFit/>
          </a:bodyPr>
          <a:lstStyle/>
          <a:p>
            <a:r>
              <a:rPr lang="en-US" dirty="0">
                <a:solidFill>
                  <a:srgbClr val="FFC000"/>
                </a:solidFill>
              </a:rPr>
              <a:t>61,200</a:t>
            </a:r>
          </a:p>
        </p:txBody>
      </p:sp>
      <p:sp>
        <p:nvSpPr>
          <p:cNvPr id="20" name="TextBox 19"/>
          <p:cNvSpPr txBox="1"/>
          <p:nvPr/>
        </p:nvSpPr>
        <p:spPr>
          <a:xfrm>
            <a:off x="408296" y="900752"/>
            <a:ext cx="1103122" cy="369332"/>
          </a:xfrm>
          <a:prstGeom prst="rect">
            <a:avLst/>
          </a:prstGeom>
          <a:noFill/>
        </p:spPr>
        <p:txBody>
          <a:bodyPr wrap="none" rtlCol="0">
            <a:spAutoFit/>
          </a:bodyPr>
          <a:lstStyle/>
          <a:p>
            <a:r>
              <a:rPr lang="en-US" dirty="0">
                <a:solidFill>
                  <a:srgbClr val="FF0000"/>
                </a:solidFill>
              </a:rPr>
              <a:t>Example:</a:t>
            </a:r>
          </a:p>
        </p:txBody>
      </p:sp>
      <p:sp>
        <p:nvSpPr>
          <p:cNvPr id="23" name="TextBox 22"/>
          <p:cNvSpPr txBox="1"/>
          <p:nvPr/>
        </p:nvSpPr>
        <p:spPr>
          <a:xfrm>
            <a:off x="6566848" y="2958152"/>
            <a:ext cx="628698" cy="338554"/>
          </a:xfrm>
          <a:prstGeom prst="rect">
            <a:avLst/>
          </a:prstGeom>
          <a:noFill/>
        </p:spPr>
        <p:txBody>
          <a:bodyPr wrap="none" rtlCol="0">
            <a:spAutoFit/>
          </a:bodyPr>
          <a:lstStyle/>
          <a:p>
            <a:r>
              <a:rPr lang="en-US" sz="1600" dirty="0">
                <a:solidFill>
                  <a:srgbClr val="FFC000"/>
                </a:solidFill>
              </a:rPr>
              <a:t>9000</a:t>
            </a:r>
            <a:endParaRPr lang="en-US" sz="1600" dirty="0"/>
          </a:p>
        </p:txBody>
      </p:sp>
      <p:sp>
        <p:nvSpPr>
          <p:cNvPr id="28" name="TextBox 27"/>
          <p:cNvSpPr txBox="1"/>
          <p:nvPr/>
        </p:nvSpPr>
        <p:spPr>
          <a:xfrm>
            <a:off x="6858000" y="6123296"/>
            <a:ext cx="2204258" cy="523220"/>
          </a:xfrm>
          <a:prstGeom prst="rect">
            <a:avLst/>
          </a:prstGeom>
          <a:noFill/>
        </p:spPr>
        <p:txBody>
          <a:bodyPr wrap="none" rtlCol="0">
            <a:spAutoFit/>
          </a:bodyPr>
          <a:lstStyle/>
          <a:p>
            <a:r>
              <a:rPr lang="en-US" sz="1600" dirty="0">
                <a:solidFill>
                  <a:schemeClr val="bg1"/>
                </a:solidFill>
              </a:rPr>
              <a:t>Sub. Due 2005  </a:t>
            </a:r>
            <a:r>
              <a:rPr lang="en-US" sz="1600" dirty="0">
                <a:solidFill>
                  <a:srgbClr val="FFC000"/>
                </a:solidFill>
              </a:rPr>
              <a:t>     1800</a:t>
            </a:r>
            <a:br>
              <a:rPr lang="en-US" sz="1600" dirty="0">
                <a:solidFill>
                  <a:srgbClr val="FFC000"/>
                </a:solidFill>
              </a:rPr>
            </a:br>
            <a:r>
              <a:rPr lang="en-US" sz="1200" dirty="0">
                <a:solidFill>
                  <a:schemeClr val="bg1"/>
                </a:solidFill>
              </a:rPr>
              <a:t>(due 9000 – rcvd.7200)</a:t>
            </a:r>
            <a:endParaRPr lang="en-US" sz="16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1+#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checkerboard(across)">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1+#ppt_w/2"/>
                                          </p:val>
                                        </p:tav>
                                        <p:tav tm="100000">
                                          <p:val>
                                            <p:strVal val="#ppt_x"/>
                                          </p:val>
                                        </p:tav>
                                      </p:tavLst>
                                    </p:anim>
                                    <p:anim calcmode="lin" valueType="num">
                                      <p:cBhvr additive="base">
                                        <p:cTn id="2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checkerboard(across)">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0" presetClass="path" presetSubtype="0" accel="50000" decel="50000" fill="hold" grpId="0" nodeType="clickEffect">
                                  <p:stCondLst>
                                    <p:cond delay="0"/>
                                  </p:stCondLst>
                                  <p:childTnLst>
                                    <p:animMotion origin="layout" path="M -3.61111E-6 -0.00879 C 0.07448 -0.10222 0.14914 -0.19543 0.17969 -0.15519 C 0.21025 -0.11471 0.18247 0.16998 0.18299 0.23473 " pathEditMode="relative" rAng="0" ptsTypes="aaA">
                                      <p:cBhvr>
                                        <p:cTn id="33" dur="2000" fill="hold"/>
                                        <p:tgtEl>
                                          <p:spTgt spid="23"/>
                                        </p:tgtEl>
                                        <p:attrNameLst>
                                          <p:attrName>ppt_x</p:attrName>
                                          <p:attrName>ppt_y</p:attrName>
                                        </p:attrNameLst>
                                      </p:cBhvr>
                                      <p:rCtr x="10500" y="2800"/>
                                    </p:animMotion>
                                  </p:childTnLst>
                                </p:cTn>
                              </p:par>
                            </p:childTnLst>
                          </p:cTn>
                        </p:par>
                      </p:childTnLst>
                    </p:cTn>
                  </p:par>
                  <p:par>
                    <p:cTn id="34" fill="hold">
                      <p:stCondLst>
                        <p:cond delay="indefinite"/>
                      </p:stCondLst>
                      <p:childTnLst>
                        <p:par>
                          <p:cTn id="35" fill="hold">
                            <p:stCondLst>
                              <p:cond delay="0"/>
                            </p:stCondLst>
                            <p:childTnLst>
                              <p:par>
                                <p:cTn id="36" presetID="2" presetClass="entr" presetSubtype="9"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anim calcmode="lin" valueType="num">
                                      <p:cBhvr additive="base">
                                        <p:cTn id="38" dur="500" fill="hold"/>
                                        <p:tgtEl>
                                          <p:spTgt spid="28"/>
                                        </p:tgtEl>
                                        <p:attrNameLst>
                                          <p:attrName>ppt_x</p:attrName>
                                        </p:attrNameLst>
                                      </p:cBhvr>
                                      <p:tavLst>
                                        <p:tav tm="0">
                                          <p:val>
                                            <p:strVal val="0-#ppt_w/2"/>
                                          </p:val>
                                        </p:tav>
                                        <p:tav tm="100000">
                                          <p:val>
                                            <p:strVal val="#ppt_x"/>
                                          </p:val>
                                        </p:tav>
                                      </p:tavLst>
                                    </p:anim>
                                    <p:anim calcmode="lin" valueType="num">
                                      <p:cBhvr additive="base">
                                        <p:cTn id="39"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0" presetClass="path" presetSubtype="0" accel="50000" decel="50000" fill="hold" grpId="0" nodeType="clickEffect">
                                  <p:stCondLst>
                                    <p:cond delay="0"/>
                                  </p:stCondLst>
                                  <p:childTnLst>
                                    <p:animMotion origin="layout" path="M 4.72222E-6 -0.00324 C 0.10225 -0.04972 0.20468 -0.09598 0.24965 -0.03978 C 0.29461 0.01665 0.26597 0.27359 0.26927 0.33534 " pathEditMode="relative" rAng="0" ptsTypes="aaA">
                                      <p:cBhvr>
                                        <p:cTn id="43" dur="2000" fill="hold"/>
                                        <p:tgtEl>
                                          <p:spTgt spid="19"/>
                                        </p:tgtEl>
                                        <p:attrNameLst>
                                          <p:attrName>ppt_x</p:attrName>
                                          <p:attrName>ppt_y</p:attrName>
                                        </p:attrNameLst>
                                      </p:cBhvr>
                                      <p:rCtr x="14700" y="12300"/>
                                    </p:animMotion>
                                  </p:childTnLst>
                                  <p:subTnLst>
                                    <p:animClr clrSpc="rgb" dir="cw">
                                      <p:cBhvr override="childStyle">
                                        <p:cTn dur="1" fill="hold" display="0" masterRel="nextClick" afterEffect="1"/>
                                        <p:tgtEl>
                                          <p:spTgt spid="19"/>
                                        </p:tgtEl>
                                        <p:attrNameLst>
                                          <p:attrName>ppt_c</p:attrName>
                                        </p:attrNameLst>
                                      </p:cBhvr>
                                      <p:to>
                                        <a:srgbClr val="FF9900"/>
                                      </p:to>
                                    </p:animClr>
                                  </p:subTnLst>
                                </p:cTn>
                              </p:par>
                            </p:childTnLst>
                          </p:cTn>
                        </p:par>
                      </p:childTnLst>
                    </p:cTn>
                  </p:par>
                  <p:par>
                    <p:cTn id="44" fill="hold">
                      <p:stCondLst>
                        <p:cond delay="indefinite"/>
                      </p:stCondLst>
                      <p:childTnLst>
                        <p:par>
                          <p:cTn id="45" fill="hold">
                            <p:stCondLst>
                              <p:cond delay="0"/>
                            </p:stCondLst>
                            <p:childTnLst>
                              <p:par>
                                <p:cTn id="46" presetID="0" presetClass="path" presetSubtype="0" accel="50000" decel="50000" fill="hold" grpId="0" nodeType="clickEffect">
                                  <p:stCondLst>
                                    <p:cond delay="0"/>
                                  </p:stCondLst>
                                  <p:childTnLst>
                                    <p:animMotion origin="layout" path="M 2.5E-6 -5.2729E-7 C 0.20139 -0.06753 0.40312 -0.13437 0.49184 -0.05296 C 0.58073 0.02891 0.52396 0.40217 0.53055 0.49214 " pathEditMode="relative" rAng="0" ptsTypes="aaA">
                                      <p:cBhvr>
                                        <p:cTn id="47" dur="2000" fill="hold"/>
                                        <p:tgtEl>
                                          <p:spTgt spid="21"/>
                                        </p:tgtEl>
                                        <p:attrNameLst>
                                          <p:attrName>ppt_x</p:attrName>
                                          <p:attrName>ppt_y</p:attrName>
                                        </p:attrNameLst>
                                      </p:cBhvr>
                                      <p:rCtr x="29000" y="17900"/>
                                    </p:animMotion>
                                  </p:childTnLst>
                                  <p:subTnLst>
                                    <p:animClr clrSpc="rgb" dir="cw">
                                      <p:cBhvr override="childStyle">
                                        <p:cTn dur="1" fill="hold" display="0" masterRel="nextClick" afterEffect="1"/>
                                        <p:tgtEl>
                                          <p:spTgt spid="21"/>
                                        </p:tgtEl>
                                        <p:attrNameLst>
                                          <p:attrName>ppt_c</p:attrName>
                                        </p:attrNameLst>
                                      </p:cBhvr>
                                      <p:to>
                                        <a:srgbClr val="FF9900"/>
                                      </p:to>
                                    </p:animClr>
                                  </p:subTnLst>
                                </p:cTn>
                              </p:par>
                            </p:childTnLst>
                          </p:cTn>
                        </p:par>
                      </p:childTnLst>
                    </p:cTn>
                  </p:par>
                  <p:par>
                    <p:cTn id="48" fill="hold">
                      <p:stCondLst>
                        <p:cond delay="indefinite"/>
                      </p:stCondLst>
                      <p:childTnLst>
                        <p:par>
                          <p:cTn id="49" fill="hold">
                            <p:stCondLst>
                              <p:cond delay="0"/>
                            </p:stCondLst>
                            <p:childTnLst>
                              <p:par>
                                <p:cTn id="50" presetID="0" presetClass="path" presetSubtype="0" accel="50000" decel="50000" fill="hold" grpId="0" nodeType="clickEffect">
                                  <p:stCondLst>
                                    <p:cond delay="0"/>
                                  </p:stCondLst>
                                  <p:childTnLst>
                                    <p:animMotion origin="layout" path="M -0.04132 -0.01457 C -0.1368 -0.07123 -0.23212 -0.12766 -0.24132 -0.08233 C -0.25052 -0.037 -0.12066 0.20098 -0.09653 0.25764 " pathEditMode="relative" ptsTypes="aaA">
                                      <p:cBhvr>
                                        <p:cTn id="51" dur="2000" fill="hold"/>
                                        <p:tgtEl>
                                          <p:spTgt spid="22"/>
                                        </p:tgtEl>
                                        <p:attrNameLst>
                                          <p:attrName>ppt_x</p:attrName>
                                          <p:attrName>ppt_y</p:attrName>
                                        </p:attrNameLst>
                                      </p:cBhvr>
                                    </p:animMotion>
                                  </p:childTnLst>
                                </p:cTn>
                              </p:par>
                            </p:childTnLst>
                          </p:cTn>
                        </p:par>
                      </p:childTnLst>
                    </p:cTn>
                  </p:par>
                  <p:par>
                    <p:cTn id="52" fill="hold">
                      <p:stCondLst>
                        <p:cond delay="indefinite"/>
                      </p:stCondLst>
                      <p:childTnLst>
                        <p:par>
                          <p:cTn id="53" fill="hold">
                            <p:stCondLst>
                              <p:cond delay="0"/>
                            </p:stCondLst>
                            <p:childTnLst>
                              <p:par>
                                <p:cTn id="54" presetID="0" presetClass="path" presetSubtype="0" accel="50000" decel="50000" fill="hold" grpId="0" nodeType="clickEffect">
                                  <p:stCondLst>
                                    <p:cond delay="0"/>
                                  </p:stCondLst>
                                  <p:childTnLst>
                                    <p:animMotion origin="layout" path="M -1.38889E-6 -0.01133 C 0.13386 -0.13206 0.26788 -0.25255 0.33351 -0.18386 C 0.39913 -0.11517 0.38333 0.30365 0.3934 0.40125 " pathEditMode="relative" rAng="0" ptsTypes="aaA">
                                      <p:cBhvr>
                                        <p:cTn id="55" dur="2000" fill="hold"/>
                                        <p:tgtEl>
                                          <p:spTgt spid="24"/>
                                        </p:tgtEl>
                                        <p:attrNameLst>
                                          <p:attrName>ppt_x</p:attrName>
                                          <p:attrName>ppt_y</p:attrName>
                                        </p:attrNameLst>
                                      </p:cBhvr>
                                      <p:rCtr x="19900" y="8600"/>
                                    </p:animMotion>
                                  </p:childTnLst>
                                </p:cTn>
                              </p:par>
                            </p:childTnLst>
                          </p:cTn>
                        </p:par>
                      </p:childTnLst>
                    </p:cTn>
                  </p:par>
                  <p:par>
                    <p:cTn id="56" fill="hold">
                      <p:stCondLst>
                        <p:cond delay="indefinite"/>
                      </p:stCondLst>
                      <p:childTnLst>
                        <p:par>
                          <p:cTn id="57" fill="hold">
                            <p:stCondLst>
                              <p:cond delay="0"/>
                            </p:stCondLst>
                            <p:childTnLst>
                              <p:par>
                                <p:cTn id="58" presetID="0" presetClass="path" presetSubtype="0" accel="50000" decel="50000" fill="hold" grpId="0" nodeType="clickEffect">
                                  <p:stCondLst>
                                    <p:cond delay="0"/>
                                  </p:stCondLst>
                                  <p:childTnLst>
                                    <p:animMotion origin="layout" path="M -0.0316 -0.01734 C -0.04393 -0.15888 -0.05608 -0.30041 -0.07795 -0.24815 C -0.09983 -0.19588 -0.14879 0.20583 -0.16302 0.29672 " pathEditMode="relative" rAng="0" ptsTypes="aaA">
                                      <p:cBhvr>
                                        <p:cTn id="59" dur="2000" fill="hold"/>
                                        <p:tgtEl>
                                          <p:spTgt spid="25"/>
                                        </p:tgtEl>
                                        <p:attrNameLst>
                                          <p:attrName>ppt_x</p:attrName>
                                          <p:attrName>ppt_y</p:attrName>
                                        </p:attrNameLst>
                                      </p:cBhvr>
                                      <p:rCtr x="-6600" y="1500"/>
                                    </p:animMotion>
                                  </p:childTnLst>
                                </p:cTn>
                              </p:par>
                            </p:childTnLst>
                          </p:cTn>
                        </p:par>
                      </p:childTnLst>
                    </p:cTn>
                  </p:par>
                  <p:par>
                    <p:cTn id="60" fill="hold">
                      <p:stCondLst>
                        <p:cond delay="indefinite"/>
                      </p:stCondLst>
                      <p:childTnLst>
                        <p:par>
                          <p:cTn id="61" fill="hold">
                            <p:stCondLst>
                              <p:cond delay="0"/>
                            </p:stCondLst>
                            <p:childTnLst>
                              <p:par>
                                <p:cTn id="62" presetID="0" presetClass="path" presetSubtype="0" accel="50000" decel="50000" fill="hold" grpId="0" nodeType="clickEffect">
                                  <p:stCondLst>
                                    <p:cond delay="0"/>
                                  </p:stCondLst>
                                  <p:childTnLst>
                                    <p:animMotion origin="layout" path="M 0.03125 -0.00231 C 0.11163 -0.10962 0.19202 -0.21669 0.20156 -0.18732 C 0.21111 -0.15772 0.10729 0.11425 0.08837 0.17484 " pathEditMode="relative" rAng="0" ptsTypes="aaA">
                                      <p:cBhvr>
                                        <p:cTn id="63" dur="2000" fill="hold"/>
                                        <p:tgtEl>
                                          <p:spTgt spid="26"/>
                                        </p:tgtEl>
                                        <p:attrNameLst>
                                          <p:attrName>ppt_x</p:attrName>
                                          <p:attrName>ppt_y</p:attrName>
                                        </p:attrNameLst>
                                      </p:cBhvr>
                                      <p:rCtr x="9000" y="-1900"/>
                                    </p:animMotion>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9" grpId="0"/>
      <p:bldP spid="21" grpId="0"/>
      <p:bldP spid="22" grpId="0"/>
      <p:bldP spid="24" grpId="0"/>
      <p:bldP spid="25" grpId="0"/>
      <p:bldP spid="26" grpId="0"/>
      <p:bldP spid="27" grpId="0"/>
      <p:bldP spid="23"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34148" y="184356"/>
            <a:ext cx="3242426" cy="523220"/>
          </a:xfrm>
          <a:prstGeom prst="rect">
            <a:avLst/>
          </a:prstGeom>
          <a:noFill/>
        </p:spPr>
        <p:txBody>
          <a:bodyPr wrap="none" rtlCol="0">
            <a:spAutoFit/>
          </a:bodyPr>
          <a:lstStyle/>
          <a:p>
            <a:r>
              <a:rPr lang="en-US" sz="2800" u="sng" dirty="0">
                <a:solidFill>
                  <a:srgbClr val="FF0000"/>
                </a:solidFill>
              </a:rPr>
              <a:t>Non Trading Concern</a:t>
            </a:r>
          </a:p>
        </p:txBody>
      </p:sp>
      <p:sp>
        <p:nvSpPr>
          <p:cNvPr id="5" name="TextBox 4"/>
          <p:cNvSpPr txBox="1"/>
          <p:nvPr/>
        </p:nvSpPr>
        <p:spPr>
          <a:xfrm>
            <a:off x="286326" y="903556"/>
            <a:ext cx="4851401" cy="584775"/>
          </a:xfrm>
          <a:prstGeom prst="rect">
            <a:avLst/>
          </a:prstGeom>
          <a:noFill/>
        </p:spPr>
        <p:txBody>
          <a:bodyPr wrap="square" rtlCol="0">
            <a:spAutoFit/>
          </a:bodyPr>
          <a:lstStyle/>
          <a:p>
            <a:pPr algn="just"/>
            <a:r>
              <a:rPr lang="en-IN" sz="3200" dirty="0"/>
              <a:t>Characteristics/ Features: </a:t>
            </a:r>
            <a:endParaRPr lang="en-US" sz="3200" dirty="0"/>
          </a:p>
        </p:txBody>
      </p:sp>
      <p:sp>
        <p:nvSpPr>
          <p:cNvPr id="2" name="TextBox 1">
            <a:extLst>
              <a:ext uri="{FF2B5EF4-FFF2-40B4-BE49-F238E27FC236}">
                <a16:creationId xmlns:a16="http://schemas.microsoft.com/office/drawing/2014/main" id="{0CDA54AD-6C56-EB44-B2B2-EB3E8472EA1A}"/>
              </a:ext>
            </a:extLst>
          </p:cNvPr>
          <p:cNvSpPr txBox="1"/>
          <p:nvPr/>
        </p:nvSpPr>
        <p:spPr>
          <a:xfrm>
            <a:off x="367147" y="1417782"/>
            <a:ext cx="8686799" cy="1015663"/>
          </a:xfrm>
          <a:prstGeom prst="rect">
            <a:avLst/>
          </a:prstGeom>
          <a:noFill/>
        </p:spPr>
        <p:txBody>
          <a:bodyPr wrap="square" rtlCol="0">
            <a:spAutoFit/>
          </a:bodyPr>
          <a:lstStyle/>
          <a:p>
            <a:pPr algn="just"/>
            <a:r>
              <a:rPr lang="en-IN" sz="3000" dirty="0">
                <a:solidFill>
                  <a:srgbClr val="FFFF00"/>
                </a:solidFill>
              </a:rPr>
              <a:t>1. Entity : </a:t>
            </a:r>
            <a:r>
              <a:rPr lang="en-IN" sz="3000" dirty="0"/>
              <a:t>Non profit organisations are separate legal entity</a:t>
            </a:r>
            <a:endParaRPr lang="en-IN" sz="3000" dirty="0">
              <a:solidFill>
                <a:srgbClr val="FFFF00"/>
              </a:solidFill>
            </a:endParaRPr>
          </a:p>
        </p:txBody>
      </p:sp>
      <p:sp>
        <p:nvSpPr>
          <p:cNvPr id="7" name="TextBox 6">
            <a:extLst>
              <a:ext uri="{FF2B5EF4-FFF2-40B4-BE49-F238E27FC236}">
                <a16:creationId xmlns:a16="http://schemas.microsoft.com/office/drawing/2014/main" id="{26EE19E8-9E54-D542-8B54-E870EF85AB01}"/>
              </a:ext>
            </a:extLst>
          </p:cNvPr>
          <p:cNvSpPr txBox="1"/>
          <p:nvPr/>
        </p:nvSpPr>
        <p:spPr>
          <a:xfrm>
            <a:off x="404093" y="2366818"/>
            <a:ext cx="8686799" cy="1477328"/>
          </a:xfrm>
          <a:prstGeom prst="rect">
            <a:avLst/>
          </a:prstGeom>
          <a:noFill/>
        </p:spPr>
        <p:txBody>
          <a:bodyPr wrap="square" rtlCol="0">
            <a:spAutoFit/>
          </a:bodyPr>
          <a:lstStyle/>
          <a:p>
            <a:pPr algn="just"/>
            <a:r>
              <a:rPr lang="en-IN" sz="3000" dirty="0">
                <a:solidFill>
                  <a:srgbClr val="FFFF00"/>
                </a:solidFill>
              </a:rPr>
              <a:t>2. Purpose : </a:t>
            </a:r>
            <a:r>
              <a:rPr lang="en-IN" sz="3000" dirty="0"/>
              <a:t> To provide educational, cultural, health, religious, sports and public services to members or society.</a:t>
            </a:r>
            <a:endParaRPr lang="en-IN" sz="3000" dirty="0">
              <a:solidFill>
                <a:srgbClr val="FFFF00"/>
              </a:solidFill>
            </a:endParaRPr>
          </a:p>
        </p:txBody>
      </p:sp>
      <p:sp>
        <p:nvSpPr>
          <p:cNvPr id="8" name="TextBox 7">
            <a:extLst>
              <a:ext uri="{FF2B5EF4-FFF2-40B4-BE49-F238E27FC236}">
                <a16:creationId xmlns:a16="http://schemas.microsoft.com/office/drawing/2014/main" id="{AFDAE4D5-1858-304F-B916-F357CF4C2748}"/>
              </a:ext>
            </a:extLst>
          </p:cNvPr>
          <p:cNvSpPr txBox="1"/>
          <p:nvPr/>
        </p:nvSpPr>
        <p:spPr>
          <a:xfrm>
            <a:off x="3692236" y="2503054"/>
            <a:ext cx="1828800" cy="1828800"/>
          </a:xfrm>
          <a:prstGeom prst="rect">
            <a:avLst/>
          </a:prstGeom>
          <a:noFill/>
        </p:spPr>
        <p:txBody>
          <a:bodyPr wrap="square" rtlCol="0">
            <a:spAutoFit/>
          </a:bodyPr>
          <a:lstStyle/>
          <a:p>
            <a:pPr algn="l"/>
            <a:endParaRPr lang="en-US" dirty="0"/>
          </a:p>
        </p:txBody>
      </p:sp>
      <p:sp>
        <p:nvSpPr>
          <p:cNvPr id="10" name="TextBox 9">
            <a:extLst>
              <a:ext uri="{FF2B5EF4-FFF2-40B4-BE49-F238E27FC236}">
                <a16:creationId xmlns:a16="http://schemas.microsoft.com/office/drawing/2014/main" id="{CC4E6F47-C6EB-C84A-B92E-638C271A87B2}"/>
              </a:ext>
            </a:extLst>
          </p:cNvPr>
          <p:cNvSpPr txBox="1"/>
          <p:nvPr/>
        </p:nvSpPr>
        <p:spPr>
          <a:xfrm>
            <a:off x="438729" y="3856182"/>
            <a:ext cx="8686799" cy="1015663"/>
          </a:xfrm>
          <a:prstGeom prst="rect">
            <a:avLst/>
          </a:prstGeom>
          <a:noFill/>
        </p:spPr>
        <p:txBody>
          <a:bodyPr wrap="square" rtlCol="0">
            <a:spAutoFit/>
          </a:bodyPr>
          <a:lstStyle/>
          <a:p>
            <a:pPr algn="just"/>
            <a:r>
              <a:rPr lang="en-IN" sz="3000" dirty="0">
                <a:solidFill>
                  <a:srgbClr val="FFFF00"/>
                </a:solidFill>
              </a:rPr>
              <a:t>3. Ownership : </a:t>
            </a:r>
            <a:r>
              <a:rPr lang="en-IN" sz="3000" dirty="0"/>
              <a:t>Not owned by individual, it is set up by charitable societies or trusts </a:t>
            </a:r>
            <a:endParaRPr lang="en-IN" sz="3000" dirty="0">
              <a:solidFill>
                <a:srgbClr val="FFFF00"/>
              </a:solidFill>
            </a:endParaRPr>
          </a:p>
        </p:txBody>
      </p:sp>
      <p:sp>
        <p:nvSpPr>
          <p:cNvPr id="11" name="TextBox 10">
            <a:extLst>
              <a:ext uri="{FF2B5EF4-FFF2-40B4-BE49-F238E27FC236}">
                <a16:creationId xmlns:a16="http://schemas.microsoft.com/office/drawing/2014/main" id="{046078BC-B6BE-DE43-9B44-B58FF3598B59}"/>
              </a:ext>
            </a:extLst>
          </p:cNvPr>
          <p:cNvSpPr txBox="1"/>
          <p:nvPr/>
        </p:nvSpPr>
        <p:spPr>
          <a:xfrm>
            <a:off x="3709555" y="2503054"/>
            <a:ext cx="1828800" cy="1828800"/>
          </a:xfrm>
          <a:prstGeom prst="rect">
            <a:avLst/>
          </a:prstGeom>
          <a:noFill/>
        </p:spPr>
        <p:txBody>
          <a:bodyPr wrap="square" rtlCol="0">
            <a:spAutoFit/>
          </a:bodyPr>
          <a:lstStyle/>
          <a:p>
            <a:pPr algn="l"/>
            <a:endParaRPr lang="en-US" dirty="0"/>
          </a:p>
        </p:txBody>
      </p:sp>
      <p:sp>
        <p:nvSpPr>
          <p:cNvPr id="13" name="TextBox 12">
            <a:extLst>
              <a:ext uri="{FF2B5EF4-FFF2-40B4-BE49-F238E27FC236}">
                <a16:creationId xmlns:a16="http://schemas.microsoft.com/office/drawing/2014/main" id="{FCB28CEC-62A1-FA43-85E9-550E5C5F459B}"/>
              </a:ext>
            </a:extLst>
          </p:cNvPr>
          <p:cNvSpPr txBox="1"/>
          <p:nvPr/>
        </p:nvSpPr>
        <p:spPr>
          <a:xfrm>
            <a:off x="457201" y="4897245"/>
            <a:ext cx="8686799" cy="1477328"/>
          </a:xfrm>
          <a:prstGeom prst="rect">
            <a:avLst/>
          </a:prstGeom>
          <a:noFill/>
        </p:spPr>
        <p:txBody>
          <a:bodyPr wrap="square" rtlCol="0">
            <a:spAutoFit/>
          </a:bodyPr>
          <a:lstStyle/>
          <a:p>
            <a:pPr algn="just"/>
            <a:r>
              <a:rPr lang="en-IN" sz="3000" dirty="0">
                <a:solidFill>
                  <a:srgbClr val="FFFF00"/>
                </a:solidFill>
              </a:rPr>
              <a:t>4. Profit : </a:t>
            </a:r>
            <a:r>
              <a:rPr lang="en-IN" sz="3000" dirty="0"/>
              <a:t> Profit is not a criterion, they do earn profits but it is called surplus and not divided between members but kept in reserve</a:t>
            </a:r>
            <a:endParaRPr lang="en-IN" sz="3000" dirty="0">
              <a:solidFill>
                <a:srgbClr val="FFFF00"/>
              </a:solidFill>
            </a:endParaRPr>
          </a:p>
        </p:txBody>
      </p:sp>
    </p:spTree>
    <p:extLst>
      <p:ext uri="{BB962C8B-B14F-4D97-AF65-F5344CB8AC3E}">
        <p14:creationId xmlns:p14="http://schemas.microsoft.com/office/powerpoint/2010/main" val="352194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1+#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7" grpId="0"/>
      <p:bldP spid="10"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0" y="48904"/>
            <a:ext cx="4114800" cy="584775"/>
          </a:xfrm>
          <a:prstGeom prst="rect">
            <a:avLst/>
          </a:prstGeom>
          <a:noFill/>
        </p:spPr>
        <p:txBody>
          <a:bodyPr wrap="square" rtlCol="0">
            <a:spAutoFit/>
          </a:bodyPr>
          <a:lstStyle/>
          <a:p>
            <a:r>
              <a:rPr lang="en-US" sz="3200" u="sng" dirty="0">
                <a:solidFill>
                  <a:srgbClr val="FF0000"/>
                </a:solidFill>
              </a:rPr>
              <a:t>Non Trading Concern</a:t>
            </a:r>
          </a:p>
        </p:txBody>
      </p:sp>
      <p:sp>
        <p:nvSpPr>
          <p:cNvPr id="13" name="TextBox 12"/>
          <p:cNvSpPr txBox="1"/>
          <p:nvPr/>
        </p:nvSpPr>
        <p:spPr>
          <a:xfrm>
            <a:off x="2626719" y="574344"/>
            <a:ext cx="3088281" cy="400110"/>
          </a:xfrm>
          <a:prstGeom prst="rect">
            <a:avLst/>
          </a:prstGeom>
          <a:noFill/>
        </p:spPr>
        <p:txBody>
          <a:bodyPr wrap="none" rtlCol="0">
            <a:spAutoFit/>
          </a:bodyPr>
          <a:lstStyle/>
          <a:p>
            <a:r>
              <a:rPr lang="en-US" sz="2000" dirty="0"/>
              <a:t>Treatment of Subscription</a:t>
            </a:r>
          </a:p>
        </p:txBody>
      </p:sp>
      <p:sp>
        <p:nvSpPr>
          <p:cNvPr id="6" name="TextBox 5"/>
          <p:cNvSpPr txBox="1"/>
          <p:nvPr/>
        </p:nvSpPr>
        <p:spPr>
          <a:xfrm>
            <a:off x="2819400" y="854120"/>
            <a:ext cx="2743200" cy="523220"/>
          </a:xfrm>
          <a:prstGeom prst="rect">
            <a:avLst/>
          </a:prstGeom>
          <a:noFill/>
        </p:spPr>
        <p:txBody>
          <a:bodyPr wrap="square" rtlCol="0">
            <a:spAutoFit/>
          </a:bodyPr>
          <a:lstStyle/>
          <a:p>
            <a:r>
              <a:rPr lang="en-US" sz="2800" dirty="0">
                <a:solidFill>
                  <a:srgbClr val="FFC000"/>
                </a:solidFill>
              </a:rPr>
              <a:t> </a:t>
            </a:r>
            <a:r>
              <a:rPr lang="en-US" dirty="0">
                <a:solidFill>
                  <a:srgbClr val="FFC000"/>
                </a:solidFill>
              </a:rPr>
              <a:t>Receipt  &amp; Payment A/C </a:t>
            </a:r>
            <a:endParaRPr lang="en-US" sz="2800" dirty="0">
              <a:solidFill>
                <a:srgbClr val="FFC000"/>
              </a:solidFill>
            </a:endParaRPr>
          </a:p>
        </p:txBody>
      </p:sp>
      <p:graphicFrame>
        <p:nvGraphicFramePr>
          <p:cNvPr id="8" name="Table 7"/>
          <p:cNvGraphicFramePr>
            <a:graphicFrameLocks noGrp="1"/>
          </p:cNvGraphicFramePr>
          <p:nvPr/>
        </p:nvGraphicFramePr>
        <p:xfrm>
          <a:off x="152400" y="4267200"/>
          <a:ext cx="4495800" cy="1828800"/>
        </p:xfrm>
        <a:graphic>
          <a:graphicData uri="http://schemas.openxmlformats.org/drawingml/2006/table">
            <a:tbl>
              <a:tblPr firstRow="1" bandRow="1">
                <a:tableStyleId>{5C22544A-7EE6-4342-B048-85BDC9FD1C3A}</a:tableStyleId>
              </a:tblPr>
              <a:tblGrid>
                <a:gridCol w="3734973">
                  <a:extLst>
                    <a:ext uri="{9D8B030D-6E8A-4147-A177-3AD203B41FA5}">
                      <a16:colId xmlns:a16="http://schemas.microsoft.com/office/drawing/2014/main" val="20000"/>
                    </a:ext>
                  </a:extLst>
                </a:gridCol>
                <a:gridCol w="760827">
                  <a:extLst>
                    <a:ext uri="{9D8B030D-6E8A-4147-A177-3AD203B41FA5}">
                      <a16:colId xmlns:a16="http://schemas.microsoft.com/office/drawing/2014/main" val="20001"/>
                    </a:ext>
                  </a:extLst>
                </a:gridCol>
              </a:tblGrid>
              <a:tr h="218440">
                <a:tc>
                  <a:txBody>
                    <a:bodyPr/>
                    <a:lstStyle/>
                    <a:p>
                      <a:r>
                        <a:rPr lang="en-US" dirty="0"/>
                        <a:t>                  INCOME </a:t>
                      </a:r>
                    </a:p>
                  </a:txBody>
                  <a:tcPr/>
                </a:tc>
                <a:tc>
                  <a:txBody>
                    <a:bodyPr/>
                    <a:lstStyle/>
                    <a:p>
                      <a:r>
                        <a:rPr lang="en-US" dirty="0"/>
                        <a:t>AMT.</a:t>
                      </a:r>
                    </a:p>
                  </a:txBody>
                  <a:tcPr/>
                </a:tc>
                <a:extLst>
                  <a:ext uri="{0D108BD9-81ED-4DB2-BD59-A6C34878D82A}">
                    <a16:rowId xmlns:a16="http://schemas.microsoft.com/office/drawing/2014/main" val="10000"/>
                  </a:ext>
                </a:extLst>
              </a:tr>
              <a:tr h="218440">
                <a:tc>
                  <a:txBody>
                    <a:bodyPr/>
                    <a:lstStyle/>
                    <a:p>
                      <a:r>
                        <a:rPr lang="en-US" sz="1600" dirty="0"/>
                        <a:t>Subscription</a:t>
                      </a:r>
                      <a:r>
                        <a:rPr lang="en-US" sz="1600" baseline="0" dirty="0"/>
                        <a:t> (as per receipt &amp; payment) </a:t>
                      </a:r>
                      <a:endParaRPr lang="en-US" sz="1600" dirty="0"/>
                    </a:p>
                  </a:txBody>
                  <a:tcPr/>
                </a:tc>
                <a:tc>
                  <a:txBody>
                    <a:bodyPr/>
                    <a:lstStyle/>
                    <a:p>
                      <a:endParaRPr lang="en-US" dirty="0"/>
                    </a:p>
                  </a:txBody>
                  <a:tcPr/>
                </a:tc>
                <a:extLst>
                  <a:ext uri="{0D108BD9-81ED-4DB2-BD59-A6C34878D82A}">
                    <a16:rowId xmlns:a16="http://schemas.microsoft.com/office/drawing/2014/main" val="10001"/>
                  </a:ext>
                </a:extLst>
              </a:tr>
              <a:tr h="218440">
                <a:tc>
                  <a:txBody>
                    <a:bodyPr/>
                    <a:lstStyle/>
                    <a:p>
                      <a:r>
                        <a:rPr lang="en-US" sz="1600" dirty="0">
                          <a:solidFill>
                            <a:srgbClr val="00B050"/>
                          </a:solidFill>
                        </a:rPr>
                        <a:t>Add: Sub</a:t>
                      </a:r>
                      <a:r>
                        <a:rPr lang="en-US" sz="1600" baseline="0" dirty="0">
                          <a:solidFill>
                            <a:srgbClr val="00B050"/>
                          </a:solidFill>
                        </a:rPr>
                        <a:t>scription d</a:t>
                      </a:r>
                      <a:r>
                        <a:rPr lang="en-US" sz="1600" dirty="0">
                          <a:solidFill>
                            <a:srgbClr val="00B050"/>
                          </a:solidFill>
                        </a:rPr>
                        <a:t>ue </a:t>
                      </a:r>
                      <a:r>
                        <a:rPr lang="en-US" sz="1600" baseline="0" dirty="0">
                          <a:solidFill>
                            <a:srgbClr val="00B050"/>
                          </a:solidFill>
                        </a:rPr>
                        <a:t>current year</a:t>
                      </a:r>
                      <a:endParaRPr lang="en-US" sz="1600" dirty="0">
                        <a:solidFill>
                          <a:srgbClr val="00B050"/>
                        </a:solidFill>
                      </a:endParaRPr>
                    </a:p>
                  </a:txBody>
                  <a:tcPr/>
                </a:tc>
                <a:tc>
                  <a:txBody>
                    <a:bodyPr/>
                    <a:lstStyle/>
                    <a:p>
                      <a:endParaRPr lang="en-US" dirty="0"/>
                    </a:p>
                  </a:txBody>
                  <a:tcPr/>
                </a:tc>
                <a:extLst>
                  <a:ext uri="{0D108BD9-81ED-4DB2-BD59-A6C34878D82A}">
                    <a16:rowId xmlns:a16="http://schemas.microsoft.com/office/drawing/2014/main" val="10002"/>
                  </a:ext>
                </a:extLst>
              </a:tr>
              <a:tr h="218440">
                <a:tc>
                  <a:txBody>
                    <a:bodyPr/>
                    <a:lstStyle/>
                    <a:p>
                      <a:r>
                        <a:rPr lang="en-US" sz="1600" dirty="0">
                          <a:solidFill>
                            <a:srgbClr val="00B050"/>
                          </a:solidFill>
                        </a:rPr>
                        <a:t>Add: Subscription advance</a:t>
                      </a:r>
                      <a:r>
                        <a:rPr lang="en-US" sz="1600" baseline="0" dirty="0">
                          <a:solidFill>
                            <a:srgbClr val="00B050"/>
                          </a:solidFill>
                        </a:rPr>
                        <a:t> last year</a:t>
                      </a:r>
                      <a:endParaRPr lang="en-US" sz="1600" dirty="0">
                        <a:solidFill>
                          <a:srgbClr val="00B050"/>
                        </a:solidFill>
                      </a:endParaRPr>
                    </a:p>
                  </a:txBody>
                  <a:tcPr/>
                </a:tc>
                <a:tc>
                  <a:txBody>
                    <a:bodyPr/>
                    <a:lstStyle/>
                    <a:p>
                      <a:endParaRPr lang="en-US" dirty="0"/>
                    </a:p>
                  </a:txBody>
                  <a:tcPr/>
                </a:tc>
                <a:extLst>
                  <a:ext uri="{0D108BD9-81ED-4DB2-BD59-A6C34878D82A}">
                    <a16:rowId xmlns:a16="http://schemas.microsoft.com/office/drawing/2014/main" val="10003"/>
                  </a:ext>
                </a:extLst>
              </a:tr>
              <a:tr h="218440">
                <a:tc>
                  <a:txBody>
                    <a:bodyPr/>
                    <a:lstStyle/>
                    <a:p>
                      <a:r>
                        <a:rPr lang="en-US" sz="1600" dirty="0"/>
                        <a:t>Amount to be shown as income </a:t>
                      </a:r>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graphicFrame>
        <p:nvGraphicFramePr>
          <p:cNvPr id="10" name="Table 9"/>
          <p:cNvGraphicFramePr>
            <a:graphicFrameLocks noGrp="1"/>
          </p:cNvGraphicFramePr>
          <p:nvPr/>
        </p:nvGraphicFramePr>
        <p:xfrm>
          <a:off x="4800600" y="4191000"/>
          <a:ext cx="4114802" cy="949960"/>
        </p:xfrm>
        <a:graphic>
          <a:graphicData uri="http://schemas.openxmlformats.org/drawingml/2006/table">
            <a:tbl>
              <a:tblPr firstRow="1" bandRow="1">
                <a:tableStyleId>{5C22544A-7EE6-4342-B048-85BDC9FD1C3A}</a:tableStyleId>
              </a:tblPr>
              <a:tblGrid>
                <a:gridCol w="1697356">
                  <a:extLst>
                    <a:ext uri="{9D8B030D-6E8A-4147-A177-3AD203B41FA5}">
                      <a16:colId xmlns:a16="http://schemas.microsoft.com/office/drawing/2014/main" val="20000"/>
                    </a:ext>
                  </a:extLst>
                </a:gridCol>
                <a:gridCol w="360045">
                  <a:extLst>
                    <a:ext uri="{9D8B030D-6E8A-4147-A177-3AD203B41FA5}">
                      <a16:colId xmlns:a16="http://schemas.microsoft.com/office/drawing/2014/main" val="20001"/>
                    </a:ext>
                  </a:extLst>
                </a:gridCol>
                <a:gridCol w="1697356">
                  <a:extLst>
                    <a:ext uri="{9D8B030D-6E8A-4147-A177-3AD203B41FA5}">
                      <a16:colId xmlns:a16="http://schemas.microsoft.com/office/drawing/2014/main" val="20002"/>
                    </a:ext>
                  </a:extLst>
                </a:gridCol>
                <a:gridCol w="360045">
                  <a:extLst>
                    <a:ext uri="{9D8B030D-6E8A-4147-A177-3AD203B41FA5}">
                      <a16:colId xmlns:a16="http://schemas.microsoft.com/office/drawing/2014/main" val="20003"/>
                    </a:ext>
                  </a:extLst>
                </a:gridCol>
              </a:tblGrid>
              <a:tr h="370840">
                <a:tc>
                  <a:txBody>
                    <a:bodyPr/>
                    <a:lstStyle/>
                    <a:p>
                      <a:r>
                        <a:rPr lang="en-US" dirty="0"/>
                        <a:t>Liabilities</a:t>
                      </a:r>
                    </a:p>
                  </a:txBody>
                  <a:tcPr/>
                </a:tc>
                <a:tc>
                  <a:txBody>
                    <a:bodyPr/>
                    <a:lstStyle/>
                    <a:p>
                      <a:r>
                        <a:rPr lang="en-US" sz="600" dirty="0"/>
                        <a:t>Amt.</a:t>
                      </a:r>
                    </a:p>
                  </a:txBody>
                  <a:tcPr/>
                </a:tc>
                <a:tc>
                  <a:txBody>
                    <a:bodyPr/>
                    <a:lstStyle/>
                    <a:p>
                      <a:r>
                        <a:rPr lang="en-US" dirty="0"/>
                        <a:t>Assets</a:t>
                      </a:r>
                    </a:p>
                  </a:txBody>
                  <a:tcPr/>
                </a:tc>
                <a:tc>
                  <a:txBody>
                    <a:bodyPr/>
                    <a:lstStyle/>
                    <a:p>
                      <a:r>
                        <a:rPr lang="en-US" sz="600" dirty="0"/>
                        <a:t>Amt.</a:t>
                      </a:r>
                    </a:p>
                  </a:txBody>
                  <a:tcPr/>
                </a:tc>
                <a:extLst>
                  <a:ext uri="{0D108BD9-81ED-4DB2-BD59-A6C34878D82A}">
                    <a16:rowId xmlns:a16="http://schemas.microsoft.com/office/drawing/2014/main" val="10000"/>
                  </a:ext>
                </a:extLst>
              </a:tr>
              <a:tr h="370840">
                <a:tc>
                  <a:txBody>
                    <a:bodyPr/>
                    <a:lstStyle/>
                    <a:p>
                      <a:r>
                        <a:rPr lang="en-US" dirty="0"/>
                        <a:t>Sub. Advance</a:t>
                      </a:r>
                      <a:br>
                        <a:rPr lang="en-US" dirty="0"/>
                      </a:br>
                      <a:r>
                        <a:rPr lang="en-US" sz="1400" dirty="0"/>
                        <a:t>(adjustment)</a:t>
                      </a:r>
                      <a:endParaRPr lang="en-US" dirty="0"/>
                    </a:p>
                  </a:txBody>
                  <a:tcPr/>
                </a:tc>
                <a:tc>
                  <a:txBody>
                    <a:bodyPr/>
                    <a:lstStyle/>
                    <a:p>
                      <a:endParaRPr lang="en-US" dirty="0"/>
                    </a:p>
                  </a:txBody>
                  <a:tcPr/>
                </a:tc>
                <a:tc>
                  <a:txBody>
                    <a:bodyPr/>
                    <a:lstStyle/>
                    <a:p>
                      <a:r>
                        <a:rPr lang="en-US" sz="1800" dirty="0"/>
                        <a:t>Sub. Due</a:t>
                      </a:r>
                      <a:r>
                        <a:rPr lang="en-US" sz="1600" dirty="0"/>
                        <a:t> </a:t>
                      </a:r>
                      <a:br>
                        <a:rPr lang="en-US" sz="1600" dirty="0"/>
                      </a:br>
                      <a:r>
                        <a:rPr lang="en-US" sz="1400" dirty="0"/>
                        <a:t>(Given in Rt. &amp; Pt.)</a:t>
                      </a:r>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12" name="TextBox 11"/>
          <p:cNvSpPr txBox="1"/>
          <p:nvPr/>
        </p:nvSpPr>
        <p:spPr>
          <a:xfrm>
            <a:off x="5310123" y="3782704"/>
            <a:ext cx="3085525" cy="369332"/>
          </a:xfrm>
          <a:prstGeom prst="rect">
            <a:avLst/>
          </a:prstGeom>
          <a:noFill/>
        </p:spPr>
        <p:txBody>
          <a:bodyPr wrap="none" rtlCol="0">
            <a:spAutoFit/>
          </a:bodyPr>
          <a:lstStyle/>
          <a:p>
            <a:r>
              <a:rPr lang="en-US" dirty="0"/>
              <a:t>Balance Sheet as at Last Year </a:t>
            </a:r>
          </a:p>
        </p:txBody>
      </p:sp>
      <p:graphicFrame>
        <p:nvGraphicFramePr>
          <p:cNvPr id="14" name="Table 13"/>
          <p:cNvGraphicFramePr>
            <a:graphicFrameLocks noGrp="1"/>
          </p:cNvGraphicFramePr>
          <p:nvPr/>
        </p:nvGraphicFramePr>
        <p:xfrm>
          <a:off x="4800600" y="5582920"/>
          <a:ext cx="4114802" cy="980440"/>
        </p:xfrm>
        <a:graphic>
          <a:graphicData uri="http://schemas.openxmlformats.org/drawingml/2006/table">
            <a:tbl>
              <a:tblPr firstRow="1" bandRow="1">
                <a:tableStyleId>{5C22544A-7EE6-4342-B048-85BDC9FD1C3A}</a:tableStyleId>
              </a:tblPr>
              <a:tblGrid>
                <a:gridCol w="1697356">
                  <a:extLst>
                    <a:ext uri="{9D8B030D-6E8A-4147-A177-3AD203B41FA5}">
                      <a16:colId xmlns:a16="http://schemas.microsoft.com/office/drawing/2014/main" val="20000"/>
                    </a:ext>
                  </a:extLst>
                </a:gridCol>
                <a:gridCol w="360045">
                  <a:extLst>
                    <a:ext uri="{9D8B030D-6E8A-4147-A177-3AD203B41FA5}">
                      <a16:colId xmlns:a16="http://schemas.microsoft.com/office/drawing/2014/main" val="20001"/>
                    </a:ext>
                  </a:extLst>
                </a:gridCol>
                <a:gridCol w="1697356">
                  <a:extLst>
                    <a:ext uri="{9D8B030D-6E8A-4147-A177-3AD203B41FA5}">
                      <a16:colId xmlns:a16="http://schemas.microsoft.com/office/drawing/2014/main" val="20002"/>
                    </a:ext>
                  </a:extLst>
                </a:gridCol>
                <a:gridCol w="360045">
                  <a:extLst>
                    <a:ext uri="{9D8B030D-6E8A-4147-A177-3AD203B41FA5}">
                      <a16:colId xmlns:a16="http://schemas.microsoft.com/office/drawing/2014/main" val="20003"/>
                    </a:ext>
                  </a:extLst>
                </a:gridCol>
              </a:tblGrid>
              <a:tr h="370840">
                <a:tc>
                  <a:txBody>
                    <a:bodyPr/>
                    <a:lstStyle/>
                    <a:p>
                      <a:r>
                        <a:rPr lang="en-US" dirty="0"/>
                        <a:t>Liabilities</a:t>
                      </a:r>
                    </a:p>
                  </a:txBody>
                  <a:tcPr/>
                </a:tc>
                <a:tc>
                  <a:txBody>
                    <a:bodyPr/>
                    <a:lstStyle/>
                    <a:p>
                      <a:r>
                        <a:rPr lang="en-US" sz="600" dirty="0"/>
                        <a:t>Amt.</a:t>
                      </a:r>
                    </a:p>
                  </a:txBody>
                  <a:tcPr/>
                </a:tc>
                <a:tc>
                  <a:txBody>
                    <a:bodyPr/>
                    <a:lstStyle/>
                    <a:p>
                      <a:r>
                        <a:rPr lang="en-US" dirty="0"/>
                        <a:t>Assets</a:t>
                      </a:r>
                    </a:p>
                  </a:txBody>
                  <a:tcPr/>
                </a:tc>
                <a:tc>
                  <a:txBody>
                    <a:bodyPr/>
                    <a:lstStyle/>
                    <a:p>
                      <a:r>
                        <a:rPr lang="en-US" sz="600" dirty="0"/>
                        <a:t>Amt.</a:t>
                      </a:r>
                    </a:p>
                  </a:txBody>
                  <a:tcPr/>
                </a:tc>
                <a:extLst>
                  <a:ext uri="{0D108BD9-81ED-4DB2-BD59-A6C34878D82A}">
                    <a16:rowId xmlns:a16="http://schemas.microsoft.com/office/drawing/2014/main" val="10000"/>
                  </a:ext>
                </a:extLst>
              </a:tr>
              <a:tr h="370840">
                <a:tc>
                  <a:txBody>
                    <a:bodyPr/>
                    <a:lstStyle/>
                    <a:p>
                      <a:r>
                        <a:rPr lang="en-US" sz="1600" dirty="0"/>
                        <a:t>Sub. Advance </a:t>
                      </a:r>
                      <a:r>
                        <a:rPr lang="en-US" sz="1400" dirty="0"/>
                        <a:t>(Given in Rt. &amp; Pt.)</a:t>
                      </a:r>
                      <a:endParaRPr lang="en-US" sz="1600" dirty="0"/>
                    </a:p>
                  </a:txBody>
                  <a:tcPr/>
                </a:tc>
                <a:tc>
                  <a:txBody>
                    <a:bodyPr/>
                    <a:lstStyle/>
                    <a:p>
                      <a:endParaRPr lang="en-US" dirty="0"/>
                    </a:p>
                  </a:txBody>
                  <a:tcPr/>
                </a:tc>
                <a:tc>
                  <a:txBody>
                    <a:bodyPr/>
                    <a:lstStyle/>
                    <a:p>
                      <a:r>
                        <a:rPr lang="en-US" sz="1600" dirty="0"/>
                        <a:t>Sub. Due 2006</a:t>
                      </a:r>
                      <a:br>
                        <a:rPr lang="en-US" dirty="0"/>
                      </a:br>
                      <a:endParaRPr lang="en-US"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15" name="TextBox 14"/>
          <p:cNvSpPr txBox="1"/>
          <p:nvPr/>
        </p:nvSpPr>
        <p:spPr>
          <a:xfrm>
            <a:off x="5119048" y="5154304"/>
            <a:ext cx="3402983" cy="369332"/>
          </a:xfrm>
          <a:prstGeom prst="rect">
            <a:avLst/>
          </a:prstGeom>
          <a:noFill/>
        </p:spPr>
        <p:txBody>
          <a:bodyPr wrap="none" rtlCol="0">
            <a:spAutoFit/>
          </a:bodyPr>
          <a:lstStyle/>
          <a:p>
            <a:r>
              <a:rPr lang="en-US" dirty="0"/>
              <a:t>Balance Sheet as at Current Year </a:t>
            </a:r>
          </a:p>
        </p:txBody>
      </p:sp>
      <p:graphicFrame>
        <p:nvGraphicFramePr>
          <p:cNvPr id="16" name="Table 15"/>
          <p:cNvGraphicFramePr>
            <a:graphicFrameLocks noGrp="1"/>
          </p:cNvGraphicFramePr>
          <p:nvPr/>
        </p:nvGraphicFramePr>
        <p:xfrm>
          <a:off x="506104" y="1385248"/>
          <a:ext cx="8229600" cy="1502640"/>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313920">
                <a:tc>
                  <a:txBody>
                    <a:bodyPr/>
                    <a:lstStyle/>
                    <a:p>
                      <a:r>
                        <a:rPr lang="en-US" sz="1400" dirty="0"/>
                        <a:t>Receipt</a:t>
                      </a:r>
                      <a:r>
                        <a:rPr lang="en-US" sz="1400" baseline="0" dirty="0"/>
                        <a:t> </a:t>
                      </a:r>
                      <a:endParaRPr lang="en-US" sz="1400" dirty="0"/>
                    </a:p>
                  </a:txBody>
                  <a:tcPr/>
                </a:tc>
                <a:tc>
                  <a:txBody>
                    <a:bodyPr/>
                    <a:lstStyle/>
                    <a:p>
                      <a:r>
                        <a:rPr lang="en-US" sz="1400" dirty="0"/>
                        <a:t>Amt. </a:t>
                      </a:r>
                    </a:p>
                  </a:txBody>
                  <a:tcPr/>
                </a:tc>
                <a:tc>
                  <a:txBody>
                    <a:bodyPr/>
                    <a:lstStyle/>
                    <a:p>
                      <a:r>
                        <a:rPr lang="en-US" sz="1400" dirty="0"/>
                        <a:t>Payment</a:t>
                      </a:r>
                    </a:p>
                  </a:txBody>
                  <a:tcPr/>
                </a:tc>
                <a:tc>
                  <a:txBody>
                    <a:bodyPr/>
                    <a:lstStyle/>
                    <a:p>
                      <a:r>
                        <a:rPr lang="en-US" sz="1400" dirty="0"/>
                        <a:t>Amt.</a:t>
                      </a:r>
                    </a:p>
                  </a:txBody>
                  <a:tcPr/>
                </a:tc>
                <a:extLst>
                  <a:ext uri="{0D108BD9-81ED-4DB2-BD59-A6C34878D82A}">
                    <a16:rowId xmlns:a16="http://schemas.microsoft.com/office/drawing/2014/main" val="10000"/>
                  </a:ext>
                </a:extLst>
              </a:tr>
              <a:tr h="1120232">
                <a:tc>
                  <a:txBody>
                    <a:bodyPr/>
                    <a:lstStyle/>
                    <a:p>
                      <a:r>
                        <a:rPr lang="en-US" dirty="0"/>
                        <a:t>To</a:t>
                      </a:r>
                      <a:r>
                        <a:rPr lang="en-US" baseline="0" dirty="0"/>
                        <a:t> </a:t>
                      </a:r>
                      <a:r>
                        <a:rPr lang="en-US" baseline="0" dirty="0" err="1"/>
                        <a:t>Suscription</a:t>
                      </a:r>
                      <a:r>
                        <a:rPr lang="en-US" baseline="0" dirty="0"/>
                        <a:t> </a:t>
                      </a:r>
                      <a:br>
                        <a:rPr lang="en-US" baseline="0" dirty="0"/>
                      </a:br>
                      <a:r>
                        <a:rPr lang="en-US" baseline="0" dirty="0"/>
                        <a:t>   2005 – 7200 </a:t>
                      </a:r>
                      <a:br>
                        <a:rPr lang="en-US" baseline="0" dirty="0"/>
                      </a:br>
                      <a:r>
                        <a:rPr lang="en-US" baseline="0" dirty="0"/>
                        <a:t>   2006 – 45000</a:t>
                      </a:r>
                      <a:br>
                        <a:rPr lang="en-US" baseline="0" dirty="0"/>
                      </a:br>
                      <a:r>
                        <a:rPr lang="en-US" baseline="0" dirty="0"/>
                        <a:t>   2007 – 5400 </a:t>
                      </a:r>
                      <a:endParaRPr lang="en-US" dirty="0"/>
                    </a:p>
                  </a:txBody>
                  <a:tcPr/>
                </a:tc>
                <a:tc>
                  <a:txBody>
                    <a:bodyPr/>
                    <a:lstStyle/>
                    <a:p>
                      <a:endParaRPr lang="en-US" dirty="0"/>
                    </a:p>
                    <a:p>
                      <a:endParaRPr lang="en-US" dirty="0"/>
                    </a:p>
                    <a:p>
                      <a:endParaRPr lang="en-US" dirty="0"/>
                    </a:p>
                    <a:p>
                      <a:r>
                        <a:rPr lang="en-US" dirty="0"/>
                        <a:t>57,600</a:t>
                      </a:r>
                    </a:p>
                  </a:txBody>
                  <a:tcPr/>
                </a:tc>
                <a:tc>
                  <a:txBody>
                    <a:bodyPr/>
                    <a:lstStyle/>
                    <a:p>
                      <a:endParaRPr lang="en-US" sz="1400"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17" name="TextBox 16"/>
          <p:cNvSpPr txBox="1"/>
          <p:nvPr/>
        </p:nvSpPr>
        <p:spPr>
          <a:xfrm>
            <a:off x="353704" y="2954684"/>
            <a:ext cx="8596952" cy="830997"/>
          </a:xfrm>
          <a:prstGeom prst="rect">
            <a:avLst/>
          </a:prstGeom>
          <a:noFill/>
        </p:spPr>
        <p:txBody>
          <a:bodyPr wrap="square" rtlCol="0">
            <a:spAutoFit/>
          </a:bodyPr>
          <a:lstStyle/>
          <a:p>
            <a:r>
              <a:rPr lang="en-US" sz="1600" dirty="0">
                <a:solidFill>
                  <a:srgbClr val="FFC000"/>
                </a:solidFill>
              </a:rPr>
              <a:t>Additional information:  (1) Outstanding Subscription as on 31-3-05  Rs.9000</a:t>
            </a:r>
            <a:br>
              <a:rPr lang="en-US" sz="1600" dirty="0">
                <a:solidFill>
                  <a:srgbClr val="FFC000"/>
                </a:solidFill>
              </a:rPr>
            </a:br>
            <a:r>
              <a:rPr lang="en-US" sz="1600" dirty="0">
                <a:solidFill>
                  <a:srgbClr val="FFC000"/>
                </a:solidFill>
              </a:rPr>
              <a:t>       (2) there are 1200 members each pay Rs.500 p.m.</a:t>
            </a:r>
            <a:br>
              <a:rPr lang="en-US" sz="1600" dirty="0">
                <a:solidFill>
                  <a:srgbClr val="FFC000"/>
                </a:solidFill>
              </a:rPr>
            </a:br>
            <a:r>
              <a:rPr lang="en-US" sz="1600" dirty="0">
                <a:solidFill>
                  <a:srgbClr val="FFC000"/>
                </a:solidFill>
              </a:rPr>
              <a:t>       (3) Subscription received in advance as on  31-3-05   Rs.2700</a:t>
            </a:r>
          </a:p>
        </p:txBody>
      </p:sp>
      <p:sp>
        <p:nvSpPr>
          <p:cNvPr id="18" name="TextBox 17"/>
          <p:cNvSpPr txBox="1"/>
          <p:nvPr/>
        </p:nvSpPr>
        <p:spPr>
          <a:xfrm>
            <a:off x="1362989" y="1975512"/>
            <a:ext cx="659155" cy="369332"/>
          </a:xfrm>
          <a:prstGeom prst="rect">
            <a:avLst/>
          </a:prstGeom>
          <a:noFill/>
        </p:spPr>
        <p:txBody>
          <a:bodyPr wrap="none" rtlCol="0">
            <a:spAutoFit/>
          </a:bodyPr>
          <a:lstStyle/>
          <a:p>
            <a:r>
              <a:rPr lang="en-US" dirty="0"/>
              <a:t>7200</a:t>
            </a:r>
          </a:p>
        </p:txBody>
      </p:sp>
      <p:sp>
        <p:nvSpPr>
          <p:cNvPr id="19" name="TextBox 18"/>
          <p:cNvSpPr txBox="1"/>
          <p:nvPr/>
        </p:nvSpPr>
        <p:spPr>
          <a:xfrm>
            <a:off x="1363640" y="2245056"/>
            <a:ext cx="838200" cy="369332"/>
          </a:xfrm>
          <a:prstGeom prst="rect">
            <a:avLst/>
          </a:prstGeom>
          <a:noFill/>
        </p:spPr>
        <p:txBody>
          <a:bodyPr wrap="square" rtlCol="0">
            <a:spAutoFit/>
          </a:bodyPr>
          <a:lstStyle/>
          <a:p>
            <a:r>
              <a:rPr lang="en-US" dirty="0"/>
              <a:t>45000</a:t>
            </a:r>
          </a:p>
        </p:txBody>
      </p:sp>
      <p:sp>
        <p:nvSpPr>
          <p:cNvPr id="21" name="TextBox 20"/>
          <p:cNvSpPr txBox="1"/>
          <p:nvPr/>
        </p:nvSpPr>
        <p:spPr>
          <a:xfrm>
            <a:off x="1357952" y="2520580"/>
            <a:ext cx="685800" cy="369332"/>
          </a:xfrm>
          <a:prstGeom prst="rect">
            <a:avLst/>
          </a:prstGeom>
          <a:noFill/>
        </p:spPr>
        <p:txBody>
          <a:bodyPr wrap="square" rtlCol="0">
            <a:spAutoFit/>
          </a:bodyPr>
          <a:lstStyle/>
          <a:p>
            <a:r>
              <a:rPr lang="en-US" dirty="0"/>
              <a:t>5400</a:t>
            </a:r>
          </a:p>
        </p:txBody>
      </p:sp>
      <p:sp>
        <p:nvSpPr>
          <p:cNvPr id="25" name="TextBox 24"/>
          <p:cNvSpPr txBox="1"/>
          <p:nvPr/>
        </p:nvSpPr>
        <p:spPr>
          <a:xfrm>
            <a:off x="5431808" y="3415352"/>
            <a:ext cx="653512" cy="369332"/>
          </a:xfrm>
          <a:prstGeom prst="rect">
            <a:avLst/>
          </a:prstGeom>
          <a:noFill/>
        </p:spPr>
        <p:txBody>
          <a:bodyPr wrap="none" rtlCol="0">
            <a:spAutoFit/>
          </a:bodyPr>
          <a:lstStyle/>
          <a:p>
            <a:r>
              <a:rPr lang="en-US" dirty="0">
                <a:solidFill>
                  <a:srgbClr val="FFC000"/>
                </a:solidFill>
              </a:rPr>
              <a:t>2700</a:t>
            </a:r>
            <a:endParaRPr lang="en-US" dirty="0"/>
          </a:p>
        </p:txBody>
      </p:sp>
      <p:sp>
        <p:nvSpPr>
          <p:cNvPr id="26" name="TextBox 25"/>
          <p:cNvSpPr txBox="1"/>
          <p:nvPr/>
        </p:nvSpPr>
        <p:spPr>
          <a:xfrm>
            <a:off x="5423848" y="3415352"/>
            <a:ext cx="653512" cy="369332"/>
          </a:xfrm>
          <a:prstGeom prst="rect">
            <a:avLst/>
          </a:prstGeom>
          <a:noFill/>
        </p:spPr>
        <p:txBody>
          <a:bodyPr wrap="none" rtlCol="0">
            <a:spAutoFit/>
          </a:bodyPr>
          <a:lstStyle/>
          <a:p>
            <a:r>
              <a:rPr lang="en-US" dirty="0">
                <a:solidFill>
                  <a:srgbClr val="FFC000"/>
                </a:solidFill>
              </a:rPr>
              <a:t>2700</a:t>
            </a:r>
            <a:endParaRPr lang="en-US" dirty="0"/>
          </a:p>
        </p:txBody>
      </p:sp>
      <p:sp>
        <p:nvSpPr>
          <p:cNvPr id="27" name="TextBox 26"/>
          <p:cNvSpPr txBox="1"/>
          <p:nvPr/>
        </p:nvSpPr>
        <p:spPr>
          <a:xfrm>
            <a:off x="3837296" y="5709312"/>
            <a:ext cx="869149" cy="369332"/>
          </a:xfrm>
          <a:prstGeom prst="rect">
            <a:avLst/>
          </a:prstGeom>
          <a:noFill/>
        </p:spPr>
        <p:txBody>
          <a:bodyPr wrap="none" rtlCol="0">
            <a:spAutoFit/>
          </a:bodyPr>
          <a:lstStyle/>
          <a:p>
            <a:r>
              <a:rPr lang="en-US" dirty="0">
                <a:solidFill>
                  <a:srgbClr val="FFC000"/>
                </a:solidFill>
              </a:rPr>
              <a:t>60,000</a:t>
            </a:r>
          </a:p>
        </p:txBody>
      </p:sp>
      <p:sp>
        <p:nvSpPr>
          <p:cNvPr id="20" name="TextBox 19"/>
          <p:cNvSpPr txBox="1"/>
          <p:nvPr/>
        </p:nvSpPr>
        <p:spPr>
          <a:xfrm>
            <a:off x="408296" y="900752"/>
            <a:ext cx="1103122" cy="369332"/>
          </a:xfrm>
          <a:prstGeom prst="rect">
            <a:avLst/>
          </a:prstGeom>
          <a:noFill/>
        </p:spPr>
        <p:txBody>
          <a:bodyPr wrap="none" rtlCol="0">
            <a:spAutoFit/>
          </a:bodyPr>
          <a:lstStyle/>
          <a:p>
            <a:r>
              <a:rPr lang="en-US" dirty="0">
                <a:solidFill>
                  <a:srgbClr val="FF0000"/>
                </a:solidFill>
              </a:rPr>
              <a:t>Example:</a:t>
            </a:r>
          </a:p>
        </p:txBody>
      </p:sp>
      <p:sp>
        <p:nvSpPr>
          <p:cNvPr id="23" name="TextBox 22"/>
          <p:cNvSpPr txBox="1"/>
          <p:nvPr/>
        </p:nvSpPr>
        <p:spPr>
          <a:xfrm>
            <a:off x="6566848" y="2958152"/>
            <a:ext cx="628698" cy="338554"/>
          </a:xfrm>
          <a:prstGeom prst="rect">
            <a:avLst/>
          </a:prstGeom>
          <a:noFill/>
        </p:spPr>
        <p:txBody>
          <a:bodyPr wrap="none" rtlCol="0">
            <a:spAutoFit/>
          </a:bodyPr>
          <a:lstStyle/>
          <a:p>
            <a:r>
              <a:rPr lang="en-US" sz="1600" dirty="0">
                <a:solidFill>
                  <a:srgbClr val="FFC000"/>
                </a:solidFill>
              </a:rPr>
              <a:t>9000</a:t>
            </a:r>
            <a:endParaRPr lang="en-US" sz="1600" dirty="0"/>
          </a:p>
        </p:txBody>
      </p:sp>
      <p:sp>
        <p:nvSpPr>
          <p:cNvPr id="28" name="TextBox 27"/>
          <p:cNvSpPr txBox="1"/>
          <p:nvPr/>
        </p:nvSpPr>
        <p:spPr>
          <a:xfrm>
            <a:off x="6858000" y="6123296"/>
            <a:ext cx="2204258" cy="523220"/>
          </a:xfrm>
          <a:prstGeom prst="rect">
            <a:avLst/>
          </a:prstGeom>
          <a:noFill/>
        </p:spPr>
        <p:txBody>
          <a:bodyPr wrap="none" rtlCol="0">
            <a:spAutoFit/>
          </a:bodyPr>
          <a:lstStyle/>
          <a:p>
            <a:r>
              <a:rPr lang="en-US" sz="1600" dirty="0">
                <a:solidFill>
                  <a:schemeClr val="bg1"/>
                </a:solidFill>
              </a:rPr>
              <a:t>Sub. Due 2005  </a:t>
            </a:r>
            <a:r>
              <a:rPr lang="en-US" sz="1600" dirty="0">
                <a:solidFill>
                  <a:srgbClr val="FFC000"/>
                </a:solidFill>
              </a:rPr>
              <a:t>     1800</a:t>
            </a:r>
            <a:br>
              <a:rPr lang="en-US" sz="1600" dirty="0">
                <a:solidFill>
                  <a:srgbClr val="FFC000"/>
                </a:solidFill>
              </a:rPr>
            </a:br>
            <a:r>
              <a:rPr lang="en-US" sz="1200" dirty="0">
                <a:solidFill>
                  <a:schemeClr val="bg1"/>
                </a:solidFill>
              </a:rPr>
              <a:t>(due 9000 – rcvd.7200)</a:t>
            </a:r>
            <a:endParaRPr lang="en-US" sz="1600" dirty="0">
              <a:solidFill>
                <a:schemeClr val="bg1"/>
              </a:solidFill>
            </a:endParaRPr>
          </a:p>
        </p:txBody>
      </p:sp>
      <p:sp>
        <p:nvSpPr>
          <p:cNvPr id="29" name="TextBox 28"/>
          <p:cNvSpPr txBox="1"/>
          <p:nvPr/>
        </p:nvSpPr>
        <p:spPr>
          <a:xfrm>
            <a:off x="3872552" y="5001904"/>
            <a:ext cx="784189" cy="369332"/>
          </a:xfrm>
          <a:prstGeom prst="rect">
            <a:avLst/>
          </a:prstGeom>
          <a:noFill/>
        </p:spPr>
        <p:txBody>
          <a:bodyPr wrap="none" rtlCol="0">
            <a:spAutoFit/>
          </a:bodyPr>
          <a:lstStyle/>
          <a:p>
            <a:r>
              <a:rPr lang="en-US" dirty="0">
                <a:solidFill>
                  <a:schemeClr val="bg1"/>
                </a:solidFill>
              </a:rPr>
              <a:t>12,300</a:t>
            </a:r>
          </a:p>
        </p:txBody>
      </p:sp>
      <p:sp>
        <p:nvSpPr>
          <p:cNvPr id="30" name="TextBox 29"/>
          <p:cNvSpPr txBox="1"/>
          <p:nvPr/>
        </p:nvSpPr>
        <p:spPr>
          <a:xfrm>
            <a:off x="8278504" y="5921992"/>
            <a:ext cx="715260" cy="338554"/>
          </a:xfrm>
          <a:prstGeom prst="rect">
            <a:avLst/>
          </a:prstGeom>
          <a:noFill/>
        </p:spPr>
        <p:txBody>
          <a:bodyPr wrap="none" rtlCol="0">
            <a:spAutoFit/>
          </a:bodyPr>
          <a:lstStyle/>
          <a:p>
            <a:r>
              <a:rPr lang="en-US" sz="1600" dirty="0">
                <a:solidFill>
                  <a:schemeClr val="bg1"/>
                </a:solidFill>
              </a:rPr>
              <a:t>12,300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1+#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checkerboard(across)">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1+#ppt_w/2"/>
                                          </p:val>
                                        </p:tav>
                                        <p:tav tm="100000">
                                          <p:val>
                                            <p:strVal val="#ppt_x"/>
                                          </p:val>
                                        </p:tav>
                                      </p:tavLst>
                                    </p:anim>
                                    <p:anim calcmode="lin" valueType="num">
                                      <p:cBhvr additive="base">
                                        <p:cTn id="2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checkerboard(across)">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0" presetClass="path" presetSubtype="0" accel="50000" decel="50000" fill="hold" grpId="0" nodeType="clickEffect">
                                  <p:stCondLst>
                                    <p:cond delay="0"/>
                                  </p:stCondLst>
                                  <p:childTnLst>
                                    <p:animMotion origin="layout" path="M -3.61111E-6 -0.00879 C 0.07448 -0.10222 0.14914 -0.19543 0.17969 -0.15519 C 0.21025 -0.11471 0.18247 0.16998 0.18299 0.23473 " pathEditMode="relative" rAng="0" ptsTypes="aaA">
                                      <p:cBhvr>
                                        <p:cTn id="33" dur="2000" fill="hold"/>
                                        <p:tgtEl>
                                          <p:spTgt spid="23"/>
                                        </p:tgtEl>
                                        <p:attrNameLst>
                                          <p:attrName>ppt_x</p:attrName>
                                          <p:attrName>ppt_y</p:attrName>
                                        </p:attrNameLst>
                                      </p:cBhvr>
                                      <p:rCtr x="10500" y="2800"/>
                                    </p:animMotion>
                                  </p:childTnLst>
                                </p:cTn>
                              </p:par>
                            </p:childTnLst>
                          </p:cTn>
                        </p:par>
                      </p:childTnLst>
                    </p:cTn>
                  </p:par>
                  <p:par>
                    <p:cTn id="34" fill="hold">
                      <p:stCondLst>
                        <p:cond delay="indefinite"/>
                      </p:stCondLst>
                      <p:childTnLst>
                        <p:par>
                          <p:cTn id="35" fill="hold">
                            <p:stCondLst>
                              <p:cond delay="0"/>
                            </p:stCondLst>
                            <p:childTnLst>
                              <p:par>
                                <p:cTn id="36" presetID="2" presetClass="entr" presetSubtype="9"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anim calcmode="lin" valueType="num">
                                      <p:cBhvr additive="base">
                                        <p:cTn id="38" dur="500" fill="hold"/>
                                        <p:tgtEl>
                                          <p:spTgt spid="28"/>
                                        </p:tgtEl>
                                        <p:attrNameLst>
                                          <p:attrName>ppt_x</p:attrName>
                                        </p:attrNameLst>
                                      </p:cBhvr>
                                      <p:tavLst>
                                        <p:tav tm="0">
                                          <p:val>
                                            <p:strVal val="0-#ppt_w/2"/>
                                          </p:val>
                                        </p:tav>
                                        <p:tav tm="100000">
                                          <p:val>
                                            <p:strVal val="#ppt_x"/>
                                          </p:val>
                                        </p:tav>
                                      </p:tavLst>
                                    </p:anim>
                                    <p:anim calcmode="lin" valueType="num">
                                      <p:cBhvr additive="base">
                                        <p:cTn id="39"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0" presetClass="path" presetSubtype="0" accel="50000" decel="50000" fill="hold" grpId="0" nodeType="clickEffect">
                                  <p:stCondLst>
                                    <p:cond delay="0"/>
                                  </p:stCondLst>
                                  <p:childTnLst>
                                    <p:animMotion origin="layout" path="M 4.72222E-6 -0.00324 C 0.10225 -0.04972 0.20468 -0.09598 0.24965 -0.03978 C 0.29461 0.01665 0.26597 0.27359 0.26927 0.33534 " pathEditMode="relative" rAng="0" ptsTypes="aaA">
                                      <p:cBhvr>
                                        <p:cTn id="43" dur="2000" fill="hold"/>
                                        <p:tgtEl>
                                          <p:spTgt spid="19"/>
                                        </p:tgtEl>
                                        <p:attrNameLst>
                                          <p:attrName>ppt_x</p:attrName>
                                          <p:attrName>ppt_y</p:attrName>
                                        </p:attrNameLst>
                                      </p:cBhvr>
                                      <p:rCtr x="14700" y="12300"/>
                                    </p:animMotion>
                                  </p:childTnLst>
                                  <p:subTnLst>
                                    <p:animClr clrSpc="rgb" dir="cw">
                                      <p:cBhvr override="childStyle">
                                        <p:cTn dur="1" fill="hold" display="0" masterRel="nextClick" afterEffect="1"/>
                                        <p:tgtEl>
                                          <p:spTgt spid="19"/>
                                        </p:tgtEl>
                                        <p:attrNameLst>
                                          <p:attrName>ppt_c</p:attrName>
                                        </p:attrNameLst>
                                      </p:cBhvr>
                                      <p:to>
                                        <a:srgbClr val="FF9900"/>
                                      </p:to>
                                    </p:animClr>
                                  </p:subTnLst>
                                </p:cTn>
                              </p:par>
                            </p:childTnLst>
                          </p:cTn>
                        </p:par>
                      </p:childTnLst>
                    </p:cTn>
                  </p:par>
                  <p:par>
                    <p:cTn id="44" fill="hold">
                      <p:stCondLst>
                        <p:cond delay="indefinite"/>
                      </p:stCondLst>
                      <p:childTnLst>
                        <p:par>
                          <p:cTn id="45" fill="hold">
                            <p:stCondLst>
                              <p:cond delay="0"/>
                            </p:stCondLst>
                            <p:childTnLst>
                              <p:par>
                                <p:cTn id="46" presetID="0" presetClass="path" presetSubtype="0" accel="50000" decel="50000" fill="hold" grpId="0" nodeType="clickEffect">
                                  <p:stCondLst>
                                    <p:cond delay="0"/>
                                  </p:stCondLst>
                                  <p:childTnLst>
                                    <p:animMotion origin="layout" path="M 2.5E-6 -5.2729E-7 C 0.20139 -0.06753 0.40312 -0.13437 0.49184 -0.05296 C 0.58073 0.02891 0.52396 0.40217 0.53055 0.49214 " pathEditMode="relative" rAng="0" ptsTypes="aaA">
                                      <p:cBhvr>
                                        <p:cTn id="47" dur="2000" fill="hold"/>
                                        <p:tgtEl>
                                          <p:spTgt spid="21"/>
                                        </p:tgtEl>
                                        <p:attrNameLst>
                                          <p:attrName>ppt_x</p:attrName>
                                          <p:attrName>ppt_y</p:attrName>
                                        </p:attrNameLst>
                                      </p:cBhvr>
                                      <p:rCtr x="29000" y="17900"/>
                                    </p:animMotion>
                                  </p:childTnLst>
                                  <p:subTnLst>
                                    <p:animClr clrSpc="rgb" dir="cw">
                                      <p:cBhvr override="childStyle">
                                        <p:cTn dur="1" fill="hold" display="0" masterRel="nextClick" afterEffect="1"/>
                                        <p:tgtEl>
                                          <p:spTgt spid="21"/>
                                        </p:tgtEl>
                                        <p:attrNameLst>
                                          <p:attrName>ppt_c</p:attrName>
                                        </p:attrNameLst>
                                      </p:cBhvr>
                                      <p:to>
                                        <a:srgbClr val="FF9900"/>
                                      </p:to>
                                    </p:animClr>
                                  </p:subTnLst>
                                </p:cTn>
                              </p:par>
                            </p:childTnLst>
                          </p:cTn>
                        </p:par>
                      </p:childTnLst>
                    </p:cTn>
                  </p:par>
                  <p:par>
                    <p:cTn id="48" fill="hold">
                      <p:stCondLst>
                        <p:cond delay="indefinite"/>
                      </p:stCondLst>
                      <p:childTnLst>
                        <p:par>
                          <p:cTn id="49" fill="hold">
                            <p:stCondLst>
                              <p:cond delay="0"/>
                            </p:stCondLst>
                            <p:childTnLst>
                              <p:par>
                                <p:cTn id="50" presetID="0" presetClass="path" presetSubtype="0" accel="50000" decel="50000" fill="hold" grpId="0" nodeType="clickEffect">
                                  <p:stCondLst>
                                    <p:cond delay="0"/>
                                  </p:stCondLst>
                                  <p:childTnLst>
                                    <p:animMotion origin="layout" path="M -0.0316 -0.01734 C -0.04393 -0.15888 -0.05608 -0.30041 -0.07795 -0.24815 C -0.09983 -0.19588 -0.14879 0.20583 -0.16302 0.29672 " pathEditMode="relative" rAng="0" ptsTypes="aaA">
                                      <p:cBhvr>
                                        <p:cTn id="51" dur="2000" fill="hold"/>
                                        <p:tgtEl>
                                          <p:spTgt spid="25"/>
                                        </p:tgtEl>
                                        <p:attrNameLst>
                                          <p:attrName>ppt_x</p:attrName>
                                          <p:attrName>ppt_y</p:attrName>
                                        </p:attrNameLst>
                                      </p:cBhvr>
                                      <p:rCtr x="-6600" y="1500"/>
                                    </p:animMotion>
                                  </p:childTnLst>
                                </p:cTn>
                              </p:par>
                            </p:childTnLst>
                          </p:cTn>
                        </p:par>
                      </p:childTnLst>
                    </p:cTn>
                  </p:par>
                  <p:par>
                    <p:cTn id="52" fill="hold">
                      <p:stCondLst>
                        <p:cond delay="indefinite"/>
                      </p:stCondLst>
                      <p:childTnLst>
                        <p:par>
                          <p:cTn id="53" fill="hold">
                            <p:stCondLst>
                              <p:cond delay="0"/>
                            </p:stCondLst>
                            <p:childTnLst>
                              <p:par>
                                <p:cTn id="54" presetID="0" presetClass="path" presetSubtype="0" accel="50000" decel="50000" fill="hold" grpId="0" nodeType="clickEffect">
                                  <p:stCondLst>
                                    <p:cond delay="0"/>
                                  </p:stCondLst>
                                  <p:childTnLst>
                                    <p:animMotion origin="layout" path="M 0.03125 -0.00231 C 0.11163 -0.10962 0.19202 -0.21669 0.20156 -0.18732 C 0.21111 -0.15772 0.10729 0.11425 0.08837 0.17484 " pathEditMode="relative" rAng="0" ptsTypes="aaA">
                                      <p:cBhvr>
                                        <p:cTn id="55" dur="2000" fill="hold"/>
                                        <p:tgtEl>
                                          <p:spTgt spid="26"/>
                                        </p:tgtEl>
                                        <p:attrNameLst>
                                          <p:attrName>ppt_x</p:attrName>
                                          <p:attrName>ppt_y</p:attrName>
                                        </p:attrNameLst>
                                      </p:cBhvr>
                                      <p:rCtr x="9000" y="-1900"/>
                                    </p:animMotion>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7"/>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 presetClass="entr" presetSubtype="9" fill="hold" grpId="0" nodeType="click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additive="base">
                                        <p:cTn id="64" dur="500" fill="hold"/>
                                        <p:tgtEl>
                                          <p:spTgt spid="29"/>
                                        </p:tgtEl>
                                        <p:attrNameLst>
                                          <p:attrName>ppt_x</p:attrName>
                                        </p:attrNameLst>
                                      </p:cBhvr>
                                      <p:tavLst>
                                        <p:tav tm="0">
                                          <p:val>
                                            <p:strVal val="0-#ppt_w/2"/>
                                          </p:val>
                                        </p:tav>
                                        <p:tav tm="100000">
                                          <p:val>
                                            <p:strVal val="#ppt_x"/>
                                          </p:val>
                                        </p:tav>
                                      </p:tavLst>
                                    </p:anim>
                                    <p:anim calcmode="lin" valueType="num">
                                      <p:cBhvr additive="base">
                                        <p:cTn id="65"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8" fill="hold" grpId="0" nodeType="clickEffect">
                                  <p:stCondLst>
                                    <p:cond delay="0"/>
                                  </p:stCondLst>
                                  <p:childTnLst>
                                    <p:set>
                                      <p:cBhvr>
                                        <p:cTn id="69" dur="1" fill="hold">
                                          <p:stCondLst>
                                            <p:cond delay="0"/>
                                          </p:stCondLst>
                                        </p:cTn>
                                        <p:tgtEl>
                                          <p:spTgt spid="30"/>
                                        </p:tgtEl>
                                        <p:attrNameLst>
                                          <p:attrName>style.visibility</p:attrName>
                                        </p:attrNameLst>
                                      </p:cBhvr>
                                      <p:to>
                                        <p:strVal val="visible"/>
                                      </p:to>
                                    </p:set>
                                    <p:anim calcmode="lin" valueType="num">
                                      <p:cBhvr additive="base">
                                        <p:cTn id="70" dur="500" fill="hold"/>
                                        <p:tgtEl>
                                          <p:spTgt spid="30"/>
                                        </p:tgtEl>
                                        <p:attrNameLst>
                                          <p:attrName>ppt_x</p:attrName>
                                        </p:attrNameLst>
                                      </p:cBhvr>
                                      <p:tavLst>
                                        <p:tav tm="0">
                                          <p:val>
                                            <p:strVal val="0-#ppt_w/2"/>
                                          </p:val>
                                        </p:tav>
                                        <p:tav tm="100000">
                                          <p:val>
                                            <p:strVal val="#ppt_x"/>
                                          </p:val>
                                        </p:tav>
                                      </p:tavLst>
                                    </p:anim>
                                    <p:anim calcmode="lin" valueType="num">
                                      <p:cBhvr additive="base">
                                        <p:cTn id="71"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9" grpId="0"/>
      <p:bldP spid="21" grpId="0"/>
      <p:bldP spid="25" grpId="0"/>
      <p:bldP spid="26" grpId="0"/>
      <p:bldP spid="27" grpId="0"/>
      <p:bldP spid="23" grpId="0"/>
      <p:bldP spid="28" grpId="0"/>
      <p:bldP spid="29" grpId="0"/>
      <p:bldP spid="3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0" y="76200"/>
            <a:ext cx="4114800" cy="584775"/>
          </a:xfrm>
          <a:prstGeom prst="rect">
            <a:avLst/>
          </a:prstGeom>
          <a:noFill/>
        </p:spPr>
        <p:txBody>
          <a:bodyPr wrap="square" rtlCol="0">
            <a:spAutoFit/>
          </a:bodyPr>
          <a:lstStyle/>
          <a:p>
            <a:r>
              <a:rPr lang="en-US" sz="3200" u="sng" dirty="0">
                <a:solidFill>
                  <a:srgbClr val="FF0000"/>
                </a:solidFill>
              </a:rPr>
              <a:t>Non Trading Concern</a:t>
            </a:r>
          </a:p>
        </p:txBody>
      </p:sp>
      <p:sp>
        <p:nvSpPr>
          <p:cNvPr id="13" name="TextBox 12"/>
          <p:cNvSpPr txBox="1"/>
          <p:nvPr/>
        </p:nvSpPr>
        <p:spPr>
          <a:xfrm>
            <a:off x="1447800" y="863025"/>
            <a:ext cx="5888150" cy="584775"/>
          </a:xfrm>
          <a:prstGeom prst="rect">
            <a:avLst/>
          </a:prstGeom>
          <a:noFill/>
        </p:spPr>
        <p:txBody>
          <a:bodyPr wrap="none" rtlCol="0">
            <a:spAutoFit/>
          </a:bodyPr>
          <a:lstStyle/>
          <a:p>
            <a:r>
              <a:rPr lang="en-US" sz="3200" dirty="0"/>
              <a:t>Treatment of some special items</a:t>
            </a:r>
          </a:p>
        </p:txBody>
      </p:sp>
      <p:sp>
        <p:nvSpPr>
          <p:cNvPr id="17" name="TextBox 16"/>
          <p:cNvSpPr txBox="1"/>
          <p:nvPr/>
        </p:nvSpPr>
        <p:spPr>
          <a:xfrm>
            <a:off x="304800" y="1313557"/>
            <a:ext cx="8534400" cy="5016758"/>
          </a:xfrm>
          <a:prstGeom prst="rect">
            <a:avLst/>
          </a:prstGeom>
          <a:noFill/>
        </p:spPr>
        <p:txBody>
          <a:bodyPr wrap="square" rtlCol="0">
            <a:spAutoFit/>
          </a:bodyPr>
          <a:lstStyle/>
          <a:p>
            <a:r>
              <a:rPr lang="en-US" sz="4000" dirty="0">
                <a:solidFill>
                  <a:srgbClr val="C00000"/>
                </a:solidFill>
              </a:rPr>
              <a:t>Consumable Items:</a:t>
            </a:r>
            <a:r>
              <a:rPr lang="en-US" sz="2800" dirty="0">
                <a:solidFill>
                  <a:srgbClr val="C00000"/>
                </a:solidFill>
              </a:rPr>
              <a:t>  </a:t>
            </a:r>
            <a:br>
              <a:rPr lang="en-US" sz="2800" dirty="0">
                <a:solidFill>
                  <a:srgbClr val="C00000"/>
                </a:solidFill>
              </a:rPr>
            </a:br>
            <a:r>
              <a:rPr lang="en-US" sz="2800" dirty="0">
                <a:solidFill>
                  <a:srgbClr val="C00000"/>
                </a:solidFill>
              </a:rPr>
              <a:t>       </a:t>
            </a:r>
            <a:r>
              <a:rPr lang="en-US" sz="2800" dirty="0">
                <a:solidFill>
                  <a:srgbClr val="FFFF00"/>
                </a:solidFill>
              </a:rPr>
              <a:t>Such items of expenses which remains use on regular basis and organization has their stocks in the opening and closing of the books or any one of them.  </a:t>
            </a:r>
            <a:br>
              <a:rPr lang="en-US" sz="2800" dirty="0">
                <a:solidFill>
                  <a:srgbClr val="FFFF00"/>
                </a:solidFill>
              </a:rPr>
            </a:br>
            <a:r>
              <a:rPr lang="en-US" sz="2800" dirty="0">
                <a:solidFill>
                  <a:srgbClr val="FFFF00"/>
                </a:solidFill>
              </a:rPr>
              <a:t> </a:t>
            </a:r>
          </a:p>
          <a:p>
            <a:r>
              <a:rPr lang="en-US" sz="2800" dirty="0">
                <a:solidFill>
                  <a:srgbClr val="FFFF00"/>
                </a:solidFill>
              </a:rPr>
              <a:t>Consumption of such items is only treated as expenses</a:t>
            </a:r>
            <a:br>
              <a:rPr lang="en-US" sz="2800" dirty="0">
                <a:solidFill>
                  <a:srgbClr val="FFFF00"/>
                </a:solidFill>
              </a:rPr>
            </a:br>
            <a:r>
              <a:rPr lang="en-US" sz="2800" dirty="0">
                <a:solidFill>
                  <a:srgbClr val="FFFF00"/>
                </a:solidFill>
              </a:rPr>
              <a:t>Consumption is the part of total goods that is used during a particular period. </a:t>
            </a:r>
          </a:p>
          <a:p>
            <a:endParaRPr lang="en-US" sz="2800" dirty="0">
              <a:solidFill>
                <a:srgbClr val="FFFF00"/>
              </a:solidFill>
            </a:endParaRPr>
          </a:p>
          <a:p>
            <a:r>
              <a:rPr lang="en-US" sz="2800" dirty="0">
                <a:solidFill>
                  <a:srgbClr val="FFFF00"/>
                </a:solidFill>
              </a:rPr>
              <a:t>Hence consumption of such items needed to be calculated.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0" y="76200"/>
            <a:ext cx="4114800" cy="584775"/>
          </a:xfrm>
          <a:prstGeom prst="rect">
            <a:avLst/>
          </a:prstGeom>
          <a:noFill/>
        </p:spPr>
        <p:txBody>
          <a:bodyPr wrap="square" rtlCol="0">
            <a:spAutoFit/>
          </a:bodyPr>
          <a:lstStyle/>
          <a:p>
            <a:r>
              <a:rPr lang="en-US" sz="3200" u="sng" dirty="0">
                <a:solidFill>
                  <a:srgbClr val="FF0000"/>
                </a:solidFill>
              </a:rPr>
              <a:t>Non Trading Concern</a:t>
            </a:r>
          </a:p>
        </p:txBody>
      </p:sp>
      <p:sp>
        <p:nvSpPr>
          <p:cNvPr id="13" name="TextBox 12"/>
          <p:cNvSpPr txBox="1"/>
          <p:nvPr/>
        </p:nvSpPr>
        <p:spPr>
          <a:xfrm>
            <a:off x="1870622" y="863025"/>
            <a:ext cx="5199052" cy="584775"/>
          </a:xfrm>
          <a:prstGeom prst="rect">
            <a:avLst/>
          </a:prstGeom>
          <a:noFill/>
        </p:spPr>
        <p:txBody>
          <a:bodyPr wrap="none" rtlCol="0">
            <a:spAutoFit/>
          </a:bodyPr>
          <a:lstStyle/>
          <a:p>
            <a:r>
              <a:rPr lang="en-US" sz="3200" dirty="0"/>
              <a:t>Calculation of Consumption</a:t>
            </a:r>
          </a:p>
        </p:txBody>
      </p:sp>
      <p:graphicFrame>
        <p:nvGraphicFramePr>
          <p:cNvPr id="8" name="Table 7"/>
          <p:cNvGraphicFramePr>
            <a:graphicFrameLocks noGrp="1"/>
          </p:cNvGraphicFramePr>
          <p:nvPr>
            <p:extLst>
              <p:ext uri="{D42A27DB-BD31-4B8C-83A1-F6EECF244321}">
                <p14:modId xmlns:p14="http://schemas.microsoft.com/office/powerpoint/2010/main" val="394071268"/>
              </p:ext>
            </p:extLst>
          </p:nvPr>
        </p:nvGraphicFramePr>
        <p:xfrm>
          <a:off x="152400" y="2118360"/>
          <a:ext cx="4495800" cy="3291840"/>
        </p:xfrm>
        <a:graphic>
          <a:graphicData uri="http://schemas.openxmlformats.org/drawingml/2006/table">
            <a:tbl>
              <a:tblPr firstRow="1" bandRow="1">
                <a:tableStyleId>{5C22544A-7EE6-4342-B048-85BDC9FD1C3A}</a:tableStyleId>
              </a:tblPr>
              <a:tblGrid>
                <a:gridCol w="3734973">
                  <a:extLst>
                    <a:ext uri="{9D8B030D-6E8A-4147-A177-3AD203B41FA5}">
                      <a16:colId xmlns:a16="http://schemas.microsoft.com/office/drawing/2014/main" val="20000"/>
                    </a:ext>
                  </a:extLst>
                </a:gridCol>
                <a:gridCol w="760827">
                  <a:extLst>
                    <a:ext uri="{9D8B030D-6E8A-4147-A177-3AD203B41FA5}">
                      <a16:colId xmlns:a16="http://schemas.microsoft.com/office/drawing/2014/main" val="20001"/>
                    </a:ext>
                  </a:extLst>
                </a:gridCol>
              </a:tblGrid>
              <a:tr h="218440">
                <a:tc>
                  <a:txBody>
                    <a:bodyPr/>
                    <a:lstStyle/>
                    <a:p>
                      <a:r>
                        <a:rPr lang="en-US" dirty="0"/>
                        <a:t>                </a:t>
                      </a:r>
                      <a:r>
                        <a:rPr lang="en-IN" dirty="0"/>
                        <a:t>EXPENDITURE </a:t>
                      </a:r>
                      <a:endParaRPr lang="en-US" dirty="0"/>
                    </a:p>
                  </a:txBody>
                  <a:tcPr/>
                </a:tc>
                <a:tc>
                  <a:txBody>
                    <a:bodyPr/>
                    <a:lstStyle/>
                    <a:p>
                      <a:r>
                        <a:rPr lang="en-US" dirty="0"/>
                        <a:t>AMT.</a:t>
                      </a:r>
                    </a:p>
                  </a:txBody>
                  <a:tcPr/>
                </a:tc>
                <a:extLst>
                  <a:ext uri="{0D108BD9-81ED-4DB2-BD59-A6C34878D82A}">
                    <a16:rowId xmlns:a16="http://schemas.microsoft.com/office/drawing/2014/main" val="10000"/>
                  </a:ext>
                </a:extLst>
              </a:tr>
              <a:tr h="218440">
                <a:tc>
                  <a:txBody>
                    <a:bodyPr/>
                    <a:lstStyle/>
                    <a:p>
                      <a:r>
                        <a:rPr lang="en-US" sz="1600" dirty="0"/>
                        <a:t>Amount</a:t>
                      </a:r>
                      <a:r>
                        <a:rPr lang="en-US" sz="1600" baseline="0" dirty="0"/>
                        <a:t> paid for  material </a:t>
                      </a:r>
                      <a:endParaRPr lang="en-US" sz="1600" dirty="0"/>
                    </a:p>
                  </a:txBody>
                  <a:tcPr/>
                </a:tc>
                <a:tc>
                  <a:txBody>
                    <a:bodyPr/>
                    <a:lstStyle/>
                    <a:p>
                      <a:endParaRPr lang="en-US" dirty="0"/>
                    </a:p>
                  </a:txBody>
                  <a:tcPr/>
                </a:tc>
                <a:extLst>
                  <a:ext uri="{0D108BD9-81ED-4DB2-BD59-A6C34878D82A}">
                    <a16:rowId xmlns:a16="http://schemas.microsoft.com/office/drawing/2014/main" val="10001"/>
                  </a:ext>
                </a:extLst>
              </a:tr>
              <a:tr h="218440">
                <a:tc>
                  <a:txBody>
                    <a:bodyPr/>
                    <a:lstStyle/>
                    <a:p>
                      <a:r>
                        <a:rPr lang="en-US" sz="1600" dirty="0">
                          <a:solidFill>
                            <a:srgbClr val="00B050"/>
                          </a:solidFill>
                        </a:rPr>
                        <a:t>Add: opening stock of material </a:t>
                      </a:r>
                    </a:p>
                  </a:txBody>
                  <a:tcPr/>
                </a:tc>
                <a:tc>
                  <a:txBody>
                    <a:bodyPr/>
                    <a:lstStyle/>
                    <a:p>
                      <a:endParaRPr lang="en-US" dirty="0"/>
                    </a:p>
                  </a:txBody>
                  <a:tcPr/>
                </a:tc>
                <a:extLst>
                  <a:ext uri="{0D108BD9-81ED-4DB2-BD59-A6C34878D82A}">
                    <a16:rowId xmlns:a16="http://schemas.microsoft.com/office/drawing/2014/main" val="10002"/>
                  </a:ext>
                </a:extLst>
              </a:tr>
              <a:tr h="218440">
                <a:tc>
                  <a:txBody>
                    <a:bodyPr/>
                    <a:lstStyle/>
                    <a:p>
                      <a:r>
                        <a:rPr lang="en-US" sz="1600" dirty="0">
                          <a:solidFill>
                            <a:srgbClr val="FF0000"/>
                          </a:solidFill>
                        </a:rPr>
                        <a:t>Less: Closing stock of material</a:t>
                      </a:r>
                    </a:p>
                  </a:txBody>
                  <a:tcPr/>
                </a:tc>
                <a:tc>
                  <a:txBody>
                    <a:bodyPr/>
                    <a:lstStyle/>
                    <a:p>
                      <a:endParaRPr lang="en-US" dirty="0"/>
                    </a:p>
                  </a:txBody>
                  <a:tcPr/>
                </a:tc>
                <a:extLst>
                  <a:ext uri="{0D108BD9-81ED-4DB2-BD59-A6C34878D82A}">
                    <a16:rowId xmlns:a16="http://schemas.microsoft.com/office/drawing/2014/main" val="10003"/>
                  </a:ext>
                </a:extLst>
              </a:tr>
              <a:tr h="218440">
                <a:tc>
                  <a:txBody>
                    <a:bodyPr/>
                    <a:lstStyle/>
                    <a:p>
                      <a:r>
                        <a:rPr lang="en-US" sz="1600" dirty="0">
                          <a:solidFill>
                            <a:srgbClr val="00B050"/>
                          </a:solidFill>
                        </a:rPr>
                        <a:t>Add: Closing</a:t>
                      </a:r>
                      <a:r>
                        <a:rPr lang="en-US" sz="1600" baseline="0" dirty="0">
                          <a:solidFill>
                            <a:srgbClr val="00B050"/>
                          </a:solidFill>
                        </a:rPr>
                        <a:t> Creditors</a:t>
                      </a:r>
                      <a:r>
                        <a:rPr lang="en-US" sz="1600" baseline="0" dirty="0"/>
                        <a:t> </a:t>
                      </a:r>
                      <a:endParaRPr lang="en-US" sz="1600" dirty="0"/>
                    </a:p>
                  </a:txBody>
                  <a:tcPr/>
                </a:tc>
                <a:tc>
                  <a:txBody>
                    <a:bodyPr/>
                    <a:lstStyle/>
                    <a:p>
                      <a:endParaRPr lang="en-US" dirty="0"/>
                    </a:p>
                  </a:txBody>
                  <a:tcPr/>
                </a:tc>
                <a:extLst>
                  <a:ext uri="{0D108BD9-81ED-4DB2-BD59-A6C34878D82A}">
                    <a16:rowId xmlns:a16="http://schemas.microsoft.com/office/drawing/2014/main" val="10004"/>
                  </a:ext>
                </a:extLst>
              </a:tr>
              <a:tr h="218440">
                <a:tc>
                  <a:txBody>
                    <a:bodyPr/>
                    <a:lstStyle/>
                    <a:p>
                      <a:r>
                        <a:rPr lang="en-US" sz="1600" dirty="0">
                          <a:solidFill>
                            <a:srgbClr val="FF0000"/>
                          </a:solidFill>
                        </a:rPr>
                        <a:t>Less: Opening Creditors</a:t>
                      </a:r>
                    </a:p>
                  </a:txBody>
                  <a:tcPr/>
                </a:tc>
                <a:tc>
                  <a:txBody>
                    <a:bodyPr/>
                    <a:lstStyle/>
                    <a:p>
                      <a:endParaRPr lang="en-US" dirty="0"/>
                    </a:p>
                  </a:txBody>
                  <a:tcPr/>
                </a:tc>
                <a:extLst>
                  <a:ext uri="{0D108BD9-81ED-4DB2-BD59-A6C34878D82A}">
                    <a16:rowId xmlns:a16="http://schemas.microsoft.com/office/drawing/2014/main" val="10005"/>
                  </a:ext>
                </a:extLst>
              </a:tr>
              <a:tr h="218440">
                <a:tc>
                  <a:txBody>
                    <a:bodyPr/>
                    <a:lstStyle/>
                    <a:p>
                      <a:r>
                        <a:rPr lang="en-US" sz="1600" dirty="0">
                          <a:solidFill>
                            <a:srgbClr val="00B050"/>
                          </a:solidFill>
                        </a:rPr>
                        <a:t>Add: Opening Advance to</a:t>
                      </a:r>
                      <a:r>
                        <a:rPr lang="en-US" sz="1600" baseline="0" dirty="0">
                          <a:solidFill>
                            <a:srgbClr val="00B050"/>
                          </a:solidFill>
                        </a:rPr>
                        <a:t> Creditors</a:t>
                      </a:r>
                      <a:endParaRPr lang="en-US" sz="1600" dirty="0">
                        <a:solidFill>
                          <a:srgbClr val="00B050"/>
                        </a:solidFill>
                      </a:endParaRPr>
                    </a:p>
                  </a:txBody>
                  <a:tcPr/>
                </a:tc>
                <a:tc>
                  <a:txBody>
                    <a:bodyPr/>
                    <a:lstStyle/>
                    <a:p>
                      <a:endParaRPr lang="en-US" dirty="0"/>
                    </a:p>
                  </a:txBody>
                  <a:tcPr/>
                </a:tc>
                <a:extLst>
                  <a:ext uri="{0D108BD9-81ED-4DB2-BD59-A6C34878D82A}">
                    <a16:rowId xmlns:a16="http://schemas.microsoft.com/office/drawing/2014/main" val="10006"/>
                  </a:ext>
                </a:extLst>
              </a:tr>
              <a:tr h="218440">
                <a:tc>
                  <a:txBody>
                    <a:bodyPr/>
                    <a:lstStyle/>
                    <a:p>
                      <a:r>
                        <a:rPr lang="en-US" sz="1600" dirty="0">
                          <a:solidFill>
                            <a:srgbClr val="FF0000"/>
                          </a:solidFill>
                        </a:rPr>
                        <a:t>Less: Closing Advance</a:t>
                      </a:r>
                      <a:r>
                        <a:rPr lang="en-US" sz="1600" baseline="0" dirty="0">
                          <a:solidFill>
                            <a:srgbClr val="FF0000"/>
                          </a:solidFill>
                        </a:rPr>
                        <a:t> to Creditors</a:t>
                      </a:r>
                      <a:endParaRPr lang="en-US" sz="1600" dirty="0">
                        <a:solidFill>
                          <a:srgbClr val="FF0000"/>
                        </a:solidFill>
                      </a:endParaRPr>
                    </a:p>
                  </a:txBody>
                  <a:tcPr/>
                </a:tc>
                <a:tc>
                  <a:txBody>
                    <a:bodyPr/>
                    <a:lstStyle/>
                    <a:p>
                      <a:endParaRPr lang="en-US" dirty="0"/>
                    </a:p>
                  </a:txBody>
                  <a:tcPr/>
                </a:tc>
                <a:extLst>
                  <a:ext uri="{0D108BD9-81ED-4DB2-BD59-A6C34878D82A}">
                    <a16:rowId xmlns:a16="http://schemas.microsoft.com/office/drawing/2014/main" val="10007"/>
                  </a:ext>
                </a:extLst>
              </a:tr>
              <a:tr h="218440">
                <a:tc>
                  <a:txBody>
                    <a:bodyPr/>
                    <a:lstStyle/>
                    <a:p>
                      <a:r>
                        <a:rPr lang="en-US" sz="1600" dirty="0"/>
                        <a:t>Amount to be shown as expenses</a:t>
                      </a:r>
                    </a:p>
                  </a:txBody>
                  <a:tcPr/>
                </a:tc>
                <a:tc>
                  <a:txBody>
                    <a:bodyPr/>
                    <a:lstStyle/>
                    <a:p>
                      <a:endParaRPr lang="en-US" dirty="0"/>
                    </a:p>
                  </a:txBody>
                  <a:tcPr/>
                </a:tc>
                <a:extLst>
                  <a:ext uri="{0D108BD9-81ED-4DB2-BD59-A6C34878D82A}">
                    <a16:rowId xmlns:a16="http://schemas.microsoft.com/office/drawing/2014/main" val="10008"/>
                  </a:ext>
                </a:extLst>
              </a:tr>
            </a:tbl>
          </a:graphicData>
        </a:graphic>
      </p:graphicFrame>
      <p:graphicFrame>
        <p:nvGraphicFramePr>
          <p:cNvPr id="10" name="Table 9"/>
          <p:cNvGraphicFramePr>
            <a:graphicFrameLocks noGrp="1"/>
          </p:cNvGraphicFramePr>
          <p:nvPr/>
        </p:nvGraphicFramePr>
        <p:xfrm>
          <a:off x="4800600" y="2237096"/>
          <a:ext cx="4114802" cy="1224280"/>
        </p:xfrm>
        <a:graphic>
          <a:graphicData uri="http://schemas.openxmlformats.org/drawingml/2006/table">
            <a:tbl>
              <a:tblPr firstRow="1" bandRow="1">
                <a:tableStyleId>{5C22544A-7EE6-4342-B048-85BDC9FD1C3A}</a:tableStyleId>
              </a:tblPr>
              <a:tblGrid>
                <a:gridCol w="1697356">
                  <a:extLst>
                    <a:ext uri="{9D8B030D-6E8A-4147-A177-3AD203B41FA5}">
                      <a16:colId xmlns:a16="http://schemas.microsoft.com/office/drawing/2014/main" val="20000"/>
                    </a:ext>
                  </a:extLst>
                </a:gridCol>
                <a:gridCol w="360045">
                  <a:extLst>
                    <a:ext uri="{9D8B030D-6E8A-4147-A177-3AD203B41FA5}">
                      <a16:colId xmlns:a16="http://schemas.microsoft.com/office/drawing/2014/main" val="20001"/>
                    </a:ext>
                  </a:extLst>
                </a:gridCol>
                <a:gridCol w="1697356">
                  <a:extLst>
                    <a:ext uri="{9D8B030D-6E8A-4147-A177-3AD203B41FA5}">
                      <a16:colId xmlns:a16="http://schemas.microsoft.com/office/drawing/2014/main" val="20002"/>
                    </a:ext>
                  </a:extLst>
                </a:gridCol>
                <a:gridCol w="360045">
                  <a:extLst>
                    <a:ext uri="{9D8B030D-6E8A-4147-A177-3AD203B41FA5}">
                      <a16:colId xmlns:a16="http://schemas.microsoft.com/office/drawing/2014/main" val="20003"/>
                    </a:ext>
                  </a:extLst>
                </a:gridCol>
              </a:tblGrid>
              <a:tr h="370840">
                <a:tc>
                  <a:txBody>
                    <a:bodyPr/>
                    <a:lstStyle/>
                    <a:p>
                      <a:r>
                        <a:rPr lang="en-US" dirty="0"/>
                        <a:t>Liabilities</a:t>
                      </a:r>
                    </a:p>
                  </a:txBody>
                  <a:tcPr/>
                </a:tc>
                <a:tc>
                  <a:txBody>
                    <a:bodyPr/>
                    <a:lstStyle/>
                    <a:p>
                      <a:r>
                        <a:rPr lang="en-US" sz="600" dirty="0"/>
                        <a:t>Amt.</a:t>
                      </a:r>
                    </a:p>
                  </a:txBody>
                  <a:tcPr/>
                </a:tc>
                <a:tc>
                  <a:txBody>
                    <a:bodyPr/>
                    <a:lstStyle/>
                    <a:p>
                      <a:r>
                        <a:rPr lang="en-US" dirty="0"/>
                        <a:t>Assets</a:t>
                      </a:r>
                    </a:p>
                  </a:txBody>
                  <a:tcPr/>
                </a:tc>
                <a:tc>
                  <a:txBody>
                    <a:bodyPr/>
                    <a:lstStyle/>
                    <a:p>
                      <a:r>
                        <a:rPr lang="en-US" sz="600" dirty="0"/>
                        <a:t>Amt.</a:t>
                      </a:r>
                    </a:p>
                  </a:txBody>
                  <a:tcPr/>
                </a:tc>
                <a:extLst>
                  <a:ext uri="{0D108BD9-81ED-4DB2-BD59-A6C34878D82A}">
                    <a16:rowId xmlns:a16="http://schemas.microsoft.com/office/drawing/2014/main" val="10000"/>
                  </a:ext>
                </a:extLst>
              </a:tr>
              <a:tr h="370840">
                <a:tc>
                  <a:txBody>
                    <a:bodyPr/>
                    <a:lstStyle/>
                    <a:p>
                      <a:r>
                        <a:rPr lang="en-US" dirty="0"/>
                        <a:t>Creditors</a:t>
                      </a:r>
                    </a:p>
                  </a:txBody>
                  <a:tcPr/>
                </a:tc>
                <a:tc>
                  <a:txBody>
                    <a:bodyPr/>
                    <a:lstStyle/>
                    <a:p>
                      <a:endParaRPr lang="en-US" dirty="0"/>
                    </a:p>
                  </a:txBody>
                  <a:tcPr/>
                </a:tc>
                <a:tc>
                  <a:txBody>
                    <a:bodyPr/>
                    <a:lstStyle/>
                    <a:p>
                      <a:r>
                        <a:rPr lang="en-US" sz="1800" dirty="0"/>
                        <a:t>Stock</a:t>
                      </a:r>
                      <a:r>
                        <a:rPr lang="en-US" sz="1800" baseline="0" dirty="0"/>
                        <a:t> </a:t>
                      </a:r>
                      <a:br>
                        <a:rPr lang="en-US" sz="1800" baseline="0" dirty="0"/>
                      </a:br>
                      <a:r>
                        <a:rPr lang="en-US" sz="1600" baseline="0" dirty="0"/>
                        <a:t>Advances to Creditors</a:t>
                      </a:r>
                      <a:endParaRPr lang="en-US" sz="1400"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12" name="TextBox 11"/>
          <p:cNvSpPr txBox="1"/>
          <p:nvPr/>
        </p:nvSpPr>
        <p:spPr>
          <a:xfrm>
            <a:off x="5310123" y="1828800"/>
            <a:ext cx="3085525" cy="369332"/>
          </a:xfrm>
          <a:prstGeom prst="rect">
            <a:avLst/>
          </a:prstGeom>
          <a:noFill/>
        </p:spPr>
        <p:txBody>
          <a:bodyPr wrap="none" rtlCol="0">
            <a:spAutoFit/>
          </a:bodyPr>
          <a:lstStyle/>
          <a:p>
            <a:r>
              <a:rPr lang="en-US" dirty="0"/>
              <a:t>Balance Sheet as at Last Year </a:t>
            </a:r>
          </a:p>
        </p:txBody>
      </p:sp>
      <p:graphicFrame>
        <p:nvGraphicFramePr>
          <p:cNvPr id="14" name="Table 13"/>
          <p:cNvGraphicFramePr>
            <a:graphicFrameLocks noGrp="1"/>
          </p:cNvGraphicFramePr>
          <p:nvPr/>
        </p:nvGraphicFramePr>
        <p:xfrm>
          <a:off x="4800600" y="4155440"/>
          <a:ext cx="4114802" cy="1224280"/>
        </p:xfrm>
        <a:graphic>
          <a:graphicData uri="http://schemas.openxmlformats.org/drawingml/2006/table">
            <a:tbl>
              <a:tblPr firstRow="1" bandRow="1">
                <a:tableStyleId>{5C22544A-7EE6-4342-B048-85BDC9FD1C3A}</a:tableStyleId>
              </a:tblPr>
              <a:tblGrid>
                <a:gridCol w="1697356">
                  <a:extLst>
                    <a:ext uri="{9D8B030D-6E8A-4147-A177-3AD203B41FA5}">
                      <a16:colId xmlns:a16="http://schemas.microsoft.com/office/drawing/2014/main" val="20000"/>
                    </a:ext>
                  </a:extLst>
                </a:gridCol>
                <a:gridCol w="360045">
                  <a:extLst>
                    <a:ext uri="{9D8B030D-6E8A-4147-A177-3AD203B41FA5}">
                      <a16:colId xmlns:a16="http://schemas.microsoft.com/office/drawing/2014/main" val="20001"/>
                    </a:ext>
                  </a:extLst>
                </a:gridCol>
                <a:gridCol w="1697356">
                  <a:extLst>
                    <a:ext uri="{9D8B030D-6E8A-4147-A177-3AD203B41FA5}">
                      <a16:colId xmlns:a16="http://schemas.microsoft.com/office/drawing/2014/main" val="20002"/>
                    </a:ext>
                  </a:extLst>
                </a:gridCol>
                <a:gridCol w="360045">
                  <a:extLst>
                    <a:ext uri="{9D8B030D-6E8A-4147-A177-3AD203B41FA5}">
                      <a16:colId xmlns:a16="http://schemas.microsoft.com/office/drawing/2014/main" val="20003"/>
                    </a:ext>
                  </a:extLst>
                </a:gridCol>
              </a:tblGrid>
              <a:tr h="370840">
                <a:tc>
                  <a:txBody>
                    <a:bodyPr/>
                    <a:lstStyle/>
                    <a:p>
                      <a:r>
                        <a:rPr lang="en-US" dirty="0"/>
                        <a:t>Liabilities</a:t>
                      </a:r>
                    </a:p>
                  </a:txBody>
                  <a:tcPr/>
                </a:tc>
                <a:tc>
                  <a:txBody>
                    <a:bodyPr/>
                    <a:lstStyle/>
                    <a:p>
                      <a:r>
                        <a:rPr lang="en-US" sz="600" dirty="0"/>
                        <a:t>Amt.</a:t>
                      </a:r>
                    </a:p>
                  </a:txBody>
                  <a:tcPr/>
                </a:tc>
                <a:tc>
                  <a:txBody>
                    <a:bodyPr/>
                    <a:lstStyle/>
                    <a:p>
                      <a:r>
                        <a:rPr lang="en-US" dirty="0"/>
                        <a:t>Assets</a:t>
                      </a:r>
                    </a:p>
                  </a:txBody>
                  <a:tcPr/>
                </a:tc>
                <a:tc>
                  <a:txBody>
                    <a:bodyPr/>
                    <a:lstStyle/>
                    <a:p>
                      <a:r>
                        <a:rPr lang="en-US" sz="600" dirty="0"/>
                        <a:t>Amt.</a:t>
                      </a:r>
                    </a:p>
                  </a:txBody>
                  <a:tcPr/>
                </a:tc>
                <a:extLst>
                  <a:ext uri="{0D108BD9-81ED-4DB2-BD59-A6C34878D82A}">
                    <a16:rowId xmlns:a16="http://schemas.microsoft.com/office/drawing/2014/main" val="10000"/>
                  </a:ext>
                </a:extLst>
              </a:tr>
              <a:tr h="370840">
                <a:tc>
                  <a:txBody>
                    <a:bodyPr/>
                    <a:lstStyle/>
                    <a:p>
                      <a:r>
                        <a:rPr lang="en-US" sz="1600" dirty="0"/>
                        <a:t>Creditors</a:t>
                      </a:r>
                    </a:p>
                  </a:txBody>
                  <a:tcPr/>
                </a:tc>
                <a:tc>
                  <a:txBody>
                    <a:bodyPr/>
                    <a:lstStyle/>
                    <a:p>
                      <a:endParaRPr lang="en-US" dirty="0"/>
                    </a:p>
                  </a:txBody>
                  <a:tcPr/>
                </a:tc>
                <a:tc>
                  <a:txBody>
                    <a:bodyPr/>
                    <a:lstStyle/>
                    <a:p>
                      <a:r>
                        <a:rPr lang="en-US" dirty="0"/>
                        <a:t>Stock</a:t>
                      </a:r>
                      <a:r>
                        <a:rPr lang="en-US" baseline="0" dirty="0"/>
                        <a:t> </a:t>
                      </a:r>
                    </a:p>
                    <a:p>
                      <a:r>
                        <a:rPr lang="en-US" sz="1600" baseline="0" dirty="0"/>
                        <a:t>Advances to Creditors</a:t>
                      </a:r>
                      <a:endParaRPr lang="en-US" sz="1600"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15" name="TextBox 14"/>
          <p:cNvSpPr txBox="1"/>
          <p:nvPr/>
        </p:nvSpPr>
        <p:spPr>
          <a:xfrm>
            <a:off x="5119048" y="3726824"/>
            <a:ext cx="3402983" cy="369332"/>
          </a:xfrm>
          <a:prstGeom prst="rect">
            <a:avLst/>
          </a:prstGeom>
          <a:noFill/>
        </p:spPr>
        <p:txBody>
          <a:bodyPr wrap="none" rtlCol="0">
            <a:spAutoFit/>
          </a:bodyPr>
          <a:lstStyle/>
          <a:p>
            <a:r>
              <a:rPr lang="en-US" dirty="0"/>
              <a:t>Balance Sheet as at Current Year </a:t>
            </a:r>
          </a:p>
        </p:txBody>
      </p:sp>
      <p:sp>
        <p:nvSpPr>
          <p:cNvPr id="9" name="TextBox 8"/>
          <p:cNvSpPr txBox="1"/>
          <p:nvPr/>
        </p:nvSpPr>
        <p:spPr>
          <a:xfrm>
            <a:off x="457200" y="5715000"/>
            <a:ext cx="8320291" cy="646331"/>
          </a:xfrm>
          <a:prstGeom prst="rect">
            <a:avLst/>
          </a:prstGeom>
          <a:noFill/>
        </p:spPr>
        <p:txBody>
          <a:bodyPr wrap="none" rtlCol="0">
            <a:spAutoFit/>
          </a:bodyPr>
          <a:lstStyle/>
          <a:p>
            <a:r>
              <a:rPr lang="en-US" dirty="0">
                <a:solidFill>
                  <a:srgbClr val="FF0000"/>
                </a:solidFill>
              </a:rPr>
              <a:t>Note: Shown above are maximum possible  adjustments  which can be given, treat </a:t>
            </a:r>
            <a:br>
              <a:rPr lang="en-US" dirty="0">
                <a:solidFill>
                  <a:srgbClr val="FF0000"/>
                </a:solidFill>
              </a:rPr>
            </a:br>
            <a:r>
              <a:rPr lang="en-US" dirty="0">
                <a:solidFill>
                  <a:srgbClr val="FF0000"/>
                </a:solidFill>
              </a:rPr>
              <a:t>           only those which are given to you in question.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0" y="76200"/>
            <a:ext cx="4114800" cy="584775"/>
          </a:xfrm>
          <a:prstGeom prst="rect">
            <a:avLst/>
          </a:prstGeom>
          <a:noFill/>
        </p:spPr>
        <p:txBody>
          <a:bodyPr wrap="square" rtlCol="0">
            <a:spAutoFit/>
          </a:bodyPr>
          <a:lstStyle/>
          <a:p>
            <a:r>
              <a:rPr lang="en-US" sz="3200" u="sng" dirty="0">
                <a:solidFill>
                  <a:srgbClr val="FF0000"/>
                </a:solidFill>
              </a:rPr>
              <a:t>Non Trading Concern</a:t>
            </a:r>
          </a:p>
        </p:txBody>
      </p:sp>
      <p:sp>
        <p:nvSpPr>
          <p:cNvPr id="13" name="TextBox 12"/>
          <p:cNvSpPr txBox="1"/>
          <p:nvPr/>
        </p:nvSpPr>
        <p:spPr>
          <a:xfrm>
            <a:off x="2628782" y="582304"/>
            <a:ext cx="3314818" cy="400110"/>
          </a:xfrm>
          <a:prstGeom prst="rect">
            <a:avLst/>
          </a:prstGeom>
          <a:noFill/>
        </p:spPr>
        <p:txBody>
          <a:bodyPr wrap="none" rtlCol="0">
            <a:spAutoFit/>
          </a:bodyPr>
          <a:lstStyle/>
          <a:p>
            <a:r>
              <a:rPr lang="en-US" sz="2000" dirty="0"/>
              <a:t>Calculation of Consumption</a:t>
            </a:r>
          </a:p>
        </p:txBody>
      </p:sp>
      <p:graphicFrame>
        <p:nvGraphicFramePr>
          <p:cNvPr id="8" name="Table 7"/>
          <p:cNvGraphicFramePr>
            <a:graphicFrameLocks noGrp="1"/>
          </p:cNvGraphicFramePr>
          <p:nvPr>
            <p:extLst>
              <p:ext uri="{D42A27DB-BD31-4B8C-83A1-F6EECF244321}">
                <p14:modId xmlns:p14="http://schemas.microsoft.com/office/powerpoint/2010/main" val="2345110593"/>
              </p:ext>
            </p:extLst>
          </p:nvPr>
        </p:nvGraphicFramePr>
        <p:xfrm>
          <a:off x="193344" y="3337560"/>
          <a:ext cx="4495800" cy="3291840"/>
        </p:xfrm>
        <a:graphic>
          <a:graphicData uri="http://schemas.openxmlformats.org/drawingml/2006/table">
            <a:tbl>
              <a:tblPr firstRow="1" bandRow="1">
                <a:tableStyleId>{5C22544A-7EE6-4342-B048-85BDC9FD1C3A}</a:tableStyleId>
              </a:tblPr>
              <a:tblGrid>
                <a:gridCol w="3734973">
                  <a:extLst>
                    <a:ext uri="{9D8B030D-6E8A-4147-A177-3AD203B41FA5}">
                      <a16:colId xmlns:a16="http://schemas.microsoft.com/office/drawing/2014/main" val="20000"/>
                    </a:ext>
                  </a:extLst>
                </a:gridCol>
                <a:gridCol w="760827">
                  <a:extLst>
                    <a:ext uri="{9D8B030D-6E8A-4147-A177-3AD203B41FA5}">
                      <a16:colId xmlns:a16="http://schemas.microsoft.com/office/drawing/2014/main" val="20001"/>
                    </a:ext>
                  </a:extLst>
                </a:gridCol>
              </a:tblGrid>
              <a:tr h="338667">
                <a:tc>
                  <a:txBody>
                    <a:bodyPr/>
                    <a:lstStyle/>
                    <a:p>
                      <a:r>
                        <a:rPr lang="en-US" dirty="0"/>
                        <a:t>                  </a:t>
                      </a:r>
                      <a:r>
                        <a:rPr lang="en-IN"/>
                        <a:t>EXPENDITURE </a:t>
                      </a:r>
                      <a:endParaRPr lang="en-US" dirty="0"/>
                    </a:p>
                  </a:txBody>
                  <a:tcPr/>
                </a:tc>
                <a:tc>
                  <a:txBody>
                    <a:bodyPr/>
                    <a:lstStyle/>
                    <a:p>
                      <a:r>
                        <a:rPr lang="en-US" dirty="0"/>
                        <a:t>AMT.</a:t>
                      </a:r>
                    </a:p>
                  </a:txBody>
                  <a:tcPr/>
                </a:tc>
                <a:extLst>
                  <a:ext uri="{0D108BD9-81ED-4DB2-BD59-A6C34878D82A}">
                    <a16:rowId xmlns:a16="http://schemas.microsoft.com/office/drawing/2014/main" val="10000"/>
                  </a:ext>
                </a:extLst>
              </a:tr>
              <a:tr h="338667">
                <a:tc>
                  <a:txBody>
                    <a:bodyPr/>
                    <a:lstStyle/>
                    <a:p>
                      <a:r>
                        <a:rPr lang="en-US" sz="1600" dirty="0"/>
                        <a:t>Amount</a:t>
                      </a:r>
                      <a:r>
                        <a:rPr lang="en-US" sz="1600" baseline="0" dirty="0"/>
                        <a:t> paid for  material </a:t>
                      </a:r>
                      <a:endParaRPr lang="en-US" sz="1600" dirty="0"/>
                    </a:p>
                  </a:txBody>
                  <a:tcPr/>
                </a:tc>
                <a:tc>
                  <a:txBody>
                    <a:bodyPr/>
                    <a:lstStyle/>
                    <a:p>
                      <a:endParaRPr lang="en-US" dirty="0"/>
                    </a:p>
                  </a:txBody>
                  <a:tcPr/>
                </a:tc>
                <a:extLst>
                  <a:ext uri="{0D108BD9-81ED-4DB2-BD59-A6C34878D82A}">
                    <a16:rowId xmlns:a16="http://schemas.microsoft.com/office/drawing/2014/main" val="10001"/>
                  </a:ext>
                </a:extLst>
              </a:tr>
              <a:tr h="338667">
                <a:tc>
                  <a:txBody>
                    <a:bodyPr/>
                    <a:lstStyle/>
                    <a:p>
                      <a:r>
                        <a:rPr lang="en-US" sz="1600" dirty="0">
                          <a:solidFill>
                            <a:srgbClr val="00B050"/>
                          </a:solidFill>
                        </a:rPr>
                        <a:t>Add: opening stock of material </a:t>
                      </a:r>
                    </a:p>
                  </a:txBody>
                  <a:tcPr/>
                </a:tc>
                <a:tc>
                  <a:txBody>
                    <a:bodyPr/>
                    <a:lstStyle/>
                    <a:p>
                      <a:endParaRPr lang="en-US" dirty="0"/>
                    </a:p>
                  </a:txBody>
                  <a:tcPr/>
                </a:tc>
                <a:extLst>
                  <a:ext uri="{0D108BD9-81ED-4DB2-BD59-A6C34878D82A}">
                    <a16:rowId xmlns:a16="http://schemas.microsoft.com/office/drawing/2014/main" val="10002"/>
                  </a:ext>
                </a:extLst>
              </a:tr>
              <a:tr h="338667">
                <a:tc>
                  <a:txBody>
                    <a:bodyPr/>
                    <a:lstStyle/>
                    <a:p>
                      <a:r>
                        <a:rPr lang="en-US" sz="1600" dirty="0">
                          <a:solidFill>
                            <a:srgbClr val="FF0000"/>
                          </a:solidFill>
                        </a:rPr>
                        <a:t>Less: Closing stock of material</a:t>
                      </a:r>
                    </a:p>
                  </a:txBody>
                  <a:tcPr/>
                </a:tc>
                <a:tc>
                  <a:txBody>
                    <a:bodyPr/>
                    <a:lstStyle/>
                    <a:p>
                      <a:endParaRPr lang="en-US" dirty="0"/>
                    </a:p>
                  </a:txBody>
                  <a:tcPr/>
                </a:tc>
                <a:extLst>
                  <a:ext uri="{0D108BD9-81ED-4DB2-BD59-A6C34878D82A}">
                    <a16:rowId xmlns:a16="http://schemas.microsoft.com/office/drawing/2014/main" val="10003"/>
                  </a:ext>
                </a:extLst>
              </a:tr>
              <a:tr h="338667">
                <a:tc>
                  <a:txBody>
                    <a:bodyPr/>
                    <a:lstStyle/>
                    <a:p>
                      <a:r>
                        <a:rPr lang="en-US" sz="1600" dirty="0">
                          <a:solidFill>
                            <a:srgbClr val="00B050"/>
                          </a:solidFill>
                        </a:rPr>
                        <a:t>Add: Closing</a:t>
                      </a:r>
                      <a:r>
                        <a:rPr lang="en-US" sz="1600" baseline="0" dirty="0">
                          <a:solidFill>
                            <a:srgbClr val="00B050"/>
                          </a:solidFill>
                        </a:rPr>
                        <a:t> Creditors</a:t>
                      </a:r>
                      <a:r>
                        <a:rPr lang="en-US" sz="1600" baseline="0" dirty="0"/>
                        <a:t> </a:t>
                      </a:r>
                      <a:endParaRPr lang="en-US" sz="1600" dirty="0"/>
                    </a:p>
                  </a:txBody>
                  <a:tcPr/>
                </a:tc>
                <a:tc>
                  <a:txBody>
                    <a:bodyPr/>
                    <a:lstStyle/>
                    <a:p>
                      <a:endParaRPr lang="en-US" dirty="0"/>
                    </a:p>
                  </a:txBody>
                  <a:tcPr/>
                </a:tc>
                <a:extLst>
                  <a:ext uri="{0D108BD9-81ED-4DB2-BD59-A6C34878D82A}">
                    <a16:rowId xmlns:a16="http://schemas.microsoft.com/office/drawing/2014/main" val="10004"/>
                  </a:ext>
                </a:extLst>
              </a:tr>
              <a:tr h="338667">
                <a:tc>
                  <a:txBody>
                    <a:bodyPr/>
                    <a:lstStyle/>
                    <a:p>
                      <a:r>
                        <a:rPr lang="en-US" sz="1600" dirty="0">
                          <a:solidFill>
                            <a:srgbClr val="FF0000"/>
                          </a:solidFill>
                        </a:rPr>
                        <a:t>Less: Opening Creditors</a:t>
                      </a:r>
                    </a:p>
                  </a:txBody>
                  <a:tcPr/>
                </a:tc>
                <a:tc>
                  <a:txBody>
                    <a:bodyPr/>
                    <a:lstStyle/>
                    <a:p>
                      <a:endParaRPr lang="en-US" dirty="0"/>
                    </a:p>
                  </a:txBody>
                  <a:tcPr/>
                </a:tc>
                <a:extLst>
                  <a:ext uri="{0D108BD9-81ED-4DB2-BD59-A6C34878D82A}">
                    <a16:rowId xmlns:a16="http://schemas.microsoft.com/office/drawing/2014/main" val="10005"/>
                  </a:ext>
                </a:extLst>
              </a:tr>
              <a:tr h="338667">
                <a:tc>
                  <a:txBody>
                    <a:bodyPr/>
                    <a:lstStyle/>
                    <a:p>
                      <a:r>
                        <a:rPr lang="en-US" sz="1600" dirty="0">
                          <a:solidFill>
                            <a:srgbClr val="00B050"/>
                          </a:solidFill>
                        </a:rPr>
                        <a:t>Add: Opening Advance to</a:t>
                      </a:r>
                      <a:r>
                        <a:rPr lang="en-US" sz="1600" baseline="0" dirty="0">
                          <a:solidFill>
                            <a:srgbClr val="00B050"/>
                          </a:solidFill>
                        </a:rPr>
                        <a:t> Creditors</a:t>
                      </a:r>
                      <a:endParaRPr lang="en-US" sz="1600" dirty="0">
                        <a:solidFill>
                          <a:srgbClr val="00B050"/>
                        </a:solidFill>
                      </a:endParaRPr>
                    </a:p>
                  </a:txBody>
                  <a:tcPr/>
                </a:tc>
                <a:tc>
                  <a:txBody>
                    <a:bodyPr/>
                    <a:lstStyle/>
                    <a:p>
                      <a:endParaRPr lang="en-US" dirty="0"/>
                    </a:p>
                  </a:txBody>
                  <a:tcPr/>
                </a:tc>
                <a:extLst>
                  <a:ext uri="{0D108BD9-81ED-4DB2-BD59-A6C34878D82A}">
                    <a16:rowId xmlns:a16="http://schemas.microsoft.com/office/drawing/2014/main" val="10006"/>
                  </a:ext>
                </a:extLst>
              </a:tr>
              <a:tr h="338667">
                <a:tc>
                  <a:txBody>
                    <a:bodyPr/>
                    <a:lstStyle/>
                    <a:p>
                      <a:r>
                        <a:rPr lang="en-US" sz="1600" dirty="0">
                          <a:solidFill>
                            <a:srgbClr val="FF0000"/>
                          </a:solidFill>
                        </a:rPr>
                        <a:t>Less: Closing Advance</a:t>
                      </a:r>
                      <a:r>
                        <a:rPr lang="en-US" sz="1600" baseline="0" dirty="0">
                          <a:solidFill>
                            <a:srgbClr val="FF0000"/>
                          </a:solidFill>
                        </a:rPr>
                        <a:t> to Creditors</a:t>
                      </a:r>
                      <a:endParaRPr lang="en-US" sz="1600" dirty="0">
                        <a:solidFill>
                          <a:srgbClr val="FF0000"/>
                        </a:solidFill>
                      </a:endParaRPr>
                    </a:p>
                  </a:txBody>
                  <a:tcPr/>
                </a:tc>
                <a:tc>
                  <a:txBody>
                    <a:bodyPr/>
                    <a:lstStyle/>
                    <a:p>
                      <a:endParaRPr lang="en-US" dirty="0"/>
                    </a:p>
                  </a:txBody>
                  <a:tcPr/>
                </a:tc>
                <a:extLst>
                  <a:ext uri="{0D108BD9-81ED-4DB2-BD59-A6C34878D82A}">
                    <a16:rowId xmlns:a16="http://schemas.microsoft.com/office/drawing/2014/main" val="10007"/>
                  </a:ext>
                </a:extLst>
              </a:tr>
              <a:tr h="338667">
                <a:tc>
                  <a:txBody>
                    <a:bodyPr/>
                    <a:lstStyle/>
                    <a:p>
                      <a:r>
                        <a:rPr lang="en-US" sz="1600" dirty="0"/>
                        <a:t>Amount to be shown as expenses</a:t>
                      </a:r>
                    </a:p>
                  </a:txBody>
                  <a:tcPr/>
                </a:tc>
                <a:tc>
                  <a:txBody>
                    <a:bodyPr/>
                    <a:lstStyle/>
                    <a:p>
                      <a:endParaRPr lang="en-US" dirty="0"/>
                    </a:p>
                  </a:txBody>
                  <a:tcPr/>
                </a:tc>
                <a:extLst>
                  <a:ext uri="{0D108BD9-81ED-4DB2-BD59-A6C34878D82A}">
                    <a16:rowId xmlns:a16="http://schemas.microsoft.com/office/drawing/2014/main" val="10008"/>
                  </a:ext>
                </a:extLst>
              </a:tr>
            </a:tbl>
          </a:graphicData>
        </a:graphic>
      </p:graphicFrame>
      <p:graphicFrame>
        <p:nvGraphicFramePr>
          <p:cNvPr id="10" name="Table 9"/>
          <p:cNvGraphicFramePr>
            <a:graphicFrameLocks noGrp="1"/>
          </p:cNvGraphicFramePr>
          <p:nvPr/>
        </p:nvGraphicFramePr>
        <p:xfrm>
          <a:off x="4841544" y="3451262"/>
          <a:ext cx="4114802" cy="1219200"/>
        </p:xfrm>
        <a:graphic>
          <a:graphicData uri="http://schemas.openxmlformats.org/drawingml/2006/table">
            <a:tbl>
              <a:tblPr firstRow="1" bandRow="1">
                <a:tableStyleId>{5C22544A-7EE6-4342-B048-85BDC9FD1C3A}</a:tableStyleId>
              </a:tblPr>
              <a:tblGrid>
                <a:gridCol w="1697356">
                  <a:extLst>
                    <a:ext uri="{9D8B030D-6E8A-4147-A177-3AD203B41FA5}">
                      <a16:colId xmlns:a16="http://schemas.microsoft.com/office/drawing/2014/main" val="20000"/>
                    </a:ext>
                  </a:extLst>
                </a:gridCol>
                <a:gridCol w="360045">
                  <a:extLst>
                    <a:ext uri="{9D8B030D-6E8A-4147-A177-3AD203B41FA5}">
                      <a16:colId xmlns:a16="http://schemas.microsoft.com/office/drawing/2014/main" val="20001"/>
                    </a:ext>
                  </a:extLst>
                </a:gridCol>
                <a:gridCol w="1697356">
                  <a:extLst>
                    <a:ext uri="{9D8B030D-6E8A-4147-A177-3AD203B41FA5}">
                      <a16:colId xmlns:a16="http://schemas.microsoft.com/office/drawing/2014/main" val="20002"/>
                    </a:ext>
                  </a:extLst>
                </a:gridCol>
                <a:gridCol w="360045">
                  <a:extLst>
                    <a:ext uri="{9D8B030D-6E8A-4147-A177-3AD203B41FA5}">
                      <a16:colId xmlns:a16="http://schemas.microsoft.com/office/drawing/2014/main" val="20003"/>
                    </a:ext>
                  </a:extLst>
                </a:gridCol>
              </a:tblGrid>
              <a:tr h="338667">
                <a:tc>
                  <a:txBody>
                    <a:bodyPr/>
                    <a:lstStyle/>
                    <a:p>
                      <a:r>
                        <a:rPr lang="en-US" dirty="0"/>
                        <a:t>Liabilities</a:t>
                      </a:r>
                    </a:p>
                  </a:txBody>
                  <a:tcPr/>
                </a:tc>
                <a:tc>
                  <a:txBody>
                    <a:bodyPr/>
                    <a:lstStyle/>
                    <a:p>
                      <a:r>
                        <a:rPr lang="en-US" sz="600" dirty="0"/>
                        <a:t>Amt.</a:t>
                      </a:r>
                    </a:p>
                  </a:txBody>
                  <a:tcPr/>
                </a:tc>
                <a:tc>
                  <a:txBody>
                    <a:bodyPr/>
                    <a:lstStyle/>
                    <a:p>
                      <a:r>
                        <a:rPr lang="en-US" dirty="0"/>
                        <a:t>Assets</a:t>
                      </a:r>
                    </a:p>
                  </a:txBody>
                  <a:tcPr/>
                </a:tc>
                <a:tc>
                  <a:txBody>
                    <a:bodyPr/>
                    <a:lstStyle/>
                    <a:p>
                      <a:r>
                        <a:rPr lang="en-US" sz="600" dirty="0"/>
                        <a:t>Amt.</a:t>
                      </a:r>
                    </a:p>
                  </a:txBody>
                  <a:tcPr/>
                </a:tc>
                <a:extLst>
                  <a:ext uri="{0D108BD9-81ED-4DB2-BD59-A6C34878D82A}">
                    <a16:rowId xmlns:a16="http://schemas.microsoft.com/office/drawing/2014/main" val="10000"/>
                  </a:ext>
                </a:extLst>
              </a:tr>
              <a:tr h="790222">
                <a:tc>
                  <a:txBody>
                    <a:bodyPr/>
                    <a:lstStyle/>
                    <a:p>
                      <a:r>
                        <a:rPr lang="en-US" dirty="0"/>
                        <a:t>Creditors</a:t>
                      </a:r>
                    </a:p>
                  </a:txBody>
                  <a:tcPr/>
                </a:tc>
                <a:tc>
                  <a:txBody>
                    <a:bodyPr/>
                    <a:lstStyle/>
                    <a:p>
                      <a:endParaRPr lang="en-US" dirty="0"/>
                    </a:p>
                  </a:txBody>
                  <a:tcPr/>
                </a:tc>
                <a:tc>
                  <a:txBody>
                    <a:bodyPr/>
                    <a:lstStyle/>
                    <a:p>
                      <a:r>
                        <a:rPr lang="en-US" sz="1800" dirty="0"/>
                        <a:t>Stock</a:t>
                      </a:r>
                      <a:r>
                        <a:rPr lang="en-US" sz="1800" baseline="0" dirty="0"/>
                        <a:t> </a:t>
                      </a:r>
                      <a:br>
                        <a:rPr lang="en-US" sz="1800" baseline="0" dirty="0"/>
                      </a:br>
                      <a:r>
                        <a:rPr lang="en-US" sz="1600" baseline="0" dirty="0"/>
                        <a:t>Advances to Creditors</a:t>
                      </a:r>
                      <a:endParaRPr lang="en-US" sz="1400"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12" name="TextBox 11"/>
          <p:cNvSpPr txBox="1"/>
          <p:nvPr/>
        </p:nvSpPr>
        <p:spPr>
          <a:xfrm>
            <a:off x="5489819" y="3166646"/>
            <a:ext cx="3085525" cy="338554"/>
          </a:xfrm>
          <a:prstGeom prst="rect">
            <a:avLst/>
          </a:prstGeom>
          <a:noFill/>
        </p:spPr>
        <p:txBody>
          <a:bodyPr wrap="square" rtlCol="0">
            <a:spAutoFit/>
          </a:bodyPr>
          <a:lstStyle/>
          <a:p>
            <a:r>
              <a:rPr lang="en-US" sz="1600" dirty="0"/>
              <a:t>Balance Sheet as at Last Year </a:t>
            </a:r>
          </a:p>
        </p:txBody>
      </p:sp>
      <p:graphicFrame>
        <p:nvGraphicFramePr>
          <p:cNvPr id="14" name="Table 13"/>
          <p:cNvGraphicFramePr>
            <a:graphicFrameLocks noGrp="1"/>
          </p:cNvGraphicFramePr>
          <p:nvPr/>
        </p:nvGraphicFramePr>
        <p:xfrm>
          <a:off x="4841544" y="5369606"/>
          <a:ext cx="4114802" cy="1219200"/>
        </p:xfrm>
        <a:graphic>
          <a:graphicData uri="http://schemas.openxmlformats.org/drawingml/2006/table">
            <a:tbl>
              <a:tblPr firstRow="1" bandRow="1">
                <a:tableStyleId>{5C22544A-7EE6-4342-B048-85BDC9FD1C3A}</a:tableStyleId>
              </a:tblPr>
              <a:tblGrid>
                <a:gridCol w="1697356">
                  <a:extLst>
                    <a:ext uri="{9D8B030D-6E8A-4147-A177-3AD203B41FA5}">
                      <a16:colId xmlns:a16="http://schemas.microsoft.com/office/drawing/2014/main" val="20000"/>
                    </a:ext>
                  </a:extLst>
                </a:gridCol>
                <a:gridCol w="360045">
                  <a:extLst>
                    <a:ext uri="{9D8B030D-6E8A-4147-A177-3AD203B41FA5}">
                      <a16:colId xmlns:a16="http://schemas.microsoft.com/office/drawing/2014/main" val="20001"/>
                    </a:ext>
                  </a:extLst>
                </a:gridCol>
                <a:gridCol w="1697356">
                  <a:extLst>
                    <a:ext uri="{9D8B030D-6E8A-4147-A177-3AD203B41FA5}">
                      <a16:colId xmlns:a16="http://schemas.microsoft.com/office/drawing/2014/main" val="20002"/>
                    </a:ext>
                  </a:extLst>
                </a:gridCol>
                <a:gridCol w="360045">
                  <a:extLst>
                    <a:ext uri="{9D8B030D-6E8A-4147-A177-3AD203B41FA5}">
                      <a16:colId xmlns:a16="http://schemas.microsoft.com/office/drawing/2014/main" val="20003"/>
                    </a:ext>
                  </a:extLst>
                </a:gridCol>
              </a:tblGrid>
              <a:tr h="338667">
                <a:tc>
                  <a:txBody>
                    <a:bodyPr/>
                    <a:lstStyle/>
                    <a:p>
                      <a:r>
                        <a:rPr lang="en-US" dirty="0"/>
                        <a:t>Liabilities</a:t>
                      </a:r>
                    </a:p>
                  </a:txBody>
                  <a:tcPr/>
                </a:tc>
                <a:tc>
                  <a:txBody>
                    <a:bodyPr/>
                    <a:lstStyle/>
                    <a:p>
                      <a:r>
                        <a:rPr lang="en-US" sz="600" dirty="0"/>
                        <a:t>Amt.</a:t>
                      </a:r>
                    </a:p>
                  </a:txBody>
                  <a:tcPr/>
                </a:tc>
                <a:tc>
                  <a:txBody>
                    <a:bodyPr/>
                    <a:lstStyle/>
                    <a:p>
                      <a:r>
                        <a:rPr lang="en-US" dirty="0"/>
                        <a:t>Assets</a:t>
                      </a:r>
                    </a:p>
                  </a:txBody>
                  <a:tcPr/>
                </a:tc>
                <a:tc>
                  <a:txBody>
                    <a:bodyPr/>
                    <a:lstStyle/>
                    <a:p>
                      <a:r>
                        <a:rPr lang="en-US" sz="600" dirty="0"/>
                        <a:t>Amt.</a:t>
                      </a:r>
                    </a:p>
                  </a:txBody>
                  <a:tcPr/>
                </a:tc>
                <a:extLst>
                  <a:ext uri="{0D108BD9-81ED-4DB2-BD59-A6C34878D82A}">
                    <a16:rowId xmlns:a16="http://schemas.microsoft.com/office/drawing/2014/main" val="10000"/>
                  </a:ext>
                </a:extLst>
              </a:tr>
              <a:tr h="790222">
                <a:tc>
                  <a:txBody>
                    <a:bodyPr/>
                    <a:lstStyle/>
                    <a:p>
                      <a:r>
                        <a:rPr lang="en-US" sz="1600" dirty="0"/>
                        <a:t>Creditors</a:t>
                      </a:r>
                    </a:p>
                  </a:txBody>
                  <a:tcPr/>
                </a:tc>
                <a:tc>
                  <a:txBody>
                    <a:bodyPr/>
                    <a:lstStyle/>
                    <a:p>
                      <a:endParaRPr lang="en-US" dirty="0"/>
                    </a:p>
                  </a:txBody>
                  <a:tcPr/>
                </a:tc>
                <a:tc>
                  <a:txBody>
                    <a:bodyPr/>
                    <a:lstStyle/>
                    <a:p>
                      <a:r>
                        <a:rPr lang="en-US" dirty="0"/>
                        <a:t>Stock</a:t>
                      </a:r>
                      <a:r>
                        <a:rPr lang="en-US" baseline="0" dirty="0"/>
                        <a:t> </a:t>
                      </a:r>
                    </a:p>
                    <a:p>
                      <a:r>
                        <a:rPr lang="en-US" sz="1600" baseline="0" dirty="0"/>
                        <a:t>Advances to Creditors</a:t>
                      </a:r>
                      <a:endParaRPr lang="en-US" sz="1600"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15" name="TextBox 14"/>
          <p:cNvSpPr txBox="1"/>
          <p:nvPr/>
        </p:nvSpPr>
        <p:spPr>
          <a:xfrm>
            <a:off x="5311113" y="5071646"/>
            <a:ext cx="3402983" cy="338554"/>
          </a:xfrm>
          <a:prstGeom prst="rect">
            <a:avLst/>
          </a:prstGeom>
          <a:noFill/>
        </p:spPr>
        <p:txBody>
          <a:bodyPr wrap="square" rtlCol="0">
            <a:spAutoFit/>
          </a:bodyPr>
          <a:lstStyle/>
          <a:p>
            <a:r>
              <a:rPr lang="en-US" sz="1600" dirty="0"/>
              <a:t>Balance Sheet as at Current Year </a:t>
            </a:r>
          </a:p>
        </p:txBody>
      </p:sp>
      <p:sp>
        <p:nvSpPr>
          <p:cNvPr id="11" name="TextBox 10"/>
          <p:cNvSpPr txBox="1"/>
          <p:nvPr/>
        </p:nvSpPr>
        <p:spPr>
          <a:xfrm>
            <a:off x="381000" y="762000"/>
            <a:ext cx="1160831" cy="369332"/>
          </a:xfrm>
          <a:prstGeom prst="rect">
            <a:avLst/>
          </a:prstGeom>
          <a:noFill/>
        </p:spPr>
        <p:txBody>
          <a:bodyPr wrap="none" rtlCol="0">
            <a:spAutoFit/>
          </a:bodyPr>
          <a:lstStyle/>
          <a:p>
            <a:r>
              <a:rPr lang="en-US" dirty="0">
                <a:solidFill>
                  <a:srgbClr val="FF0000"/>
                </a:solidFill>
              </a:rPr>
              <a:t>Example: </a:t>
            </a:r>
          </a:p>
        </p:txBody>
      </p:sp>
      <p:sp>
        <p:nvSpPr>
          <p:cNvPr id="16" name="TextBox 15"/>
          <p:cNvSpPr txBox="1"/>
          <p:nvPr/>
        </p:nvSpPr>
        <p:spPr>
          <a:xfrm>
            <a:off x="609600" y="1031544"/>
            <a:ext cx="7677038" cy="2062103"/>
          </a:xfrm>
          <a:prstGeom prst="rect">
            <a:avLst/>
          </a:prstGeom>
          <a:noFill/>
        </p:spPr>
        <p:txBody>
          <a:bodyPr wrap="square" rtlCol="0">
            <a:spAutoFit/>
          </a:bodyPr>
          <a:lstStyle/>
          <a:p>
            <a:r>
              <a:rPr lang="en-US" sz="1600" dirty="0"/>
              <a:t>Calculate amount of stationery consumed during the year  ended  on 31st March 2006</a:t>
            </a:r>
          </a:p>
          <a:p>
            <a:r>
              <a:rPr lang="en-US" sz="1600" dirty="0"/>
              <a:t>        Stock of stationery on 1-4-05                Rs.5500</a:t>
            </a:r>
            <a:br>
              <a:rPr lang="en-US" sz="1600" dirty="0"/>
            </a:br>
            <a:r>
              <a:rPr lang="en-US" sz="1600" dirty="0"/>
              <a:t>        Stock of stationery on 31-3-06              Rs.2500</a:t>
            </a:r>
          </a:p>
          <a:p>
            <a:r>
              <a:rPr lang="en-US" sz="1600" dirty="0"/>
              <a:t>        Creditors of stationery on 1-4-05         Rs.4000</a:t>
            </a:r>
          </a:p>
          <a:p>
            <a:r>
              <a:rPr lang="en-US" sz="1600" dirty="0"/>
              <a:t>        Creditors of stationery on 31-3-06       Rs.1200</a:t>
            </a:r>
            <a:br>
              <a:rPr lang="en-US" sz="1600" dirty="0"/>
            </a:br>
            <a:r>
              <a:rPr lang="en-US" sz="1600" dirty="0"/>
              <a:t>        Advance to creditors on 1-4-05            Rs.1000 </a:t>
            </a:r>
            <a:br>
              <a:rPr lang="en-US" sz="1600" dirty="0"/>
            </a:br>
            <a:r>
              <a:rPr lang="en-US" sz="1600" dirty="0"/>
              <a:t>        Advance to creditors on 31-3-06          Rs.800 </a:t>
            </a:r>
          </a:p>
          <a:p>
            <a:r>
              <a:rPr lang="en-US" sz="1600" dirty="0"/>
              <a:t>        Amount paid for stationery 	Rs.12000        </a:t>
            </a:r>
          </a:p>
        </p:txBody>
      </p:sp>
      <p:sp>
        <p:nvSpPr>
          <p:cNvPr id="17" name="TextBox 16"/>
          <p:cNvSpPr txBox="1"/>
          <p:nvPr/>
        </p:nvSpPr>
        <p:spPr>
          <a:xfrm>
            <a:off x="4558352" y="1281752"/>
            <a:ext cx="599972" cy="338554"/>
          </a:xfrm>
          <a:prstGeom prst="rect">
            <a:avLst/>
          </a:prstGeom>
          <a:noFill/>
        </p:spPr>
        <p:txBody>
          <a:bodyPr wrap="none" rtlCol="0">
            <a:spAutoFit/>
          </a:bodyPr>
          <a:lstStyle/>
          <a:p>
            <a:r>
              <a:rPr lang="en-US" sz="1600" dirty="0"/>
              <a:t>5500</a:t>
            </a:r>
          </a:p>
        </p:txBody>
      </p:sp>
      <p:sp>
        <p:nvSpPr>
          <p:cNvPr id="18" name="TextBox 17"/>
          <p:cNvSpPr txBox="1"/>
          <p:nvPr/>
        </p:nvSpPr>
        <p:spPr>
          <a:xfrm>
            <a:off x="4567980" y="1273792"/>
            <a:ext cx="599972" cy="338554"/>
          </a:xfrm>
          <a:prstGeom prst="rect">
            <a:avLst/>
          </a:prstGeom>
          <a:noFill/>
        </p:spPr>
        <p:txBody>
          <a:bodyPr wrap="none" rtlCol="0">
            <a:spAutoFit/>
          </a:bodyPr>
          <a:lstStyle/>
          <a:p>
            <a:r>
              <a:rPr lang="en-US" sz="1600" dirty="0"/>
              <a:t>5500</a:t>
            </a:r>
          </a:p>
        </p:txBody>
      </p:sp>
      <p:sp>
        <p:nvSpPr>
          <p:cNvPr id="19" name="TextBox 18"/>
          <p:cNvSpPr txBox="1"/>
          <p:nvPr/>
        </p:nvSpPr>
        <p:spPr>
          <a:xfrm>
            <a:off x="4550392" y="1524000"/>
            <a:ext cx="600036" cy="338554"/>
          </a:xfrm>
          <a:prstGeom prst="rect">
            <a:avLst/>
          </a:prstGeom>
          <a:noFill/>
        </p:spPr>
        <p:txBody>
          <a:bodyPr wrap="none" rtlCol="0">
            <a:spAutoFit/>
          </a:bodyPr>
          <a:lstStyle/>
          <a:p>
            <a:r>
              <a:rPr lang="en-US" sz="1600" dirty="0"/>
              <a:t>2500</a:t>
            </a:r>
          </a:p>
        </p:txBody>
      </p:sp>
      <p:sp>
        <p:nvSpPr>
          <p:cNvPr id="20" name="TextBox 19"/>
          <p:cNvSpPr txBox="1"/>
          <p:nvPr/>
        </p:nvSpPr>
        <p:spPr>
          <a:xfrm>
            <a:off x="4544704" y="1524000"/>
            <a:ext cx="600036" cy="338554"/>
          </a:xfrm>
          <a:prstGeom prst="rect">
            <a:avLst/>
          </a:prstGeom>
          <a:noFill/>
        </p:spPr>
        <p:txBody>
          <a:bodyPr wrap="none" rtlCol="0">
            <a:spAutoFit/>
          </a:bodyPr>
          <a:lstStyle/>
          <a:p>
            <a:r>
              <a:rPr lang="en-US" sz="1600" dirty="0"/>
              <a:t>2500</a:t>
            </a:r>
          </a:p>
        </p:txBody>
      </p:sp>
      <p:sp>
        <p:nvSpPr>
          <p:cNvPr id="21" name="TextBox 20"/>
          <p:cNvSpPr txBox="1"/>
          <p:nvPr/>
        </p:nvSpPr>
        <p:spPr>
          <a:xfrm>
            <a:off x="4536744" y="1766248"/>
            <a:ext cx="625492" cy="338554"/>
          </a:xfrm>
          <a:prstGeom prst="rect">
            <a:avLst/>
          </a:prstGeom>
          <a:noFill/>
        </p:spPr>
        <p:txBody>
          <a:bodyPr wrap="none" rtlCol="0">
            <a:spAutoFit/>
          </a:bodyPr>
          <a:lstStyle/>
          <a:p>
            <a:r>
              <a:rPr lang="en-US" sz="1600" dirty="0"/>
              <a:t>4000</a:t>
            </a:r>
          </a:p>
        </p:txBody>
      </p:sp>
      <p:sp>
        <p:nvSpPr>
          <p:cNvPr id="22" name="TextBox 21"/>
          <p:cNvSpPr txBox="1"/>
          <p:nvPr/>
        </p:nvSpPr>
        <p:spPr>
          <a:xfrm>
            <a:off x="4536744" y="1766248"/>
            <a:ext cx="625492" cy="338554"/>
          </a:xfrm>
          <a:prstGeom prst="rect">
            <a:avLst/>
          </a:prstGeom>
          <a:noFill/>
        </p:spPr>
        <p:txBody>
          <a:bodyPr wrap="none" rtlCol="0">
            <a:spAutoFit/>
          </a:bodyPr>
          <a:lstStyle/>
          <a:p>
            <a:r>
              <a:rPr lang="en-US" sz="1600" dirty="0"/>
              <a:t>4000</a:t>
            </a:r>
          </a:p>
        </p:txBody>
      </p:sp>
      <p:sp>
        <p:nvSpPr>
          <p:cNvPr id="23" name="TextBox 22"/>
          <p:cNvSpPr txBox="1"/>
          <p:nvPr/>
        </p:nvSpPr>
        <p:spPr>
          <a:xfrm>
            <a:off x="4525368" y="1994848"/>
            <a:ext cx="569387" cy="338554"/>
          </a:xfrm>
          <a:prstGeom prst="rect">
            <a:avLst/>
          </a:prstGeom>
          <a:noFill/>
        </p:spPr>
        <p:txBody>
          <a:bodyPr wrap="none" rtlCol="0">
            <a:spAutoFit/>
          </a:bodyPr>
          <a:lstStyle/>
          <a:p>
            <a:r>
              <a:rPr lang="en-US" sz="1600" dirty="0"/>
              <a:t>1200</a:t>
            </a:r>
          </a:p>
        </p:txBody>
      </p:sp>
      <p:sp>
        <p:nvSpPr>
          <p:cNvPr id="24" name="TextBox 23"/>
          <p:cNvSpPr txBox="1"/>
          <p:nvPr/>
        </p:nvSpPr>
        <p:spPr>
          <a:xfrm>
            <a:off x="4517408" y="1994848"/>
            <a:ext cx="569387" cy="338554"/>
          </a:xfrm>
          <a:prstGeom prst="rect">
            <a:avLst/>
          </a:prstGeom>
          <a:noFill/>
        </p:spPr>
        <p:txBody>
          <a:bodyPr wrap="none" rtlCol="0">
            <a:spAutoFit/>
          </a:bodyPr>
          <a:lstStyle/>
          <a:p>
            <a:r>
              <a:rPr lang="en-US" sz="1600" dirty="0"/>
              <a:t>1200</a:t>
            </a:r>
          </a:p>
        </p:txBody>
      </p:sp>
      <p:sp>
        <p:nvSpPr>
          <p:cNvPr id="25" name="TextBox 24"/>
          <p:cNvSpPr txBox="1"/>
          <p:nvPr/>
        </p:nvSpPr>
        <p:spPr>
          <a:xfrm>
            <a:off x="4509448" y="2250744"/>
            <a:ext cx="580608" cy="338554"/>
          </a:xfrm>
          <a:prstGeom prst="rect">
            <a:avLst/>
          </a:prstGeom>
          <a:noFill/>
        </p:spPr>
        <p:txBody>
          <a:bodyPr wrap="none" rtlCol="0">
            <a:spAutoFit/>
          </a:bodyPr>
          <a:lstStyle/>
          <a:p>
            <a:r>
              <a:rPr lang="en-US" sz="1600" dirty="0"/>
              <a:t>1000</a:t>
            </a:r>
          </a:p>
        </p:txBody>
      </p:sp>
      <p:sp>
        <p:nvSpPr>
          <p:cNvPr id="26" name="TextBox 25"/>
          <p:cNvSpPr txBox="1"/>
          <p:nvPr/>
        </p:nvSpPr>
        <p:spPr>
          <a:xfrm>
            <a:off x="4509448" y="2252246"/>
            <a:ext cx="580608" cy="338554"/>
          </a:xfrm>
          <a:prstGeom prst="rect">
            <a:avLst/>
          </a:prstGeom>
          <a:noFill/>
        </p:spPr>
        <p:txBody>
          <a:bodyPr wrap="none" rtlCol="0">
            <a:spAutoFit/>
          </a:bodyPr>
          <a:lstStyle/>
          <a:p>
            <a:r>
              <a:rPr lang="en-US" sz="1600" dirty="0"/>
              <a:t>1000</a:t>
            </a:r>
          </a:p>
        </p:txBody>
      </p:sp>
      <p:sp>
        <p:nvSpPr>
          <p:cNvPr id="27" name="TextBox 26"/>
          <p:cNvSpPr txBox="1"/>
          <p:nvPr/>
        </p:nvSpPr>
        <p:spPr>
          <a:xfrm>
            <a:off x="4490112" y="2494494"/>
            <a:ext cx="516488" cy="338554"/>
          </a:xfrm>
          <a:prstGeom prst="rect">
            <a:avLst/>
          </a:prstGeom>
          <a:noFill/>
        </p:spPr>
        <p:txBody>
          <a:bodyPr wrap="none" rtlCol="0">
            <a:spAutoFit/>
          </a:bodyPr>
          <a:lstStyle/>
          <a:p>
            <a:r>
              <a:rPr lang="en-US" sz="1600" dirty="0"/>
              <a:t>800</a:t>
            </a:r>
          </a:p>
        </p:txBody>
      </p:sp>
      <p:sp>
        <p:nvSpPr>
          <p:cNvPr id="28" name="TextBox 27"/>
          <p:cNvSpPr txBox="1"/>
          <p:nvPr/>
        </p:nvSpPr>
        <p:spPr>
          <a:xfrm>
            <a:off x="4495800" y="2494494"/>
            <a:ext cx="516488" cy="338554"/>
          </a:xfrm>
          <a:prstGeom prst="rect">
            <a:avLst/>
          </a:prstGeom>
          <a:noFill/>
        </p:spPr>
        <p:txBody>
          <a:bodyPr wrap="none" rtlCol="0">
            <a:spAutoFit/>
          </a:bodyPr>
          <a:lstStyle/>
          <a:p>
            <a:r>
              <a:rPr lang="en-US" sz="1600" dirty="0"/>
              <a:t>800</a:t>
            </a:r>
          </a:p>
        </p:txBody>
      </p:sp>
      <p:sp>
        <p:nvSpPr>
          <p:cNvPr id="29" name="TextBox 28"/>
          <p:cNvSpPr txBox="1"/>
          <p:nvPr/>
        </p:nvSpPr>
        <p:spPr>
          <a:xfrm>
            <a:off x="4536744" y="2743200"/>
            <a:ext cx="679994" cy="338554"/>
          </a:xfrm>
          <a:prstGeom prst="rect">
            <a:avLst/>
          </a:prstGeom>
          <a:noFill/>
        </p:spPr>
        <p:txBody>
          <a:bodyPr wrap="none" rtlCol="0">
            <a:spAutoFit/>
          </a:bodyPr>
          <a:lstStyle/>
          <a:p>
            <a:r>
              <a:rPr lang="en-US" sz="1600" dirty="0"/>
              <a:t>12000</a:t>
            </a:r>
          </a:p>
        </p:txBody>
      </p:sp>
      <p:sp>
        <p:nvSpPr>
          <p:cNvPr id="30" name="TextBox 29"/>
          <p:cNvSpPr txBox="1"/>
          <p:nvPr/>
        </p:nvSpPr>
        <p:spPr>
          <a:xfrm>
            <a:off x="3920940" y="6234752"/>
            <a:ext cx="740908" cy="369332"/>
          </a:xfrm>
          <a:prstGeom prst="rect">
            <a:avLst/>
          </a:prstGeom>
          <a:noFill/>
        </p:spPr>
        <p:txBody>
          <a:bodyPr wrap="none" rtlCol="0">
            <a:spAutoFit/>
          </a:bodyPr>
          <a:lstStyle/>
          <a:p>
            <a:r>
              <a:rPr lang="en-US" dirty="0"/>
              <a:t>12400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3282 0.00394 C -0.16979 -0.1073 -0.37205 -0.21808 -0.38819 -0.19495 C -0.40416 -0.1716 -0.11823 0.08696 -0.06423 0.14385 " pathEditMode="relative" rAng="0" ptsTypes="aaA">
                                      <p:cBhvr>
                                        <p:cTn id="6" dur="2000" fill="hold"/>
                                        <p:tgtEl>
                                          <p:spTgt spid="29"/>
                                        </p:tgtEl>
                                        <p:attrNameLst>
                                          <p:attrName>ppt_x</p:attrName>
                                          <p:attrName>ppt_y</p:attrName>
                                        </p:attrNameLst>
                                      </p:cBhvr>
                                      <p:rCtr x="-21900" y="-4100"/>
                                    </p:animMotion>
                                  </p:childTnLst>
                                  <p:subTnLst>
                                    <p:animClr clrSpc="rgb" dir="cw">
                                      <p:cBhvr override="childStyle">
                                        <p:cTn dur="1" fill="hold" display="0" masterRel="nextClick" afterEffect="1"/>
                                        <p:tgtEl>
                                          <p:spTgt spid="29"/>
                                        </p:tgtEl>
                                        <p:attrNameLst>
                                          <p:attrName>ppt_c</p:attrName>
                                        </p:attrNameLst>
                                      </p:cBhvr>
                                      <p:to>
                                        <a:schemeClr val="bg1"/>
                                      </p:to>
                                    </p:animClr>
                                  </p:sub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03438 0.00324 C 0.15243 -0.09898 0.27049 -0.2012 0.33594 -0.14177 C 0.40139 -0.08233 0.41181 0.27567 0.42691 0.35916 " pathEditMode="relative" ptsTypes="aaA">
                                      <p:cBhvr>
                                        <p:cTn id="10" dur="2000" fill="hold"/>
                                        <p:tgtEl>
                                          <p:spTgt spid="17"/>
                                        </p:tgtEl>
                                        <p:attrNameLst>
                                          <p:attrName>ppt_x</p:attrName>
                                          <p:attrName>ppt_y</p:attrName>
                                        </p:attrNameLst>
                                      </p:cBhvr>
                                    </p:animMotion>
                                  </p:childTnLst>
                                  <p:subTnLst>
                                    <p:animClr clrSpc="rgb" dir="cw">
                                      <p:cBhvr override="childStyle">
                                        <p:cTn dur="1" fill="hold" display="0" masterRel="nextClick" afterEffect="1"/>
                                        <p:tgtEl>
                                          <p:spTgt spid="17"/>
                                        </p:tgtEl>
                                        <p:attrNameLst>
                                          <p:attrName>ppt_c</p:attrName>
                                        </p:attrNameLst>
                                      </p:cBhvr>
                                      <p:to>
                                        <a:schemeClr val="bg1"/>
                                      </p:to>
                                    </p:animClr>
                                  </p:sub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0.02396 -2.01665E-6 C -0.14184 -0.09297 -0.25955 -0.18594 -0.26632 -0.11933 C -0.27309 -0.05273 -0.09844 0.3136 -0.06493 0.40033 " pathEditMode="relative" rAng="0" ptsTypes="aaA">
                                      <p:cBhvr>
                                        <p:cTn id="14" dur="2000" fill="hold"/>
                                        <p:tgtEl>
                                          <p:spTgt spid="18"/>
                                        </p:tgtEl>
                                        <p:attrNameLst>
                                          <p:attrName>ppt_x</p:attrName>
                                          <p:attrName>ppt_y</p:attrName>
                                        </p:attrNameLst>
                                      </p:cBhvr>
                                      <p:rCtr x="-12500" y="10700"/>
                                    </p:animMotion>
                                  </p:childTnLst>
                                  <p:subTnLst>
                                    <p:animClr clrSpc="rgb" dir="cw">
                                      <p:cBhvr override="childStyle">
                                        <p:cTn dur="1" fill="hold" display="0" masterRel="nextClick" afterEffect="1"/>
                                        <p:tgtEl>
                                          <p:spTgt spid="18"/>
                                        </p:tgtEl>
                                        <p:attrNameLst>
                                          <p:attrName>ppt_c</p:attrName>
                                        </p:attrNameLst>
                                      </p:cBhvr>
                                      <p:to>
                                        <a:schemeClr val="bg1"/>
                                      </p:to>
                                    </p:animClr>
                                  </p:sub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0.03386 -9.89824E-7 C 0.12622 -0.04949 0.21858 -0.09898 0.28299 0.00208 C 0.3474 0.10315 0.3974 0.50578 0.42031 0.60638 " pathEditMode="relative" ptsTypes="aaA">
                                      <p:cBhvr>
                                        <p:cTn id="18" dur="2000" fill="hold"/>
                                        <p:tgtEl>
                                          <p:spTgt spid="19"/>
                                        </p:tgtEl>
                                        <p:attrNameLst>
                                          <p:attrName>ppt_x</p:attrName>
                                          <p:attrName>ppt_y</p:attrName>
                                        </p:attrNameLst>
                                      </p:cBhvr>
                                    </p:animMotion>
                                  </p:childTnLst>
                                  <p:subTnLst>
                                    <p:animClr clrSpc="rgb" dir="cw">
                                      <p:cBhvr override="childStyle">
                                        <p:cTn dur="1" fill="hold" display="0" masterRel="nextClick" afterEffect="1"/>
                                        <p:tgtEl>
                                          <p:spTgt spid="19"/>
                                        </p:tgtEl>
                                        <p:attrNameLst>
                                          <p:attrName>ppt_c</p:attrName>
                                        </p:attrNameLst>
                                      </p:cBhvr>
                                      <p:to>
                                        <a:schemeClr val="bg1"/>
                                      </p:to>
                                    </p:animClr>
                                  </p:sub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0" nodeType="clickEffect">
                                  <p:stCondLst>
                                    <p:cond delay="0"/>
                                  </p:stCondLst>
                                  <p:childTnLst>
                                    <p:animMotion origin="layout" path="M -0.03576 -0.01202 C -0.16458 -0.10939 -0.29323 -0.20675 -0.29844 -0.13529 C -0.30364 -0.06383 -0.10573 0.32539 -0.06719 0.41744 " pathEditMode="relative" ptsTypes="aaA">
                                      <p:cBhvr>
                                        <p:cTn id="22" dur="2000" fill="hold"/>
                                        <p:tgtEl>
                                          <p:spTgt spid="20"/>
                                        </p:tgtEl>
                                        <p:attrNameLst>
                                          <p:attrName>ppt_x</p:attrName>
                                          <p:attrName>ppt_y</p:attrName>
                                        </p:attrNameLst>
                                      </p:cBhvr>
                                    </p:animMotion>
                                  </p:childTnLst>
                                  <p:subTnLst>
                                    <p:animClr clrSpc="rgb" dir="cw">
                                      <p:cBhvr override="childStyle">
                                        <p:cTn dur="1" fill="hold" display="0" masterRel="nextClick" afterEffect="1"/>
                                        <p:tgtEl>
                                          <p:spTgt spid="20"/>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1.94444E-6 -0.00185 C 0.11702 -0.11771 0.2342 -0.23358 0.26632 -0.18339 C 0.29861 -0.13321 0.20556 0.21948 0.1934 0.30019 " pathEditMode="relative" rAng="0" ptsTypes="aaA">
                                      <p:cBhvr>
                                        <p:cTn id="26" dur="2000" fill="hold"/>
                                        <p:tgtEl>
                                          <p:spTgt spid="21"/>
                                        </p:tgtEl>
                                        <p:attrNameLst>
                                          <p:attrName>ppt_x</p:attrName>
                                          <p:attrName>ppt_y</p:attrName>
                                        </p:attrNameLst>
                                      </p:cBhvr>
                                      <p:rCtr x="14900" y="3500"/>
                                    </p:animMotion>
                                  </p:childTnLst>
                                  <p:subTnLst>
                                    <p:animClr clrSpc="rgb" dir="cw">
                                      <p:cBhvr override="childStyle">
                                        <p:cTn dur="1" fill="hold" display="0" masterRel="nextClick" afterEffect="1"/>
                                        <p:tgtEl>
                                          <p:spTgt spid="21"/>
                                        </p:tgtEl>
                                        <p:attrNameLst>
                                          <p:attrName>ppt_c</p:attrName>
                                        </p:attrNameLst>
                                      </p:cBhvr>
                                      <p:to>
                                        <a:schemeClr val="bg1"/>
                                      </p:to>
                                    </p:animClr>
                                  </p:sub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0" nodeType="clickEffect">
                                  <p:stCondLst>
                                    <p:cond delay="0"/>
                                  </p:stCondLst>
                                  <p:childTnLst>
                                    <p:animMotion origin="layout" path="M -0.05538 0.00024 C -0.13559 -0.12858 -0.21528 -0.25578 -0.21788 -0.17437 C -0.22014 -0.09181 -0.09583 0.38368 -0.07135 0.49515 " pathEditMode="relative" rAng="0" ptsTypes="aaA">
                                      <p:cBhvr>
                                        <p:cTn id="30" dur="2000" fill="hold"/>
                                        <p:tgtEl>
                                          <p:spTgt spid="22"/>
                                        </p:tgtEl>
                                        <p:attrNameLst>
                                          <p:attrName>ppt_x</p:attrName>
                                          <p:attrName>ppt_y</p:attrName>
                                        </p:attrNameLst>
                                      </p:cBhvr>
                                      <p:rCtr x="-8200" y="11900"/>
                                    </p:animMotion>
                                  </p:childTnLst>
                                  <p:subTnLst>
                                    <p:animClr clrSpc="rgb" dir="cw">
                                      <p:cBhvr override="childStyle">
                                        <p:cTn dur="1" fill="hold" display="0" masterRel="nextClick" afterEffect="1"/>
                                        <p:tgtEl>
                                          <p:spTgt spid="22"/>
                                        </p:tgtEl>
                                        <p:attrNameLst>
                                          <p:attrName>ppt_c</p:attrName>
                                        </p:attrNameLst>
                                      </p:cBhvr>
                                      <p:to>
                                        <a:schemeClr val="bg1"/>
                                      </p:to>
                                    </p:animClr>
                                  </p:sub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0" nodeType="clickEffect">
                                  <p:stCondLst>
                                    <p:cond delay="0"/>
                                  </p:stCondLst>
                                  <p:childTnLst>
                                    <p:animMotion origin="layout" path="M -1.66667E-6 -0.00047 C 0.06007 -0.06961 0.12031 -0.13876 0.15382 -0.04811 C 0.18715 0.04278 0.19219 0.44611 0.2 0.54486 " pathEditMode="relative" rAng="0" ptsTypes="aaA">
                                      <p:cBhvr>
                                        <p:cTn id="34" dur="2000" fill="hold"/>
                                        <p:tgtEl>
                                          <p:spTgt spid="23"/>
                                        </p:tgtEl>
                                        <p:attrNameLst>
                                          <p:attrName>ppt_x</p:attrName>
                                          <p:attrName>ppt_y</p:attrName>
                                        </p:attrNameLst>
                                      </p:cBhvr>
                                      <p:rCtr x="10000" y="20400"/>
                                    </p:animMotion>
                                  </p:childTnLst>
                                  <p:subTnLst>
                                    <p:animClr clrSpc="rgb" dir="cw">
                                      <p:cBhvr override="childStyle">
                                        <p:cTn dur="1" fill="hold" display="0" masterRel="nextClick" afterEffect="1"/>
                                        <p:tgtEl>
                                          <p:spTgt spid="23"/>
                                        </p:tgtEl>
                                        <p:attrNameLst>
                                          <p:attrName>ppt_c</p:attrName>
                                        </p:attrNameLst>
                                      </p:cBhvr>
                                      <p:to>
                                        <a:schemeClr val="bg1"/>
                                      </p:to>
                                    </p:animClr>
                                  </p:sub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0" nodeType="clickEffect">
                                  <p:stCondLst>
                                    <p:cond delay="0"/>
                                  </p:stCondLst>
                                  <p:childTnLst>
                                    <p:animMotion origin="layout" path="M -0.05972 -0.0222 C -0.18264 -0.13668 -0.30503 -0.25093 -0.31059 -0.19126 C -0.31579 -0.13113 -0.13454 0.23774 -0.09236 0.33857 C -0.05017 0.43964 -0.06423 0.40078 -0.05868 0.41304 " pathEditMode="relative" rAng="0" ptsTypes="aaaA">
                                      <p:cBhvr>
                                        <p:cTn id="38" dur="2000" fill="hold"/>
                                        <p:tgtEl>
                                          <p:spTgt spid="24"/>
                                        </p:tgtEl>
                                        <p:attrNameLst>
                                          <p:attrName>ppt_x</p:attrName>
                                          <p:attrName>ppt_y</p:attrName>
                                        </p:attrNameLst>
                                      </p:cBhvr>
                                      <p:rCtr x="-12300" y="11700"/>
                                    </p:animMotion>
                                  </p:childTnLst>
                                  <p:subTnLst>
                                    <p:animClr clrSpc="rgb" dir="cw">
                                      <p:cBhvr override="childStyle">
                                        <p:cTn dur="1" fill="hold" display="0" masterRel="nextClick" afterEffect="1"/>
                                        <p:tgtEl>
                                          <p:spTgt spid="24"/>
                                        </p:tgtEl>
                                        <p:attrNameLst>
                                          <p:attrName>ppt_c</p:attrName>
                                        </p:attrNameLst>
                                      </p:cBhvr>
                                      <p:to>
                                        <a:schemeClr val="bg1"/>
                                      </p:to>
                                    </p:animClr>
                                  </p:sub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grpId="0" nodeType="clickEffect">
                                  <p:stCondLst>
                                    <p:cond delay="0"/>
                                  </p:stCondLst>
                                  <p:childTnLst>
                                    <p:animMotion origin="layout" path="M 3.61111E-6 -4.10731E-6 C 0.07361 -0.13459 0.14739 -0.26873 0.21961 -0.22086 C 0.29166 -0.17275 0.39791 0.20398 0.4335 0.28909 " pathEditMode="relative" rAng="0" ptsTypes="aaA">
                                      <p:cBhvr>
                                        <p:cTn id="42" dur="2000" fill="hold"/>
                                        <p:tgtEl>
                                          <p:spTgt spid="25"/>
                                        </p:tgtEl>
                                        <p:attrNameLst>
                                          <p:attrName>ppt_x</p:attrName>
                                          <p:attrName>ppt_y</p:attrName>
                                        </p:attrNameLst>
                                      </p:cBhvr>
                                      <p:rCtr x="21700" y="1000"/>
                                    </p:animMotion>
                                  </p:childTnLst>
                                  <p:subTnLst>
                                    <p:animClr clrSpc="rgb" dir="cw">
                                      <p:cBhvr override="childStyle">
                                        <p:cTn dur="1" fill="hold" display="0" masterRel="nextClick" afterEffect="1"/>
                                        <p:tgtEl>
                                          <p:spTgt spid="25"/>
                                        </p:tgtEl>
                                        <p:attrNameLst>
                                          <p:attrName>ppt_c</p:attrName>
                                        </p:attrNameLst>
                                      </p:cBhvr>
                                      <p:to>
                                        <a:schemeClr val="bg1"/>
                                      </p:to>
                                    </p:animClr>
                                  </p:sub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grpId="0" nodeType="clickEffect">
                                  <p:stCondLst>
                                    <p:cond delay="0"/>
                                  </p:stCondLst>
                                  <p:childTnLst>
                                    <p:animMotion origin="layout" path="M -0.0283 0.00139 C -0.17605 -0.15402 -0.32361 -0.30874 -0.32882 -0.23034 C -0.33403 -0.15171 -0.10469 0.35569 -0.0599 0.47271 " pathEditMode="relative" rAng="0" ptsTypes="aaA">
                                      <p:cBhvr>
                                        <p:cTn id="46" dur="2000" fill="hold"/>
                                        <p:tgtEl>
                                          <p:spTgt spid="26"/>
                                        </p:tgtEl>
                                        <p:attrNameLst>
                                          <p:attrName>ppt_x</p:attrName>
                                          <p:attrName>ppt_y</p:attrName>
                                        </p:attrNameLst>
                                      </p:cBhvr>
                                      <p:rCtr x="-15300" y="8100"/>
                                    </p:animMotion>
                                  </p:childTnLst>
                                  <p:subTnLst>
                                    <p:animClr clrSpc="rgb" dir="cw">
                                      <p:cBhvr override="childStyle">
                                        <p:cTn dur="1" fill="hold" display="0" masterRel="nextClick" afterEffect="1"/>
                                        <p:tgtEl>
                                          <p:spTgt spid="26"/>
                                        </p:tgtEl>
                                        <p:attrNameLst>
                                          <p:attrName>ppt_c</p:attrName>
                                        </p:attrNameLst>
                                      </p:cBhvr>
                                      <p:to>
                                        <a:schemeClr val="bg1"/>
                                      </p:to>
                                    </p:animClr>
                                  </p:sub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grpId="0" nodeType="clickEffect">
                                  <p:stCondLst>
                                    <p:cond delay="0"/>
                                  </p:stCondLst>
                                  <p:childTnLst>
                                    <p:animMotion origin="layout" path="M -8.33333E-7 -0.00278 C 0.06754 -0.12211 0.13524 -0.24145 0.20833 -0.15426 C 0.2816 -0.06684 0.40035 0.40934 0.43906 0.5222 " pathEditMode="relative" rAng="0" ptsTypes="aaA">
                                      <p:cBhvr>
                                        <p:cTn id="50" dur="2000" fill="hold"/>
                                        <p:tgtEl>
                                          <p:spTgt spid="27"/>
                                        </p:tgtEl>
                                        <p:attrNameLst>
                                          <p:attrName>ppt_x</p:attrName>
                                          <p:attrName>ppt_y</p:attrName>
                                        </p:attrNameLst>
                                      </p:cBhvr>
                                      <p:rCtr x="21900" y="14300"/>
                                    </p:animMotion>
                                  </p:childTnLst>
                                  <p:subTnLst>
                                    <p:animClr clrSpc="rgb" dir="cw">
                                      <p:cBhvr override="childStyle">
                                        <p:cTn dur="1" fill="hold" display="0" masterRel="nextClick" afterEffect="1"/>
                                        <p:tgtEl>
                                          <p:spTgt spid="27"/>
                                        </p:tgtEl>
                                        <p:attrNameLst>
                                          <p:attrName>ppt_c</p:attrName>
                                        </p:attrNameLst>
                                      </p:cBhvr>
                                      <p:to>
                                        <a:schemeClr val="bg1"/>
                                      </p:to>
                                    </p:animClr>
                                  </p:sub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grpId="0" nodeType="clickEffect">
                                  <p:stCondLst>
                                    <p:cond delay="0"/>
                                  </p:stCondLst>
                                  <p:childTnLst>
                                    <p:animMotion origin="layout" path="M -0.01146 -0.00023 C -0.16684 -0.16628 -0.32187 -0.33187 -0.32864 -0.2507 C -0.33524 -0.16929 -0.09809 0.36563 -0.05191 0.4889 " pathEditMode="relative" rAng="0" ptsTypes="aaA">
                                      <p:cBhvr>
                                        <p:cTn id="54" dur="2000" fill="hold"/>
                                        <p:tgtEl>
                                          <p:spTgt spid="28"/>
                                        </p:tgtEl>
                                        <p:attrNameLst>
                                          <p:attrName>ppt_x</p:attrName>
                                          <p:attrName>ppt_y</p:attrName>
                                        </p:attrNameLst>
                                      </p:cBhvr>
                                      <p:rCtr x="-16200" y="7900"/>
                                    </p:animMotion>
                                  </p:childTnLst>
                                  <p:subTnLst>
                                    <p:animClr clrSpc="rgb" dir="cw">
                                      <p:cBhvr override="childStyle">
                                        <p:cTn dur="1" fill="hold" display="0" masterRel="nextClick" afterEffect="1"/>
                                        <p:tgtEl>
                                          <p:spTgt spid="28"/>
                                        </p:tgtEl>
                                        <p:attrNameLst>
                                          <p:attrName>ppt_c</p:attrName>
                                        </p:attrNameLst>
                                      </p:cBhvr>
                                      <p:to>
                                        <a:schemeClr val="bg1"/>
                                      </p:to>
                                    </p:animClr>
                                  </p:subTnLst>
                                </p:cTn>
                              </p:par>
                            </p:childTnLst>
                          </p:cTn>
                        </p:par>
                      </p:childTnLst>
                    </p:cTn>
                  </p:par>
                  <p:par>
                    <p:cTn id="55" fill="hold">
                      <p:stCondLst>
                        <p:cond delay="indefinite"/>
                      </p:stCondLst>
                      <p:childTnLst>
                        <p:par>
                          <p:cTn id="56" fill="hold">
                            <p:stCondLst>
                              <p:cond delay="0"/>
                            </p:stCondLst>
                            <p:childTnLst>
                              <p:par>
                                <p:cTn id="57" presetID="2" presetClass="entr" presetSubtype="3"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anim calcmode="lin" valueType="num">
                                      <p:cBhvr additive="base">
                                        <p:cTn id="59" dur="500" fill="hold"/>
                                        <p:tgtEl>
                                          <p:spTgt spid="30"/>
                                        </p:tgtEl>
                                        <p:attrNameLst>
                                          <p:attrName>ppt_x</p:attrName>
                                        </p:attrNameLst>
                                      </p:cBhvr>
                                      <p:tavLst>
                                        <p:tav tm="0">
                                          <p:val>
                                            <p:strVal val="1+#ppt_w/2"/>
                                          </p:val>
                                        </p:tav>
                                        <p:tav tm="100000">
                                          <p:val>
                                            <p:strVal val="#ppt_x"/>
                                          </p:val>
                                        </p:tav>
                                      </p:tavLst>
                                    </p:anim>
                                    <p:anim calcmode="lin" valueType="num">
                                      <p:cBhvr additive="base">
                                        <p:cTn id="60" dur="500" fill="hold"/>
                                        <p:tgtEl>
                                          <p:spTgt spid="30"/>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30"/>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0" y="76200"/>
            <a:ext cx="4114800" cy="584775"/>
          </a:xfrm>
          <a:prstGeom prst="rect">
            <a:avLst/>
          </a:prstGeom>
          <a:noFill/>
        </p:spPr>
        <p:txBody>
          <a:bodyPr wrap="square" rtlCol="0">
            <a:spAutoFit/>
          </a:bodyPr>
          <a:lstStyle/>
          <a:p>
            <a:r>
              <a:rPr lang="en-US" sz="3200" u="sng" dirty="0">
                <a:solidFill>
                  <a:srgbClr val="FF0000"/>
                </a:solidFill>
              </a:rPr>
              <a:t>Non Trading Concern</a:t>
            </a:r>
          </a:p>
        </p:txBody>
      </p:sp>
      <p:sp>
        <p:nvSpPr>
          <p:cNvPr id="13" name="TextBox 12"/>
          <p:cNvSpPr txBox="1"/>
          <p:nvPr/>
        </p:nvSpPr>
        <p:spPr>
          <a:xfrm>
            <a:off x="1447800" y="863025"/>
            <a:ext cx="5888150" cy="584775"/>
          </a:xfrm>
          <a:prstGeom prst="rect">
            <a:avLst/>
          </a:prstGeom>
          <a:noFill/>
        </p:spPr>
        <p:txBody>
          <a:bodyPr wrap="none" rtlCol="0">
            <a:spAutoFit/>
          </a:bodyPr>
          <a:lstStyle/>
          <a:p>
            <a:r>
              <a:rPr lang="en-US" sz="3200" dirty="0"/>
              <a:t>Treatment of some special items</a:t>
            </a:r>
          </a:p>
        </p:txBody>
      </p:sp>
      <p:sp>
        <p:nvSpPr>
          <p:cNvPr id="17" name="TextBox 16"/>
          <p:cNvSpPr txBox="1"/>
          <p:nvPr/>
        </p:nvSpPr>
        <p:spPr>
          <a:xfrm>
            <a:off x="304800" y="1328678"/>
            <a:ext cx="8534400" cy="3724096"/>
          </a:xfrm>
          <a:prstGeom prst="rect">
            <a:avLst/>
          </a:prstGeom>
          <a:noFill/>
        </p:spPr>
        <p:txBody>
          <a:bodyPr wrap="square" rtlCol="0">
            <a:spAutoFit/>
          </a:bodyPr>
          <a:lstStyle/>
          <a:p>
            <a:r>
              <a:rPr lang="en-US" sz="4000" dirty="0">
                <a:solidFill>
                  <a:srgbClr val="C00000"/>
                </a:solidFill>
              </a:rPr>
              <a:t>Legacy:</a:t>
            </a:r>
            <a:r>
              <a:rPr lang="en-US" sz="2800" dirty="0">
                <a:solidFill>
                  <a:srgbClr val="C00000"/>
                </a:solidFill>
              </a:rPr>
              <a:t>  </a:t>
            </a:r>
            <a:br>
              <a:rPr lang="en-US" sz="2800" dirty="0">
                <a:solidFill>
                  <a:srgbClr val="C00000"/>
                </a:solidFill>
              </a:rPr>
            </a:br>
            <a:r>
              <a:rPr lang="en-US" sz="2800" dirty="0">
                <a:solidFill>
                  <a:srgbClr val="C00000"/>
                </a:solidFill>
              </a:rPr>
              <a:t>       </a:t>
            </a:r>
            <a:r>
              <a:rPr lang="en-US" sz="2800" dirty="0">
                <a:solidFill>
                  <a:srgbClr val="FFFF00"/>
                </a:solidFill>
              </a:rPr>
              <a:t>Amount or any property received from Legal will of a deceased member of the organization is termed as legacy. </a:t>
            </a:r>
            <a:br>
              <a:rPr lang="en-US" sz="2800" dirty="0">
                <a:solidFill>
                  <a:srgbClr val="FFFF00"/>
                </a:solidFill>
              </a:rPr>
            </a:br>
            <a:r>
              <a:rPr lang="en-US" sz="2800" dirty="0"/>
              <a:t>Benefit of legacy is long lasting hence it is treated as capital receipt and shown as liability in balance sheet.</a:t>
            </a:r>
            <a:endParaRPr lang="en-IN" sz="2800" dirty="0"/>
          </a:p>
          <a:p>
            <a:r>
              <a:rPr lang="en-IN" sz="2800" dirty="0"/>
              <a:t>However a small amount of legacy can be treated as income.</a:t>
            </a:r>
            <a:r>
              <a:rPr lang="en-US" sz="2800" dirty="0"/>
              <a:t> </a:t>
            </a:r>
            <a:endParaRPr lang="en-US" sz="28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0" y="76200"/>
            <a:ext cx="4114800" cy="584775"/>
          </a:xfrm>
          <a:prstGeom prst="rect">
            <a:avLst/>
          </a:prstGeom>
          <a:noFill/>
        </p:spPr>
        <p:txBody>
          <a:bodyPr wrap="square" rtlCol="0">
            <a:spAutoFit/>
          </a:bodyPr>
          <a:lstStyle/>
          <a:p>
            <a:r>
              <a:rPr lang="en-US" sz="3200" u="sng" dirty="0">
                <a:solidFill>
                  <a:srgbClr val="FF0000"/>
                </a:solidFill>
              </a:rPr>
              <a:t>Non Trading Concern</a:t>
            </a:r>
          </a:p>
        </p:txBody>
      </p:sp>
      <p:sp>
        <p:nvSpPr>
          <p:cNvPr id="13" name="TextBox 12"/>
          <p:cNvSpPr txBox="1"/>
          <p:nvPr/>
        </p:nvSpPr>
        <p:spPr>
          <a:xfrm>
            <a:off x="1447800" y="863025"/>
            <a:ext cx="5888150" cy="584775"/>
          </a:xfrm>
          <a:prstGeom prst="rect">
            <a:avLst/>
          </a:prstGeom>
          <a:noFill/>
        </p:spPr>
        <p:txBody>
          <a:bodyPr wrap="none" rtlCol="0">
            <a:spAutoFit/>
          </a:bodyPr>
          <a:lstStyle/>
          <a:p>
            <a:r>
              <a:rPr lang="en-US" sz="3200" dirty="0"/>
              <a:t>Treatment of some special items</a:t>
            </a:r>
          </a:p>
        </p:txBody>
      </p:sp>
      <p:sp>
        <p:nvSpPr>
          <p:cNvPr id="17" name="TextBox 16"/>
          <p:cNvSpPr txBox="1"/>
          <p:nvPr/>
        </p:nvSpPr>
        <p:spPr>
          <a:xfrm>
            <a:off x="304800" y="1328678"/>
            <a:ext cx="8534400" cy="3724096"/>
          </a:xfrm>
          <a:prstGeom prst="rect">
            <a:avLst/>
          </a:prstGeom>
          <a:noFill/>
        </p:spPr>
        <p:txBody>
          <a:bodyPr wrap="square" rtlCol="0">
            <a:spAutoFit/>
          </a:bodyPr>
          <a:lstStyle/>
          <a:p>
            <a:r>
              <a:rPr lang="en-US" sz="4000" dirty="0">
                <a:solidFill>
                  <a:srgbClr val="C00000"/>
                </a:solidFill>
              </a:rPr>
              <a:t>Donations:</a:t>
            </a:r>
            <a:r>
              <a:rPr lang="en-US" sz="2800" dirty="0">
                <a:solidFill>
                  <a:srgbClr val="C00000"/>
                </a:solidFill>
              </a:rPr>
              <a:t>  </a:t>
            </a:r>
            <a:br>
              <a:rPr lang="en-US" sz="2800" dirty="0">
                <a:solidFill>
                  <a:srgbClr val="C00000"/>
                </a:solidFill>
              </a:rPr>
            </a:br>
            <a:r>
              <a:rPr lang="en-US" sz="2800" dirty="0">
                <a:solidFill>
                  <a:srgbClr val="C00000"/>
                </a:solidFill>
              </a:rPr>
              <a:t>       </a:t>
            </a:r>
            <a:r>
              <a:rPr lang="en-US" sz="2800" dirty="0">
                <a:solidFill>
                  <a:srgbClr val="FFFF00"/>
                </a:solidFill>
              </a:rPr>
              <a:t>If donation received is not for a special purpose then it is treated as revenue receipt. </a:t>
            </a:r>
            <a:br>
              <a:rPr lang="en-US" sz="2800" dirty="0">
                <a:solidFill>
                  <a:srgbClr val="FFFF00"/>
                </a:solidFill>
              </a:rPr>
            </a:br>
            <a:br>
              <a:rPr lang="en-US" sz="2800" dirty="0">
                <a:solidFill>
                  <a:srgbClr val="FFFF00"/>
                </a:solidFill>
              </a:rPr>
            </a:br>
            <a:r>
              <a:rPr lang="en-US" sz="2800" dirty="0"/>
              <a:t>If donation is for a particular purpose then it is treated as capital receipt and placed on liability side of balance sheet until the purpose for which donation is given </a:t>
            </a:r>
            <a:r>
              <a:rPr lang="en-IN" sz="2800" dirty="0"/>
              <a:t>completed.</a:t>
            </a:r>
            <a:r>
              <a:rPr lang="en-US" sz="2800" dirty="0"/>
              <a:t> </a:t>
            </a:r>
            <a:endParaRPr lang="en-US" sz="28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0" y="76200"/>
            <a:ext cx="4114800" cy="584775"/>
          </a:xfrm>
          <a:prstGeom prst="rect">
            <a:avLst/>
          </a:prstGeom>
          <a:noFill/>
        </p:spPr>
        <p:txBody>
          <a:bodyPr wrap="square" rtlCol="0">
            <a:spAutoFit/>
          </a:bodyPr>
          <a:lstStyle/>
          <a:p>
            <a:r>
              <a:rPr lang="en-US" sz="3200" u="sng" dirty="0">
                <a:solidFill>
                  <a:srgbClr val="FF0000"/>
                </a:solidFill>
              </a:rPr>
              <a:t>Non Trading Concern</a:t>
            </a:r>
          </a:p>
        </p:txBody>
      </p:sp>
      <p:sp>
        <p:nvSpPr>
          <p:cNvPr id="13" name="TextBox 12"/>
          <p:cNvSpPr txBox="1"/>
          <p:nvPr/>
        </p:nvSpPr>
        <p:spPr>
          <a:xfrm>
            <a:off x="1447800" y="685800"/>
            <a:ext cx="6024470" cy="707886"/>
          </a:xfrm>
          <a:prstGeom prst="rect">
            <a:avLst/>
          </a:prstGeom>
          <a:noFill/>
        </p:spPr>
        <p:txBody>
          <a:bodyPr wrap="none" rtlCol="0">
            <a:spAutoFit/>
          </a:bodyPr>
          <a:lstStyle/>
          <a:p>
            <a:r>
              <a:rPr lang="en-US" sz="2000" dirty="0"/>
              <a:t>STEPS TAKEN TO PREPARE FINAL ACCOUNTS OF </a:t>
            </a:r>
            <a:br>
              <a:rPr lang="en-US" sz="2000" dirty="0"/>
            </a:br>
            <a:r>
              <a:rPr lang="en-US" sz="2000" dirty="0"/>
              <a:t>               NOT PROFIT ORGANISATIONS</a:t>
            </a:r>
          </a:p>
        </p:txBody>
      </p:sp>
      <p:sp>
        <p:nvSpPr>
          <p:cNvPr id="17" name="TextBox 16"/>
          <p:cNvSpPr txBox="1"/>
          <p:nvPr/>
        </p:nvSpPr>
        <p:spPr>
          <a:xfrm>
            <a:off x="304800" y="1219200"/>
            <a:ext cx="8534400" cy="2739211"/>
          </a:xfrm>
          <a:prstGeom prst="rect">
            <a:avLst/>
          </a:prstGeom>
          <a:noFill/>
        </p:spPr>
        <p:txBody>
          <a:bodyPr wrap="square" rtlCol="0">
            <a:spAutoFit/>
          </a:bodyPr>
          <a:lstStyle/>
          <a:p>
            <a:r>
              <a:rPr lang="en-US" sz="3200" dirty="0">
                <a:solidFill>
                  <a:srgbClr val="C00000"/>
                </a:solidFill>
              </a:rPr>
              <a:t>Step 1: </a:t>
            </a:r>
            <a:r>
              <a:rPr lang="en-US" sz="2800" dirty="0">
                <a:solidFill>
                  <a:srgbClr val="FFFF00"/>
                </a:solidFill>
              </a:rPr>
              <a:t>If opening capital Fund is not given in the question then first of all old balance sheet is required to be prepared by posting last years Assets &amp; Liabilities on respective places to find out the difference which is known as Capital Fund .</a:t>
            </a:r>
            <a:br>
              <a:rPr lang="en-US" sz="2800" dirty="0">
                <a:solidFill>
                  <a:srgbClr val="FFFF00"/>
                </a:solidFill>
              </a:rPr>
            </a:br>
            <a:endParaRPr lang="en-US" sz="2800" dirty="0">
              <a:solidFill>
                <a:srgbClr val="FFFF00"/>
              </a:solidFill>
            </a:endParaRPr>
          </a:p>
        </p:txBody>
      </p:sp>
      <p:sp>
        <p:nvSpPr>
          <p:cNvPr id="5" name="TextBox 4"/>
          <p:cNvSpPr txBox="1"/>
          <p:nvPr/>
        </p:nvSpPr>
        <p:spPr>
          <a:xfrm>
            <a:off x="235520" y="3657600"/>
            <a:ext cx="8814657" cy="2677656"/>
          </a:xfrm>
          <a:prstGeom prst="rect">
            <a:avLst/>
          </a:prstGeom>
          <a:noFill/>
        </p:spPr>
        <p:txBody>
          <a:bodyPr wrap="none" rtlCol="0">
            <a:spAutoFit/>
          </a:bodyPr>
          <a:lstStyle/>
          <a:p>
            <a:r>
              <a:rPr lang="en-US" sz="2800" dirty="0">
                <a:solidFill>
                  <a:srgbClr val="FF0000"/>
                </a:solidFill>
              </a:rPr>
              <a:t>Step 2:</a:t>
            </a:r>
            <a:r>
              <a:rPr lang="en-US" sz="2800" dirty="0">
                <a:solidFill>
                  <a:srgbClr val="FFFF00"/>
                </a:solidFill>
              </a:rPr>
              <a:t> </a:t>
            </a:r>
            <a:r>
              <a:rPr lang="en-US" sz="2800" dirty="0"/>
              <a:t>Prepare Income &amp; Expenditure A/C after </a:t>
            </a:r>
            <a:br>
              <a:rPr lang="en-US" sz="2800" dirty="0"/>
            </a:br>
            <a:r>
              <a:rPr lang="en-US" sz="2800" dirty="0"/>
              <a:t>identifying the revenue receipts &amp; revenue payments </a:t>
            </a:r>
            <a:br>
              <a:rPr lang="en-US" sz="2800" dirty="0"/>
            </a:br>
            <a:r>
              <a:rPr lang="en-US" sz="2800" dirty="0"/>
              <a:t>from receipt &amp; payment account  carefully adjusting the </a:t>
            </a:r>
          </a:p>
          <a:p>
            <a:r>
              <a:rPr lang="en-US" sz="2800" dirty="0"/>
              <a:t>amounts related given in adjustments. Close the </a:t>
            </a:r>
          </a:p>
          <a:p>
            <a:r>
              <a:rPr lang="en-US" sz="2800" dirty="0"/>
              <a:t>Income &amp; Expenditure A/C by calculating </a:t>
            </a:r>
          </a:p>
          <a:p>
            <a:r>
              <a:rPr lang="en-US" sz="2800" dirty="0"/>
              <a:t>surplus/ deficit  as the case may be.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0" y="76200"/>
            <a:ext cx="4114800" cy="584775"/>
          </a:xfrm>
          <a:prstGeom prst="rect">
            <a:avLst/>
          </a:prstGeom>
          <a:noFill/>
        </p:spPr>
        <p:txBody>
          <a:bodyPr wrap="square" rtlCol="0">
            <a:spAutoFit/>
          </a:bodyPr>
          <a:lstStyle/>
          <a:p>
            <a:r>
              <a:rPr lang="en-US" sz="3200" u="sng" dirty="0">
                <a:solidFill>
                  <a:srgbClr val="FF0000"/>
                </a:solidFill>
              </a:rPr>
              <a:t>Non Trading Concern</a:t>
            </a:r>
          </a:p>
        </p:txBody>
      </p:sp>
      <p:sp>
        <p:nvSpPr>
          <p:cNvPr id="13" name="TextBox 12"/>
          <p:cNvSpPr txBox="1"/>
          <p:nvPr/>
        </p:nvSpPr>
        <p:spPr>
          <a:xfrm>
            <a:off x="1447800" y="685800"/>
            <a:ext cx="6024470" cy="707886"/>
          </a:xfrm>
          <a:prstGeom prst="rect">
            <a:avLst/>
          </a:prstGeom>
          <a:noFill/>
        </p:spPr>
        <p:txBody>
          <a:bodyPr wrap="none" rtlCol="0">
            <a:spAutoFit/>
          </a:bodyPr>
          <a:lstStyle/>
          <a:p>
            <a:r>
              <a:rPr lang="en-US" sz="2000" dirty="0"/>
              <a:t>STEPS TAKEN TO PREPARE FINAL ACCOUNTS OF </a:t>
            </a:r>
            <a:br>
              <a:rPr lang="en-US" sz="2000" dirty="0"/>
            </a:br>
            <a:r>
              <a:rPr lang="en-US" sz="2000" dirty="0"/>
              <a:t>               NOT PROFIT ORGANISATIONS</a:t>
            </a:r>
          </a:p>
        </p:txBody>
      </p:sp>
      <p:sp>
        <p:nvSpPr>
          <p:cNvPr id="17" name="TextBox 16"/>
          <p:cNvSpPr txBox="1"/>
          <p:nvPr/>
        </p:nvSpPr>
        <p:spPr>
          <a:xfrm>
            <a:off x="457200" y="1706701"/>
            <a:ext cx="8534400" cy="3170099"/>
          </a:xfrm>
          <a:prstGeom prst="rect">
            <a:avLst/>
          </a:prstGeom>
          <a:noFill/>
        </p:spPr>
        <p:txBody>
          <a:bodyPr wrap="square" rtlCol="0">
            <a:spAutoFit/>
          </a:bodyPr>
          <a:lstStyle/>
          <a:p>
            <a:r>
              <a:rPr lang="en-US" sz="3200" dirty="0">
                <a:solidFill>
                  <a:srgbClr val="C00000"/>
                </a:solidFill>
              </a:rPr>
              <a:t>Step 3: </a:t>
            </a:r>
            <a:r>
              <a:rPr lang="en-US" sz="2800" dirty="0">
                <a:solidFill>
                  <a:srgbClr val="FFFF00"/>
                </a:solidFill>
              </a:rPr>
              <a:t>In last prepare the closing balance sheet putting capital fund (balancing figure of last year balance sheet) on liability side after adding or subtracting the surplus or deficit from it (balancing figure of income &amp; Expenditure A/C)and placing all other liabilities and Assets at their respective places to match both the sides of the balance sheet.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34148" y="184356"/>
            <a:ext cx="3242426" cy="523220"/>
          </a:xfrm>
          <a:prstGeom prst="rect">
            <a:avLst/>
          </a:prstGeom>
          <a:noFill/>
        </p:spPr>
        <p:txBody>
          <a:bodyPr wrap="none" rtlCol="0">
            <a:spAutoFit/>
          </a:bodyPr>
          <a:lstStyle/>
          <a:p>
            <a:r>
              <a:rPr lang="en-US" sz="2800" u="sng" dirty="0">
                <a:solidFill>
                  <a:srgbClr val="FF0000"/>
                </a:solidFill>
              </a:rPr>
              <a:t>Non Trading Concern</a:t>
            </a:r>
          </a:p>
        </p:txBody>
      </p:sp>
      <p:sp>
        <p:nvSpPr>
          <p:cNvPr id="5" name="TextBox 4"/>
          <p:cNvSpPr txBox="1"/>
          <p:nvPr/>
        </p:nvSpPr>
        <p:spPr>
          <a:xfrm>
            <a:off x="286326" y="903556"/>
            <a:ext cx="4851401" cy="584775"/>
          </a:xfrm>
          <a:prstGeom prst="rect">
            <a:avLst/>
          </a:prstGeom>
          <a:noFill/>
        </p:spPr>
        <p:txBody>
          <a:bodyPr wrap="square" rtlCol="0">
            <a:spAutoFit/>
          </a:bodyPr>
          <a:lstStyle/>
          <a:p>
            <a:pPr algn="just"/>
            <a:r>
              <a:rPr lang="en-IN" sz="3200" dirty="0"/>
              <a:t>Characteristics/ Features: </a:t>
            </a:r>
            <a:endParaRPr lang="en-US" sz="3200" dirty="0"/>
          </a:p>
        </p:txBody>
      </p:sp>
      <p:sp>
        <p:nvSpPr>
          <p:cNvPr id="2" name="TextBox 1">
            <a:extLst>
              <a:ext uri="{FF2B5EF4-FFF2-40B4-BE49-F238E27FC236}">
                <a16:creationId xmlns:a16="http://schemas.microsoft.com/office/drawing/2014/main" id="{0CDA54AD-6C56-EB44-B2B2-EB3E8472EA1A}"/>
              </a:ext>
            </a:extLst>
          </p:cNvPr>
          <p:cNvSpPr txBox="1"/>
          <p:nvPr/>
        </p:nvSpPr>
        <p:spPr>
          <a:xfrm>
            <a:off x="367147" y="1417782"/>
            <a:ext cx="8686799" cy="1015663"/>
          </a:xfrm>
          <a:prstGeom prst="rect">
            <a:avLst/>
          </a:prstGeom>
          <a:noFill/>
        </p:spPr>
        <p:txBody>
          <a:bodyPr wrap="square" rtlCol="0">
            <a:spAutoFit/>
          </a:bodyPr>
          <a:lstStyle/>
          <a:p>
            <a:pPr algn="just"/>
            <a:r>
              <a:rPr lang="en-IN" sz="3000" dirty="0">
                <a:solidFill>
                  <a:srgbClr val="FFFF00"/>
                </a:solidFill>
              </a:rPr>
              <a:t>5. Management : </a:t>
            </a:r>
            <a:r>
              <a:rPr lang="en-IN" sz="3000" dirty="0"/>
              <a:t>Non profit organisations are managed by charitable societies and trusts </a:t>
            </a:r>
            <a:endParaRPr lang="en-IN" sz="3000" dirty="0">
              <a:solidFill>
                <a:srgbClr val="FFFF00"/>
              </a:solidFill>
            </a:endParaRPr>
          </a:p>
        </p:txBody>
      </p:sp>
      <p:sp>
        <p:nvSpPr>
          <p:cNvPr id="7" name="TextBox 6">
            <a:extLst>
              <a:ext uri="{FF2B5EF4-FFF2-40B4-BE49-F238E27FC236}">
                <a16:creationId xmlns:a16="http://schemas.microsoft.com/office/drawing/2014/main" id="{26EE19E8-9E54-D542-8B54-E870EF85AB01}"/>
              </a:ext>
            </a:extLst>
          </p:cNvPr>
          <p:cNvSpPr txBox="1"/>
          <p:nvPr/>
        </p:nvSpPr>
        <p:spPr>
          <a:xfrm>
            <a:off x="427184" y="2528454"/>
            <a:ext cx="8686799" cy="1477328"/>
          </a:xfrm>
          <a:prstGeom prst="rect">
            <a:avLst/>
          </a:prstGeom>
          <a:noFill/>
        </p:spPr>
        <p:txBody>
          <a:bodyPr wrap="square" rtlCol="0">
            <a:spAutoFit/>
          </a:bodyPr>
          <a:lstStyle/>
          <a:p>
            <a:pPr algn="just"/>
            <a:r>
              <a:rPr lang="en-IN" sz="3000" dirty="0">
                <a:solidFill>
                  <a:srgbClr val="FFFF00"/>
                </a:solidFill>
              </a:rPr>
              <a:t>6. Source of funds: </a:t>
            </a:r>
            <a:r>
              <a:rPr lang="en-IN" sz="3000" dirty="0"/>
              <a:t> Their main source of income are subscription, Donation, membership fee, entrance fees.</a:t>
            </a:r>
            <a:endParaRPr lang="en-IN" sz="3000" dirty="0">
              <a:solidFill>
                <a:srgbClr val="FFFF00"/>
              </a:solidFill>
            </a:endParaRPr>
          </a:p>
        </p:txBody>
      </p:sp>
      <p:sp>
        <p:nvSpPr>
          <p:cNvPr id="10" name="TextBox 9">
            <a:extLst>
              <a:ext uri="{FF2B5EF4-FFF2-40B4-BE49-F238E27FC236}">
                <a16:creationId xmlns:a16="http://schemas.microsoft.com/office/drawing/2014/main" id="{CC4E6F47-C6EB-C84A-B92E-638C271A87B2}"/>
              </a:ext>
            </a:extLst>
          </p:cNvPr>
          <p:cNvSpPr txBox="1"/>
          <p:nvPr/>
        </p:nvSpPr>
        <p:spPr>
          <a:xfrm>
            <a:off x="461820" y="4179455"/>
            <a:ext cx="8686799" cy="1477328"/>
          </a:xfrm>
          <a:prstGeom prst="rect">
            <a:avLst/>
          </a:prstGeom>
          <a:noFill/>
        </p:spPr>
        <p:txBody>
          <a:bodyPr wrap="square" rtlCol="0">
            <a:spAutoFit/>
          </a:bodyPr>
          <a:lstStyle/>
          <a:p>
            <a:pPr algn="just"/>
            <a:r>
              <a:rPr lang="en-IN" sz="3000" dirty="0">
                <a:solidFill>
                  <a:srgbClr val="FFFF00"/>
                </a:solidFill>
              </a:rPr>
              <a:t>7. Financial Statements: </a:t>
            </a:r>
            <a:r>
              <a:rPr lang="en-IN" sz="3000" dirty="0"/>
              <a:t>They prepare Receipt and Payment Account, Income and Expenditure Account and Balance sheet</a:t>
            </a:r>
            <a:endParaRPr lang="en-IN" sz="3000" dirty="0">
              <a:solidFill>
                <a:srgbClr val="FFFF00"/>
              </a:solidFill>
            </a:endParaRPr>
          </a:p>
        </p:txBody>
      </p:sp>
    </p:spTree>
    <p:extLst>
      <p:ext uri="{BB962C8B-B14F-4D97-AF65-F5344CB8AC3E}">
        <p14:creationId xmlns:p14="http://schemas.microsoft.com/office/powerpoint/2010/main" val="211494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1+#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7"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34148" y="184356"/>
            <a:ext cx="3242426" cy="523220"/>
          </a:xfrm>
          <a:prstGeom prst="rect">
            <a:avLst/>
          </a:prstGeom>
          <a:noFill/>
        </p:spPr>
        <p:txBody>
          <a:bodyPr wrap="none" rtlCol="0">
            <a:spAutoFit/>
          </a:bodyPr>
          <a:lstStyle/>
          <a:p>
            <a:r>
              <a:rPr lang="en-US" sz="2800" u="sng" dirty="0">
                <a:solidFill>
                  <a:srgbClr val="FF0000"/>
                </a:solidFill>
              </a:rPr>
              <a:t>Non Trading Concern</a:t>
            </a:r>
          </a:p>
        </p:txBody>
      </p:sp>
      <p:sp>
        <p:nvSpPr>
          <p:cNvPr id="5" name="TextBox 4"/>
          <p:cNvSpPr txBox="1"/>
          <p:nvPr/>
        </p:nvSpPr>
        <p:spPr>
          <a:xfrm>
            <a:off x="304800" y="914400"/>
            <a:ext cx="8686800" cy="461665"/>
          </a:xfrm>
          <a:prstGeom prst="rect">
            <a:avLst/>
          </a:prstGeom>
          <a:noFill/>
        </p:spPr>
        <p:txBody>
          <a:bodyPr wrap="square" rtlCol="0">
            <a:spAutoFit/>
          </a:bodyPr>
          <a:lstStyle/>
          <a:p>
            <a:pPr algn="just"/>
            <a:r>
              <a:rPr lang="en-US" sz="2400" dirty="0"/>
              <a:t>Difference between Not for profit &amp; Profit making organizations.</a:t>
            </a:r>
          </a:p>
        </p:txBody>
      </p:sp>
      <p:graphicFrame>
        <p:nvGraphicFramePr>
          <p:cNvPr id="7" name="Table 6"/>
          <p:cNvGraphicFramePr>
            <a:graphicFrameLocks noGrp="1"/>
          </p:cNvGraphicFramePr>
          <p:nvPr/>
        </p:nvGraphicFramePr>
        <p:xfrm>
          <a:off x="381000" y="1859280"/>
          <a:ext cx="8382000" cy="3474720"/>
        </p:xfrm>
        <a:graphic>
          <a:graphicData uri="http://schemas.openxmlformats.org/drawingml/2006/table">
            <a:tbl>
              <a:tblPr firstRow="1" bandRow="1">
                <a:tableStyleId>{5C22544A-7EE6-4342-B048-85BDC9FD1C3A}</a:tableStyleId>
              </a:tblPr>
              <a:tblGrid>
                <a:gridCol w="4139259">
                  <a:extLst>
                    <a:ext uri="{9D8B030D-6E8A-4147-A177-3AD203B41FA5}">
                      <a16:colId xmlns:a16="http://schemas.microsoft.com/office/drawing/2014/main" val="20000"/>
                    </a:ext>
                  </a:extLst>
                </a:gridCol>
                <a:gridCol w="4242741">
                  <a:extLst>
                    <a:ext uri="{9D8B030D-6E8A-4147-A177-3AD203B41FA5}">
                      <a16:colId xmlns:a16="http://schemas.microsoft.com/office/drawing/2014/main" val="20001"/>
                    </a:ext>
                  </a:extLst>
                </a:gridCol>
              </a:tblGrid>
              <a:tr h="357360">
                <a:tc>
                  <a:txBody>
                    <a:bodyPr/>
                    <a:lstStyle/>
                    <a:p>
                      <a:r>
                        <a:rPr lang="en-US" dirty="0"/>
                        <a:t>      Not</a:t>
                      </a:r>
                      <a:r>
                        <a:rPr lang="en-US" baseline="0" dirty="0"/>
                        <a:t> for profit Organizations </a:t>
                      </a:r>
                      <a:endParaRPr lang="en-US" dirty="0"/>
                    </a:p>
                  </a:txBody>
                  <a:tcPr/>
                </a:tc>
                <a:tc>
                  <a:txBody>
                    <a:bodyPr/>
                    <a:lstStyle/>
                    <a:p>
                      <a:r>
                        <a:rPr lang="en-US" dirty="0"/>
                        <a:t>          Profit making Organizations</a:t>
                      </a:r>
                    </a:p>
                  </a:txBody>
                  <a:tcPr/>
                </a:tc>
                <a:extLst>
                  <a:ext uri="{0D108BD9-81ED-4DB2-BD59-A6C34878D82A}">
                    <a16:rowId xmlns:a16="http://schemas.microsoft.com/office/drawing/2014/main" val="10000"/>
                  </a:ext>
                </a:extLst>
              </a:tr>
              <a:tr h="2736360">
                <a:tc>
                  <a:txBody>
                    <a:bodyPr/>
                    <a:lstStyle/>
                    <a:p>
                      <a:r>
                        <a:rPr lang="en-US" dirty="0"/>
                        <a:t>Motive is to provide social services. </a:t>
                      </a:r>
                      <a:br>
                        <a:rPr lang="en-US" dirty="0"/>
                      </a:br>
                      <a:br>
                        <a:rPr lang="en-US" dirty="0"/>
                      </a:br>
                      <a:r>
                        <a:rPr lang="en-US" dirty="0"/>
                        <a:t>Sources of</a:t>
                      </a:r>
                      <a:r>
                        <a:rPr lang="en-US" baseline="0" dirty="0"/>
                        <a:t> Income  are Donations, Membership fee.</a:t>
                      </a:r>
                      <a:br>
                        <a:rPr lang="en-US" baseline="0" dirty="0"/>
                      </a:br>
                      <a:br>
                        <a:rPr lang="en-US" baseline="0" dirty="0"/>
                      </a:br>
                      <a:r>
                        <a:rPr lang="en-US" baseline="0" dirty="0"/>
                        <a:t>Mainly prepare Receipt &amp; Payment A/C. </a:t>
                      </a:r>
                      <a:br>
                        <a:rPr lang="en-US" baseline="0" dirty="0"/>
                      </a:br>
                      <a:br>
                        <a:rPr lang="en-US" baseline="0" dirty="0"/>
                      </a:br>
                      <a:r>
                        <a:rPr lang="en-US" baseline="0" dirty="0"/>
                        <a:t>Prepare Income &amp; Expenditure A/C </a:t>
                      </a:r>
                      <a:br>
                        <a:rPr lang="en-US" baseline="0" dirty="0"/>
                      </a:br>
                      <a:br>
                        <a:rPr lang="en-US" baseline="0" dirty="0"/>
                      </a:br>
                      <a:r>
                        <a:rPr lang="en-US" baseline="0" dirty="0"/>
                        <a:t>Profit is kept reserve for welfare of members or society. </a:t>
                      </a:r>
                      <a:endParaRPr lang="en-US" dirty="0"/>
                    </a:p>
                  </a:txBody>
                  <a:tcPr/>
                </a:tc>
                <a:tc>
                  <a:txBody>
                    <a:bodyPr/>
                    <a:lstStyle/>
                    <a:p>
                      <a:r>
                        <a:rPr lang="en-US" dirty="0"/>
                        <a:t>Motive</a:t>
                      </a:r>
                      <a:r>
                        <a:rPr lang="en-US" baseline="0" dirty="0"/>
                        <a:t> is to earn profits. </a:t>
                      </a:r>
                      <a:br>
                        <a:rPr lang="en-US" baseline="0" dirty="0"/>
                      </a:br>
                      <a:br>
                        <a:rPr lang="en-US" baseline="0" dirty="0"/>
                      </a:br>
                      <a:r>
                        <a:rPr lang="en-US" baseline="0" dirty="0"/>
                        <a:t>Sources  of income are  Sales, Commission. </a:t>
                      </a:r>
                      <a:br>
                        <a:rPr lang="en-US" baseline="0" dirty="0"/>
                      </a:br>
                      <a:br>
                        <a:rPr lang="en-US" baseline="0" dirty="0"/>
                      </a:br>
                      <a:r>
                        <a:rPr lang="en-US" baseline="0" dirty="0"/>
                        <a:t>All accounts books are prepared.</a:t>
                      </a:r>
                      <a:br>
                        <a:rPr lang="en-US" baseline="0" dirty="0"/>
                      </a:br>
                      <a:br>
                        <a:rPr lang="en-US" baseline="0" dirty="0"/>
                      </a:br>
                      <a:r>
                        <a:rPr lang="en-US" baseline="0" dirty="0"/>
                        <a:t>Prepare Trading &amp; Profit &amp; Loss A/C</a:t>
                      </a:r>
                      <a:br>
                        <a:rPr lang="en-US" baseline="0" dirty="0"/>
                      </a:br>
                      <a:br>
                        <a:rPr lang="en-US" baseline="0" dirty="0"/>
                      </a:br>
                      <a:r>
                        <a:rPr lang="en-US" baseline="0" dirty="0"/>
                        <a:t>Profit is divisible between partners or shareholders.  </a:t>
                      </a:r>
                      <a:endParaRPr lang="en-US" dirty="0"/>
                    </a:p>
                  </a:txBody>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34148" y="184356"/>
            <a:ext cx="3242426" cy="523220"/>
          </a:xfrm>
          <a:prstGeom prst="rect">
            <a:avLst/>
          </a:prstGeom>
          <a:noFill/>
        </p:spPr>
        <p:txBody>
          <a:bodyPr wrap="none" rtlCol="0">
            <a:spAutoFit/>
          </a:bodyPr>
          <a:lstStyle/>
          <a:p>
            <a:r>
              <a:rPr lang="en-US" sz="2800" u="sng" dirty="0">
                <a:solidFill>
                  <a:srgbClr val="FF0000"/>
                </a:solidFill>
              </a:rPr>
              <a:t>Non Trading Concern</a:t>
            </a:r>
          </a:p>
        </p:txBody>
      </p:sp>
      <p:sp>
        <p:nvSpPr>
          <p:cNvPr id="6" name="TextBox 5"/>
          <p:cNvSpPr txBox="1"/>
          <p:nvPr/>
        </p:nvSpPr>
        <p:spPr>
          <a:xfrm>
            <a:off x="381000" y="990600"/>
            <a:ext cx="8381999" cy="2677656"/>
          </a:xfrm>
          <a:prstGeom prst="rect">
            <a:avLst/>
          </a:prstGeom>
          <a:noFill/>
        </p:spPr>
        <p:txBody>
          <a:bodyPr wrap="square" rtlCol="0">
            <a:spAutoFit/>
          </a:bodyPr>
          <a:lstStyle/>
          <a:p>
            <a:pPr algn="just"/>
            <a:r>
              <a:rPr lang="en-US" sz="2400" dirty="0"/>
              <a:t>These business prepare a statement for recording their transactions which is known as</a:t>
            </a:r>
            <a:r>
              <a:rPr lang="en-US" sz="2400" b="1" dirty="0"/>
              <a:t> Receipt &amp; Payment Account , </a:t>
            </a:r>
            <a:r>
              <a:rPr lang="en-US" sz="2400" dirty="0"/>
              <a:t>it  is prepared as simple cash book, starts with opening balance of cash by adding all types of receipt either of capital or revenue in nature and subtracting all payment whether capital or revenue in nature and ends with closing balance of cash. It is real in nature .</a:t>
            </a:r>
          </a:p>
        </p:txBody>
      </p:sp>
      <p:sp>
        <p:nvSpPr>
          <p:cNvPr id="7" name="TextBox 6"/>
          <p:cNvSpPr txBox="1"/>
          <p:nvPr/>
        </p:nvSpPr>
        <p:spPr>
          <a:xfrm>
            <a:off x="457200" y="3962400"/>
            <a:ext cx="8320548" cy="1938992"/>
          </a:xfrm>
          <a:prstGeom prst="rect">
            <a:avLst/>
          </a:prstGeom>
          <a:noFill/>
        </p:spPr>
        <p:txBody>
          <a:bodyPr wrap="square" rtlCol="0">
            <a:spAutoFit/>
          </a:bodyPr>
          <a:lstStyle/>
          <a:p>
            <a:r>
              <a:rPr lang="en-US" sz="2400" dirty="0">
                <a:solidFill>
                  <a:srgbClr val="FFC000"/>
                </a:solidFill>
              </a:rPr>
              <a:t>Final statement are prepared with the help of Receipt &amp; Payment  which includes</a:t>
            </a:r>
            <a:br>
              <a:rPr lang="en-US" sz="2400" dirty="0"/>
            </a:br>
            <a:r>
              <a:rPr lang="en-US" sz="2400" dirty="0"/>
              <a:t>1) Opening Balance sheet </a:t>
            </a:r>
            <a:br>
              <a:rPr lang="en-US" sz="2400" dirty="0"/>
            </a:br>
            <a:r>
              <a:rPr lang="en-US" sz="2400" dirty="0">
                <a:solidFill>
                  <a:srgbClr val="FFC000"/>
                </a:solidFill>
              </a:rPr>
              <a:t>2) Income &amp; expenditure Account </a:t>
            </a:r>
            <a:br>
              <a:rPr lang="en-US" sz="2400" dirty="0">
                <a:solidFill>
                  <a:srgbClr val="FFC000"/>
                </a:solidFill>
              </a:rPr>
            </a:br>
            <a:r>
              <a:rPr lang="en-US" sz="2400" dirty="0"/>
              <a:t>3) Closing Balance Sheet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34148" y="184356"/>
            <a:ext cx="3242426" cy="523220"/>
          </a:xfrm>
          <a:prstGeom prst="rect">
            <a:avLst/>
          </a:prstGeom>
          <a:noFill/>
        </p:spPr>
        <p:txBody>
          <a:bodyPr wrap="none" rtlCol="0">
            <a:spAutoFit/>
          </a:bodyPr>
          <a:lstStyle/>
          <a:p>
            <a:r>
              <a:rPr lang="en-US" sz="2800" u="sng" dirty="0">
                <a:solidFill>
                  <a:srgbClr val="FF0000"/>
                </a:solidFill>
              </a:rPr>
              <a:t>Non Trading Concern</a:t>
            </a:r>
          </a:p>
        </p:txBody>
      </p:sp>
      <p:sp>
        <p:nvSpPr>
          <p:cNvPr id="8" name="TextBox 7"/>
          <p:cNvSpPr txBox="1"/>
          <p:nvPr/>
        </p:nvSpPr>
        <p:spPr>
          <a:xfrm>
            <a:off x="3056296" y="685800"/>
            <a:ext cx="2963504" cy="307777"/>
          </a:xfrm>
          <a:prstGeom prst="rect">
            <a:avLst/>
          </a:prstGeom>
          <a:noFill/>
        </p:spPr>
        <p:txBody>
          <a:bodyPr wrap="none" rtlCol="0">
            <a:spAutoFit/>
          </a:bodyPr>
          <a:lstStyle/>
          <a:p>
            <a:r>
              <a:rPr lang="en-US" sz="1400" dirty="0"/>
              <a:t>Format of Receipt &amp; Payment Account</a:t>
            </a:r>
          </a:p>
        </p:txBody>
      </p:sp>
      <p:grpSp>
        <p:nvGrpSpPr>
          <p:cNvPr id="13" name="Group 12"/>
          <p:cNvGrpSpPr/>
          <p:nvPr/>
        </p:nvGrpSpPr>
        <p:grpSpPr>
          <a:xfrm>
            <a:off x="319548" y="1066800"/>
            <a:ext cx="8534400" cy="5410200"/>
            <a:chOff x="319548" y="1066800"/>
            <a:chExt cx="8534400" cy="5410200"/>
          </a:xfrm>
        </p:grpSpPr>
        <p:sp>
          <p:nvSpPr>
            <p:cNvPr id="9" name="Rectangle 8"/>
            <p:cNvSpPr/>
            <p:nvPr/>
          </p:nvSpPr>
          <p:spPr>
            <a:xfrm>
              <a:off x="319548" y="1066800"/>
              <a:ext cx="2895600" cy="541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662948" y="1066800"/>
              <a:ext cx="2743200" cy="541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3215148" y="1066800"/>
              <a:ext cx="1447800" cy="541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7406148" y="1066800"/>
              <a:ext cx="1447800" cy="541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Rectangle 13"/>
          <p:cNvSpPr/>
          <p:nvPr/>
        </p:nvSpPr>
        <p:spPr>
          <a:xfrm>
            <a:off x="304800" y="1096296"/>
            <a:ext cx="85344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dirty="0">
                <a:solidFill>
                  <a:schemeClr val="tx1"/>
                </a:solidFill>
              </a:rPr>
              <a:t>RECEIPT                                 AMOUNT                  PAYMENT                     AMOUNT</a:t>
            </a:r>
          </a:p>
        </p:txBody>
      </p:sp>
      <p:sp>
        <p:nvSpPr>
          <p:cNvPr id="16" name="TextBox 15"/>
          <p:cNvSpPr txBox="1"/>
          <p:nvPr/>
        </p:nvSpPr>
        <p:spPr>
          <a:xfrm>
            <a:off x="543674" y="1529239"/>
            <a:ext cx="2509790" cy="4616648"/>
          </a:xfrm>
          <a:prstGeom prst="rect">
            <a:avLst/>
          </a:prstGeom>
          <a:noFill/>
        </p:spPr>
        <p:txBody>
          <a:bodyPr wrap="none" rtlCol="0">
            <a:spAutoFit/>
          </a:bodyPr>
          <a:lstStyle/>
          <a:p>
            <a:r>
              <a:rPr lang="en-US" sz="1400" dirty="0"/>
              <a:t>To Opening Balance: </a:t>
            </a:r>
            <a:br>
              <a:rPr lang="en-US" sz="1400" dirty="0"/>
            </a:br>
            <a:r>
              <a:rPr lang="en-US" sz="1400" dirty="0"/>
              <a:t>       Cash, Bank, FD</a:t>
            </a:r>
            <a:br>
              <a:rPr lang="en-US" sz="1400" dirty="0"/>
            </a:br>
            <a:r>
              <a:rPr lang="en-US" sz="1400" b="1" u="sng" dirty="0">
                <a:solidFill>
                  <a:srgbClr val="FF0000"/>
                </a:solidFill>
              </a:rPr>
              <a:t>REVENUE  ITEMS</a:t>
            </a:r>
          </a:p>
          <a:p>
            <a:r>
              <a:rPr lang="en-US" sz="1400" dirty="0"/>
              <a:t>To  Subscription</a:t>
            </a:r>
            <a:br>
              <a:rPr lang="en-US" sz="1400" dirty="0"/>
            </a:br>
            <a:r>
              <a:rPr lang="en-US" sz="1400" dirty="0"/>
              <a:t>To  Member ship Subscription</a:t>
            </a:r>
            <a:br>
              <a:rPr lang="en-US" sz="1400" dirty="0"/>
            </a:br>
            <a:r>
              <a:rPr lang="en-US" sz="1400" dirty="0"/>
              <a:t>To  Donation </a:t>
            </a:r>
            <a:br>
              <a:rPr lang="en-US" sz="1400" dirty="0"/>
            </a:br>
            <a:r>
              <a:rPr lang="en-US" sz="1400" dirty="0"/>
              <a:t>To  Endowment Fund</a:t>
            </a:r>
            <a:br>
              <a:rPr lang="en-US" sz="1400" dirty="0"/>
            </a:br>
            <a:r>
              <a:rPr lang="en-US" sz="1400" dirty="0"/>
              <a:t>To  Government Grant</a:t>
            </a:r>
            <a:br>
              <a:rPr lang="en-US" sz="1400" dirty="0"/>
            </a:br>
            <a:r>
              <a:rPr lang="en-US" sz="1400" dirty="0"/>
              <a:t>To  Municipality Grant</a:t>
            </a:r>
            <a:br>
              <a:rPr lang="en-US" sz="1400" dirty="0"/>
            </a:br>
            <a:r>
              <a:rPr lang="en-US" sz="1400" dirty="0"/>
              <a:t>To  Charity </a:t>
            </a:r>
            <a:br>
              <a:rPr lang="en-US" sz="1400" dirty="0"/>
            </a:br>
            <a:r>
              <a:rPr lang="en-US" sz="1400" dirty="0"/>
              <a:t>To  Sales of waste </a:t>
            </a:r>
            <a:br>
              <a:rPr lang="en-US" sz="1400" dirty="0"/>
            </a:br>
            <a:r>
              <a:rPr lang="en-US" sz="1400" dirty="0"/>
              <a:t>To Sales of  Grass </a:t>
            </a:r>
            <a:br>
              <a:rPr lang="en-US" sz="1400" dirty="0"/>
            </a:br>
            <a:r>
              <a:rPr lang="en-US" sz="1400" dirty="0"/>
              <a:t>To  Rent of Hall</a:t>
            </a:r>
            <a:br>
              <a:rPr lang="en-US" sz="1400" dirty="0"/>
            </a:br>
            <a:r>
              <a:rPr lang="en-US" sz="1400" dirty="0"/>
              <a:t>To  Sale of Tournament Ticket</a:t>
            </a:r>
            <a:br>
              <a:rPr lang="en-US" sz="1400" dirty="0"/>
            </a:br>
            <a:r>
              <a:rPr lang="en-US" sz="1400" dirty="0"/>
              <a:t>To  Interest on Investment</a:t>
            </a:r>
            <a:br>
              <a:rPr lang="en-US" sz="1400" dirty="0"/>
            </a:br>
            <a:r>
              <a:rPr lang="en-US" sz="1400" dirty="0"/>
              <a:t>To  Interest on fixed Deposits </a:t>
            </a:r>
          </a:p>
          <a:p>
            <a:r>
              <a:rPr lang="en-US" sz="1400" b="1" u="sng" dirty="0">
                <a:solidFill>
                  <a:srgbClr val="FF0000"/>
                </a:solidFill>
              </a:rPr>
              <a:t>CAPITAL ITEMS</a:t>
            </a:r>
          </a:p>
          <a:p>
            <a:r>
              <a:rPr lang="en-US" sz="1400" dirty="0"/>
              <a:t>To  Entrance Fee</a:t>
            </a:r>
            <a:br>
              <a:rPr lang="en-US" sz="1400" dirty="0"/>
            </a:br>
            <a:r>
              <a:rPr lang="en-US" sz="1400" dirty="0"/>
              <a:t>To  Tournament Fund</a:t>
            </a:r>
            <a:br>
              <a:rPr lang="en-US" sz="1400" dirty="0"/>
            </a:br>
            <a:r>
              <a:rPr lang="en-US" sz="1400" dirty="0"/>
              <a:t>To  Sales of Old Assets </a:t>
            </a:r>
            <a:br>
              <a:rPr lang="en-US" sz="1400" dirty="0"/>
            </a:br>
            <a:r>
              <a:rPr lang="en-US" sz="1400" dirty="0"/>
              <a:t>To Donation for ________</a:t>
            </a:r>
            <a:endParaRPr lang="en-US" sz="1400" b="1" u="sng" dirty="0"/>
          </a:p>
        </p:txBody>
      </p:sp>
      <p:sp>
        <p:nvSpPr>
          <p:cNvPr id="18" name="TextBox 17"/>
          <p:cNvSpPr txBox="1"/>
          <p:nvPr/>
        </p:nvSpPr>
        <p:spPr>
          <a:xfrm>
            <a:off x="4810874" y="1605439"/>
            <a:ext cx="2814745" cy="4616648"/>
          </a:xfrm>
          <a:prstGeom prst="rect">
            <a:avLst/>
          </a:prstGeom>
          <a:noFill/>
        </p:spPr>
        <p:txBody>
          <a:bodyPr wrap="none" rtlCol="0">
            <a:spAutoFit/>
          </a:bodyPr>
          <a:lstStyle/>
          <a:p>
            <a:r>
              <a:rPr lang="en-US" sz="1400" b="1" u="sng" dirty="0">
                <a:solidFill>
                  <a:srgbClr val="FF0000"/>
                </a:solidFill>
              </a:rPr>
              <a:t>CAPITAL ITEMS</a:t>
            </a:r>
          </a:p>
          <a:p>
            <a:r>
              <a:rPr lang="en-US" sz="1400" dirty="0"/>
              <a:t>By  Purchase of Investment </a:t>
            </a:r>
            <a:br>
              <a:rPr lang="en-US" sz="1400" dirty="0"/>
            </a:br>
            <a:r>
              <a:rPr lang="en-US" sz="1400" dirty="0"/>
              <a:t>By  Purchase of Assets </a:t>
            </a:r>
            <a:br>
              <a:rPr lang="en-US" sz="1400" dirty="0"/>
            </a:br>
            <a:r>
              <a:rPr lang="en-US" sz="1400" dirty="0"/>
              <a:t>By  Purchase of Library Books</a:t>
            </a:r>
            <a:br>
              <a:rPr lang="en-US" sz="1400" dirty="0"/>
            </a:br>
            <a:r>
              <a:rPr lang="en-US" sz="1400" dirty="0"/>
              <a:t>By  lawn mover machine</a:t>
            </a:r>
            <a:br>
              <a:rPr lang="en-US" sz="1400" dirty="0"/>
            </a:br>
            <a:r>
              <a:rPr lang="en-US" sz="1400" dirty="0"/>
              <a:t>By  Fixed Deposit In Bank </a:t>
            </a:r>
            <a:br>
              <a:rPr lang="en-US" sz="1400" dirty="0"/>
            </a:br>
            <a:r>
              <a:rPr lang="en-US" sz="1400" b="1" u="sng" dirty="0">
                <a:solidFill>
                  <a:srgbClr val="FF0000"/>
                </a:solidFill>
              </a:rPr>
              <a:t>REVENUE ITEMS</a:t>
            </a:r>
          </a:p>
          <a:p>
            <a:r>
              <a:rPr lang="en-US" sz="1400" dirty="0"/>
              <a:t>By  Purchase of  Refreshment </a:t>
            </a:r>
            <a:br>
              <a:rPr lang="en-US" sz="1400" dirty="0"/>
            </a:br>
            <a:r>
              <a:rPr lang="en-US" sz="1400" dirty="0"/>
              <a:t>By  Purchase of Stationery </a:t>
            </a:r>
            <a:br>
              <a:rPr lang="en-US" sz="1400" dirty="0"/>
            </a:br>
            <a:r>
              <a:rPr lang="en-US" sz="1400" dirty="0"/>
              <a:t>By  Rent </a:t>
            </a:r>
            <a:br>
              <a:rPr lang="en-US" sz="1400" dirty="0"/>
            </a:br>
            <a:r>
              <a:rPr lang="en-US" sz="1400" dirty="0"/>
              <a:t>By  Electricity </a:t>
            </a:r>
            <a:br>
              <a:rPr lang="en-US" sz="1400" dirty="0"/>
            </a:br>
            <a:r>
              <a:rPr lang="en-US" sz="1400" dirty="0"/>
              <a:t>By  Secretary Honorarium</a:t>
            </a:r>
            <a:br>
              <a:rPr lang="en-US" sz="1400" dirty="0"/>
            </a:br>
            <a:r>
              <a:rPr lang="en-US" sz="1400" dirty="0"/>
              <a:t>By  Tournament Expenses </a:t>
            </a:r>
            <a:br>
              <a:rPr lang="en-US" sz="1400" dirty="0"/>
            </a:br>
            <a:r>
              <a:rPr lang="en-US" sz="1400" dirty="0"/>
              <a:t>By  Charity Expenses </a:t>
            </a:r>
            <a:br>
              <a:rPr lang="en-US" sz="1400" dirty="0"/>
            </a:br>
            <a:r>
              <a:rPr lang="en-US" sz="1400" dirty="0"/>
              <a:t>By  Postage </a:t>
            </a:r>
            <a:br>
              <a:rPr lang="en-US" sz="1400" dirty="0"/>
            </a:br>
            <a:r>
              <a:rPr lang="en-US" sz="1400" dirty="0"/>
              <a:t>By  Purchase of Sports Equipment</a:t>
            </a:r>
            <a:br>
              <a:rPr lang="en-US" sz="1400" dirty="0"/>
            </a:br>
            <a:r>
              <a:rPr lang="en-US" sz="1400" dirty="0"/>
              <a:t>By  Salary </a:t>
            </a:r>
            <a:br>
              <a:rPr lang="en-US" sz="1400" dirty="0"/>
            </a:br>
            <a:r>
              <a:rPr lang="en-US" sz="1400" dirty="0"/>
              <a:t>By  Papers &amp; Periodicals </a:t>
            </a:r>
            <a:br>
              <a:rPr lang="en-US" sz="1400" dirty="0"/>
            </a:br>
            <a:r>
              <a:rPr lang="en-US" sz="1400" dirty="0"/>
              <a:t>By  Medicines </a:t>
            </a:r>
            <a:br>
              <a:rPr lang="en-US" sz="1400" dirty="0"/>
            </a:br>
            <a:r>
              <a:rPr lang="en-US" sz="1400" dirty="0"/>
              <a:t>By  Closing balance: </a:t>
            </a:r>
            <a:br>
              <a:rPr lang="en-US" sz="1400" dirty="0"/>
            </a:br>
            <a:r>
              <a:rPr lang="en-US" sz="1400" dirty="0"/>
              <a:t>     Cash , Bank, FD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checkerboard(across)">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checkerboard(across)">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checkerboard(across)">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animBg="1"/>
      <p:bldP spid="16"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34148" y="184356"/>
            <a:ext cx="3242426" cy="523220"/>
          </a:xfrm>
          <a:prstGeom prst="rect">
            <a:avLst/>
          </a:prstGeom>
          <a:noFill/>
        </p:spPr>
        <p:txBody>
          <a:bodyPr wrap="none" rtlCol="0">
            <a:spAutoFit/>
          </a:bodyPr>
          <a:lstStyle/>
          <a:p>
            <a:r>
              <a:rPr lang="en-US" sz="2800" u="sng" dirty="0">
                <a:solidFill>
                  <a:srgbClr val="FF0000"/>
                </a:solidFill>
              </a:rPr>
              <a:t>Non Trading Concern</a:t>
            </a:r>
          </a:p>
        </p:txBody>
      </p:sp>
      <p:sp>
        <p:nvSpPr>
          <p:cNvPr id="5" name="TextBox 4"/>
          <p:cNvSpPr txBox="1"/>
          <p:nvPr/>
        </p:nvSpPr>
        <p:spPr>
          <a:xfrm>
            <a:off x="304800" y="914400"/>
            <a:ext cx="8686800" cy="461665"/>
          </a:xfrm>
          <a:prstGeom prst="rect">
            <a:avLst/>
          </a:prstGeom>
          <a:noFill/>
        </p:spPr>
        <p:txBody>
          <a:bodyPr wrap="square" rtlCol="0">
            <a:spAutoFit/>
          </a:bodyPr>
          <a:lstStyle/>
          <a:p>
            <a:pPr algn="just"/>
            <a:r>
              <a:rPr lang="en-US" sz="2400" dirty="0"/>
              <a:t>Difference between Cash Book &amp; Receipt &amp; Payment A/C.</a:t>
            </a:r>
          </a:p>
        </p:txBody>
      </p:sp>
      <p:graphicFrame>
        <p:nvGraphicFramePr>
          <p:cNvPr id="7" name="Table 6"/>
          <p:cNvGraphicFramePr>
            <a:graphicFrameLocks noGrp="1"/>
          </p:cNvGraphicFramePr>
          <p:nvPr/>
        </p:nvGraphicFramePr>
        <p:xfrm>
          <a:off x="381000" y="1859280"/>
          <a:ext cx="8382000" cy="3102120"/>
        </p:xfrm>
        <a:graphic>
          <a:graphicData uri="http://schemas.openxmlformats.org/drawingml/2006/table">
            <a:tbl>
              <a:tblPr firstRow="1" bandRow="1">
                <a:tableStyleId>{5C22544A-7EE6-4342-B048-85BDC9FD1C3A}</a:tableStyleId>
              </a:tblPr>
              <a:tblGrid>
                <a:gridCol w="4139259">
                  <a:extLst>
                    <a:ext uri="{9D8B030D-6E8A-4147-A177-3AD203B41FA5}">
                      <a16:colId xmlns:a16="http://schemas.microsoft.com/office/drawing/2014/main" val="20000"/>
                    </a:ext>
                  </a:extLst>
                </a:gridCol>
                <a:gridCol w="4242741">
                  <a:extLst>
                    <a:ext uri="{9D8B030D-6E8A-4147-A177-3AD203B41FA5}">
                      <a16:colId xmlns:a16="http://schemas.microsoft.com/office/drawing/2014/main" val="20001"/>
                    </a:ext>
                  </a:extLst>
                </a:gridCol>
              </a:tblGrid>
              <a:tr h="357360">
                <a:tc>
                  <a:txBody>
                    <a:bodyPr/>
                    <a:lstStyle/>
                    <a:p>
                      <a:r>
                        <a:rPr lang="en-US" dirty="0"/>
                        <a:t>      </a:t>
                      </a:r>
                      <a:r>
                        <a:rPr lang="en-US" baseline="0" dirty="0"/>
                        <a:t>                  CASH BOOK </a:t>
                      </a:r>
                      <a:endParaRPr lang="en-US" dirty="0"/>
                    </a:p>
                  </a:txBody>
                  <a:tcPr/>
                </a:tc>
                <a:tc>
                  <a:txBody>
                    <a:bodyPr/>
                    <a:lstStyle/>
                    <a:p>
                      <a:r>
                        <a:rPr lang="en-US" dirty="0"/>
                        <a:t>    RECEIPT &amp; PAYMENT A/C</a:t>
                      </a:r>
                    </a:p>
                  </a:txBody>
                  <a:tcPr/>
                </a:tc>
                <a:extLst>
                  <a:ext uri="{0D108BD9-81ED-4DB2-BD59-A6C34878D82A}">
                    <a16:rowId xmlns:a16="http://schemas.microsoft.com/office/drawing/2014/main" val="10000"/>
                  </a:ext>
                </a:extLst>
              </a:tr>
              <a:tr h="2736360">
                <a:tc>
                  <a:txBody>
                    <a:bodyPr/>
                    <a:lstStyle/>
                    <a:p>
                      <a:r>
                        <a:rPr lang="en-US" dirty="0"/>
                        <a:t>Prepare</a:t>
                      </a:r>
                      <a:r>
                        <a:rPr lang="en-US" baseline="0" dirty="0"/>
                        <a:t> d by Trading Concerns.</a:t>
                      </a:r>
                      <a:br>
                        <a:rPr lang="en-US" dirty="0"/>
                      </a:br>
                      <a:br>
                        <a:rPr lang="en-US" dirty="0"/>
                      </a:br>
                      <a:r>
                        <a:rPr lang="en-US" dirty="0"/>
                        <a:t>It have debit &amp; Credit sides</a:t>
                      </a:r>
                      <a:r>
                        <a:rPr lang="en-US" baseline="0" dirty="0"/>
                        <a:t>.</a:t>
                      </a:r>
                      <a:br>
                        <a:rPr lang="en-US" baseline="0" dirty="0"/>
                      </a:br>
                      <a:br>
                        <a:rPr lang="en-US" baseline="0" dirty="0"/>
                      </a:br>
                      <a:r>
                        <a:rPr lang="en-US" baseline="0" dirty="0"/>
                        <a:t>It has column for Ledger Folio.</a:t>
                      </a:r>
                      <a:br>
                        <a:rPr lang="en-US" baseline="0" dirty="0"/>
                      </a:br>
                      <a:br>
                        <a:rPr lang="en-US" baseline="0" dirty="0"/>
                      </a:br>
                      <a:r>
                        <a:rPr lang="en-US" baseline="0" dirty="0"/>
                        <a:t>Transactions are recorded date wise.</a:t>
                      </a:r>
                      <a:br>
                        <a:rPr lang="en-US" baseline="0" dirty="0"/>
                      </a:br>
                      <a:br>
                        <a:rPr lang="en-US" baseline="0" dirty="0"/>
                      </a:br>
                      <a:r>
                        <a:rPr lang="en-US" baseline="0" dirty="0"/>
                        <a:t>It is Prepared on regular basis. </a:t>
                      </a:r>
                      <a:endParaRPr lang="en-US" dirty="0"/>
                    </a:p>
                  </a:txBody>
                  <a:tcPr/>
                </a:tc>
                <a:tc>
                  <a:txBody>
                    <a:bodyPr/>
                    <a:lstStyle/>
                    <a:p>
                      <a:r>
                        <a:rPr lang="en-US" baseline="0" dirty="0"/>
                        <a:t>Prepared by Non trading concerns. </a:t>
                      </a:r>
                      <a:br>
                        <a:rPr lang="en-US" baseline="0" dirty="0"/>
                      </a:br>
                      <a:br>
                        <a:rPr lang="en-US" baseline="0" dirty="0"/>
                      </a:br>
                      <a:r>
                        <a:rPr lang="en-US" baseline="0" dirty="0"/>
                        <a:t>It have Receipt &amp; Payment side. </a:t>
                      </a:r>
                      <a:br>
                        <a:rPr lang="en-US" baseline="0" dirty="0"/>
                      </a:br>
                      <a:br>
                        <a:rPr lang="en-US" baseline="0" dirty="0"/>
                      </a:br>
                      <a:r>
                        <a:rPr lang="en-US" baseline="0" dirty="0"/>
                        <a:t>It does not have Ledger folio column.</a:t>
                      </a:r>
                      <a:br>
                        <a:rPr lang="en-US" baseline="0" dirty="0"/>
                      </a:br>
                      <a:br>
                        <a:rPr lang="en-US" baseline="0" dirty="0"/>
                      </a:br>
                      <a:r>
                        <a:rPr lang="en-US" baseline="0" dirty="0"/>
                        <a:t>Dates are not recorded in it.</a:t>
                      </a:r>
                      <a:br>
                        <a:rPr lang="en-US" baseline="0" dirty="0"/>
                      </a:br>
                      <a:br>
                        <a:rPr lang="en-US" baseline="0" dirty="0"/>
                      </a:br>
                      <a:r>
                        <a:rPr lang="en-US" baseline="0" dirty="0"/>
                        <a:t>It is prepared only at the end of the year.</a:t>
                      </a:r>
                      <a:endParaRPr lang="en-US" dirty="0"/>
                    </a:p>
                  </a:txBody>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34148" y="184356"/>
            <a:ext cx="3242426" cy="523220"/>
          </a:xfrm>
          <a:prstGeom prst="rect">
            <a:avLst/>
          </a:prstGeom>
          <a:noFill/>
        </p:spPr>
        <p:txBody>
          <a:bodyPr wrap="none" rtlCol="0">
            <a:spAutoFit/>
          </a:bodyPr>
          <a:lstStyle/>
          <a:p>
            <a:r>
              <a:rPr lang="en-US" sz="2800" u="sng" dirty="0">
                <a:solidFill>
                  <a:srgbClr val="FF0000"/>
                </a:solidFill>
              </a:rPr>
              <a:t>Non Trading Concern</a:t>
            </a:r>
          </a:p>
        </p:txBody>
      </p:sp>
      <p:sp>
        <p:nvSpPr>
          <p:cNvPr id="13" name="TextBox 12"/>
          <p:cNvSpPr txBox="1"/>
          <p:nvPr/>
        </p:nvSpPr>
        <p:spPr>
          <a:xfrm>
            <a:off x="1447800" y="1219200"/>
            <a:ext cx="6609438" cy="584775"/>
          </a:xfrm>
          <a:prstGeom prst="rect">
            <a:avLst/>
          </a:prstGeom>
          <a:noFill/>
        </p:spPr>
        <p:txBody>
          <a:bodyPr wrap="none" rtlCol="0">
            <a:spAutoFit/>
          </a:bodyPr>
          <a:lstStyle/>
          <a:p>
            <a:r>
              <a:rPr lang="en-US" sz="3200" dirty="0"/>
              <a:t>Presentation of items on receipt side</a:t>
            </a:r>
          </a:p>
        </p:txBody>
      </p:sp>
      <p:sp>
        <p:nvSpPr>
          <p:cNvPr id="15" name="TextBox 14"/>
          <p:cNvSpPr txBox="1"/>
          <p:nvPr/>
        </p:nvSpPr>
        <p:spPr>
          <a:xfrm>
            <a:off x="437463" y="1905000"/>
            <a:ext cx="8554137" cy="1200329"/>
          </a:xfrm>
          <a:prstGeom prst="rect">
            <a:avLst/>
          </a:prstGeom>
          <a:noFill/>
        </p:spPr>
        <p:txBody>
          <a:bodyPr wrap="none" rtlCol="0">
            <a:spAutoFit/>
          </a:bodyPr>
          <a:lstStyle/>
          <a:p>
            <a:r>
              <a:rPr lang="en-US" sz="2400" dirty="0"/>
              <a:t>Cash balance :  It is the closing balance of cash brought forward</a:t>
            </a:r>
            <a:br>
              <a:rPr lang="en-US" sz="2400" dirty="0"/>
            </a:br>
            <a:r>
              <a:rPr lang="en-US" sz="2400" dirty="0"/>
              <a:t>                          from last year hence  should be placed at assets </a:t>
            </a:r>
            <a:br>
              <a:rPr lang="en-US" sz="2400" dirty="0"/>
            </a:br>
            <a:r>
              <a:rPr lang="en-US" sz="2400" dirty="0"/>
              <a:t>                           side of last  year’s balance sheet</a:t>
            </a:r>
          </a:p>
        </p:txBody>
      </p:sp>
      <p:sp>
        <p:nvSpPr>
          <p:cNvPr id="17" name="TextBox 16"/>
          <p:cNvSpPr txBox="1"/>
          <p:nvPr/>
        </p:nvSpPr>
        <p:spPr>
          <a:xfrm>
            <a:off x="392569" y="3055203"/>
            <a:ext cx="8479437" cy="1200329"/>
          </a:xfrm>
          <a:prstGeom prst="rect">
            <a:avLst/>
          </a:prstGeom>
          <a:noFill/>
        </p:spPr>
        <p:txBody>
          <a:bodyPr wrap="none" rtlCol="0">
            <a:spAutoFit/>
          </a:bodyPr>
          <a:lstStyle/>
          <a:p>
            <a:r>
              <a:rPr lang="en-US" sz="2400" dirty="0">
                <a:solidFill>
                  <a:srgbClr val="FFFF00"/>
                </a:solidFill>
              </a:rPr>
              <a:t>Revenue Items : Items showed under this head are treated as </a:t>
            </a:r>
            <a:br>
              <a:rPr lang="en-US" sz="2400" dirty="0">
                <a:solidFill>
                  <a:srgbClr val="FFFF00"/>
                </a:solidFill>
              </a:rPr>
            </a:br>
            <a:r>
              <a:rPr lang="en-US" sz="2400" dirty="0">
                <a:solidFill>
                  <a:srgbClr val="FFFF00"/>
                </a:solidFill>
              </a:rPr>
              <a:t>                            income  and should be placed on income side </a:t>
            </a:r>
            <a:br>
              <a:rPr lang="en-US" sz="2400" dirty="0">
                <a:solidFill>
                  <a:srgbClr val="FFFF00"/>
                </a:solidFill>
              </a:rPr>
            </a:br>
            <a:r>
              <a:rPr lang="en-US" sz="2400" dirty="0">
                <a:solidFill>
                  <a:srgbClr val="FFFF00"/>
                </a:solidFill>
              </a:rPr>
              <a:t>                            of income &amp; expenditure A/C</a:t>
            </a:r>
          </a:p>
        </p:txBody>
      </p:sp>
      <p:sp>
        <p:nvSpPr>
          <p:cNvPr id="19" name="TextBox 18"/>
          <p:cNvSpPr txBox="1"/>
          <p:nvPr/>
        </p:nvSpPr>
        <p:spPr>
          <a:xfrm>
            <a:off x="304800" y="4274403"/>
            <a:ext cx="8589146" cy="1200329"/>
          </a:xfrm>
          <a:prstGeom prst="rect">
            <a:avLst/>
          </a:prstGeom>
          <a:noFill/>
        </p:spPr>
        <p:txBody>
          <a:bodyPr wrap="none" rtlCol="0">
            <a:spAutoFit/>
          </a:bodyPr>
          <a:lstStyle/>
          <a:p>
            <a:r>
              <a:rPr lang="en-US" sz="2400" dirty="0"/>
              <a:t>Capital Items :  Items showed under this head are treated as </a:t>
            </a:r>
            <a:br>
              <a:rPr lang="en-US" sz="2400" dirty="0"/>
            </a:br>
            <a:r>
              <a:rPr lang="en-US" sz="2400" dirty="0"/>
              <a:t>                           liabilities  and should be placed on liability side </a:t>
            </a:r>
            <a:br>
              <a:rPr lang="en-US" sz="2400" dirty="0"/>
            </a:br>
            <a:r>
              <a:rPr lang="en-US" sz="2400" dirty="0"/>
              <a:t>                           of current year’s  balance sheet.</a:t>
            </a:r>
          </a:p>
        </p:txBody>
      </p:sp>
      <p:sp>
        <p:nvSpPr>
          <p:cNvPr id="20" name="TextBox 19"/>
          <p:cNvSpPr txBox="1"/>
          <p:nvPr/>
        </p:nvSpPr>
        <p:spPr>
          <a:xfrm>
            <a:off x="381000" y="5678269"/>
            <a:ext cx="8641148" cy="707886"/>
          </a:xfrm>
          <a:prstGeom prst="rect">
            <a:avLst/>
          </a:prstGeom>
          <a:noFill/>
        </p:spPr>
        <p:txBody>
          <a:bodyPr wrap="none" rtlCol="0">
            <a:spAutoFit/>
          </a:bodyPr>
          <a:lstStyle/>
          <a:p>
            <a:r>
              <a:rPr lang="en-US" sz="2000" dirty="0">
                <a:solidFill>
                  <a:srgbClr val="FF0000"/>
                </a:solidFill>
              </a:rPr>
              <a:t>Note:    If an item appears on both  side of receipt &amp; payment account then it </a:t>
            </a:r>
            <a:br>
              <a:rPr lang="en-US" sz="2000" dirty="0">
                <a:solidFill>
                  <a:srgbClr val="FF0000"/>
                </a:solidFill>
              </a:rPr>
            </a:br>
            <a:r>
              <a:rPr lang="en-US" sz="2000" dirty="0">
                <a:solidFill>
                  <a:srgbClr val="FF0000"/>
                </a:solidFill>
              </a:rPr>
              <a:t>             should be shown with adjusted amount.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1+#ppt_w/2"/>
                                          </p:val>
                                        </p:tav>
                                        <p:tav tm="100000">
                                          <p:val>
                                            <p:strVal val="#ppt_x"/>
                                          </p:val>
                                        </p:tav>
                                      </p:tavLst>
                                    </p:anim>
                                    <p:anim calcmode="lin" valueType="num">
                                      <p:cBhvr additive="base">
                                        <p:cTn id="1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1+#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p:bldP spid="19"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34148" y="184356"/>
            <a:ext cx="3242426" cy="523220"/>
          </a:xfrm>
          <a:prstGeom prst="rect">
            <a:avLst/>
          </a:prstGeom>
          <a:noFill/>
        </p:spPr>
        <p:txBody>
          <a:bodyPr wrap="none" rtlCol="0">
            <a:spAutoFit/>
          </a:bodyPr>
          <a:lstStyle/>
          <a:p>
            <a:r>
              <a:rPr lang="en-US" sz="2800" u="sng" dirty="0">
                <a:solidFill>
                  <a:srgbClr val="FF0000"/>
                </a:solidFill>
              </a:rPr>
              <a:t>Non Trading Concern</a:t>
            </a:r>
          </a:p>
        </p:txBody>
      </p:sp>
      <p:sp>
        <p:nvSpPr>
          <p:cNvPr id="13" name="TextBox 12"/>
          <p:cNvSpPr txBox="1"/>
          <p:nvPr/>
        </p:nvSpPr>
        <p:spPr>
          <a:xfrm>
            <a:off x="1447800" y="1219200"/>
            <a:ext cx="6944080" cy="584775"/>
          </a:xfrm>
          <a:prstGeom prst="rect">
            <a:avLst/>
          </a:prstGeom>
          <a:noFill/>
        </p:spPr>
        <p:txBody>
          <a:bodyPr wrap="none" rtlCol="0">
            <a:spAutoFit/>
          </a:bodyPr>
          <a:lstStyle/>
          <a:p>
            <a:r>
              <a:rPr lang="en-US" sz="3200" dirty="0"/>
              <a:t>Presentation of items on payment side</a:t>
            </a:r>
          </a:p>
        </p:txBody>
      </p:sp>
      <p:sp>
        <p:nvSpPr>
          <p:cNvPr id="15" name="TextBox 14"/>
          <p:cNvSpPr txBox="1"/>
          <p:nvPr/>
        </p:nvSpPr>
        <p:spPr>
          <a:xfrm>
            <a:off x="208863" y="4362271"/>
            <a:ext cx="8184998" cy="1200329"/>
          </a:xfrm>
          <a:prstGeom prst="rect">
            <a:avLst/>
          </a:prstGeom>
          <a:noFill/>
        </p:spPr>
        <p:txBody>
          <a:bodyPr wrap="none" rtlCol="0">
            <a:spAutoFit/>
          </a:bodyPr>
          <a:lstStyle/>
          <a:p>
            <a:r>
              <a:rPr lang="en-US" sz="2400" dirty="0"/>
              <a:t>Cash balance :  It is the closing balance of cash carried down</a:t>
            </a:r>
            <a:br>
              <a:rPr lang="en-US" sz="2400" dirty="0"/>
            </a:br>
            <a:r>
              <a:rPr lang="en-US" sz="2400" dirty="0"/>
              <a:t>                          to next year hence  should be placed at assets </a:t>
            </a:r>
            <a:br>
              <a:rPr lang="en-US" sz="2400" dirty="0"/>
            </a:br>
            <a:r>
              <a:rPr lang="en-US" sz="2400" dirty="0"/>
              <a:t>                           side of Current  year’s balance sheet</a:t>
            </a:r>
          </a:p>
        </p:txBody>
      </p:sp>
      <p:sp>
        <p:nvSpPr>
          <p:cNvPr id="17" name="TextBox 16"/>
          <p:cNvSpPr txBox="1"/>
          <p:nvPr/>
        </p:nvSpPr>
        <p:spPr>
          <a:xfrm>
            <a:off x="214312" y="3048000"/>
            <a:ext cx="8672887" cy="1200329"/>
          </a:xfrm>
          <a:prstGeom prst="rect">
            <a:avLst/>
          </a:prstGeom>
          <a:noFill/>
        </p:spPr>
        <p:txBody>
          <a:bodyPr wrap="none" rtlCol="0">
            <a:spAutoFit/>
          </a:bodyPr>
          <a:lstStyle/>
          <a:p>
            <a:r>
              <a:rPr lang="en-US" sz="2400" dirty="0">
                <a:solidFill>
                  <a:srgbClr val="FFFF00"/>
                </a:solidFill>
              </a:rPr>
              <a:t>Revenue Items : Items showed under this head are treated as </a:t>
            </a:r>
            <a:br>
              <a:rPr lang="en-US" sz="2400" dirty="0">
                <a:solidFill>
                  <a:srgbClr val="FFFF00"/>
                </a:solidFill>
              </a:rPr>
            </a:br>
            <a:r>
              <a:rPr lang="en-US" sz="2400" dirty="0">
                <a:solidFill>
                  <a:srgbClr val="FFFF00"/>
                </a:solidFill>
              </a:rPr>
              <a:t>                            Expenses and should be placed on Expense side </a:t>
            </a:r>
            <a:br>
              <a:rPr lang="en-US" sz="2400" dirty="0">
                <a:solidFill>
                  <a:srgbClr val="FFFF00"/>
                </a:solidFill>
              </a:rPr>
            </a:br>
            <a:r>
              <a:rPr lang="en-US" sz="2400" dirty="0">
                <a:solidFill>
                  <a:srgbClr val="FFFF00"/>
                </a:solidFill>
              </a:rPr>
              <a:t>                            of income &amp; expenditure A/C</a:t>
            </a:r>
          </a:p>
        </p:txBody>
      </p:sp>
      <p:sp>
        <p:nvSpPr>
          <p:cNvPr id="19" name="TextBox 18"/>
          <p:cNvSpPr txBox="1"/>
          <p:nvPr/>
        </p:nvSpPr>
        <p:spPr>
          <a:xfrm>
            <a:off x="304800" y="1847671"/>
            <a:ext cx="8113503" cy="1200329"/>
          </a:xfrm>
          <a:prstGeom prst="rect">
            <a:avLst/>
          </a:prstGeom>
          <a:noFill/>
        </p:spPr>
        <p:txBody>
          <a:bodyPr wrap="none" rtlCol="0">
            <a:spAutoFit/>
          </a:bodyPr>
          <a:lstStyle/>
          <a:p>
            <a:r>
              <a:rPr lang="en-US" sz="2400" dirty="0"/>
              <a:t>Capital Items :  Items showed under this head are treated as </a:t>
            </a:r>
            <a:br>
              <a:rPr lang="en-US" sz="2400" dirty="0"/>
            </a:br>
            <a:r>
              <a:rPr lang="en-US" sz="2400" dirty="0"/>
              <a:t>                           Assets  and should be placed on Assets side </a:t>
            </a:r>
            <a:br>
              <a:rPr lang="en-US" sz="2400" dirty="0"/>
            </a:br>
            <a:r>
              <a:rPr lang="en-US" sz="2400" dirty="0"/>
              <a:t>                           of current year’s  balance sheet.</a:t>
            </a:r>
          </a:p>
        </p:txBody>
      </p:sp>
      <p:sp>
        <p:nvSpPr>
          <p:cNvPr id="20" name="TextBox 19"/>
          <p:cNvSpPr txBox="1"/>
          <p:nvPr/>
        </p:nvSpPr>
        <p:spPr>
          <a:xfrm>
            <a:off x="381000" y="5678269"/>
            <a:ext cx="8641148" cy="707886"/>
          </a:xfrm>
          <a:prstGeom prst="rect">
            <a:avLst/>
          </a:prstGeom>
          <a:noFill/>
        </p:spPr>
        <p:txBody>
          <a:bodyPr wrap="none" rtlCol="0">
            <a:spAutoFit/>
          </a:bodyPr>
          <a:lstStyle/>
          <a:p>
            <a:r>
              <a:rPr lang="en-US" sz="2000" dirty="0">
                <a:solidFill>
                  <a:srgbClr val="FF0000"/>
                </a:solidFill>
              </a:rPr>
              <a:t>Note:    If an item appears on both  side of receipt &amp; payment account then it </a:t>
            </a:r>
            <a:br>
              <a:rPr lang="en-US" sz="2000" dirty="0">
                <a:solidFill>
                  <a:srgbClr val="FF0000"/>
                </a:solidFill>
              </a:rPr>
            </a:br>
            <a:r>
              <a:rPr lang="en-US" sz="2000" dirty="0">
                <a:solidFill>
                  <a:srgbClr val="FF0000"/>
                </a:solidFill>
              </a:rPr>
              <a:t>             should be shown with adjusted amount.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1+#ppt_w/2"/>
                                          </p:val>
                                        </p:tav>
                                        <p:tav tm="100000">
                                          <p:val>
                                            <p:strVal val="#ppt_x"/>
                                          </p:val>
                                        </p:tav>
                                      </p:tavLst>
                                    </p:anim>
                                    <p:anim calcmode="lin" valueType="num">
                                      <p:cBhvr additive="base">
                                        <p:cTn id="14"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1+#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1+#ppt_w/2"/>
                                          </p:val>
                                        </p:tav>
                                        <p:tav tm="100000">
                                          <p:val>
                                            <p:strVal val="#ppt_x"/>
                                          </p:val>
                                        </p:tav>
                                      </p:tavLst>
                                    </p:anim>
                                    <p:anim calcmode="lin" valueType="num">
                                      <p:cBhvr additive="base">
                                        <p:cTn id="26"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p:bldP spid="19" grpId="0"/>
      <p:bldP spid="20"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1084</TotalTime>
  <Words>1539</Words>
  <Application>Microsoft Office PowerPoint</Application>
  <PresentationFormat>On-screen Show (4:3)</PresentationFormat>
  <Paragraphs>417</Paragraphs>
  <Slides>27</Slides>
  <Notes>0</Notes>
  <HiddenSlides>0</HiddenSlides>
  <MMClips>5</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sanjiv</dc:creator>
  <cp:lastModifiedBy>Sanjiv Sharma</cp:lastModifiedBy>
  <cp:revision>188</cp:revision>
  <dcterms:created xsi:type="dcterms:W3CDTF">2007-11-20T16:31:14Z</dcterms:created>
  <dcterms:modified xsi:type="dcterms:W3CDTF">2020-03-29T08:31:57Z</dcterms:modified>
</cp:coreProperties>
</file>