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359D2-6204-485F-B837-5F0968DAAA8E}">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3/31/2020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3/31/2020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ECB8-A7E4-4799-9B85-B9985B1346EC}"/>
              </a:ext>
            </a:extLst>
          </p:cNvPr>
          <p:cNvSpPr>
            <a:spLocks noGrp="1"/>
          </p:cNvSpPr>
          <p:nvPr>
            <p:ph type="ctrTitle"/>
          </p:nvPr>
        </p:nvSpPr>
        <p:spPr/>
        <p:txBody>
          <a:bodyPr>
            <a:normAutofit/>
          </a:bodyPr>
          <a:lstStyle/>
          <a:p>
            <a:r>
              <a:rPr lang="en-IN" sz="5400" dirty="0"/>
              <a:t>CLASS X</a:t>
            </a:r>
          </a:p>
        </p:txBody>
      </p:sp>
      <p:sp>
        <p:nvSpPr>
          <p:cNvPr id="3" name="Subtitle 2">
            <a:extLst>
              <a:ext uri="{FF2B5EF4-FFF2-40B4-BE49-F238E27FC236}">
                <a16:creationId xmlns:a16="http://schemas.microsoft.com/office/drawing/2014/main" id="{AE1AE9B2-B020-40FA-ABC1-7C76075F55F1}"/>
              </a:ext>
            </a:extLst>
          </p:cNvPr>
          <p:cNvSpPr>
            <a:spLocks noGrp="1"/>
          </p:cNvSpPr>
          <p:nvPr>
            <p:ph type="subTitle" idx="1"/>
          </p:nvPr>
        </p:nvSpPr>
        <p:spPr/>
        <p:txBody>
          <a:bodyPr/>
          <a:lstStyle/>
          <a:p>
            <a:r>
              <a:rPr lang="en-IN" sz="2400" dirty="0"/>
              <a:t>SUBJECT- CHEMISTRY</a:t>
            </a:r>
            <a:endParaRPr lang="en-IN" dirty="0"/>
          </a:p>
        </p:txBody>
      </p:sp>
    </p:spTree>
    <p:extLst>
      <p:ext uri="{BB962C8B-B14F-4D97-AF65-F5344CB8AC3E}">
        <p14:creationId xmlns:p14="http://schemas.microsoft.com/office/powerpoint/2010/main" val="40104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9A1C-53A7-4A7B-AC21-CDC1C4A21281}"/>
              </a:ext>
            </a:extLst>
          </p:cNvPr>
          <p:cNvSpPr>
            <a:spLocks noGrp="1"/>
          </p:cNvSpPr>
          <p:nvPr>
            <p:ph type="title"/>
          </p:nvPr>
        </p:nvSpPr>
        <p:spPr/>
        <p:txBody>
          <a:bodyPr>
            <a:normAutofit/>
          </a:bodyPr>
          <a:lstStyle/>
          <a:p>
            <a:r>
              <a:rPr lang="en-IN" dirty="0">
                <a:solidFill>
                  <a:srgbClr val="FF0000"/>
                </a:solidFill>
              </a:rPr>
              <a:t>CHEMICAL REACTION</a:t>
            </a:r>
          </a:p>
        </p:txBody>
      </p:sp>
      <p:sp>
        <p:nvSpPr>
          <p:cNvPr id="3" name="Content Placeholder 2">
            <a:extLst>
              <a:ext uri="{FF2B5EF4-FFF2-40B4-BE49-F238E27FC236}">
                <a16:creationId xmlns:a16="http://schemas.microsoft.com/office/drawing/2014/main" id="{C97AEDD8-1CE2-4FE4-BB4B-A4255ED0C6DE}"/>
              </a:ext>
            </a:extLst>
          </p:cNvPr>
          <p:cNvSpPr>
            <a:spLocks noGrp="1"/>
          </p:cNvSpPr>
          <p:nvPr>
            <p:ph idx="1"/>
          </p:nvPr>
        </p:nvSpPr>
        <p:spPr>
          <a:xfrm>
            <a:off x="1143000" y="1722783"/>
            <a:ext cx="9872871" cy="4373217"/>
          </a:xfrm>
        </p:spPr>
        <p:txBody>
          <a:bodyPr>
            <a:normAutofit/>
          </a:bodyPr>
          <a:lstStyle/>
          <a:p>
            <a:r>
              <a:rPr lang="en-US" dirty="0">
                <a:solidFill>
                  <a:schemeClr val="tx1"/>
                </a:solidFill>
              </a:rPr>
              <a:t>Chemical reaction is a process in which one or more new substances are formed, its a permanent change this changes not easily reversible.</a:t>
            </a:r>
            <a:endParaRPr lang="en-IN" dirty="0">
              <a:solidFill>
                <a:schemeClr val="tx1"/>
              </a:solidFill>
            </a:endParaRPr>
          </a:p>
          <a:p>
            <a:r>
              <a:rPr lang="en-IN" dirty="0">
                <a:solidFill>
                  <a:srgbClr val="0070C0"/>
                </a:solidFill>
              </a:rPr>
              <a:t>Characteristics of chemical reaction</a:t>
            </a:r>
          </a:p>
          <a:p>
            <a:r>
              <a:rPr lang="en-IN" dirty="0">
                <a:solidFill>
                  <a:srgbClr val="0070C0"/>
                </a:solidFill>
              </a:rPr>
              <a:t>change in state</a:t>
            </a:r>
          </a:p>
          <a:p>
            <a:r>
              <a:rPr lang="en-IN" dirty="0">
                <a:solidFill>
                  <a:srgbClr val="0070C0"/>
                </a:solidFill>
              </a:rPr>
              <a:t>Change in colour.</a:t>
            </a:r>
          </a:p>
          <a:p>
            <a:r>
              <a:rPr lang="en-IN" dirty="0">
                <a:solidFill>
                  <a:srgbClr val="0070C0"/>
                </a:solidFill>
              </a:rPr>
              <a:t>formation of precipitate.</a:t>
            </a:r>
          </a:p>
          <a:p>
            <a:r>
              <a:rPr lang="en-IN" dirty="0">
                <a:solidFill>
                  <a:srgbClr val="0070C0"/>
                </a:solidFill>
              </a:rPr>
              <a:t>evolution of gas.</a:t>
            </a:r>
          </a:p>
          <a:p>
            <a:r>
              <a:rPr lang="en-IN" dirty="0">
                <a:solidFill>
                  <a:srgbClr val="0070C0"/>
                </a:solidFill>
              </a:rPr>
              <a:t>change in temperature</a:t>
            </a:r>
            <a:r>
              <a:rPr lang="en-IN" dirty="0">
                <a:solidFill>
                  <a:schemeClr val="tx1"/>
                </a:solidFill>
              </a:rPr>
              <a:t>.</a:t>
            </a:r>
          </a:p>
        </p:txBody>
      </p:sp>
    </p:spTree>
    <p:extLst>
      <p:ext uri="{BB962C8B-B14F-4D97-AF65-F5344CB8AC3E}">
        <p14:creationId xmlns:p14="http://schemas.microsoft.com/office/powerpoint/2010/main" val="321745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570D-0DA1-462B-A821-19914430B088}"/>
              </a:ext>
            </a:extLst>
          </p:cNvPr>
          <p:cNvSpPr>
            <a:spLocks noGrp="1"/>
          </p:cNvSpPr>
          <p:nvPr>
            <p:ph type="title"/>
          </p:nvPr>
        </p:nvSpPr>
        <p:spPr/>
        <p:txBody>
          <a:bodyPr>
            <a:normAutofit/>
          </a:bodyPr>
          <a:lstStyle/>
          <a:p>
            <a:r>
              <a:rPr lang="en-US" dirty="0">
                <a:solidFill>
                  <a:srgbClr val="FF0000"/>
                </a:solidFill>
              </a:rPr>
              <a:t>Chemical equation</a:t>
            </a:r>
            <a:endParaRPr lang="en-IN" dirty="0">
              <a:solidFill>
                <a:srgbClr val="FF0000"/>
              </a:solidFill>
            </a:endParaRPr>
          </a:p>
        </p:txBody>
      </p:sp>
      <p:sp>
        <p:nvSpPr>
          <p:cNvPr id="3" name="Content Placeholder 2">
            <a:extLst>
              <a:ext uri="{FF2B5EF4-FFF2-40B4-BE49-F238E27FC236}">
                <a16:creationId xmlns:a16="http://schemas.microsoft.com/office/drawing/2014/main" id="{07BF9798-09C6-475E-A43C-7608C045A9EE}"/>
              </a:ext>
            </a:extLst>
          </p:cNvPr>
          <p:cNvSpPr>
            <a:spLocks noGrp="1"/>
          </p:cNvSpPr>
          <p:nvPr>
            <p:ph idx="1"/>
          </p:nvPr>
        </p:nvSpPr>
        <p:spPr>
          <a:xfrm>
            <a:off x="1143000" y="1683026"/>
            <a:ext cx="9872871" cy="4412974"/>
          </a:xfrm>
        </p:spPr>
        <p:txBody>
          <a:bodyPr/>
          <a:lstStyle/>
          <a:p>
            <a:r>
              <a:rPr lang="en-US" dirty="0">
                <a:solidFill>
                  <a:schemeClr val="tx1"/>
                </a:solidFill>
              </a:rPr>
              <a:t>chemical equation is a brief representation of </a:t>
            </a:r>
            <a:r>
              <a:rPr lang="en-US" dirty="0" err="1">
                <a:solidFill>
                  <a:schemeClr val="tx1"/>
                </a:solidFill>
              </a:rPr>
              <a:t>of</a:t>
            </a:r>
            <a:r>
              <a:rPr lang="en-US" dirty="0">
                <a:solidFill>
                  <a:schemeClr val="tx1"/>
                </a:solidFill>
              </a:rPr>
              <a:t> chemical reaction in term of chemical formula of the reactant and product.</a:t>
            </a:r>
          </a:p>
          <a:p>
            <a:pPr marL="45720" indent="0">
              <a:buNone/>
            </a:pPr>
            <a:r>
              <a:rPr lang="en-US" dirty="0">
                <a:solidFill>
                  <a:srgbClr val="0070C0"/>
                </a:solidFill>
              </a:rPr>
              <a:t>Steps of writing chemical equation</a:t>
            </a:r>
          </a:p>
          <a:p>
            <a:r>
              <a:rPr lang="en-US" dirty="0">
                <a:solidFill>
                  <a:schemeClr val="tx1"/>
                </a:solidFill>
              </a:rPr>
              <a:t> the symbol and formulae of  reactants are written on the left hand side with Plus sign between them</a:t>
            </a:r>
          </a:p>
          <a:p>
            <a:r>
              <a:rPr lang="en-US" dirty="0">
                <a:solidFill>
                  <a:schemeClr val="tx1"/>
                </a:solidFill>
              </a:rPr>
              <a:t> the symbol and formula of various product are written on the right hand side with Plus sign between them</a:t>
            </a:r>
          </a:p>
          <a:p>
            <a:r>
              <a:rPr lang="en-US" dirty="0">
                <a:solidFill>
                  <a:schemeClr val="tx1"/>
                </a:solidFill>
              </a:rPr>
              <a:t> an arrow or sign of equality is put between the reactant and product</a:t>
            </a:r>
            <a:endParaRPr lang="en-IN" dirty="0">
              <a:solidFill>
                <a:schemeClr val="tx1"/>
              </a:solidFill>
            </a:endParaRPr>
          </a:p>
        </p:txBody>
      </p:sp>
    </p:spTree>
    <p:extLst>
      <p:ext uri="{BB962C8B-B14F-4D97-AF65-F5344CB8AC3E}">
        <p14:creationId xmlns:p14="http://schemas.microsoft.com/office/powerpoint/2010/main" val="174040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BAE180-2259-4F57-9C8D-0D5288461FF2}"/>
              </a:ext>
            </a:extLst>
          </p:cNvPr>
          <p:cNvSpPr>
            <a:spLocks noGrp="1"/>
          </p:cNvSpPr>
          <p:nvPr>
            <p:ph type="title"/>
          </p:nvPr>
        </p:nvSpPr>
        <p:spPr/>
        <p:txBody>
          <a:bodyPr/>
          <a:lstStyle/>
          <a:p>
            <a:r>
              <a:rPr lang="en-US" dirty="0">
                <a:solidFill>
                  <a:srgbClr val="FF0000"/>
                </a:solidFill>
              </a:rPr>
              <a:t>Different types of chemical reaction</a:t>
            </a:r>
            <a:endParaRPr lang="en-IN" dirty="0">
              <a:solidFill>
                <a:srgbClr val="FF0000"/>
              </a:solidFill>
            </a:endParaRPr>
          </a:p>
        </p:txBody>
      </p:sp>
      <p:pic>
        <p:nvPicPr>
          <p:cNvPr id="8" name="Content Placeholder 7">
            <a:extLst>
              <a:ext uri="{FF2B5EF4-FFF2-40B4-BE49-F238E27FC236}">
                <a16:creationId xmlns:a16="http://schemas.microsoft.com/office/drawing/2014/main" id="{0BE98B46-0575-449B-9EDB-62E060FCC593}"/>
              </a:ext>
            </a:extLst>
          </p:cNvPr>
          <p:cNvPicPr>
            <a:picLocks noGrp="1" noChangeAspect="1"/>
          </p:cNvPicPr>
          <p:nvPr>
            <p:ph sz="half" idx="1"/>
          </p:nvPr>
        </p:nvPicPr>
        <p:blipFill>
          <a:blip r:embed="rId2"/>
          <a:stretch>
            <a:fillRect/>
          </a:stretch>
        </p:blipFill>
        <p:spPr>
          <a:xfrm>
            <a:off x="773608" y="1965960"/>
            <a:ext cx="2657380" cy="4022725"/>
          </a:xfrm>
        </p:spPr>
      </p:pic>
      <p:sp>
        <p:nvSpPr>
          <p:cNvPr id="6" name="Content Placeholder 5">
            <a:extLst>
              <a:ext uri="{FF2B5EF4-FFF2-40B4-BE49-F238E27FC236}">
                <a16:creationId xmlns:a16="http://schemas.microsoft.com/office/drawing/2014/main" id="{3733CD5B-0DC3-435C-A0A7-8A49DBDD4CCC}"/>
              </a:ext>
            </a:extLst>
          </p:cNvPr>
          <p:cNvSpPr>
            <a:spLocks noGrp="1"/>
          </p:cNvSpPr>
          <p:nvPr>
            <p:ph sz="half" idx="2"/>
          </p:nvPr>
        </p:nvSpPr>
        <p:spPr>
          <a:xfrm>
            <a:off x="6267612" y="1736035"/>
            <a:ext cx="4754880" cy="4344725"/>
          </a:xfrm>
        </p:spPr>
        <p:txBody>
          <a:bodyPr/>
          <a:lstStyle/>
          <a:p>
            <a:r>
              <a:rPr lang="en-US" dirty="0">
                <a:solidFill>
                  <a:srgbClr val="0070C0"/>
                </a:solidFill>
              </a:rPr>
              <a:t>combination reaction- </a:t>
            </a:r>
            <a:r>
              <a:rPr lang="en-US" sz="1400" dirty="0">
                <a:solidFill>
                  <a:schemeClr val="tx1"/>
                </a:solidFill>
              </a:rPr>
              <a:t>the reaction in which two or more substance combine to form a single substance are called combination reaction example C + O2 =CO2 2H2 + O2= 2 H2O 2Mg + O2 =2 MgO</a:t>
            </a:r>
          </a:p>
          <a:p>
            <a:r>
              <a:rPr lang="en-US" dirty="0">
                <a:solidFill>
                  <a:srgbClr val="0070C0"/>
                </a:solidFill>
              </a:rPr>
              <a:t>decomposition reaction- </a:t>
            </a:r>
            <a:r>
              <a:rPr lang="en-US" sz="1400" dirty="0">
                <a:solidFill>
                  <a:schemeClr val="tx1"/>
                </a:solidFill>
              </a:rPr>
              <a:t>the reaction in which a compound breaks up into two or more simpler substances . it is Reverse of combination reaction for example the decomposition reaction can be brought by the action of heat light or electricity .when the decomposition reactions brought about by the action of heat are called thermal decomposition</a:t>
            </a:r>
          </a:p>
          <a:p>
            <a:r>
              <a:rPr lang="en-US" sz="1400" dirty="0">
                <a:solidFill>
                  <a:schemeClr val="tx1"/>
                </a:solidFill>
              </a:rPr>
              <a:t> example-</a:t>
            </a:r>
            <a:r>
              <a:rPr lang="pt-BR" sz="1400" dirty="0">
                <a:solidFill>
                  <a:schemeClr val="tx1"/>
                </a:solidFill>
              </a:rPr>
              <a:t> 2Pb(NO3)2   =2PbO  +4NO2 +O2</a:t>
            </a:r>
            <a:r>
              <a:rPr lang="en-US" sz="1400" dirty="0">
                <a:solidFill>
                  <a:schemeClr val="tx1"/>
                </a:solidFill>
              </a:rPr>
              <a:t>  when the decomposition is </a:t>
            </a:r>
            <a:r>
              <a:rPr lang="en-US" sz="1400" dirty="0" err="1">
                <a:solidFill>
                  <a:schemeClr val="tx1"/>
                </a:solidFill>
              </a:rPr>
              <a:t>is</a:t>
            </a:r>
            <a:r>
              <a:rPr lang="en-US" sz="1400" dirty="0">
                <a:solidFill>
                  <a:schemeClr val="tx1"/>
                </a:solidFill>
              </a:rPr>
              <a:t> brought about by the passage of electricity is called e </a:t>
            </a:r>
            <a:r>
              <a:rPr lang="en-US" sz="1400" dirty="0" err="1">
                <a:solidFill>
                  <a:schemeClr val="tx1"/>
                </a:solidFill>
              </a:rPr>
              <a:t>lectrolytic</a:t>
            </a:r>
            <a:r>
              <a:rPr lang="en-US" sz="1400" dirty="0">
                <a:solidFill>
                  <a:schemeClr val="tx1"/>
                </a:solidFill>
              </a:rPr>
              <a:t> decomposition example to 2 H2 + O2 =2 H2O decomposition brought about by the action of light is called photochemical decomposition example 2AgCl2 =2Ag + Cl</a:t>
            </a:r>
            <a:endParaRPr lang="en-IN" sz="1400" dirty="0">
              <a:solidFill>
                <a:schemeClr val="tx1"/>
              </a:solidFill>
            </a:endParaRPr>
          </a:p>
        </p:txBody>
      </p:sp>
      <p:pic>
        <p:nvPicPr>
          <p:cNvPr id="12" name="Picture 11">
            <a:extLst>
              <a:ext uri="{FF2B5EF4-FFF2-40B4-BE49-F238E27FC236}">
                <a16:creationId xmlns:a16="http://schemas.microsoft.com/office/drawing/2014/main" id="{6D6967D0-45C9-47DA-9B26-E9CB38F8607F}"/>
              </a:ext>
            </a:extLst>
          </p:cNvPr>
          <p:cNvPicPr>
            <a:picLocks noChangeAspect="1"/>
          </p:cNvPicPr>
          <p:nvPr/>
        </p:nvPicPr>
        <p:blipFill>
          <a:blip r:embed="rId3"/>
          <a:stretch>
            <a:fillRect/>
          </a:stretch>
        </p:blipFill>
        <p:spPr>
          <a:xfrm>
            <a:off x="3800380" y="1965960"/>
            <a:ext cx="2463260" cy="2548547"/>
          </a:xfrm>
          <a:prstGeom prst="rect">
            <a:avLst/>
          </a:prstGeom>
        </p:spPr>
      </p:pic>
      <p:pic>
        <p:nvPicPr>
          <p:cNvPr id="14" name="Picture 13">
            <a:extLst>
              <a:ext uri="{FF2B5EF4-FFF2-40B4-BE49-F238E27FC236}">
                <a16:creationId xmlns:a16="http://schemas.microsoft.com/office/drawing/2014/main" id="{FFD37313-EDB2-4F71-8B09-AB0C1D29AAF9}"/>
              </a:ext>
            </a:extLst>
          </p:cNvPr>
          <p:cNvPicPr>
            <a:picLocks noChangeAspect="1"/>
          </p:cNvPicPr>
          <p:nvPr/>
        </p:nvPicPr>
        <p:blipFill>
          <a:blip r:embed="rId4"/>
          <a:stretch>
            <a:fillRect/>
          </a:stretch>
        </p:blipFill>
        <p:spPr>
          <a:xfrm>
            <a:off x="3548269" y="4632325"/>
            <a:ext cx="2719343" cy="1356360"/>
          </a:xfrm>
          <a:prstGeom prst="rect">
            <a:avLst/>
          </a:prstGeom>
        </p:spPr>
      </p:pic>
    </p:spTree>
    <p:extLst>
      <p:ext uri="{BB962C8B-B14F-4D97-AF65-F5344CB8AC3E}">
        <p14:creationId xmlns:p14="http://schemas.microsoft.com/office/powerpoint/2010/main" val="23956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1879-373B-4E8D-BBE8-EB0953030C61}"/>
              </a:ext>
            </a:extLst>
          </p:cNvPr>
          <p:cNvSpPr>
            <a:spLocks noGrp="1"/>
          </p:cNvSpPr>
          <p:nvPr>
            <p:ph type="title"/>
          </p:nvPr>
        </p:nvSpPr>
        <p:spPr/>
        <p:txBody>
          <a:bodyPr>
            <a:normAutofit/>
          </a:bodyPr>
          <a:lstStyle/>
          <a:p>
            <a:r>
              <a:rPr lang="en-IN" sz="3600" dirty="0">
                <a:solidFill>
                  <a:srgbClr val="FF0000"/>
                </a:solidFill>
              </a:rPr>
              <a:t>Displacement and double displacement reaction</a:t>
            </a:r>
          </a:p>
        </p:txBody>
      </p:sp>
      <p:pic>
        <p:nvPicPr>
          <p:cNvPr id="6" name="Content Placeholder 5">
            <a:extLst>
              <a:ext uri="{FF2B5EF4-FFF2-40B4-BE49-F238E27FC236}">
                <a16:creationId xmlns:a16="http://schemas.microsoft.com/office/drawing/2014/main" id="{66BCD5B8-9EE8-4501-8802-E9618716904D}"/>
              </a:ext>
            </a:extLst>
          </p:cNvPr>
          <p:cNvPicPr>
            <a:picLocks noGrp="1" noChangeAspect="1"/>
          </p:cNvPicPr>
          <p:nvPr>
            <p:ph sz="half" idx="1"/>
          </p:nvPr>
        </p:nvPicPr>
        <p:blipFill>
          <a:blip r:embed="rId2"/>
          <a:stretch>
            <a:fillRect/>
          </a:stretch>
        </p:blipFill>
        <p:spPr>
          <a:xfrm>
            <a:off x="745435" y="1965960"/>
            <a:ext cx="2594113" cy="3319091"/>
          </a:xfrm>
        </p:spPr>
      </p:pic>
      <p:sp>
        <p:nvSpPr>
          <p:cNvPr id="4" name="Content Placeholder 3">
            <a:extLst>
              <a:ext uri="{FF2B5EF4-FFF2-40B4-BE49-F238E27FC236}">
                <a16:creationId xmlns:a16="http://schemas.microsoft.com/office/drawing/2014/main" id="{10EC0B89-AACB-4921-B32C-4C59C7C2D2DF}"/>
              </a:ext>
            </a:extLst>
          </p:cNvPr>
          <p:cNvSpPr>
            <a:spLocks noGrp="1"/>
          </p:cNvSpPr>
          <p:nvPr>
            <p:ph sz="half" idx="2"/>
          </p:nvPr>
        </p:nvSpPr>
        <p:spPr/>
        <p:txBody>
          <a:bodyPr>
            <a:normAutofit/>
          </a:bodyPr>
          <a:lstStyle/>
          <a:p>
            <a:r>
              <a:rPr lang="en-US" sz="1400" dirty="0">
                <a:solidFill>
                  <a:schemeClr val="tx1"/>
                </a:solidFill>
              </a:rPr>
              <a:t>Displacement reaction the reaction in which one element takes the place of another element in a compound.</a:t>
            </a:r>
          </a:p>
          <a:p>
            <a:r>
              <a:rPr lang="en-US" sz="1400" dirty="0" err="1">
                <a:solidFill>
                  <a:schemeClr val="tx1"/>
                </a:solidFill>
              </a:rPr>
              <a:t>Eg</a:t>
            </a:r>
            <a:r>
              <a:rPr lang="en-US" sz="1400" dirty="0">
                <a:solidFill>
                  <a:schemeClr val="tx1"/>
                </a:solidFill>
              </a:rPr>
              <a:t>- Fe +CuSO4  =FeSO4  +Cu</a:t>
            </a:r>
          </a:p>
          <a:p>
            <a:pPr marL="45720" indent="0">
              <a:buNone/>
            </a:pPr>
            <a:r>
              <a:rPr lang="en-US" sz="1400" dirty="0">
                <a:solidFill>
                  <a:srgbClr val="0070C0"/>
                </a:solidFill>
              </a:rPr>
              <a:t>Double displacement</a:t>
            </a:r>
          </a:p>
          <a:p>
            <a:r>
              <a:rPr lang="en-US" sz="1400" dirty="0">
                <a:solidFill>
                  <a:schemeClr val="tx1"/>
                </a:solidFill>
              </a:rPr>
              <a:t>Double displacement reaction the reaction in which two compounds react to form to other compounds by mutual exchange of atoms for example when Barium Chloride is mixed with sodium sulphate it forms Barium sulphate and sodium chloride.</a:t>
            </a:r>
          </a:p>
          <a:p>
            <a:r>
              <a:rPr lang="en-US" sz="1600" dirty="0">
                <a:solidFill>
                  <a:srgbClr val="0070C0"/>
                </a:solidFill>
              </a:rPr>
              <a:t>Oxidation and reduction </a:t>
            </a:r>
            <a:r>
              <a:rPr lang="en-US" sz="1400" dirty="0">
                <a:solidFill>
                  <a:schemeClr val="tx1"/>
                </a:solidFill>
              </a:rPr>
              <a:t>reaction oxidation is a reaction which involve addition of oxygen or removal of hydrogen . reduction reaction is in which involves the addition of hydrogen or removal of oxygen </a:t>
            </a:r>
            <a:r>
              <a:rPr lang="en-US" sz="1400" dirty="0" err="1">
                <a:solidFill>
                  <a:schemeClr val="tx1"/>
                </a:solidFill>
              </a:rPr>
              <a:t>oxidising</a:t>
            </a:r>
            <a:r>
              <a:rPr lang="en-US" sz="1400" dirty="0">
                <a:solidFill>
                  <a:schemeClr val="tx1"/>
                </a:solidFill>
              </a:rPr>
              <a:t> and reducing agent the substance which gets oxidized acts as reducing agent and the substance which get reduced act as oxidizing agents.</a:t>
            </a:r>
            <a:endParaRPr lang="en-IN" sz="1400" dirty="0">
              <a:solidFill>
                <a:schemeClr val="tx1"/>
              </a:solidFill>
            </a:endParaRPr>
          </a:p>
        </p:txBody>
      </p:sp>
      <p:pic>
        <p:nvPicPr>
          <p:cNvPr id="8" name="Picture 7">
            <a:extLst>
              <a:ext uri="{FF2B5EF4-FFF2-40B4-BE49-F238E27FC236}">
                <a16:creationId xmlns:a16="http://schemas.microsoft.com/office/drawing/2014/main" id="{805AF4B3-307B-4067-8784-A67DFE795BA6}"/>
              </a:ext>
            </a:extLst>
          </p:cNvPr>
          <p:cNvPicPr>
            <a:picLocks noChangeAspect="1"/>
          </p:cNvPicPr>
          <p:nvPr/>
        </p:nvPicPr>
        <p:blipFill>
          <a:blip r:embed="rId3"/>
          <a:stretch>
            <a:fillRect/>
          </a:stretch>
        </p:blipFill>
        <p:spPr>
          <a:xfrm>
            <a:off x="3405705" y="2129791"/>
            <a:ext cx="2795750" cy="2762250"/>
          </a:xfrm>
          <a:prstGeom prst="rect">
            <a:avLst/>
          </a:prstGeom>
        </p:spPr>
      </p:pic>
    </p:spTree>
    <p:extLst>
      <p:ext uri="{BB962C8B-B14F-4D97-AF65-F5344CB8AC3E}">
        <p14:creationId xmlns:p14="http://schemas.microsoft.com/office/powerpoint/2010/main" val="317266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BCBC-DB2A-40B5-949A-622C6346CC1B}"/>
              </a:ext>
            </a:extLst>
          </p:cNvPr>
          <p:cNvSpPr>
            <a:spLocks noGrp="1"/>
          </p:cNvSpPr>
          <p:nvPr>
            <p:ph type="title"/>
          </p:nvPr>
        </p:nvSpPr>
        <p:spPr/>
        <p:txBody>
          <a:bodyPr/>
          <a:lstStyle/>
          <a:p>
            <a:r>
              <a:rPr lang="en-US" dirty="0">
                <a:solidFill>
                  <a:srgbClr val="FF0000"/>
                </a:solidFill>
              </a:rPr>
              <a:t>Corrosion and rancidity</a:t>
            </a:r>
            <a:endParaRPr lang="en-IN" dirty="0">
              <a:solidFill>
                <a:srgbClr val="FF0000"/>
              </a:solidFill>
            </a:endParaRPr>
          </a:p>
        </p:txBody>
      </p:sp>
      <p:pic>
        <p:nvPicPr>
          <p:cNvPr id="6" name="Content Placeholder 5">
            <a:extLst>
              <a:ext uri="{FF2B5EF4-FFF2-40B4-BE49-F238E27FC236}">
                <a16:creationId xmlns:a16="http://schemas.microsoft.com/office/drawing/2014/main" id="{0D49BB26-10D6-486B-BB67-3E8B163B03EA}"/>
              </a:ext>
            </a:extLst>
          </p:cNvPr>
          <p:cNvPicPr>
            <a:picLocks noGrp="1" noChangeAspect="1"/>
          </p:cNvPicPr>
          <p:nvPr>
            <p:ph sz="half" idx="1"/>
          </p:nvPr>
        </p:nvPicPr>
        <p:blipFill>
          <a:blip r:embed="rId2"/>
          <a:stretch>
            <a:fillRect/>
          </a:stretch>
        </p:blipFill>
        <p:spPr>
          <a:xfrm>
            <a:off x="2140739" y="2058035"/>
            <a:ext cx="2361518" cy="4022725"/>
          </a:xfrm>
        </p:spPr>
      </p:pic>
      <p:sp>
        <p:nvSpPr>
          <p:cNvPr id="4" name="Content Placeholder 3">
            <a:extLst>
              <a:ext uri="{FF2B5EF4-FFF2-40B4-BE49-F238E27FC236}">
                <a16:creationId xmlns:a16="http://schemas.microsoft.com/office/drawing/2014/main" id="{7D0835E4-E5D9-4C9F-98F8-9CC36C42E3AF}"/>
              </a:ext>
            </a:extLst>
          </p:cNvPr>
          <p:cNvSpPr>
            <a:spLocks noGrp="1"/>
          </p:cNvSpPr>
          <p:nvPr>
            <p:ph sz="half" idx="2"/>
          </p:nvPr>
        </p:nvSpPr>
        <p:spPr/>
        <p:txBody>
          <a:bodyPr>
            <a:normAutofit lnSpcReduction="10000"/>
          </a:bodyPr>
          <a:lstStyle/>
          <a:p>
            <a:pPr marL="45720" indent="0">
              <a:buNone/>
            </a:pPr>
            <a:r>
              <a:rPr lang="en-US" sz="1800" dirty="0">
                <a:solidFill>
                  <a:srgbClr val="0070C0"/>
                </a:solidFill>
              </a:rPr>
              <a:t>Corrosion</a:t>
            </a:r>
          </a:p>
          <a:p>
            <a:r>
              <a:rPr lang="en-US" sz="1600" dirty="0">
                <a:solidFill>
                  <a:schemeClr val="tx1"/>
                </a:solidFill>
              </a:rPr>
              <a:t>Corrosion is a process of deterioration of the metal as a result of its reaction with air or water surrounding it Methods to prevent corrosion     oiling , greasing , galvanization </a:t>
            </a:r>
          </a:p>
          <a:p>
            <a:r>
              <a:rPr lang="en-US" sz="1800" dirty="0">
                <a:solidFill>
                  <a:srgbClr val="0070C0"/>
                </a:solidFill>
              </a:rPr>
              <a:t>rancidity</a:t>
            </a:r>
          </a:p>
          <a:p>
            <a:r>
              <a:rPr lang="en-US" sz="1600" dirty="0">
                <a:solidFill>
                  <a:schemeClr val="tx1"/>
                </a:solidFill>
              </a:rPr>
              <a:t>rancidity the change in </a:t>
            </a:r>
            <a:r>
              <a:rPr lang="en-US" sz="1600" dirty="0" err="1">
                <a:solidFill>
                  <a:schemeClr val="tx1"/>
                </a:solidFill>
              </a:rPr>
              <a:t>odour</a:t>
            </a:r>
            <a:r>
              <a:rPr lang="en-US" sz="1600" dirty="0">
                <a:solidFill>
                  <a:schemeClr val="tx1"/>
                </a:solidFill>
              </a:rPr>
              <a:t> and </a:t>
            </a:r>
            <a:r>
              <a:rPr lang="en-US" sz="1600" dirty="0" err="1">
                <a:solidFill>
                  <a:schemeClr val="tx1"/>
                </a:solidFill>
              </a:rPr>
              <a:t>flavour</a:t>
            </a:r>
            <a:r>
              <a:rPr lang="en-US" sz="1600" dirty="0">
                <a:solidFill>
                  <a:schemeClr val="tx1"/>
                </a:solidFill>
              </a:rPr>
              <a:t> of oily and fatty food by oxidation is called rancidity. </a:t>
            </a:r>
          </a:p>
          <a:p>
            <a:r>
              <a:rPr lang="en-US" sz="1600" dirty="0">
                <a:solidFill>
                  <a:schemeClr val="tx1"/>
                </a:solidFill>
              </a:rPr>
              <a:t>methods of prevent rancidity</a:t>
            </a:r>
          </a:p>
          <a:p>
            <a:r>
              <a:rPr lang="en-US" sz="1600" dirty="0">
                <a:solidFill>
                  <a:schemeClr val="tx1"/>
                </a:solidFill>
              </a:rPr>
              <a:t>By adding antioxidant* by keeping in airtight container. </a:t>
            </a:r>
          </a:p>
          <a:p>
            <a:r>
              <a:rPr lang="en-US" sz="1600" dirty="0">
                <a:solidFill>
                  <a:schemeClr val="tx1"/>
                </a:solidFill>
              </a:rPr>
              <a:t>by refrigeration of the food* by storing food away from light</a:t>
            </a:r>
            <a:endParaRPr lang="en-IN" sz="1600" dirty="0">
              <a:solidFill>
                <a:schemeClr val="tx1"/>
              </a:solidFill>
            </a:endParaRPr>
          </a:p>
        </p:txBody>
      </p:sp>
    </p:spTree>
    <p:extLst>
      <p:ext uri="{BB962C8B-B14F-4D97-AF65-F5344CB8AC3E}">
        <p14:creationId xmlns:p14="http://schemas.microsoft.com/office/powerpoint/2010/main" val="209021900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84</TotalTime>
  <Words>494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Corbel</vt:lpstr>
      <vt:lpstr>Basis</vt:lpstr>
      <vt:lpstr>CLASS X</vt:lpstr>
      <vt:lpstr>CHEMICAL REACTION</vt:lpstr>
      <vt:lpstr>Chemical equation</vt:lpstr>
      <vt:lpstr>Different types of chemical reaction</vt:lpstr>
      <vt:lpstr>Displacement and double displacement reaction</vt:lpstr>
      <vt:lpstr>Corrosion and rancidity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X</dc:title>
  <dc:creator>Sushil Tripathi</dc:creator>
  <cp:lastModifiedBy>Sushil Tripathi</cp:lastModifiedBy>
  <cp:revision>11</cp:revision>
  <dcterms:created xsi:type="dcterms:W3CDTF">2020-03-31T14:03:52Z</dcterms:created>
  <dcterms:modified xsi:type="dcterms:W3CDTF">2020-03-31T15:28:14Z</dcterms:modified>
</cp:coreProperties>
</file>