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267200"/>
            <a:ext cx="8062912" cy="1470025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/>
              <a:t>INTEGERS</a:t>
            </a:r>
            <a:br>
              <a:rPr lang="en-US" sz="5400" b="1" dirty="0" smtClean="0"/>
            </a:br>
            <a:r>
              <a:rPr lang="en-US" sz="5400" b="1" dirty="0" smtClean="0"/>
              <a:t>CHAPTER 1</a:t>
            </a:r>
            <a:br>
              <a:rPr lang="en-US" sz="5400" b="1" dirty="0" smtClean="0"/>
            </a:b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1143000"/>
            <a:ext cx="8062912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  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                         Class 7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Integers are a bigger collection of numbers which is formed by whole numbers and</a:t>
            </a:r>
            <a:br>
              <a:rPr lang="en-US" sz="2800" dirty="0" smtClean="0"/>
            </a:br>
            <a:r>
              <a:rPr lang="en-US" sz="2800" dirty="0" smtClean="0"/>
              <a:t>their negatives.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 We </a:t>
            </a:r>
            <a:r>
              <a:rPr lang="en-US" dirty="0" smtClean="0"/>
              <a:t>now study the properties satisfied by addition </a:t>
            </a:r>
            <a:r>
              <a:rPr lang="en-US" dirty="0" smtClean="0"/>
              <a:t>and subtraction in integers-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Integers are closed for addition and subtraction both. That is, </a:t>
            </a:r>
            <a:r>
              <a:rPr lang="en-US" i="1" dirty="0" smtClean="0"/>
              <a:t>a + b </a:t>
            </a:r>
            <a:r>
              <a:rPr lang="en-US" i="1" dirty="0" smtClean="0"/>
              <a:t>and a </a:t>
            </a:r>
            <a:r>
              <a:rPr lang="en-US" i="1" dirty="0" smtClean="0"/>
              <a:t>– b are again integers, where a and b are any </a:t>
            </a:r>
            <a:r>
              <a:rPr lang="en-US" i="1" dirty="0" err="1" smtClean="0"/>
              <a:t>integers.</a:t>
            </a:r>
            <a:r>
              <a:rPr lang="en-US" b="1" i="1" dirty="0" err="1" smtClean="0"/>
              <a:t>ex</a:t>
            </a:r>
            <a:r>
              <a:rPr lang="en-US" b="1" i="1" dirty="0" smtClean="0"/>
              <a:t>- 2+3=5 </a:t>
            </a:r>
            <a:r>
              <a:rPr lang="en-US" i="1" dirty="0" smtClean="0"/>
              <a:t>is an integer and </a:t>
            </a:r>
            <a:r>
              <a:rPr lang="en-US" b="1" i="1" dirty="0" smtClean="0"/>
              <a:t>2-5=-3 </a:t>
            </a:r>
            <a:r>
              <a:rPr lang="en-US" i="1" dirty="0" smtClean="0"/>
              <a:t>is an integer</a:t>
            </a:r>
          </a:p>
          <a:p>
            <a:endParaRPr lang="en-US" i="1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Addition is commutative for integers, i.e., </a:t>
            </a:r>
            <a:r>
              <a:rPr lang="en-US" i="1" dirty="0" smtClean="0"/>
              <a:t>a + b = b + a for all </a:t>
            </a:r>
            <a:r>
              <a:rPr lang="en-US" i="1" dirty="0" smtClean="0"/>
              <a:t>integers a </a:t>
            </a:r>
            <a:r>
              <a:rPr lang="en-US" i="1" dirty="0" smtClean="0"/>
              <a:t>and </a:t>
            </a:r>
            <a:r>
              <a:rPr lang="en-US" i="1" dirty="0" err="1" smtClean="0"/>
              <a:t>b.</a:t>
            </a:r>
            <a:r>
              <a:rPr lang="en-US" b="1" i="1" dirty="0" err="1" smtClean="0"/>
              <a:t>ex</a:t>
            </a:r>
            <a:r>
              <a:rPr lang="en-US" b="1" i="1" dirty="0" smtClean="0"/>
              <a:t>- 2+3= 3+2</a:t>
            </a:r>
          </a:p>
          <a:p>
            <a:endParaRPr lang="en-US" i="1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Addition is associative for integers, i.e</a:t>
            </a:r>
            <a:r>
              <a:rPr lang="en-US" dirty="0" smtClean="0"/>
              <a:t>., </a:t>
            </a:r>
            <a:r>
              <a:rPr lang="en-US" dirty="0" smtClean="0"/>
              <a:t>(</a:t>
            </a:r>
            <a:r>
              <a:rPr lang="en-US" i="1" dirty="0" smtClean="0"/>
              <a:t>a + b) + c = a + (b + c) for all </a:t>
            </a:r>
            <a:r>
              <a:rPr lang="en-US" i="1" dirty="0" smtClean="0"/>
              <a:t>integers a</a:t>
            </a:r>
            <a:r>
              <a:rPr lang="en-US" i="1" dirty="0" smtClean="0"/>
              <a:t>, b and </a:t>
            </a:r>
            <a:r>
              <a:rPr lang="en-US" i="1" dirty="0" err="1" smtClean="0"/>
              <a:t>c.</a:t>
            </a:r>
            <a:r>
              <a:rPr lang="en-US" b="1" i="1" dirty="0" err="1" smtClean="0"/>
              <a:t>ex</a:t>
            </a:r>
            <a:r>
              <a:rPr lang="en-US" b="1" i="1" dirty="0" smtClean="0"/>
              <a:t>- (3+5)+1= 3+(5+1)</a:t>
            </a:r>
          </a:p>
          <a:p>
            <a:endParaRPr lang="en-US" i="1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Integer 0 is the identity under addition. That is, </a:t>
            </a:r>
            <a:r>
              <a:rPr lang="en-US" i="1" dirty="0" smtClean="0"/>
              <a:t>a + 0 = 0 + a = a for </a:t>
            </a:r>
            <a:r>
              <a:rPr lang="en-US" i="1" dirty="0" smtClean="0"/>
              <a:t>every </a:t>
            </a:r>
            <a:r>
              <a:rPr lang="en-US" dirty="0" smtClean="0"/>
              <a:t>integer </a:t>
            </a:r>
            <a:r>
              <a:rPr lang="en-US" i="1" dirty="0" err="1" smtClean="0"/>
              <a:t>a.</a:t>
            </a:r>
            <a:r>
              <a:rPr lang="en-US" b="1" i="1" dirty="0" err="1" smtClean="0"/>
              <a:t>ex</a:t>
            </a:r>
            <a:r>
              <a:rPr lang="en-US" b="1" i="1" dirty="0" smtClean="0"/>
              <a:t>- 7+0=0+7=7</a:t>
            </a:r>
          </a:p>
          <a:p>
            <a:pPr>
              <a:buNone/>
            </a:pPr>
            <a:r>
              <a:rPr lang="en-US" b="1" i="1" dirty="0" smtClean="0"/>
              <a:t> </a:t>
            </a:r>
            <a:r>
              <a:rPr lang="en-US" b="1" i="1" dirty="0" smtClean="0"/>
              <a:t>     </a:t>
            </a:r>
            <a:r>
              <a:rPr lang="en-US" dirty="0" smtClean="0"/>
              <a:t>zero </a:t>
            </a:r>
            <a:r>
              <a:rPr lang="en-US" dirty="0" smtClean="0"/>
              <a:t>is an additive identity for integers. In general, for any integer </a:t>
            </a:r>
            <a:r>
              <a:rPr lang="en-US" i="1" dirty="0" smtClean="0"/>
              <a:t>a,   </a:t>
            </a:r>
            <a:r>
              <a:rPr lang="pt-BR" i="1" dirty="0" smtClean="0"/>
              <a:t>a </a:t>
            </a:r>
            <a:r>
              <a:rPr lang="pt-BR" i="1" dirty="0" smtClean="0"/>
              <a:t>+ 0 = a = 0 + a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39903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Multiplication of integers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6019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Product </a:t>
            </a:r>
            <a:r>
              <a:rPr lang="en-US" sz="1800" dirty="0" smtClean="0"/>
              <a:t>of a </a:t>
            </a:r>
            <a:r>
              <a:rPr lang="en-US" sz="1800" dirty="0" smtClean="0"/>
              <a:t>positive and </a:t>
            </a:r>
            <a:r>
              <a:rPr lang="en-US" sz="1800" dirty="0" smtClean="0"/>
              <a:t>a negative integer is a negative integer, whereas the product of two </a:t>
            </a:r>
            <a:r>
              <a:rPr lang="en-US" sz="1800" dirty="0" smtClean="0"/>
              <a:t>negative integers </a:t>
            </a:r>
            <a:r>
              <a:rPr lang="en-US" sz="1800" dirty="0" smtClean="0"/>
              <a:t>is a positive </a:t>
            </a:r>
            <a:r>
              <a:rPr lang="en-US" sz="1800" dirty="0" smtClean="0"/>
              <a:t>integer.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</a:t>
            </a:r>
            <a:r>
              <a:rPr lang="en-US" sz="1800" b="1" dirty="0" smtClean="0"/>
              <a:t>Ex-</a:t>
            </a:r>
            <a:r>
              <a:rPr lang="en-US" sz="1800" dirty="0" smtClean="0"/>
              <a:t> </a:t>
            </a:r>
            <a:r>
              <a:rPr lang="en-US" sz="1800" dirty="0" smtClean="0"/>
              <a:t>– 2 × 7 = – 14 and – 3 × – 8 = </a:t>
            </a:r>
            <a:r>
              <a:rPr lang="en-US" sz="1800" dirty="0" smtClean="0"/>
              <a:t>24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Product of even number of negative integers is positive, whereas the product of </a:t>
            </a:r>
            <a:r>
              <a:rPr lang="en-US" sz="1800" dirty="0" smtClean="0"/>
              <a:t>odd number </a:t>
            </a:r>
            <a:r>
              <a:rPr lang="en-US" sz="1800" dirty="0" smtClean="0"/>
              <a:t>of negative integers is negative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b="1" dirty="0" smtClean="0"/>
              <a:t>       Ex-</a:t>
            </a:r>
            <a:r>
              <a:rPr lang="en-US" sz="1800" dirty="0" smtClean="0"/>
              <a:t>(–1) × (–1) = +</a:t>
            </a:r>
            <a:r>
              <a:rPr lang="en-US" sz="1800" dirty="0" smtClean="0"/>
              <a:t>1 and    (–</a:t>
            </a:r>
            <a:r>
              <a:rPr lang="en-US" sz="1800" dirty="0" smtClean="0"/>
              <a:t>1) × (–1) × (–1) = –</a:t>
            </a:r>
            <a:r>
              <a:rPr lang="en-US" sz="1800" dirty="0" smtClean="0"/>
              <a:t>1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Integers show some properties under multiplication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/>
              <a:t>Integers are closed under multiplication. That is, </a:t>
            </a:r>
            <a:r>
              <a:rPr lang="en-US" sz="1800" i="1" dirty="0" smtClean="0"/>
              <a:t>a × b is an integer for any </a:t>
            </a:r>
            <a:r>
              <a:rPr lang="en-US" sz="1800" i="1" dirty="0" smtClean="0"/>
              <a:t>two</a:t>
            </a:r>
            <a:r>
              <a:rPr lang="en-US" sz="1800" dirty="0" smtClean="0"/>
              <a:t>  integers </a:t>
            </a:r>
            <a:r>
              <a:rPr lang="en-US" sz="1800" i="1" dirty="0" smtClean="0"/>
              <a:t>a and </a:t>
            </a:r>
            <a:r>
              <a:rPr lang="en-US" sz="1800" i="1" dirty="0" err="1" smtClean="0"/>
              <a:t>b.</a:t>
            </a:r>
            <a:r>
              <a:rPr lang="en-US" sz="1800" b="1" i="1" dirty="0" err="1" smtClean="0"/>
              <a:t>ex</a:t>
            </a:r>
            <a:r>
              <a:rPr lang="en-US" sz="1800" b="1" i="1" dirty="0" smtClean="0"/>
              <a:t>- 2×3=6 </a:t>
            </a:r>
            <a:r>
              <a:rPr lang="en-US" sz="1800" i="1" dirty="0" smtClean="0"/>
              <a:t>is an integer</a:t>
            </a:r>
          </a:p>
          <a:p>
            <a:endParaRPr lang="en-US" sz="1800" i="1" dirty="0" smtClean="0"/>
          </a:p>
          <a:p>
            <a:r>
              <a:rPr lang="en-US" sz="1800" dirty="0" smtClean="0"/>
              <a:t> </a:t>
            </a:r>
            <a:r>
              <a:rPr lang="en-US" sz="1800" dirty="0" smtClean="0"/>
              <a:t>Multiplication is commutative for integers. That is, </a:t>
            </a:r>
            <a:r>
              <a:rPr lang="en-US" sz="1800" i="1" dirty="0" smtClean="0"/>
              <a:t>a × b = b × a for any </a:t>
            </a:r>
            <a:r>
              <a:rPr lang="en-US" sz="1800" i="1" dirty="0" smtClean="0"/>
              <a:t>integers a </a:t>
            </a:r>
            <a:r>
              <a:rPr lang="en-US" sz="1800" i="1" dirty="0" smtClean="0"/>
              <a:t>and </a:t>
            </a:r>
            <a:r>
              <a:rPr lang="en-US" sz="1800" i="1" dirty="0" err="1" smtClean="0"/>
              <a:t>b.</a:t>
            </a:r>
            <a:r>
              <a:rPr lang="en-US" sz="1800" b="1" i="1" dirty="0" err="1" smtClean="0"/>
              <a:t>ex</a:t>
            </a:r>
            <a:r>
              <a:rPr lang="en-US" sz="1800" b="1" i="1" dirty="0" smtClean="0"/>
              <a:t>- 4×-5 =-5×4 = -20</a:t>
            </a:r>
          </a:p>
          <a:p>
            <a:pPr>
              <a:buNone/>
            </a:pPr>
            <a:endParaRPr lang="en-US" sz="1800" b="1" i="1" dirty="0" smtClean="0"/>
          </a:p>
          <a:p>
            <a:r>
              <a:rPr lang="en-US" sz="1800" dirty="0" smtClean="0"/>
              <a:t> </a:t>
            </a:r>
            <a:r>
              <a:rPr lang="en-US" sz="1800" dirty="0" smtClean="0"/>
              <a:t>The integer 1 is the identity under multiplication, i.e., 1 × </a:t>
            </a:r>
            <a:r>
              <a:rPr lang="en-US" sz="1800" i="1" dirty="0" smtClean="0"/>
              <a:t>a = a × 1 = a for </a:t>
            </a:r>
            <a:r>
              <a:rPr lang="en-US" sz="1800" i="1" dirty="0" smtClean="0"/>
              <a:t>any </a:t>
            </a:r>
            <a:r>
              <a:rPr lang="en-US" sz="1800" dirty="0" smtClean="0"/>
              <a:t>integer </a:t>
            </a:r>
            <a:r>
              <a:rPr lang="en-US" sz="1800" i="1" dirty="0" err="1" smtClean="0"/>
              <a:t>a.</a:t>
            </a:r>
            <a:r>
              <a:rPr lang="en-US" sz="1800" b="1" i="1" dirty="0" err="1" smtClean="0"/>
              <a:t>ex</a:t>
            </a:r>
            <a:r>
              <a:rPr lang="en-US" sz="1800" b="1" i="1" dirty="0" smtClean="0"/>
              <a:t>- 3×1=1×3=3</a:t>
            </a:r>
          </a:p>
          <a:p>
            <a:endParaRPr lang="en-US" sz="1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690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Multiplication is associative for integers, i.e.,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(</a:t>
            </a:r>
            <a:r>
              <a:rPr lang="en-US" sz="2000" i="1" dirty="0" smtClean="0"/>
              <a:t>a × b) × c = a × (b × c) for any </a:t>
            </a:r>
            <a:r>
              <a:rPr lang="en-US" sz="2000" dirty="0" smtClean="0"/>
              <a:t>three integers </a:t>
            </a:r>
            <a:r>
              <a:rPr lang="en-US" sz="2000" i="1" dirty="0" smtClean="0"/>
              <a:t>a, b and c</a:t>
            </a:r>
            <a:r>
              <a:rPr lang="en-US" sz="2000" i="1" dirty="0" smtClean="0"/>
              <a:t>.</a:t>
            </a:r>
          </a:p>
          <a:p>
            <a:pPr>
              <a:buNone/>
            </a:pPr>
            <a:r>
              <a:rPr lang="en-US" sz="2000" b="1" i="1" dirty="0" smtClean="0"/>
              <a:t> </a:t>
            </a:r>
            <a:r>
              <a:rPr lang="en-US" sz="2000" b="1" i="1" dirty="0" smtClean="0"/>
              <a:t>     ex-</a:t>
            </a:r>
            <a:r>
              <a:rPr lang="en-US" sz="2000" dirty="0" smtClean="0"/>
              <a:t> </a:t>
            </a:r>
            <a:r>
              <a:rPr lang="en-US" sz="2000" b="1" dirty="0" smtClean="0"/>
              <a:t>(</a:t>
            </a:r>
            <a:r>
              <a:rPr lang="en-US" sz="2000" b="1" i="1" dirty="0" smtClean="0"/>
              <a:t>2 × 3) × -4 = 2 × (3 × -4) </a:t>
            </a:r>
            <a:endParaRPr lang="en-US" sz="2000" b="1" i="1" dirty="0" smtClean="0"/>
          </a:p>
          <a:p>
            <a:pPr>
              <a:buNone/>
            </a:pPr>
            <a:endParaRPr lang="en-US" sz="2000" b="1" dirty="0" smtClean="0"/>
          </a:p>
          <a:p>
            <a:r>
              <a:rPr lang="en-US" sz="2000" dirty="0" smtClean="0"/>
              <a:t>Under addition and multiplication, integers show a property called distributive property.</a:t>
            </a:r>
          </a:p>
          <a:p>
            <a:pPr>
              <a:buNone/>
            </a:pPr>
            <a:r>
              <a:rPr lang="en-US" sz="2000" dirty="0" smtClean="0"/>
              <a:t>     That </a:t>
            </a:r>
            <a:r>
              <a:rPr lang="en-US" sz="2000" dirty="0" smtClean="0"/>
              <a:t>is, </a:t>
            </a:r>
            <a:r>
              <a:rPr lang="en-US" sz="2000" i="1" dirty="0" smtClean="0"/>
              <a:t>a × (b + c) = a × b + a × c for </a:t>
            </a:r>
            <a:r>
              <a:rPr lang="en-US" sz="2000" i="1" dirty="0" smtClean="0"/>
              <a:t>any three </a:t>
            </a:r>
            <a:r>
              <a:rPr lang="en-US" sz="2000" i="1" dirty="0" smtClean="0"/>
              <a:t>integers a, b and </a:t>
            </a:r>
            <a:r>
              <a:rPr lang="en-US" sz="2000" i="1" dirty="0" smtClean="0"/>
              <a:t>c.</a:t>
            </a:r>
            <a:r>
              <a:rPr lang="en-US" sz="2000" b="1" i="1" dirty="0" smtClean="0"/>
              <a:t>ex-</a:t>
            </a:r>
            <a:r>
              <a:rPr lang="en-US" sz="2000" b="1" dirty="0" smtClean="0"/>
              <a:t>16 × (10 + 2) = (16 × 10) + (16 × 2)</a:t>
            </a:r>
            <a:r>
              <a:rPr lang="en-US" sz="2000" b="1" i="1" dirty="0" smtClean="0"/>
              <a:t> </a:t>
            </a:r>
          </a:p>
          <a:p>
            <a:pPr>
              <a:buNone/>
            </a:pPr>
            <a:endParaRPr lang="en-US" sz="2000" b="1" i="1" dirty="0" smtClean="0"/>
          </a:p>
          <a:p>
            <a:pPr>
              <a:buNone/>
            </a:pPr>
            <a:r>
              <a:rPr lang="en-US" sz="2000" i="1" dirty="0" smtClean="0"/>
              <a:t>     Also </a:t>
            </a:r>
            <a:r>
              <a:rPr lang="en-US" sz="2000" dirty="0" smtClean="0"/>
              <a:t>for any three integers </a:t>
            </a:r>
            <a:r>
              <a:rPr lang="en-US" sz="2000" i="1" dirty="0" smtClean="0"/>
              <a:t>a, b and </a:t>
            </a:r>
            <a:r>
              <a:rPr lang="en-US" sz="2000" i="1" dirty="0" smtClean="0"/>
              <a:t>c, </a:t>
            </a:r>
          </a:p>
          <a:p>
            <a:pPr>
              <a:buNone/>
            </a:pPr>
            <a:r>
              <a:rPr lang="en-US" sz="2000" i="1" dirty="0" smtClean="0"/>
              <a:t> </a:t>
            </a:r>
            <a:r>
              <a:rPr lang="en-US" sz="2000" i="1" dirty="0" smtClean="0"/>
              <a:t>     </a:t>
            </a:r>
            <a:r>
              <a:rPr lang="pt-BR" sz="2000" i="1" dirty="0" smtClean="0"/>
              <a:t>a </a:t>
            </a:r>
            <a:r>
              <a:rPr lang="pt-BR" sz="2000" i="1" dirty="0" smtClean="0"/>
              <a:t>× (b – c) = a × b – a × </a:t>
            </a:r>
            <a:r>
              <a:rPr lang="pt-BR" sz="2000" i="1" dirty="0" smtClean="0"/>
              <a:t>c</a:t>
            </a:r>
          </a:p>
          <a:p>
            <a:pPr>
              <a:buNone/>
            </a:pPr>
            <a:r>
              <a:rPr lang="pt-BR" sz="2000" b="1" i="1" dirty="0" smtClean="0"/>
              <a:t>      Ex- </a:t>
            </a:r>
            <a:r>
              <a:rPr lang="en-US" sz="2000" b="1" dirty="0" smtClean="0"/>
              <a:t>4 × (3 – 8) = 4 × 3 – 4 × 8</a:t>
            </a:r>
            <a:endParaRPr lang="en-US" sz="2000" b="1" i="1" dirty="0" smtClean="0"/>
          </a:p>
          <a:p>
            <a:pPr>
              <a:buNone/>
            </a:pPr>
            <a:endParaRPr lang="en-US" sz="2000" i="1" dirty="0" smtClean="0"/>
          </a:p>
          <a:p>
            <a:r>
              <a:rPr lang="en-US" sz="2000" dirty="0" smtClean="0"/>
              <a:t>In general, for any integer </a:t>
            </a:r>
            <a:r>
              <a:rPr lang="en-US" sz="2000" i="1" dirty="0" smtClean="0"/>
              <a:t>a, </a:t>
            </a:r>
            <a:r>
              <a:rPr lang="pt-BR" sz="2000" i="1" dirty="0" smtClean="0"/>
              <a:t>a </a:t>
            </a:r>
            <a:r>
              <a:rPr lang="pt-BR" sz="2000" i="1" dirty="0" smtClean="0"/>
              <a:t>× 0 = 0 × a = 0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      ex- </a:t>
            </a:r>
            <a:r>
              <a:rPr lang="en-US" sz="2000" b="1" dirty="0" smtClean="0"/>
              <a:t>(–3) × 0 = </a:t>
            </a:r>
            <a:r>
              <a:rPr lang="en-US" sz="2000" b="1" dirty="0" smtClean="0"/>
              <a:t>0 = 0 ×(–</a:t>
            </a:r>
            <a:r>
              <a:rPr lang="en-US" sz="2000" b="1" dirty="0" smtClean="0"/>
              <a:t>3</a:t>
            </a:r>
            <a:r>
              <a:rPr lang="en-US" sz="2000" b="1" dirty="0" smtClean="0"/>
              <a:t>)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1660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/>
              <a:t>EXAMPLE 1 Write down a pair of integers </a:t>
            </a:r>
            <a:r>
              <a:rPr lang="en-US" sz="2000" b="1" dirty="0" smtClean="0"/>
              <a:t> whose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(a) sum is –3 </a:t>
            </a:r>
            <a:r>
              <a:rPr lang="en-US" sz="2000" dirty="0" smtClean="0"/>
              <a:t>          (</a:t>
            </a:r>
            <a:r>
              <a:rPr lang="en-US" sz="2000" dirty="0" smtClean="0"/>
              <a:t>b) difference is –5</a:t>
            </a:r>
          </a:p>
          <a:p>
            <a:pPr>
              <a:buNone/>
            </a:pPr>
            <a:r>
              <a:rPr lang="en-US" sz="2000" dirty="0" smtClean="0"/>
              <a:t>(c) difference is </a:t>
            </a:r>
            <a:r>
              <a:rPr lang="en-US" sz="2000" dirty="0" smtClean="0"/>
              <a:t>2  </a:t>
            </a:r>
            <a:r>
              <a:rPr lang="en-US" sz="2000" dirty="0" smtClean="0"/>
              <a:t>(d) sum is 0</a:t>
            </a:r>
          </a:p>
          <a:p>
            <a:pPr>
              <a:buNone/>
            </a:pPr>
            <a:r>
              <a:rPr lang="en-US" sz="2000" b="1" dirty="0" smtClean="0"/>
              <a:t>SOLUTION</a:t>
            </a:r>
            <a:r>
              <a:rPr lang="en-US" sz="2000" dirty="0" smtClean="0"/>
              <a:t> (a) (–1) + (–2) = –3 or (–5) + 2 = –3</a:t>
            </a:r>
          </a:p>
          <a:p>
            <a:pPr>
              <a:buNone/>
            </a:pPr>
            <a:r>
              <a:rPr lang="en-US" sz="2000" dirty="0" smtClean="0"/>
              <a:t>                  (</a:t>
            </a:r>
            <a:r>
              <a:rPr lang="en-US" sz="2000" dirty="0" smtClean="0"/>
              <a:t>b) (–9) – (– 4) = –5 or (–2) – 3 = –5</a:t>
            </a:r>
          </a:p>
          <a:p>
            <a:pPr>
              <a:buNone/>
            </a:pPr>
            <a:r>
              <a:rPr lang="en-US" sz="2000" dirty="0" smtClean="0"/>
              <a:t>                  (</a:t>
            </a:r>
            <a:r>
              <a:rPr lang="en-US" sz="2000" dirty="0" smtClean="0"/>
              <a:t>c) (–7) – (–9) = 2 or 1 – (–1) = 2</a:t>
            </a:r>
          </a:p>
          <a:p>
            <a:pPr>
              <a:buNone/>
            </a:pPr>
            <a:r>
              <a:rPr lang="en-US" sz="2000" dirty="0" smtClean="0"/>
              <a:t>                  (</a:t>
            </a:r>
            <a:r>
              <a:rPr lang="en-US" sz="2000" dirty="0" smtClean="0"/>
              <a:t>d) (–10) + 10 = 0 or 5 + (–5) = </a:t>
            </a:r>
            <a:r>
              <a:rPr lang="en-US" sz="2000" dirty="0" smtClean="0"/>
              <a:t>0</a:t>
            </a:r>
          </a:p>
          <a:p>
            <a:pPr>
              <a:buNone/>
            </a:pPr>
            <a:r>
              <a:rPr lang="en-US" sz="2000" b="1" dirty="0" smtClean="0"/>
              <a:t>EXAMPLE 2 Find each of the following products:</a:t>
            </a:r>
          </a:p>
          <a:p>
            <a:pPr>
              <a:buNone/>
            </a:pPr>
            <a:r>
              <a:rPr lang="nn-NO" sz="2000" dirty="0" smtClean="0"/>
              <a:t>   (i) (–</a:t>
            </a:r>
            <a:r>
              <a:rPr lang="nn-NO" sz="2000" dirty="0" smtClean="0"/>
              <a:t>18) × (–10) × </a:t>
            </a:r>
            <a:r>
              <a:rPr lang="nn-NO" sz="2000" dirty="0" smtClean="0"/>
              <a:t>9      </a:t>
            </a:r>
            <a:r>
              <a:rPr lang="nn-NO" sz="2000" dirty="0" smtClean="0"/>
              <a:t>(ii) (–20) × (–2) × (–5) × </a:t>
            </a:r>
            <a:r>
              <a:rPr lang="nn-NO" sz="2000" dirty="0" smtClean="0"/>
              <a:t>7  </a:t>
            </a:r>
          </a:p>
          <a:p>
            <a:pPr>
              <a:buNone/>
            </a:pPr>
            <a:r>
              <a:rPr lang="nn-NO" sz="2000" dirty="0" smtClean="0"/>
              <a:t>  </a:t>
            </a:r>
            <a:r>
              <a:rPr lang="en-US" sz="2000" dirty="0" smtClean="0"/>
              <a:t>(iii</a:t>
            </a:r>
            <a:r>
              <a:rPr lang="en-US" sz="2000" dirty="0" smtClean="0"/>
              <a:t>) (–1) × (–5) × (– 4) × (– 6)</a:t>
            </a:r>
          </a:p>
          <a:p>
            <a:pPr>
              <a:buNone/>
            </a:pPr>
            <a:r>
              <a:rPr lang="en-US" sz="2000" b="1" dirty="0" smtClean="0"/>
              <a:t>SOLUTION </a:t>
            </a:r>
            <a:r>
              <a:rPr lang="nn-NO" sz="2000" dirty="0" smtClean="0"/>
              <a:t>(i</a:t>
            </a:r>
            <a:r>
              <a:rPr lang="nn-NO" sz="2000" dirty="0" smtClean="0"/>
              <a:t>) (–18) × (–10) × 9 = [(–18) × (–10)] × 9 = 180 × 9 = </a:t>
            </a:r>
            <a:r>
              <a:rPr lang="nn-NO" sz="2000" dirty="0" smtClean="0"/>
              <a:t>1620 </a:t>
            </a:r>
          </a:p>
          <a:p>
            <a:pPr>
              <a:buNone/>
            </a:pPr>
            <a:r>
              <a:rPr lang="en-US" sz="2000" dirty="0" smtClean="0"/>
              <a:t>(</a:t>
            </a:r>
            <a:r>
              <a:rPr lang="en-US" sz="2000" dirty="0" smtClean="0"/>
              <a:t>ii) (–20) × (–2) × (–5) × 7 = – 20 × (–2 × –5) × 7 = [–20 × 10] × 7 = </a:t>
            </a:r>
            <a:r>
              <a:rPr lang="en-US" sz="2000" dirty="0" smtClean="0"/>
              <a:t>–1400</a:t>
            </a:r>
          </a:p>
          <a:p>
            <a:pPr>
              <a:buNone/>
            </a:pPr>
            <a:r>
              <a:rPr lang="en-US" sz="2000" dirty="0" smtClean="0"/>
              <a:t>(iii</a:t>
            </a:r>
            <a:r>
              <a:rPr lang="en-US" sz="2000" dirty="0" smtClean="0"/>
              <a:t>) (–1) × (–5) × (– 4) × (– 6) = [(–1) × (–5)] × [(– 4) × (– 6)] </a:t>
            </a:r>
            <a:r>
              <a:rPr lang="en-US" sz="2000" dirty="0" smtClean="0"/>
              <a:t>=5 </a:t>
            </a:r>
            <a:r>
              <a:rPr lang="en-US" sz="2000" dirty="0" smtClean="0"/>
              <a:t>× </a:t>
            </a:r>
            <a:r>
              <a:rPr lang="en-US" sz="2000" dirty="0" smtClean="0"/>
              <a:t>24= </a:t>
            </a:r>
            <a:r>
              <a:rPr lang="en-US" sz="2000" dirty="0" smtClean="0"/>
              <a:t>120</a:t>
            </a:r>
          </a:p>
          <a:p>
            <a:pPr>
              <a:buNone/>
            </a:pPr>
            <a:r>
              <a:rPr lang="en-US" sz="2000" b="1" dirty="0" smtClean="0"/>
              <a:t>EXAMPLE 3 Verify (–30) × [13 + (–3)] = [(–30) × 13] + [(–30) × (–3)]</a:t>
            </a:r>
          </a:p>
          <a:p>
            <a:pPr>
              <a:buNone/>
            </a:pPr>
            <a:r>
              <a:rPr lang="fr-FR" sz="2000" b="1" dirty="0" smtClean="0"/>
              <a:t>SOLUTION </a:t>
            </a:r>
            <a:r>
              <a:rPr lang="fr-FR" sz="2000" dirty="0" smtClean="0"/>
              <a:t>(–30) × [13 + (–3)] = (–30) × 10 = –</a:t>
            </a:r>
            <a:r>
              <a:rPr lang="fr-FR" sz="2000" dirty="0" smtClean="0"/>
              <a:t>300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[(–</a:t>
            </a:r>
            <a:r>
              <a:rPr lang="en-US" sz="2000" dirty="0" smtClean="0"/>
              <a:t>30) × 13] + [(–30) × (–3)] = –390 + 90 = –300</a:t>
            </a:r>
          </a:p>
          <a:p>
            <a:pPr>
              <a:buNone/>
            </a:pPr>
            <a:r>
              <a:rPr lang="de-DE" sz="2000" dirty="0" smtClean="0"/>
              <a:t>        So</a:t>
            </a:r>
            <a:r>
              <a:rPr lang="de-DE" sz="2000" dirty="0" smtClean="0"/>
              <a:t>, (–30) × [13 + (–3)] = [(–30) × 13] + [(–30) × (–3)]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399032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64208"/>
          </a:xfrm>
        </p:spPr>
        <p:txBody>
          <a:bodyPr>
            <a:normAutofit fontScale="55000" lnSpcReduction="20000"/>
          </a:bodyPr>
          <a:lstStyle/>
          <a:p>
            <a:pPr marL="578358" indent="-514350">
              <a:buNone/>
            </a:pPr>
            <a:r>
              <a:rPr lang="en-US" dirty="0" smtClean="0"/>
              <a:t>1</a:t>
            </a:r>
            <a:r>
              <a:rPr lang="en-US" dirty="0" smtClean="0"/>
              <a:t>.Use </a:t>
            </a:r>
            <a:r>
              <a:rPr lang="en-US" dirty="0" smtClean="0"/>
              <a:t>the sign of &gt;, &lt; or = in the </a:t>
            </a:r>
            <a:r>
              <a:rPr lang="en-US" dirty="0" smtClean="0"/>
              <a:t>blank </a:t>
            </a:r>
            <a:r>
              <a:rPr lang="en-US" dirty="0" smtClean="0"/>
              <a:t>to make the </a:t>
            </a:r>
            <a:r>
              <a:rPr lang="en-US" dirty="0" smtClean="0"/>
              <a:t>statements true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pt-BR" dirty="0" smtClean="0"/>
              <a:t>(a) (– 8) + (– 4</a:t>
            </a:r>
            <a:r>
              <a:rPr lang="pt-BR" dirty="0" smtClean="0"/>
              <a:t>)........ </a:t>
            </a:r>
            <a:r>
              <a:rPr lang="pt-BR" dirty="0" smtClean="0"/>
              <a:t>(–8) – (– 4)</a:t>
            </a:r>
          </a:p>
          <a:p>
            <a:pPr>
              <a:buNone/>
            </a:pPr>
            <a:r>
              <a:rPr lang="pl-PL" dirty="0" smtClean="0"/>
              <a:t>(b) (– 3) + 7 – (19</a:t>
            </a:r>
            <a:r>
              <a:rPr lang="pl-PL" dirty="0" smtClean="0"/>
              <a:t>)</a:t>
            </a:r>
            <a:r>
              <a:rPr lang="en-US" dirty="0" smtClean="0"/>
              <a:t>……</a:t>
            </a:r>
            <a:r>
              <a:rPr lang="pl-PL" dirty="0" smtClean="0"/>
              <a:t> </a:t>
            </a:r>
            <a:r>
              <a:rPr lang="pl-PL" dirty="0" smtClean="0"/>
              <a:t>15 – 8 + (– 9)</a:t>
            </a:r>
          </a:p>
          <a:p>
            <a:pPr>
              <a:buNone/>
            </a:pPr>
            <a:r>
              <a:rPr lang="en-US" dirty="0" smtClean="0"/>
              <a:t>(c) 23 – 41 + </a:t>
            </a:r>
            <a:r>
              <a:rPr lang="en-US" dirty="0" smtClean="0"/>
              <a:t>11……. </a:t>
            </a:r>
            <a:r>
              <a:rPr lang="en-US" dirty="0" smtClean="0"/>
              <a:t>23 – 41 – 11</a:t>
            </a:r>
          </a:p>
          <a:p>
            <a:pPr>
              <a:buNone/>
            </a:pPr>
            <a:r>
              <a:rPr lang="en-US" dirty="0" smtClean="0"/>
              <a:t>(d) 39 + (– 24) – (15</a:t>
            </a:r>
            <a:r>
              <a:rPr lang="en-US" dirty="0" smtClean="0"/>
              <a:t>)…… </a:t>
            </a:r>
            <a:r>
              <a:rPr lang="en-US" dirty="0" smtClean="0"/>
              <a:t>36 + (– 52) – (– </a:t>
            </a:r>
            <a:r>
              <a:rPr lang="en-US" dirty="0" smtClean="0"/>
              <a:t>36)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2.Write down a pair of integers whose:</a:t>
            </a:r>
          </a:p>
          <a:p>
            <a:pPr marL="578358" indent="-514350">
              <a:buNone/>
            </a:pPr>
            <a:r>
              <a:rPr lang="en-US" dirty="0" smtClean="0"/>
              <a:t>(a) sum </a:t>
            </a:r>
            <a:r>
              <a:rPr lang="en-US" dirty="0" smtClean="0"/>
              <a:t>is –7 </a:t>
            </a:r>
            <a:r>
              <a:rPr lang="en-US" dirty="0" smtClean="0"/>
              <a:t>  (</a:t>
            </a:r>
            <a:r>
              <a:rPr lang="en-US" dirty="0" smtClean="0"/>
              <a:t>b) difference is –</a:t>
            </a:r>
            <a:r>
              <a:rPr lang="en-US" dirty="0" smtClean="0"/>
              <a:t>10        </a:t>
            </a:r>
            <a:r>
              <a:rPr lang="en-US" dirty="0" smtClean="0"/>
              <a:t>(c) sum is </a:t>
            </a:r>
            <a:r>
              <a:rPr lang="en-US" dirty="0" smtClean="0"/>
              <a:t>0</a:t>
            </a:r>
          </a:p>
          <a:p>
            <a:pPr marL="578358" indent="-514350">
              <a:buAutoNum type="alphaLcParenBoth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Fill </a:t>
            </a:r>
            <a:r>
              <a:rPr lang="en-US" dirty="0" smtClean="0"/>
              <a:t>in the blanks to make the following statements true: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(–5) + (– 8) = (– 8) + (............)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ii) –53 + ............ = –53</a:t>
            </a:r>
          </a:p>
          <a:p>
            <a:pPr>
              <a:buNone/>
            </a:pPr>
            <a:r>
              <a:rPr lang="en-US" dirty="0" smtClean="0"/>
              <a:t>(iii) 17 + ............ = 0</a:t>
            </a:r>
          </a:p>
          <a:p>
            <a:pPr>
              <a:buNone/>
            </a:pPr>
            <a:r>
              <a:rPr lang="en-US" dirty="0" smtClean="0"/>
              <a:t>(iv) [13 + (– 12)] + (............) = 13 + [(–12) + (–7)]</a:t>
            </a:r>
          </a:p>
          <a:p>
            <a:pPr>
              <a:buNone/>
            </a:pPr>
            <a:r>
              <a:rPr lang="en-US" dirty="0" smtClean="0"/>
              <a:t>(v) (– 4) + [15 + (–3)] = [– 4 + 15] + </a:t>
            </a:r>
            <a:r>
              <a:rPr lang="en-US" dirty="0" smtClean="0"/>
              <a:t>............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Find </a:t>
            </a:r>
            <a:r>
              <a:rPr lang="en-US" dirty="0" smtClean="0"/>
              <a:t>each of the following products:</a:t>
            </a:r>
          </a:p>
          <a:p>
            <a:pPr>
              <a:buNone/>
            </a:pPr>
            <a:r>
              <a:rPr lang="pt-BR" dirty="0" smtClean="0"/>
              <a:t>(a) 3 × (–1) </a:t>
            </a:r>
            <a:r>
              <a:rPr lang="pt-BR" dirty="0" smtClean="0"/>
              <a:t>            </a:t>
            </a:r>
            <a:r>
              <a:rPr lang="en-US" dirty="0" smtClean="0"/>
              <a:t>(b) </a:t>
            </a:r>
            <a:r>
              <a:rPr lang="en-US" dirty="0" smtClean="0"/>
              <a:t>(–21) × (–30</a:t>
            </a:r>
            <a:r>
              <a:rPr lang="en-US" dirty="0" smtClean="0"/>
              <a:t>)                (c) </a:t>
            </a:r>
            <a:r>
              <a:rPr lang="en-US" dirty="0" smtClean="0"/>
              <a:t>(–15) × 0 × (–18) </a:t>
            </a:r>
          </a:p>
          <a:p>
            <a:pPr>
              <a:buNone/>
            </a:pPr>
            <a:r>
              <a:rPr lang="pt-BR" dirty="0" smtClean="0"/>
              <a:t>(d) </a:t>
            </a:r>
            <a:r>
              <a:rPr lang="pt-BR" dirty="0" smtClean="0"/>
              <a:t>9 × (–3) × (– 6) </a:t>
            </a:r>
            <a:r>
              <a:rPr lang="pt-BR" dirty="0" smtClean="0"/>
              <a:t> (e) </a:t>
            </a:r>
            <a:r>
              <a:rPr lang="pt-BR" dirty="0" smtClean="0"/>
              <a:t>(–18) × (–5) × (– 4</a:t>
            </a:r>
            <a:r>
              <a:rPr lang="pt-BR" dirty="0" smtClean="0"/>
              <a:t>)      </a:t>
            </a:r>
            <a:r>
              <a:rPr lang="en-US" dirty="0" smtClean="0"/>
              <a:t>(</a:t>
            </a:r>
            <a:r>
              <a:rPr lang="en-US" dirty="0" smtClean="0"/>
              <a:t>f</a:t>
            </a:r>
            <a:r>
              <a:rPr lang="en-US" dirty="0" smtClean="0"/>
              <a:t>) </a:t>
            </a:r>
            <a:r>
              <a:rPr lang="en-US" dirty="0" smtClean="0"/>
              <a:t>(–1) × (–2) × (–3) × 4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5. Verify </a:t>
            </a:r>
            <a:r>
              <a:rPr lang="en-US" sz="2000" dirty="0" smtClean="0"/>
              <a:t>the following:</a:t>
            </a:r>
          </a:p>
          <a:p>
            <a:pPr>
              <a:buNone/>
            </a:pPr>
            <a:r>
              <a:rPr lang="pt-BR" sz="2000" dirty="0" smtClean="0"/>
              <a:t>(a) 18 × [7 + (–3)] = [18 × 7] + [18 × (–3)]</a:t>
            </a:r>
          </a:p>
          <a:p>
            <a:pPr>
              <a:buNone/>
            </a:pPr>
            <a:r>
              <a:rPr lang="pl-PL" sz="2000" dirty="0" smtClean="0"/>
              <a:t>(b) (–21) × [(– 4) + (– 6)] = [(–21) × (– 4)] + [(–21) × (– 6)]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92</TotalTime>
  <Words>1300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INTEGERS CHAPTER 1 </vt:lpstr>
      <vt:lpstr>Integers are a bigger collection of numbers which is formed by whole numbers and their negatives.</vt:lpstr>
      <vt:lpstr>Multiplication of integers</vt:lpstr>
      <vt:lpstr>Slide 4</vt:lpstr>
      <vt:lpstr>examples</vt:lpstr>
      <vt:lpstr>Assignment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INTEGERS CHAPTER 1 </dc:title>
  <dc:creator>User</dc:creator>
  <cp:lastModifiedBy>User</cp:lastModifiedBy>
  <cp:revision>11</cp:revision>
  <dcterms:created xsi:type="dcterms:W3CDTF">2006-08-16T00:00:00Z</dcterms:created>
  <dcterms:modified xsi:type="dcterms:W3CDTF">2020-04-02T10:12:34Z</dcterms:modified>
</cp:coreProperties>
</file>