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95" r:id="rId3"/>
    <p:sldId id="297" r:id="rId4"/>
    <p:sldId id="299" r:id="rId5"/>
    <p:sldId id="298" r:id="rId6"/>
    <p:sldId id="300" r:id="rId7"/>
    <p:sldId id="301" r:id="rId8"/>
    <p:sldId id="302" r:id="rId9"/>
    <p:sldId id="303" r:id="rId10"/>
    <p:sldId id="305" r:id="rId11"/>
    <p:sldId id="307" r:id="rId12"/>
    <p:sldId id="296" r:id="rId13"/>
    <p:sldId id="294" r:id="rId14"/>
  </p:sldIdLst>
  <p:sldSz cx="9144000" cy="6858000" type="screen4x3"/>
  <p:notesSz cx="6858000" cy="9144000"/>
  <p:embeddedFontLst>
    <p:embeddedFont>
      <p:font typeface="Arial Black" panose="020B0A04020102020204" pitchFamily="34" charset="0"/>
      <p:bold r:id="rId16"/>
    </p:embeddedFont>
    <p:embeddedFont>
      <p:font typeface="Candara" panose="020E05020303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6608"/>
  </p:normalViewPr>
  <p:slideViewPr>
    <p:cSldViewPr snapToGrid="0">
      <p:cViewPr varScale="1">
        <p:scale>
          <a:sx n="82" d="100"/>
          <a:sy n="82"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askleo.com/whats-the-difference-between-spam-and-junk-mail/?awt_l=GnD8k&amp;awt_m=K26wQLy7A3dfbL" TargetMode="External"/><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latabernadejulio.blogspot.com/2017/06/spam-que-es-porque-dana-tu-blog.html"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zhwhong.cn/2017/02/23/Machine-Learning-Materials/"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pngall.com/python-programming-language-png/"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cess-worldwide.com/poeyry-and-infosys-introduce-artificial-intelligence-framework-a-769064/"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dirty="0"/>
              <a:t>22CS014</a:t>
            </a: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algn="ctr"/>
            <a:endParaRPr lang="en-US" sz="2800" b="1" i="0" u="sng" strike="noStrike" cap="none" dirty="0">
              <a:solidFill>
                <a:srgbClr val="FF0000"/>
              </a:solidFill>
              <a:latin typeface="Times New Roman" pitchFamily="18" charset="0"/>
              <a:ea typeface="Candara"/>
              <a:cs typeface="Times New Roman" pitchFamily="18" charset="0"/>
              <a:sym typeface="Candara"/>
            </a:endParaRPr>
          </a:p>
          <a:p>
            <a:pPr algn="ctr"/>
            <a:r>
              <a:rPr lang="en-US" sz="2800" b="1" u="sng" dirty="0">
                <a:solidFill>
                  <a:srgbClr val="FF0000"/>
                </a:solidFill>
                <a:latin typeface="Times New Roman" pitchFamily="18" charset="0"/>
                <a:ea typeface="Candara"/>
                <a:cs typeface="Times New Roman" pitchFamily="18" charset="0"/>
                <a:sym typeface="Candara"/>
              </a:rPr>
              <a:t>Artificial Intelligence and Machine Learning</a:t>
            </a:r>
          </a:p>
          <a:p>
            <a:pPr algn="ctr"/>
            <a:endParaRPr lang="en-US" sz="2800" b="1" u="sng" dirty="0">
              <a:solidFill>
                <a:srgbClr val="FF0000"/>
              </a:solidFill>
              <a:latin typeface="Times New Roman" pitchFamily="18" charset="0"/>
              <a:ea typeface="Candara"/>
              <a:cs typeface="Times New Roman" pitchFamily="18" charset="0"/>
              <a:sym typeface="Candara"/>
            </a:endParaRPr>
          </a:p>
          <a:p>
            <a:pPr algn="ctr"/>
            <a:r>
              <a:rPr lang="en-US" sz="2800" b="1" i="0" u="sng" strike="noStrike" cap="none" dirty="0">
                <a:solidFill>
                  <a:srgbClr val="FF0000"/>
                </a:solidFill>
                <a:latin typeface="Times New Roman" pitchFamily="18" charset="0"/>
                <a:ea typeface="Candara"/>
                <a:cs typeface="Times New Roman" pitchFamily="18" charset="0"/>
                <a:sym typeface="Candara"/>
              </a:rPr>
              <a:t>Spam </a:t>
            </a:r>
            <a:r>
              <a:rPr lang="en-US" sz="2800" b="1" u="sng" dirty="0">
                <a:solidFill>
                  <a:srgbClr val="FF0000"/>
                </a:solidFill>
                <a:latin typeface="Times New Roman" pitchFamily="18" charset="0"/>
                <a:ea typeface="Candara"/>
                <a:cs typeface="Times New Roman" pitchFamily="18" charset="0"/>
                <a:sym typeface="Candara"/>
              </a:rPr>
              <a:t>SMS Detection</a:t>
            </a:r>
            <a:endParaRPr sz="2800" b="1" i="0" u="sng" strike="noStrike" cap="none" dirty="0">
              <a:solidFill>
                <a:srgbClr val="FF0000"/>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lang="en-US"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Presentation by :</a:t>
            </a:r>
          </a:p>
          <a:p>
            <a:pPr marL="0" marR="0" lvl="0" indent="0" algn="ctr" rtl="0">
              <a:spcBef>
                <a:spcPts val="0"/>
              </a:spcBef>
              <a:spcAft>
                <a:spcPts val="0"/>
              </a:spcAft>
              <a:buNone/>
            </a:pPr>
            <a:endParaRPr lang="en-US"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Aryan Sharm</a:t>
            </a:r>
            <a:r>
              <a:rPr lang="en-US" sz="3200" b="1" dirty="0">
                <a:solidFill>
                  <a:srgbClr val="FF0000"/>
                </a:solidFill>
                <a:latin typeface="Candara"/>
                <a:ea typeface="Candara"/>
                <a:cs typeface="Candara"/>
                <a:sym typeface="Candara"/>
              </a:rPr>
              <a:t>a    2210990179</a:t>
            </a: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Aryan Sonkar    2210990182</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IN" sz="2800" b="1" i="0" u="none" strike="noStrike" cap="none" dirty="0">
              <a:solidFill>
                <a:srgbClr val="FF0000"/>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sz="4000" b="1" i="0" u="none" strike="noStrike" cap="none" dirty="0">
              <a:solidFill>
                <a:schemeClr val="dk1"/>
              </a:solidFill>
              <a:latin typeface="Times New Roman" pitchFamily="18" charset="0"/>
              <a:ea typeface="Candara"/>
              <a:cs typeface="Times New Roman" pitchFamily="18" charset="0"/>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Graphs</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12" name="Picture 11">
            <a:extLst>
              <a:ext uri="{FF2B5EF4-FFF2-40B4-BE49-F238E27FC236}">
                <a16:creationId xmlns:a16="http://schemas.microsoft.com/office/drawing/2014/main" id="{F741D051-6805-0B26-CC5F-95583C5913BB}"/>
              </a:ext>
            </a:extLst>
          </p:cNvPr>
          <p:cNvPicPr>
            <a:picLocks noChangeAspect="1"/>
          </p:cNvPicPr>
          <p:nvPr/>
        </p:nvPicPr>
        <p:blipFill rotWithShape="1">
          <a:blip r:embed="rId2"/>
          <a:srcRect l="6224" t="36666" r="67755" b="17257"/>
          <a:stretch/>
        </p:blipFill>
        <p:spPr>
          <a:xfrm>
            <a:off x="531846" y="1026367"/>
            <a:ext cx="3620277" cy="3019070"/>
          </a:xfrm>
          <a:prstGeom prst="rect">
            <a:avLst/>
          </a:prstGeom>
        </p:spPr>
      </p:pic>
      <p:pic>
        <p:nvPicPr>
          <p:cNvPr id="14" name="Picture 13">
            <a:extLst>
              <a:ext uri="{FF2B5EF4-FFF2-40B4-BE49-F238E27FC236}">
                <a16:creationId xmlns:a16="http://schemas.microsoft.com/office/drawing/2014/main" id="{E22A9D72-073D-E746-C52C-89059FB157F0}"/>
              </a:ext>
            </a:extLst>
          </p:cNvPr>
          <p:cNvPicPr>
            <a:picLocks noChangeAspect="1"/>
          </p:cNvPicPr>
          <p:nvPr/>
        </p:nvPicPr>
        <p:blipFill rotWithShape="1">
          <a:blip r:embed="rId3"/>
          <a:srcRect l="6734" t="21175" r="55613" b="29336"/>
          <a:stretch/>
        </p:blipFill>
        <p:spPr>
          <a:xfrm>
            <a:off x="4991879" y="1651518"/>
            <a:ext cx="3442996" cy="25541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AC5-071C-79D8-25B6-0D4FA1F1EF96}"/>
              </a:ext>
            </a:extLst>
          </p:cNvPr>
          <p:cNvSpPr>
            <a:spLocks noGrp="1"/>
          </p:cNvSpPr>
          <p:nvPr>
            <p:ph type="title"/>
          </p:nvPr>
        </p:nvSpPr>
        <p:spPr/>
        <p:txBody>
          <a:bodyPr/>
          <a:lstStyle/>
          <a:p>
            <a:r>
              <a:rPr lang="en-US" dirty="0"/>
              <a:t>Graphs</a:t>
            </a:r>
            <a:endParaRPr lang="en-IN" dirty="0"/>
          </a:p>
        </p:txBody>
      </p:sp>
      <p:sp>
        <p:nvSpPr>
          <p:cNvPr id="3" name="Text Placeholder 2">
            <a:extLst>
              <a:ext uri="{FF2B5EF4-FFF2-40B4-BE49-F238E27FC236}">
                <a16:creationId xmlns:a16="http://schemas.microsoft.com/office/drawing/2014/main" id="{60459BCA-E46F-65C5-D44B-4D36C0119A4E}"/>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258F02B0-3C8C-116D-4A1B-D103F73255B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4D8A707-BB7C-AD0A-25BC-AF1330352B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7" name="Picture 6">
            <a:extLst>
              <a:ext uri="{FF2B5EF4-FFF2-40B4-BE49-F238E27FC236}">
                <a16:creationId xmlns:a16="http://schemas.microsoft.com/office/drawing/2014/main" id="{A9395939-4F69-50BA-A1EF-942027CC9254}"/>
              </a:ext>
            </a:extLst>
          </p:cNvPr>
          <p:cNvPicPr>
            <a:picLocks noChangeAspect="1"/>
          </p:cNvPicPr>
          <p:nvPr/>
        </p:nvPicPr>
        <p:blipFill rotWithShape="1">
          <a:blip r:embed="rId2"/>
          <a:srcRect l="6633" t="31588" r="55612" b="17801"/>
          <a:stretch/>
        </p:blipFill>
        <p:spPr>
          <a:xfrm>
            <a:off x="5353343" y="4350382"/>
            <a:ext cx="2743296" cy="2068595"/>
          </a:xfrm>
          <a:prstGeom prst="rect">
            <a:avLst/>
          </a:prstGeom>
        </p:spPr>
      </p:pic>
      <p:pic>
        <p:nvPicPr>
          <p:cNvPr id="9" name="Picture 8">
            <a:extLst>
              <a:ext uri="{FF2B5EF4-FFF2-40B4-BE49-F238E27FC236}">
                <a16:creationId xmlns:a16="http://schemas.microsoft.com/office/drawing/2014/main" id="{99FE5FA7-C05D-8604-CB24-A9D218E905EB}"/>
              </a:ext>
            </a:extLst>
          </p:cNvPr>
          <p:cNvPicPr>
            <a:picLocks noChangeAspect="1"/>
          </p:cNvPicPr>
          <p:nvPr/>
        </p:nvPicPr>
        <p:blipFill rotWithShape="1">
          <a:blip r:embed="rId3"/>
          <a:srcRect l="6224" t="13628" r="23367" b="7642"/>
          <a:stretch/>
        </p:blipFill>
        <p:spPr>
          <a:xfrm>
            <a:off x="255837" y="1019353"/>
            <a:ext cx="5295877" cy="3331029"/>
          </a:xfrm>
          <a:prstGeom prst="rect">
            <a:avLst/>
          </a:prstGeom>
        </p:spPr>
      </p:pic>
    </p:spTree>
    <p:extLst>
      <p:ext uri="{BB962C8B-B14F-4D97-AF65-F5344CB8AC3E}">
        <p14:creationId xmlns:p14="http://schemas.microsoft.com/office/powerpoint/2010/main" val="324473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US" sz="2800" dirty="0">
                <a:latin typeface="Times New Roman" pitchFamily="18" charset="0"/>
                <a:cs typeface="Times New Roman" pitchFamily="18" charset="0"/>
              </a:rPr>
              <a:t>C</a:t>
            </a:r>
            <a:r>
              <a:rPr lang="en-IN" sz="2800" dirty="0" err="1">
                <a:latin typeface="Times New Roman" pitchFamily="18" charset="0"/>
                <a:cs typeface="Times New Roman" pitchFamily="18" charset="0"/>
              </a:rPr>
              <a:t>onclusion</a:t>
            </a:r>
            <a:endParaRPr lang="en-IN" sz="28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a:xfrm>
            <a:off x="223934" y="1520890"/>
            <a:ext cx="3844212" cy="4525963"/>
          </a:xfrm>
        </p:spPr>
        <p:txBody>
          <a:bodyPr/>
          <a:lstStyle/>
          <a:p>
            <a:pPr marL="114300" indent="0">
              <a:buNone/>
            </a:pPr>
            <a:r>
              <a:rPr lang="en-US" sz="1600" b="0" i="0" dirty="0">
                <a:solidFill>
                  <a:srgbClr val="0D0D0D"/>
                </a:solidFill>
                <a:effectLst/>
                <a:highlight>
                  <a:srgbClr val="FFFFFF"/>
                </a:highlight>
                <a:latin typeface="Söhne"/>
              </a:rPr>
              <a:t>In conclusion, spam SMS detection stands as a pivotal mechanism in safeguarding users' privacy, security, and overall communication experience in the mobile domain. </a:t>
            </a:r>
          </a:p>
          <a:p>
            <a:pPr marL="114300" indent="0">
              <a:buNone/>
            </a:pPr>
            <a:endParaRPr lang="en-US" sz="1600" dirty="0">
              <a:solidFill>
                <a:srgbClr val="0D0D0D"/>
              </a:solidFill>
              <a:highlight>
                <a:srgbClr val="FFFFFF"/>
              </a:highlight>
              <a:latin typeface="Söhne"/>
            </a:endParaRPr>
          </a:p>
          <a:p>
            <a:pPr marL="114300" indent="0">
              <a:buNone/>
            </a:pPr>
            <a:r>
              <a:rPr lang="en-US" sz="1600" b="0" i="0" dirty="0">
                <a:solidFill>
                  <a:srgbClr val="0D0D0D"/>
                </a:solidFill>
                <a:effectLst/>
                <a:highlight>
                  <a:srgbClr val="FFFFFF"/>
                </a:highlight>
                <a:latin typeface="Söhne"/>
              </a:rPr>
              <a:t>Through the integration of advanced machine learning algorithms, natural language processing techniques, and behavioral analysis,.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7" name="Picture 6">
            <a:extLst>
              <a:ext uri="{FF2B5EF4-FFF2-40B4-BE49-F238E27FC236}">
                <a16:creationId xmlns:a16="http://schemas.microsoft.com/office/drawing/2014/main" id="{59DF67E0-5072-365A-C590-30C0D2838B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301412" y="1371600"/>
            <a:ext cx="4463142" cy="4525963"/>
          </a:xfrm>
          <a:prstGeom prst="rect">
            <a:avLst/>
          </a:prstGeom>
        </p:spPr>
      </p:pic>
    </p:spTree>
    <p:extLst>
      <p:ext uri="{BB962C8B-B14F-4D97-AF65-F5344CB8AC3E}">
        <p14:creationId xmlns:p14="http://schemas.microsoft.com/office/powerpoint/2010/main" val="15950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6" name="Picture 5" descr="360_F_518076374_r4i7CenCR1oDsvSbVQGqbWYNeErCZaq5.jpg"/>
          <p:cNvPicPr>
            <a:picLocks noChangeAspect="1"/>
          </p:cNvPicPr>
          <p:nvPr/>
        </p:nvPicPr>
        <p:blipFill>
          <a:blip r:embed="rId2"/>
          <a:stretch>
            <a:fillRect/>
          </a:stretch>
        </p:blipFill>
        <p:spPr>
          <a:xfrm>
            <a:off x="0" y="836023"/>
            <a:ext cx="9144000" cy="5864383"/>
          </a:xfrm>
          <a:prstGeom prst="rect">
            <a:avLst/>
          </a:prstGeom>
        </p:spPr>
      </p:pic>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latin typeface="Times New Roman" pitchFamily="18" charset="0"/>
                <a:cs typeface="Times New Roman" pitchFamily="18" charset="0"/>
              </a:rPr>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pPr>
              <a:buNone/>
            </a:pPr>
            <a:endParaRPr lang="en-IN" sz="2400" dirty="0">
              <a:latin typeface="Times New Roman" pitchFamily="18" charset="0"/>
              <a:cs typeface="Times New Roman" pitchFamily="18" charset="0"/>
            </a:endParaRPr>
          </a:p>
          <a:p>
            <a:pPr marL="11430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Introduction</a:t>
            </a:r>
          </a:p>
          <a:p>
            <a:r>
              <a:rPr lang="en-IN" sz="2000" dirty="0">
                <a:latin typeface="Times New Roman" pitchFamily="18" charset="0"/>
                <a:cs typeface="Times New Roman" pitchFamily="18" charset="0"/>
              </a:rPr>
              <a:t>Objective </a:t>
            </a:r>
          </a:p>
          <a:p>
            <a:r>
              <a:rPr lang="en-IN" sz="2000" dirty="0">
                <a:latin typeface="Times New Roman" pitchFamily="18" charset="0"/>
                <a:cs typeface="Times New Roman" pitchFamily="18" charset="0"/>
              </a:rPr>
              <a:t>Types</a:t>
            </a:r>
          </a:p>
          <a:p>
            <a:r>
              <a:rPr lang="en-IN" sz="2000" dirty="0">
                <a:latin typeface="Times New Roman" pitchFamily="18" charset="0"/>
                <a:cs typeface="Times New Roman" pitchFamily="18" charset="0"/>
              </a:rPr>
              <a:t>Challenges</a:t>
            </a:r>
          </a:p>
          <a:p>
            <a:r>
              <a:rPr lang="en-IN" sz="2000" dirty="0">
                <a:latin typeface="Times New Roman" pitchFamily="18" charset="0"/>
                <a:cs typeface="Times New Roman" pitchFamily="18" charset="0"/>
              </a:rPr>
              <a:t>Machine Learning algorithms</a:t>
            </a:r>
          </a:p>
          <a:p>
            <a:r>
              <a:rPr lang="en-IN" sz="2000" dirty="0">
                <a:latin typeface="Times New Roman" pitchFamily="18" charset="0"/>
                <a:cs typeface="Times New Roman" pitchFamily="18" charset="0"/>
              </a:rPr>
              <a:t>Python Libraries</a:t>
            </a:r>
          </a:p>
          <a:p>
            <a:r>
              <a:rPr lang="en-IN" sz="2000" dirty="0">
                <a:latin typeface="Times New Roman" pitchFamily="18" charset="0"/>
                <a:cs typeface="Times New Roman" pitchFamily="18" charset="0"/>
              </a:rPr>
              <a:t>Case Studies</a:t>
            </a:r>
          </a:p>
          <a:p>
            <a:r>
              <a:rPr lang="en-IN" sz="2000" dirty="0">
                <a:latin typeface="Times New Roman" pitchFamily="18" charset="0"/>
                <a:cs typeface="Times New Roman" pitchFamily="18" charset="0"/>
              </a:rPr>
              <a:t>Graphs</a:t>
            </a:r>
          </a:p>
          <a:p>
            <a:r>
              <a:rPr lang="en-IN" sz="2000" dirty="0">
                <a:latin typeface="Times New Roman" pitchFamily="18" charset="0"/>
                <a:cs typeface="Times New Roman" pitchFamily="18" charset="0"/>
              </a:rPr>
              <a:t>Conclusion</a:t>
            </a:r>
          </a:p>
          <a:p>
            <a:r>
              <a:rPr lang="en-IN" sz="2000" dirty="0">
                <a:latin typeface="Times New Roman" pitchFamily="18" charset="0"/>
                <a:cs typeface="Times New Roman" pitchFamily="18" charset="0"/>
              </a:rPr>
              <a:t>Reference</a:t>
            </a:r>
          </a:p>
          <a:p>
            <a:endParaRPr lang="en-IN" sz="2000" dirty="0">
              <a:latin typeface="Times New Roman" pitchFamily="18" charset="0"/>
              <a:cs typeface="Times New Roman" pitchFamily="18" charset="0"/>
            </a:endParaRPr>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22CS014</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3" name="Text Placeholder 2"/>
          <p:cNvSpPr>
            <a:spLocks noGrp="1"/>
          </p:cNvSpPr>
          <p:nvPr>
            <p:ph type="body" idx="1"/>
          </p:nvPr>
        </p:nvSpPr>
        <p:spPr/>
        <p:txBody>
          <a:bodyPr/>
          <a:lstStyle/>
          <a:p>
            <a:pPr>
              <a:buNone/>
            </a:pPr>
            <a:r>
              <a:rPr lang="en-US" sz="18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dirty="0"/>
              <a:t>22CS014</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pic>
        <p:nvPicPr>
          <p:cNvPr id="7" name="Picture 6">
            <a:extLst>
              <a:ext uri="{FF2B5EF4-FFF2-40B4-BE49-F238E27FC236}">
                <a16:creationId xmlns:a16="http://schemas.microsoft.com/office/drawing/2014/main" id="{0C33FE6E-2ECB-E59E-EF96-91FA344D153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81421" y="1825333"/>
            <a:ext cx="5013452" cy="3543884"/>
          </a:xfrm>
          <a:prstGeom prst="rect">
            <a:avLst/>
          </a:prstGeom>
        </p:spPr>
      </p:pic>
      <p:sp>
        <p:nvSpPr>
          <p:cNvPr id="9" name="TextBox 8">
            <a:extLst>
              <a:ext uri="{FF2B5EF4-FFF2-40B4-BE49-F238E27FC236}">
                <a16:creationId xmlns:a16="http://schemas.microsoft.com/office/drawing/2014/main" id="{BB423855-A783-1935-8916-FC5683A13E43}"/>
              </a:ext>
            </a:extLst>
          </p:cNvPr>
          <p:cNvSpPr txBox="1"/>
          <p:nvPr/>
        </p:nvSpPr>
        <p:spPr>
          <a:xfrm>
            <a:off x="457200" y="1698172"/>
            <a:ext cx="2584580" cy="2862322"/>
          </a:xfrm>
          <a:prstGeom prst="rect">
            <a:avLst/>
          </a:prstGeom>
          <a:noFill/>
        </p:spPr>
        <p:txBody>
          <a:bodyPr wrap="square" rtlCol="0">
            <a:spAutoFit/>
          </a:bodyPr>
          <a:lstStyle/>
          <a:p>
            <a:r>
              <a:rPr lang="en-US" sz="2000" dirty="0">
                <a:latin typeface="Arial Black" panose="020B0A04020102020204" pitchFamily="34" charset="0"/>
              </a:rPr>
              <a:t>SPAM SMS Detection :</a:t>
            </a:r>
          </a:p>
          <a:p>
            <a:endParaRPr lang="en-US" sz="2000" dirty="0">
              <a:latin typeface="Arial Black" panose="020B0A04020102020204" pitchFamily="34" charset="0"/>
            </a:endParaRPr>
          </a:p>
          <a:p>
            <a:endParaRPr lang="en-US" sz="2000" dirty="0">
              <a:latin typeface="Arial Black" panose="020B0A04020102020204" pitchFamily="34" charset="0"/>
            </a:endParaRPr>
          </a:p>
          <a:p>
            <a:endParaRPr lang="en-US" sz="2000" dirty="0">
              <a:latin typeface="Arial Black" panose="020B0A04020102020204" pitchFamily="34" charset="0"/>
            </a:endParaRPr>
          </a:p>
          <a:p>
            <a:r>
              <a:rPr lang="en-US" sz="2000" dirty="0">
                <a:latin typeface="Arial Black" panose="020B0A04020102020204" pitchFamily="34" charset="0"/>
              </a:rPr>
              <a:t>To detect whether the </a:t>
            </a:r>
            <a:r>
              <a:rPr lang="en-US" sz="2000" dirty="0" err="1">
                <a:latin typeface="Arial Black" panose="020B0A04020102020204" pitchFamily="34" charset="0"/>
              </a:rPr>
              <a:t>meassages</a:t>
            </a:r>
            <a:r>
              <a:rPr lang="en-US" sz="2000" dirty="0">
                <a:latin typeface="Arial Black" panose="020B0A04020102020204" pitchFamily="34" charset="0"/>
              </a:rPr>
              <a:t> are spam or not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Text Placeholder 2"/>
          <p:cNvSpPr>
            <a:spLocks noGrp="1"/>
          </p:cNvSpPr>
          <p:nvPr>
            <p:ph type="body" idx="1"/>
          </p:nvPr>
        </p:nvSpPr>
        <p:spPr>
          <a:xfrm>
            <a:off x="431074" y="1175658"/>
            <a:ext cx="8255726" cy="4721906"/>
          </a:xfrm>
        </p:spPr>
        <p:txBody>
          <a:bodyPr/>
          <a:lstStyle/>
          <a:p>
            <a:pPr>
              <a:buNone/>
            </a:pPr>
            <a:r>
              <a:rPr lang="en-US" sz="1600" dirty="0">
                <a:latin typeface="Times New Roman" pitchFamily="18" charset="0"/>
                <a:cs typeface="Times New Roman"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primary objective of spam SMS detection is to mitigate the disruptive impact of unsolicited text messages on users' mobile communication experience. By accurately identifying and filtering out spam, detection systems aim to enhance user privacy, security, and trust in mobile networks. </a:t>
            </a:r>
          </a:p>
          <a:p>
            <a:pPr>
              <a:buNone/>
            </a:pPr>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buNone/>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These systems strive to differentiate between legitimate messages and spam, thereby minimizing the risk of users falling victim to phishing scams, fraudulent schemes, or other malicious activities propagated through SMS.</a:t>
            </a:r>
          </a:p>
          <a:p>
            <a:pPr>
              <a:buNone/>
            </a:pPr>
            <a:r>
              <a:rPr lang="en-US" sz="1600" dirty="0">
                <a:solidFill>
                  <a:srgbClr val="0D0D0D"/>
                </a:solidFill>
                <a:highlight>
                  <a:srgbClr val="FFFFFF"/>
                </a:highlight>
                <a:latin typeface="Times New Roman" panose="02020603050405020304" pitchFamily="18" charset="0"/>
                <a:cs typeface="Times New Roman" panose="02020603050405020304" pitchFamily="18" charset="0"/>
              </a:rPr>
              <a:t>   </a:t>
            </a:r>
          </a:p>
          <a:p>
            <a:pPr>
              <a:buNone/>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Additionally, spam SMS detection seeks to optimize network resources and operational efficiency by reducing the volume of unwanted messages traversing mobile networks</a:t>
            </a:r>
          </a:p>
          <a:p>
            <a:pPr>
              <a:buNone/>
            </a:pPr>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buNone/>
            </a:pP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buNone/>
            </a:pPr>
            <a:r>
              <a:rPr lang="en-US" sz="16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Ultimately, the objective of spam SMS detection is to enhance user satisfaction, privacy, and security within mobile communication networks.</a:t>
            </a:r>
            <a:endParaRPr lang="en-US" sz="1600" dirty="0">
              <a:latin typeface="Times New Roman" panose="02020603050405020304" pitchFamily="18" charset="0"/>
              <a:cs typeface="Times New Roman" pitchFamily="18" charset="0"/>
            </a:endParaRPr>
          </a:p>
        </p:txBody>
      </p:sp>
      <p:sp>
        <p:nvSpPr>
          <p:cNvPr id="4" name="Date Placeholder 3"/>
          <p:cNvSpPr>
            <a:spLocks noGrp="1"/>
          </p:cNvSpPr>
          <p:nvPr>
            <p:ph type="dt" idx="10"/>
          </p:nvPr>
        </p:nvSpPr>
        <p:spPr/>
        <p:txBody>
          <a:bodyPr/>
          <a:lstStyle/>
          <a:p>
            <a:r>
              <a:rPr lang="en-US" dirty="0"/>
              <a:t>22CS014</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Spam SMS</a:t>
            </a:r>
          </a:p>
        </p:txBody>
      </p:sp>
      <p:sp>
        <p:nvSpPr>
          <p:cNvPr id="3" name="Text Placeholder 2"/>
          <p:cNvSpPr>
            <a:spLocks noGrp="1"/>
          </p:cNvSpPr>
          <p:nvPr>
            <p:ph type="body" idx="1"/>
          </p:nvPr>
        </p:nvSpPr>
        <p:spPr/>
        <p:txBody>
          <a:bodyPr/>
          <a:lstStyle/>
          <a:p>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Phishing Scams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Messages disguised as legitimate communications from trusted entities, such as banks, government agencies, or reputable companies.</a:t>
            </a:r>
          </a:p>
          <a:p>
            <a:endParaRPr lang="en-US" sz="1800"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Fraudulent Schemes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Messages offering false promises of financial gains, lottery winnings, or employment opportunities</a:t>
            </a:r>
          </a:p>
          <a:p>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Malware Distribution</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Messages containing links or attachments that, when clicked or opened, download malicious software onto the recipient's device, compromising security and privacy.</a:t>
            </a:r>
          </a:p>
          <a:p>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Spoofed Messages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Messages that impersonate legitimate senders or institutions, using fake sender IDs or spoofed phone numbers to deceive recipients into believing the message is from a trusted source.</a:t>
            </a:r>
          </a:p>
          <a:p>
            <a:pPr marL="114300" indent="0">
              <a:buNone/>
            </a:pPr>
            <a:br>
              <a:rPr lang="en-US" sz="1050" dirty="0"/>
            </a:br>
            <a:r>
              <a:rPr lang="en-US" sz="1600" dirty="0">
                <a:latin typeface="Times New Roman" pitchFamily="18" charset="0"/>
                <a:cs typeface="Times New Roman" pitchFamily="18" charset="0"/>
              </a:rPr>
              <a:t>.</a:t>
            </a:r>
          </a:p>
          <a:p>
            <a:endParaRPr lang="en-US" sz="9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dirty="0"/>
              <a:t>22CS014</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Challenges</a:t>
            </a:r>
          </a:p>
        </p:txBody>
      </p:sp>
      <p:sp>
        <p:nvSpPr>
          <p:cNvPr id="3" name="Text Placeholder 2"/>
          <p:cNvSpPr>
            <a:spLocks noGrp="1"/>
          </p:cNvSpPr>
          <p:nvPr>
            <p:ph type="body" idx="1"/>
          </p:nvPr>
        </p:nvSpPr>
        <p:spPr>
          <a:xfrm>
            <a:off x="483326" y="875211"/>
            <a:ext cx="8046720" cy="5447213"/>
          </a:xfrm>
        </p:spPr>
        <p:txBody>
          <a:bodyPr/>
          <a:lstStyle/>
          <a:p>
            <a:pPr>
              <a:buNone/>
            </a:pPr>
            <a:r>
              <a:rPr lang="en-US" sz="1400" dirty="0"/>
              <a:t>	</a:t>
            </a:r>
            <a:endParaRPr lang="en-US" sz="16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dirty="0"/>
              <a:t>22CS014</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7" name="TextBox 6">
            <a:extLst>
              <a:ext uri="{FF2B5EF4-FFF2-40B4-BE49-F238E27FC236}">
                <a16:creationId xmlns:a16="http://schemas.microsoft.com/office/drawing/2014/main" id="{B9F5677E-8E83-27E2-F7B8-50602A1D6F39}"/>
              </a:ext>
            </a:extLst>
          </p:cNvPr>
          <p:cNvSpPr txBox="1"/>
          <p:nvPr/>
        </p:nvSpPr>
        <p:spPr>
          <a:xfrm>
            <a:off x="1334278" y="1548883"/>
            <a:ext cx="7128587" cy="4031873"/>
          </a:xfrm>
          <a:prstGeom prst="rect">
            <a:avLst/>
          </a:prstGeom>
          <a:noFill/>
        </p:spPr>
        <p:txBody>
          <a:bodyPr wrap="square" rtlCol="0">
            <a:spAutoFit/>
          </a:bodyPr>
          <a:lstStyle/>
          <a:p>
            <a:pPr marL="285750" indent="-285750"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Evolving Tactics</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Spammers continuously adapt their techniques to evade detection, making it challenging for detection systems to keep up with new spamming tactics and patterns.</a:t>
            </a:r>
          </a:p>
          <a:p>
            <a:pPr marL="285750" indent="-285750"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Variability in Content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Spam SMS can vary widely in content, ranging from advertisements and promotions to phishing scams and malware distribution.</a:t>
            </a:r>
          </a:p>
          <a:p>
            <a:pPr marL="285750" indent="-285750" algn="l">
              <a:buFont typeface="Arial" panose="020B0604020202020204" pitchFamily="34" charset="0"/>
              <a:buChar char="•"/>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Sender Spoofing</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Spammers often spoof sender information or use fake sender IDs to make spam SMS appear as if they originate from trusted sources, making it difficult to identify and filter out fraudulent messages.</a:t>
            </a:r>
          </a:p>
          <a:p>
            <a:pPr marL="285750" indent="-285750" algn="l">
              <a:buFont typeface="Arial" panose="020B0604020202020204" pitchFamily="34" charset="0"/>
              <a:buChar char="•"/>
            </a:pP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Volume and Velocity</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sheer volume of spam SMS sent daily, combined with the rapid pace at which they are distributed, overwhelms detection systems</a:t>
            </a:r>
          </a:p>
          <a:p>
            <a:pPr marL="285750" indent="-285750" algn="l">
              <a:buFont typeface="Arial" panose="020B0604020202020204" pitchFamily="34" charset="0"/>
              <a:buChar char="•"/>
            </a:pP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User Engagement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Some users may inadvertently engage with spam SMS by clicking on links or responding to messages, leading to further propagation of spam and complicating detection efforts.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Machine learning algorithms</a:t>
            </a:r>
            <a:br>
              <a:rPr lang="en-IN" sz="2800" dirty="0">
                <a:latin typeface="Times New Roman" pitchFamily="18" charset="0"/>
                <a:cs typeface="Times New Roman" pitchFamily="18" charset="0"/>
              </a:rPr>
            </a:br>
            <a:endParaRPr lang="en-US" sz="2800" dirty="0"/>
          </a:p>
        </p:txBody>
      </p:sp>
      <p:sp>
        <p:nvSpPr>
          <p:cNvPr id="3" name="Text Placeholder 2"/>
          <p:cNvSpPr>
            <a:spLocks noGrp="1"/>
          </p:cNvSpPr>
          <p:nvPr>
            <p:ph type="body" idx="1"/>
          </p:nvPr>
        </p:nvSpPr>
        <p:spPr>
          <a:xfrm>
            <a:off x="0" y="1361652"/>
            <a:ext cx="4609322" cy="4525963"/>
          </a:xfrm>
        </p:spPr>
        <p:txBody>
          <a:bodyPr/>
          <a:lstStyle/>
          <a:p>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Support Vector Machines (SVM)</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SVM classifiers are powerful supervised learning models that excel at separating data into different classes by finding the optimal hyperplane. </a:t>
            </a:r>
          </a:p>
          <a:p>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Decision Trees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Decision tree classifiers recursively partition the feature space into subsets based on feature values, resulting in a tree-like structure of decision rules. </a:t>
            </a:r>
          </a:p>
          <a:p>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Random Forests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Random forests are ensemble learning methods that combine multiple decision trees to improve classification accuracy and robustness. </a:t>
            </a:r>
            <a:endParaRPr lang="en-US" sz="8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pic>
        <p:nvPicPr>
          <p:cNvPr id="8" name="Picture 7">
            <a:extLst>
              <a:ext uri="{FF2B5EF4-FFF2-40B4-BE49-F238E27FC236}">
                <a16:creationId xmlns:a16="http://schemas.microsoft.com/office/drawing/2014/main" id="{8E4291B2-BA68-640B-4429-D8782B89928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09322" y="1268963"/>
            <a:ext cx="3880155" cy="39748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a:t>
            </a:r>
          </a:p>
        </p:txBody>
      </p:sp>
      <p:sp>
        <p:nvSpPr>
          <p:cNvPr id="3" name="Text Placeholder 2"/>
          <p:cNvSpPr>
            <a:spLocks noGrp="1"/>
          </p:cNvSpPr>
          <p:nvPr>
            <p:ph type="body" idx="1"/>
          </p:nvPr>
        </p:nvSpPr>
        <p:spPr/>
        <p:txBody>
          <a:bodyPr/>
          <a:lstStyle/>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7" name="TextBox 6">
            <a:extLst>
              <a:ext uri="{FF2B5EF4-FFF2-40B4-BE49-F238E27FC236}">
                <a16:creationId xmlns:a16="http://schemas.microsoft.com/office/drawing/2014/main" id="{A68A59B0-EAFC-6A35-B67E-071E5471B142}"/>
              </a:ext>
            </a:extLst>
          </p:cNvPr>
          <p:cNvSpPr txBox="1"/>
          <p:nvPr/>
        </p:nvSpPr>
        <p:spPr>
          <a:xfrm>
            <a:off x="457200" y="1371600"/>
            <a:ext cx="4833257" cy="4401205"/>
          </a:xfrm>
          <a:prstGeom prst="rect">
            <a:avLst/>
          </a:prstGeom>
          <a:noFill/>
        </p:spPr>
        <p:txBody>
          <a:bodyPr wrap="square" rtlCol="0">
            <a:spAutoFit/>
          </a:bodyPr>
          <a:lstStyle/>
          <a:p>
            <a:pPr marL="342900" indent="-342900"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Natural Language Toolkit (NLTK)</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NLTK is a captivating library for natural language processing tasks, providing a plethora of tools for text tokenization, stemming, and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stopwords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removal. </a:t>
            </a:r>
          </a:p>
          <a:p>
            <a:pPr marL="342900" indent="-342900"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Scikit-learn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Scikit-learn offers a labyrinth of machine learning algorithms and utilities for classification tasks, including Naive Bayes, SVM, decision trees, and ensemble methods</a:t>
            </a:r>
          </a:p>
          <a:p>
            <a:pPr marL="342900" indent="-342900"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Pandas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Pandas is an enigmatic library for data manipulation and analysis, offering powerful tools for handling tabular data structures like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DataFrames</a:t>
            </a:r>
            <a:r>
              <a:rPr lang="en-US" b="0" i="0" dirty="0">
                <a:solidFill>
                  <a:srgbClr val="0D0D0D"/>
                </a:solidFill>
                <a:effectLst/>
                <a:highlight>
                  <a:srgbClr val="FFFFFF"/>
                </a:highlight>
                <a:latin typeface="Söhne"/>
              </a:rPr>
              <a:t>. </a:t>
            </a:r>
          </a:p>
        </p:txBody>
      </p:sp>
      <p:pic>
        <p:nvPicPr>
          <p:cNvPr id="9" name="Picture 8">
            <a:extLst>
              <a:ext uri="{FF2B5EF4-FFF2-40B4-BE49-F238E27FC236}">
                <a16:creationId xmlns:a16="http://schemas.microsoft.com/office/drawing/2014/main" id="{B4FD5E28-F044-AD50-0981-D3AB9467EA2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56278" y="1673377"/>
            <a:ext cx="3922408" cy="39224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Text Placeholder 2"/>
          <p:cNvSpPr>
            <a:spLocks noGrp="1"/>
          </p:cNvSpPr>
          <p:nvPr>
            <p:ph type="body" idx="1"/>
          </p:nvPr>
        </p:nvSpPr>
        <p:spPr>
          <a:xfrm>
            <a:off x="223935" y="1235997"/>
            <a:ext cx="4926563" cy="4903546"/>
          </a:xfrm>
        </p:spPr>
        <p:txBody>
          <a:bodyPr/>
          <a:lstStyle/>
          <a:p>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Telecommunication Service Provider</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 telecommunications company deploys a spam SMS detection system to protect its customers from unsolicited messages. </a:t>
            </a:r>
          </a:p>
          <a:p>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Financial Institution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 financial institution implements a spam SMS detection system to safeguard its customers from phishing attacks and fraudulent schemes. </a:t>
            </a:r>
          </a:p>
          <a:p>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Mobile Application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 mobile messaging application integrates a spam SMS detection feature to enhance user experience and security. By leveraging natural language processing</a:t>
            </a:r>
            <a:endParaRPr lang="en-US" sz="2000" dirty="0">
              <a:latin typeface="Times New Roman" panose="02020603050405020304" pitchFamily="18" charset="0"/>
              <a:cs typeface="Times New Roman" pitchFamily="18" charset="0"/>
            </a:endParaRPr>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7" name="Picture 6">
            <a:extLst>
              <a:ext uri="{FF2B5EF4-FFF2-40B4-BE49-F238E27FC236}">
                <a16:creationId xmlns:a16="http://schemas.microsoft.com/office/drawing/2014/main" id="{380E0B51-1F58-1174-E797-4274688E0E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93431" y="1833774"/>
            <a:ext cx="3788229" cy="37882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749</Words>
  <Application>Microsoft Office PowerPoint</Application>
  <PresentationFormat>On-screen Show (4:3)</PresentationFormat>
  <Paragraphs>103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Arial Black</vt:lpstr>
      <vt:lpstr>Candara</vt:lpstr>
      <vt:lpstr>Söhne</vt:lpstr>
      <vt:lpstr>Times New Roman</vt:lpstr>
      <vt:lpstr>Office Theme</vt:lpstr>
      <vt:lpstr>PowerPoint Presentation</vt:lpstr>
      <vt:lpstr>Index</vt:lpstr>
      <vt:lpstr>Introduction</vt:lpstr>
      <vt:lpstr>Objective</vt:lpstr>
      <vt:lpstr>Types of Spam SMS</vt:lpstr>
      <vt:lpstr>Challenges</vt:lpstr>
      <vt:lpstr> Machine learning algorithms </vt:lpstr>
      <vt:lpstr>Python Libraries</vt:lpstr>
      <vt:lpstr>Case Studies</vt:lpstr>
      <vt:lpstr>Graphs</vt:lpstr>
      <vt:lpstr>Graphs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Shivi Bakshi</cp:lastModifiedBy>
  <cp:revision>86</cp:revision>
  <dcterms:created xsi:type="dcterms:W3CDTF">2010-04-09T07:36:15Z</dcterms:created>
  <dcterms:modified xsi:type="dcterms:W3CDTF">2024-05-13T14:43:21Z</dcterms:modified>
</cp:coreProperties>
</file>