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3"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21389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173374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015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141912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3488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2591304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239190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90649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261063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971D0-A7A9-4162-80CA-798FC649B884}"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225842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971D0-A7A9-4162-80CA-798FC649B884}"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145618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971D0-A7A9-4162-80CA-798FC649B884}"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65830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971D0-A7A9-4162-80CA-798FC649B884}"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193284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971D0-A7A9-4162-80CA-798FC649B884}"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35866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971D0-A7A9-4162-80CA-798FC649B884}"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310364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71D0-A7A9-4162-80CA-798FC649B884}"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88948-2D0C-4F8D-A8B3-4ABFEC8D30AE}" type="slidenum">
              <a:rPr lang="en-IN" smtClean="0"/>
              <a:t>‹#›</a:t>
            </a:fld>
            <a:endParaRPr lang="en-IN"/>
          </a:p>
        </p:txBody>
      </p:sp>
    </p:spTree>
    <p:extLst>
      <p:ext uri="{BB962C8B-B14F-4D97-AF65-F5344CB8AC3E}">
        <p14:creationId xmlns:p14="http://schemas.microsoft.com/office/powerpoint/2010/main" val="107278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6971D0-A7A9-4162-80CA-798FC649B884}" type="datetimeFigureOut">
              <a:rPr lang="en-IN" smtClean="0"/>
              <a:t>13-12-2022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C88948-2D0C-4F8D-A8B3-4ABFEC8D30AE}" type="slidenum">
              <a:rPr lang="en-IN" smtClean="0"/>
              <a:t>‹#›</a:t>
            </a:fld>
            <a:endParaRPr lang="en-IN"/>
          </a:p>
        </p:txBody>
      </p:sp>
    </p:spTree>
    <p:extLst>
      <p:ext uri="{BB962C8B-B14F-4D97-AF65-F5344CB8AC3E}">
        <p14:creationId xmlns:p14="http://schemas.microsoft.com/office/powerpoint/2010/main" val="294889273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www.geeksforgeeks.org/python-gui-tkinte" TargetMode="External"/><Relationship Id="rId1" Type="http://schemas.openxmlformats.org/officeDocument/2006/relationships/slideLayout" Target="../slideLayouts/slideLayout2.xml"/><Relationship Id="rId6" Type="http://schemas.openxmlformats.org/officeDocument/2006/relationships/hyperlink" Target="https://www.bing.com/search?q=gui+python&amp;cvid=6c554f2069024c358722cc3d29f6533e&amp;aqs=edge.0.0l9.7466j0j1&amp;pglt=2083&amp;FORM=ANNTA1&amp;PC=HCTS" TargetMode="External"/><Relationship Id="rId5" Type="http://schemas.openxmlformats.org/officeDocument/2006/relationships/hyperlink" Target="https://pythongeeks.org/gui-programming-in-python/" TargetMode="External"/><Relationship Id="rId4" Type="http://schemas.openxmlformats.org/officeDocument/2006/relationships/hyperlink" Target="https://www.w3schools.in/python/gui-programmin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B92C-02D3-8D90-3E98-966CDE64059E}"/>
              </a:ext>
            </a:extLst>
          </p:cNvPr>
          <p:cNvSpPr>
            <a:spLocks noGrp="1"/>
          </p:cNvSpPr>
          <p:nvPr>
            <p:ph type="title"/>
          </p:nvPr>
        </p:nvSpPr>
        <p:spPr>
          <a:xfrm>
            <a:off x="3175322" y="0"/>
            <a:ext cx="5613721" cy="997144"/>
          </a:xfrm>
        </p:spPr>
        <p:txBody>
          <a:bodyPr>
            <a:normAutofit/>
          </a:bodyPr>
          <a:lstStyle/>
          <a:p>
            <a:r>
              <a:rPr lang="en-IN" sz="5400" dirty="0">
                <a:solidFill>
                  <a:schemeClr val="tx1">
                    <a:lumMod val="95000"/>
                    <a:lumOff val="5000"/>
                  </a:schemeClr>
                </a:solidFill>
              </a:rPr>
              <a:t>PROJECT REPORT</a:t>
            </a:r>
          </a:p>
        </p:txBody>
      </p:sp>
      <p:sp>
        <p:nvSpPr>
          <p:cNvPr id="3" name="Content Placeholder 2">
            <a:extLst>
              <a:ext uri="{FF2B5EF4-FFF2-40B4-BE49-F238E27FC236}">
                <a16:creationId xmlns:a16="http://schemas.microsoft.com/office/drawing/2014/main" id="{A80F31D9-2053-8A9F-1323-9E9A77EEFA23}"/>
              </a:ext>
            </a:extLst>
          </p:cNvPr>
          <p:cNvSpPr>
            <a:spLocks noGrp="1"/>
          </p:cNvSpPr>
          <p:nvPr>
            <p:ph idx="1"/>
          </p:nvPr>
        </p:nvSpPr>
        <p:spPr>
          <a:xfrm>
            <a:off x="347241" y="1129005"/>
            <a:ext cx="10531475" cy="5329668"/>
          </a:xfrm>
        </p:spPr>
        <p:txBody>
          <a:bodyPr>
            <a:normAutofit fontScale="77500" lnSpcReduction="20000"/>
          </a:bodyPr>
          <a:lstStyle/>
          <a:p>
            <a:pPr marL="0" indent="0">
              <a:buNone/>
            </a:pPr>
            <a:r>
              <a:rPr lang="en-IN" dirty="0"/>
              <a:t>                                 </a:t>
            </a:r>
          </a:p>
          <a:p>
            <a:pPr marL="0" indent="0">
              <a:buNone/>
            </a:pPr>
            <a:endParaRPr lang="en-IN" dirty="0"/>
          </a:p>
          <a:p>
            <a:pPr marL="0" indent="0">
              <a:buNone/>
            </a:pPr>
            <a:endParaRPr lang="en-IN" dirty="0"/>
          </a:p>
          <a:p>
            <a:pPr marL="0" indent="0">
              <a:buNone/>
            </a:pPr>
            <a:r>
              <a:rPr lang="en-IN" dirty="0"/>
              <a:t>                                                      </a:t>
            </a:r>
            <a:r>
              <a:rPr lang="en-IN" sz="5400" dirty="0">
                <a:latin typeface="Arial Rounded MT Bold" panose="020F0704030504030204" pitchFamily="34" charset="0"/>
              </a:rPr>
              <a:t>Smart Calculator </a:t>
            </a:r>
            <a:r>
              <a:rPr lang="en-IN" sz="5400" dirty="0"/>
              <a:t> </a:t>
            </a:r>
          </a:p>
          <a:p>
            <a:pPr marL="0" indent="0">
              <a:buNone/>
            </a:pPr>
            <a:r>
              <a:rPr lang="en-IN" sz="5400" dirty="0"/>
              <a:t>  </a:t>
            </a:r>
          </a:p>
          <a:p>
            <a:pPr marL="0" indent="0">
              <a:buNone/>
            </a:pPr>
            <a:endParaRPr lang="en-IN" sz="54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r>
              <a:rPr lang="en-IN" sz="2000" b="1" dirty="0"/>
              <a:t>Submitted By:                                                                                                                    Submitted to:</a:t>
            </a:r>
          </a:p>
          <a:p>
            <a:pPr marL="0" indent="0">
              <a:buNone/>
            </a:pPr>
            <a:r>
              <a:rPr lang="en-IN" sz="2000" dirty="0"/>
              <a:t>      Arnav Garg                                                                                                                    </a:t>
            </a:r>
            <a:r>
              <a:rPr lang="en-IN" sz="2000" dirty="0" err="1"/>
              <a:t>Dr.</a:t>
            </a:r>
            <a:r>
              <a:rPr lang="en-IN" sz="2000" dirty="0"/>
              <a:t> </a:t>
            </a:r>
            <a:r>
              <a:rPr lang="en-IN" sz="2000" dirty="0" err="1"/>
              <a:t>Anshu</a:t>
            </a:r>
            <a:r>
              <a:rPr lang="en-IN" sz="2000" dirty="0"/>
              <a:t> Singla</a:t>
            </a:r>
          </a:p>
          <a:p>
            <a:pPr marL="0" indent="0">
              <a:buNone/>
            </a:pPr>
            <a:r>
              <a:rPr lang="en-IN" sz="2000" dirty="0"/>
              <a:t>      Aryan </a:t>
            </a:r>
            <a:r>
              <a:rPr lang="en-IN" sz="2000" dirty="0" err="1"/>
              <a:t>Pathania</a:t>
            </a:r>
            <a:r>
              <a:rPr lang="en-IN" sz="2000" dirty="0"/>
              <a:t> </a:t>
            </a:r>
          </a:p>
          <a:p>
            <a:pPr marL="0" indent="0">
              <a:buNone/>
            </a:pPr>
            <a:r>
              <a:rPr lang="en-IN" sz="2000" dirty="0"/>
              <a:t>      Aryan Rathore</a:t>
            </a:r>
          </a:p>
        </p:txBody>
      </p:sp>
    </p:spTree>
    <p:extLst>
      <p:ext uri="{BB962C8B-B14F-4D97-AF65-F5344CB8AC3E}">
        <p14:creationId xmlns:p14="http://schemas.microsoft.com/office/powerpoint/2010/main" val="1285392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E58E-519A-D331-B824-D8EA31836CBE}"/>
              </a:ext>
            </a:extLst>
          </p:cNvPr>
          <p:cNvSpPr>
            <a:spLocks noGrp="1"/>
          </p:cNvSpPr>
          <p:nvPr>
            <p:ph type="title"/>
          </p:nvPr>
        </p:nvSpPr>
        <p:spPr>
          <a:xfrm>
            <a:off x="1093693" y="859649"/>
            <a:ext cx="9084449" cy="1031904"/>
          </a:xfrm>
        </p:spPr>
        <p:txBody>
          <a:bodyPr>
            <a:normAutofit fontScale="90000"/>
          </a:bodyPr>
          <a:lstStyle/>
          <a:p>
            <a:r>
              <a:rPr lang="en-IN" dirty="0"/>
              <a:t>                      </a:t>
            </a:r>
            <a:br>
              <a:rPr lang="en-IN" dirty="0"/>
            </a:br>
            <a:br>
              <a:rPr lang="en-IN" dirty="0"/>
            </a:br>
            <a:br>
              <a:rPr lang="en-IN" dirty="0"/>
            </a:br>
            <a:br>
              <a:rPr lang="en-IN" dirty="0"/>
            </a:br>
            <a:br>
              <a:rPr lang="en-IN" b="1" dirty="0"/>
            </a:br>
            <a:r>
              <a:rPr lang="en-IN" b="1" dirty="0"/>
              <a:t>                                        </a:t>
            </a:r>
            <a:br>
              <a:rPr lang="en-IN" b="1" dirty="0"/>
            </a:br>
            <a:r>
              <a:rPr lang="en-IN" b="1" dirty="0"/>
              <a:t>                      </a:t>
            </a:r>
          </a:p>
        </p:txBody>
      </p:sp>
      <p:sp>
        <p:nvSpPr>
          <p:cNvPr id="3" name="Content Placeholder 2">
            <a:extLst>
              <a:ext uri="{FF2B5EF4-FFF2-40B4-BE49-F238E27FC236}">
                <a16:creationId xmlns:a16="http://schemas.microsoft.com/office/drawing/2014/main" id="{176434EA-8439-79DD-81D0-3115C8AC91FB}"/>
              </a:ext>
            </a:extLst>
          </p:cNvPr>
          <p:cNvSpPr>
            <a:spLocks noGrp="1"/>
          </p:cNvSpPr>
          <p:nvPr>
            <p:ph idx="1"/>
          </p:nvPr>
        </p:nvSpPr>
        <p:spPr>
          <a:xfrm>
            <a:off x="838200" y="2255931"/>
            <a:ext cx="10515600" cy="4351338"/>
          </a:xfrm>
        </p:spPr>
        <p:txBody>
          <a:bodyPr/>
          <a:lstStyle/>
          <a:p>
            <a:r>
              <a:rPr lang="en-US" dirty="0"/>
              <a:t>Our project will be able to implement in the future after making some changes and modifications as we make our project at a very low level.</a:t>
            </a:r>
          </a:p>
          <a:p>
            <a:r>
              <a:rPr lang="en-US" dirty="0"/>
              <a:t>So the modifications that can be done in our project are: To make it screen touch so no need to touch key buttons and one more change which can we made is to add snaps of the person who uses it.</a:t>
            </a:r>
            <a:endParaRPr lang="en-IN" dirty="0"/>
          </a:p>
        </p:txBody>
      </p:sp>
      <p:sp>
        <p:nvSpPr>
          <p:cNvPr id="4" name="TextBox 3">
            <a:extLst>
              <a:ext uri="{FF2B5EF4-FFF2-40B4-BE49-F238E27FC236}">
                <a16:creationId xmlns:a16="http://schemas.microsoft.com/office/drawing/2014/main" id="{8B7E5FAD-37F7-4289-F950-C3ABE2BF8F47}"/>
              </a:ext>
            </a:extLst>
          </p:cNvPr>
          <p:cNvSpPr txBox="1"/>
          <p:nvPr/>
        </p:nvSpPr>
        <p:spPr>
          <a:xfrm>
            <a:off x="590082" y="92685"/>
            <a:ext cx="9439836" cy="584775"/>
          </a:xfrm>
          <a:prstGeom prst="rect">
            <a:avLst/>
          </a:prstGeom>
          <a:noFill/>
        </p:spPr>
        <p:txBody>
          <a:bodyPr wrap="square" rtlCol="0">
            <a:spAutoFit/>
          </a:bodyPr>
          <a:lstStyle/>
          <a:p>
            <a:r>
              <a:rPr lang="en-US" b="1" dirty="0">
                <a:solidFill>
                  <a:schemeClr val="accent2">
                    <a:lumMod val="60000"/>
                    <a:lumOff val="40000"/>
                  </a:schemeClr>
                </a:solidFill>
              </a:rPr>
              <a:t>                                     </a:t>
            </a:r>
            <a:r>
              <a:rPr lang="en-US" sz="3200" b="1" dirty="0">
                <a:solidFill>
                  <a:schemeClr val="accent2">
                    <a:lumMod val="60000"/>
                    <a:lumOff val="40000"/>
                  </a:schemeClr>
                </a:solidFill>
              </a:rPr>
              <a:t>FUTURE SCOPE OF PROJECT </a:t>
            </a:r>
            <a:endParaRPr lang="en-IN" sz="3200" b="1" dirty="0">
              <a:solidFill>
                <a:schemeClr val="accent2">
                  <a:lumMod val="60000"/>
                  <a:lumOff val="40000"/>
                </a:schemeClr>
              </a:solidFill>
            </a:endParaRPr>
          </a:p>
        </p:txBody>
      </p:sp>
    </p:spTree>
    <p:extLst>
      <p:ext uri="{BB962C8B-B14F-4D97-AF65-F5344CB8AC3E}">
        <p14:creationId xmlns:p14="http://schemas.microsoft.com/office/powerpoint/2010/main" val="402308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9F-9EA0-B7FF-A15E-B219F0A27196}"/>
              </a:ext>
            </a:extLst>
          </p:cNvPr>
          <p:cNvSpPr>
            <a:spLocks noGrp="1"/>
          </p:cNvSpPr>
          <p:nvPr>
            <p:ph type="title"/>
          </p:nvPr>
        </p:nvSpPr>
        <p:spPr>
          <a:xfrm>
            <a:off x="-886428" y="0"/>
            <a:ext cx="10515600" cy="872004"/>
          </a:xfrm>
        </p:spPr>
        <p:txBody>
          <a:bodyPr>
            <a:normAutofit/>
          </a:bodyPr>
          <a:lstStyle/>
          <a:p>
            <a:r>
              <a:rPr lang="en-IN" sz="3200" dirty="0"/>
              <a:t>                                              </a:t>
            </a:r>
            <a:r>
              <a:rPr lang="en-IN" sz="3200" b="1" dirty="0"/>
              <a:t>TESTING</a:t>
            </a:r>
          </a:p>
        </p:txBody>
      </p:sp>
      <p:sp>
        <p:nvSpPr>
          <p:cNvPr id="3" name="Content Placeholder 2">
            <a:extLst>
              <a:ext uri="{FF2B5EF4-FFF2-40B4-BE49-F238E27FC236}">
                <a16:creationId xmlns:a16="http://schemas.microsoft.com/office/drawing/2014/main" id="{3E711857-E226-0D1A-13C5-4033AF5C6A39}"/>
              </a:ext>
            </a:extLst>
          </p:cNvPr>
          <p:cNvSpPr>
            <a:spLocks noGrp="1"/>
          </p:cNvSpPr>
          <p:nvPr>
            <p:ph idx="1"/>
          </p:nvPr>
        </p:nvSpPr>
        <p:spPr>
          <a:xfrm>
            <a:off x="838200" y="1390261"/>
            <a:ext cx="10515600" cy="4786702"/>
          </a:xfrm>
        </p:spPr>
        <p:txBody>
          <a:bodyPr>
            <a:normAutofit/>
          </a:bodyPr>
          <a:lstStyle/>
          <a:p>
            <a:r>
              <a:rPr lang="en-US" dirty="0"/>
              <a:t>Testing is the major control measure used during software development. Its basic function is to detect errors in the software. During requirement analysis and design, the output is a document that is usually textual and not executable. After the coding phase, computer programs are available that can be executed for testing purposes. This implies that testing not only has to uncover errors introduced during coding, but also errors introduced during the previous phase. Thus the goal of testing is to uncover the requirements, design, and coding errors in the programs. The Source code declared above for the program Scientific Calculator has been tested and it has been found that the above source code is okay and correct. The program involves many types of conversions. These conversions have to be done carefully.</a:t>
            </a:r>
            <a:endParaRPr lang="en-IN" dirty="0"/>
          </a:p>
        </p:txBody>
      </p:sp>
    </p:spTree>
    <p:extLst>
      <p:ext uri="{BB962C8B-B14F-4D97-AF65-F5344CB8AC3E}">
        <p14:creationId xmlns:p14="http://schemas.microsoft.com/office/powerpoint/2010/main" val="215181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1B17-3808-DDC1-6453-526C46140CE3}"/>
              </a:ext>
            </a:extLst>
          </p:cNvPr>
          <p:cNvSpPr>
            <a:spLocks noGrp="1"/>
          </p:cNvSpPr>
          <p:nvPr>
            <p:ph type="ctrTitle"/>
          </p:nvPr>
        </p:nvSpPr>
        <p:spPr>
          <a:xfrm>
            <a:off x="1507067" y="1"/>
            <a:ext cx="6352143" cy="798652"/>
          </a:xfrm>
        </p:spPr>
        <p:txBody>
          <a:bodyPr/>
          <a:lstStyle/>
          <a:p>
            <a:r>
              <a:rPr lang="en-IN" sz="4000" dirty="0"/>
              <a:t>ERROR WINDOW </a:t>
            </a:r>
          </a:p>
        </p:txBody>
      </p:sp>
      <p:sp>
        <p:nvSpPr>
          <p:cNvPr id="3" name="Subtitle 2">
            <a:extLst>
              <a:ext uri="{FF2B5EF4-FFF2-40B4-BE49-F238E27FC236}">
                <a16:creationId xmlns:a16="http://schemas.microsoft.com/office/drawing/2014/main" id="{2A53EC2C-7329-23A3-04D9-C1C0C20CD861}"/>
              </a:ext>
            </a:extLst>
          </p:cNvPr>
          <p:cNvSpPr>
            <a:spLocks noGrp="1"/>
          </p:cNvSpPr>
          <p:nvPr>
            <p:ph type="subTitle" idx="1"/>
          </p:nvPr>
        </p:nvSpPr>
        <p:spPr>
          <a:xfrm>
            <a:off x="763930" y="1088020"/>
            <a:ext cx="8981954" cy="4059712"/>
          </a:xfrm>
        </p:spPr>
        <p:txBody>
          <a:bodyPr>
            <a:normAutofit/>
          </a:bodyPr>
          <a:lstStyle/>
          <a:p>
            <a:pPr algn="ctr"/>
            <a:r>
              <a:rPr lang="en-IN" sz="2400" dirty="0">
                <a:solidFill>
                  <a:schemeClr val="tx1">
                    <a:lumMod val="95000"/>
                    <a:lumOff val="5000"/>
                  </a:schemeClr>
                </a:solidFill>
              </a:rPr>
              <a:t>If We Input Value Which Will Be Out Of Domain Then Error Window Will Appear </a:t>
            </a:r>
          </a:p>
          <a:p>
            <a:pPr algn="ctr"/>
            <a:endParaRPr lang="en-IN" sz="2400" dirty="0">
              <a:solidFill>
                <a:schemeClr val="tx1">
                  <a:lumMod val="95000"/>
                  <a:lumOff val="5000"/>
                </a:schemeClr>
              </a:solidFill>
            </a:endParaRPr>
          </a:p>
        </p:txBody>
      </p:sp>
      <p:pic>
        <p:nvPicPr>
          <p:cNvPr id="5" name="Picture 4">
            <a:extLst>
              <a:ext uri="{FF2B5EF4-FFF2-40B4-BE49-F238E27FC236}">
                <a16:creationId xmlns:a16="http://schemas.microsoft.com/office/drawing/2014/main" id="{E6DEE1E1-7464-D3F6-DE57-B9B924692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00" y="2142292"/>
            <a:ext cx="8456337" cy="3726073"/>
          </a:xfrm>
          <a:prstGeom prst="rect">
            <a:avLst/>
          </a:prstGeom>
        </p:spPr>
      </p:pic>
    </p:spTree>
    <p:extLst>
      <p:ext uri="{BB962C8B-B14F-4D97-AF65-F5344CB8AC3E}">
        <p14:creationId xmlns:p14="http://schemas.microsoft.com/office/powerpoint/2010/main" val="107742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A882-3E55-388A-8A15-9CC14E458304}"/>
              </a:ext>
            </a:extLst>
          </p:cNvPr>
          <p:cNvSpPr>
            <a:spLocks noGrp="1"/>
          </p:cNvSpPr>
          <p:nvPr>
            <p:ph type="title"/>
          </p:nvPr>
        </p:nvSpPr>
        <p:spPr>
          <a:xfrm>
            <a:off x="-932727" y="0"/>
            <a:ext cx="10515600" cy="773210"/>
          </a:xfrm>
        </p:spPr>
        <p:txBody>
          <a:bodyPr/>
          <a:lstStyle/>
          <a:p>
            <a:r>
              <a:rPr lang="en-IN" sz="3200" b="1" dirty="0"/>
              <a:t>                                            REFERENCES</a:t>
            </a:r>
          </a:p>
        </p:txBody>
      </p:sp>
      <p:sp>
        <p:nvSpPr>
          <p:cNvPr id="3" name="Content Placeholder 2">
            <a:extLst>
              <a:ext uri="{FF2B5EF4-FFF2-40B4-BE49-F238E27FC236}">
                <a16:creationId xmlns:a16="http://schemas.microsoft.com/office/drawing/2014/main" id="{77125FEF-8976-7BB1-C748-6DC2E7DC16F5}"/>
              </a:ext>
            </a:extLst>
          </p:cNvPr>
          <p:cNvSpPr>
            <a:spLocks noGrp="1"/>
          </p:cNvSpPr>
          <p:nvPr>
            <p:ph idx="1"/>
          </p:nvPr>
        </p:nvSpPr>
        <p:spPr>
          <a:xfrm>
            <a:off x="514109" y="1613556"/>
            <a:ext cx="10515600" cy="3630888"/>
          </a:xfrm>
        </p:spPr>
        <p:txBody>
          <a:bodyPr>
            <a:normAutofit/>
          </a:bodyPr>
          <a:lstStyle/>
          <a:p>
            <a:r>
              <a:rPr lang="en-IN" b="0" i="0" dirty="0">
                <a:solidFill>
                  <a:srgbClr val="006621"/>
                </a:solidFill>
                <a:effectLst/>
                <a:latin typeface="Roboto" panose="020B0604020202020204" pitchFamily="2" charset="0"/>
              </a:rPr>
              <a:t>https://www.python.org</a:t>
            </a:r>
            <a:r>
              <a:rPr lang="en-IN" b="0" i="0" dirty="0">
                <a:solidFill>
                  <a:srgbClr val="006621"/>
                </a:solidFill>
                <a:effectLst/>
                <a:latin typeface="Roboto" panose="02000000000000000000" pitchFamily="2" charset="0"/>
              </a:rPr>
              <a:t> </a:t>
            </a:r>
          </a:p>
          <a:p>
            <a:r>
              <a:rPr lang="en-IN" b="0" i="0" dirty="0">
                <a:solidFill>
                  <a:srgbClr val="006621"/>
                </a:solidFill>
                <a:effectLst/>
                <a:latin typeface="Roboto" panose="02000000000000000000" pitchFamily="2" charset="0"/>
                <a:hlinkClick r:id="rId2"/>
              </a:rPr>
              <a:t>https://www.geeksforgeeks.org/python-gui-tkinte</a:t>
            </a:r>
            <a:endParaRPr lang="en-IN" b="0" i="0" dirty="0">
              <a:solidFill>
                <a:srgbClr val="006621"/>
              </a:solidFill>
              <a:effectLst/>
              <a:latin typeface="Roboto" panose="02000000000000000000" pitchFamily="2" charset="0"/>
            </a:endParaRPr>
          </a:p>
          <a:p>
            <a:r>
              <a:rPr lang="en-IN" b="0" i="0" dirty="0">
                <a:solidFill>
                  <a:srgbClr val="006621"/>
                </a:solidFill>
                <a:effectLst/>
                <a:latin typeface="Roboto" panose="02000000000000000000" pitchFamily="2" charset="0"/>
                <a:hlinkClick r:id="rId3"/>
              </a:rPr>
              <a:t>https://www.w3schools.com/python</a:t>
            </a:r>
            <a:endParaRPr lang="en-IN" b="0" i="0" u="sng" dirty="0">
              <a:solidFill>
                <a:srgbClr val="006621"/>
              </a:solidFill>
              <a:effectLst/>
              <a:latin typeface="Roboto" panose="02000000000000000000" pitchFamily="2" charset="0"/>
            </a:endParaRPr>
          </a:p>
          <a:p>
            <a:r>
              <a:rPr lang="en-IN" b="0" i="0" dirty="0">
                <a:solidFill>
                  <a:srgbClr val="006621"/>
                </a:solidFill>
                <a:effectLst/>
                <a:latin typeface="Roboto" panose="02000000000000000000" pitchFamily="2" charset="0"/>
              </a:rPr>
              <a:t>pythonalgos.com/level-1-python-scientific-calculator/</a:t>
            </a:r>
            <a:endParaRPr lang="en-IN" u="sng" dirty="0">
              <a:solidFill>
                <a:srgbClr val="006621"/>
              </a:solidFill>
              <a:latin typeface="Roboto" panose="02000000000000000000" pitchFamily="2" charset="0"/>
            </a:endParaRPr>
          </a:p>
          <a:p>
            <a:r>
              <a:rPr lang="en-IN" b="0" i="0" dirty="0">
                <a:solidFill>
                  <a:srgbClr val="006621"/>
                </a:solidFill>
                <a:effectLst/>
                <a:latin typeface="Roboto" panose="02000000000000000000" pitchFamily="2" charset="0"/>
                <a:hlinkClick r:id="rId4"/>
              </a:rPr>
              <a:t>https://www.w3schools.in/python/gui-programming</a:t>
            </a:r>
            <a:endParaRPr lang="en-IN" b="0" i="0" dirty="0">
              <a:solidFill>
                <a:srgbClr val="006621"/>
              </a:solidFill>
              <a:effectLst/>
              <a:latin typeface="Roboto" panose="02000000000000000000" pitchFamily="2" charset="0"/>
            </a:endParaRPr>
          </a:p>
          <a:p>
            <a:r>
              <a:rPr lang="en-IN" dirty="0">
                <a:hlinkClick r:id="rId5"/>
              </a:rPr>
              <a:t>GUI Programming in Python - Python Geeks</a:t>
            </a:r>
            <a:br>
              <a:rPr lang="en-IN" b="0" i="0" u="sng" dirty="0">
                <a:solidFill>
                  <a:srgbClr val="600090"/>
                </a:solidFill>
                <a:effectLst/>
                <a:latin typeface="Roboto" panose="02000000000000000000" pitchFamily="2" charset="0"/>
                <a:hlinkClick r:id="rId6"/>
              </a:rPr>
            </a:br>
            <a:endParaRPr lang="en-IN" b="0" i="0" u="sng" dirty="0">
              <a:solidFill>
                <a:srgbClr val="600090"/>
              </a:solidFill>
              <a:effectLst/>
              <a:latin typeface="Roboto" panose="02000000000000000000" pitchFamily="2" charset="0"/>
            </a:endParaRPr>
          </a:p>
        </p:txBody>
      </p:sp>
    </p:spTree>
    <p:extLst>
      <p:ext uri="{BB962C8B-B14F-4D97-AF65-F5344CB8AC3E}">
        <p14:creationId xmlns:p14="http://schemas.microsoft.com/office/powerpoint/2010/main" val="68371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D617ED-3C99-31FE-29FF-A85B463BD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2"/>
            <a:ext cx="12192000" cy="6858000"/>
          </a:xfrm>
          <a:prstGeom prst="rect">
            <a:avLst/>
          </a:prstGeom>
        </p:spPr>
      </p:pic>
    </p:spTree>
    <p:extLst>
      <p:ext uri="{BB962C8B-B14F-4D97-AF65-F5344CB8AC3E}">
        <p14:creationId xmlns:p14="http://schemas.microsoft.com/office/powerpoint/2010/main" val="36660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47865-BF4F-EA74-C8E0-6D1F51B1C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55" y="756343"/>
            <a:ext cx="8657863" cy="5733947"/>
          </a:xfrm>
          <a:prstGeom prst="rect">
            <a:avLst/>
          </a:prstGeom>
        </p:spPr>
      </p:pic>
    </p:spTree>
    <p:extLst>
      <p:ext uri="{BB962C8B-B14F-4D97-AF65-F5344CB8AC3E}">
        <p14:creationId xmlns:p14="http://schemas.microsoft.com/office/powerpoint/2010/main" val="82152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CBAD-582F-E19D-61B8-0DC2C889AE8A}"/>
              </a:ext>
            </a:extLst>
          </p:cNvPr>
          <p:cNvSpPr>
            <a:spLocks noGrp="1"/>
          </p:cNvSpPr>
          <p:nvPr>
            <p:ph type="title"/>
          </p:nvPr>
        </p:nvSpPr>
        <p:spPr>
          <a:xfrm>
            <a:off x="1059299" y="231494"/>
            <a:ext cx="8596668" cy="1365812"/>
          </a:xfrm>
        </p:spPr>
        <p:txBody>
          <a:bodyPr>
            <a:normAutofit/>
          </a:bodyPr>
          <a:lstStyle/>
          <a:p>
            <a:pPr algn="ctr"/>
            <a:r>
              <a:rPr lang="en-IN" sz="3200" b="1" dirty="0"/>
              <a:t>TABLE OF CONTENTS</a:t>
            </a:r>
          </a:p>
        </p:txBody>
      </p:sp>
      <p:sp>
        <p:nvSpPr>
          <p:cNvPr id="3" name="Content Placeholder 2">
            <a:extLst>
              <a:ext uri="{FF2B5EF4-FFF2-40B4-BE49-F238E27FC236}">
                <a16:creationId xmlns:a16="http://schemas.microsoft.com/office/drawing/2014/main" id="{C697ECDC-1B7D-C375-59F2-79F0B8546CA0}"/>
              </a:ext>
            </a:extLst>
          </p:cNvPr>
          <p:cNvSpPr>
            <a:spLocks noGrp="1"/>
          </p:cNvSpPr>
          <p:nvPr>
            <p:ph idx="1"/>
          </p:nvPr>
        </p:nvSpPr>
        <p:spPr>
          <a:xfrm>
            <a:off x="422691" y="1713053"/>
            <a:ext cx="8596668" cy="4397757"/>
          </a:xfrm>
        </p:spPr>
        <p:txBody>
          <a:bodyPr>
            <a:normAutofit/>
          </a:bodyPr>
          <a:lstStyle/>
          <a:p>
            <a:pPr marL="0" indent="0">
              <a:buNone/>
            </a:pPr>
            <a:r>
              <a:rPr lang="en-IN" dirty="0"/>
              <a:t>1. Introduction</a:t>
            </a:r>
          </a:p>
          <a:p>
            <a:pPr marL="0" indent="0">
              <a:buNone/>
            </a:pPr>
            <a:r>
              <a:rPr lang="en-IN" dirty="0"/>
              <a:t>2.Basic function</a:t>
            </a:r>
          </a:p>
          <a:p>
            <a:pPr marL="0" indent="0">
              <a:buNone/>
            </a:pPr>
            <a:r>
              <a:rPr lang="en-IN" dirty="0"/>
              <a:t>3.proposed system </a:t>
            </a:r>
          </a:p>
          <a:p>
            <a:pPr>
              <a:buFont typeface="Wingdings" panose="05000000000000000000" pitchFamily="2" charset="2"/>
              <a:buChar char="§"/>
            </a:pPr>
            <a:r>
              <a:rPr lang="en-IN" dirty="0"/>
              <a:t>Description</a:t>
            </a:r>
          </a:p>
          <a:p>
            <a:pPr>
              <a:buFont typeface="Wingdings" panose="05000000000000000000" pitchFamily="2" charset="2"/>
              <a:buChar char="§"/>
            </a:pPr>
            <a:r>
              <a:rPr lang="en-IN" dirty="0"/>
              <a:t>System requirements</a:t>
            </a:r>
          </a:p>
          <a:p>
            <a:pPr marL="0" indent="0">
              <a:buNone/>
            </a:pPr>
            <a:r>
              <a:rPr lang="en-IN" dirty="0"/>
              <a:t>4. System design</a:t>
            </a:r>
          </a:p>
          <a:p>
            <a:pPr marL="0" indent="0">
              <a:buNone/>
            </a:pPr>
            <a:r>
              <a:rPr lang="en-IN" dirty="0"/>
              <a:t>5. Source code</a:t>
            </a:r>
          </a:p>
          <a:p>
            <a:pPr marL="0" indent="0">
              <a:buNone/>
            </a:pPr>
            <a:r>
              <a:rPr lang="en-IN" dirty="0"/>
              <a:t>6. Testing           </a:t>
            </a:r>
          </a:p>
          <a:p>
            <a:pPr marL="0" indent="0">
              <a:buNone/>
            </a:pPr>
            <a:r>
              <a:rPr lang="en-IN" dirty="0"/>
              <a:t>7.Error Window </a:t>
            </a:r>
          </a:p>
          <a:p>
            <a:pPr marL="0" indent="0">
              <a:buNone/>
            </a:pPr>
            <a:r>
              <a:rPr lang="en-IN" dirty="0"/>
              <a:t>8.Future scope of the project               </a:t>
            </a:r>
          </a:p>
        </p:txBody>
      </p:sp>
    </p:spTree>
    <p:extLst>
      <p:ext uri="{BB962C8B-B14F-4D97-AF65-F5344CB8AC3E}">
        <p14:creationId xmlns:p14="http://schemas.microsoft.com/office/powerpoint/2010/main" val="98268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3135-3C02-F97B-E8EF-F6D02D2A0338}"/>
              </a:ext>
            </a:extLst>
          </p:cNvPr>
          <p:cNvSpPr>
            <a:spLocks noGrp="1"/>
          </p:cNvSpPr>
          <p:nvPr>
            <p:ph type="title"/>
          </p:nvPr>
        </p:nvSpPr>
        <p:spPr>
          <a:xfrm>
            <a:off x="4190035" y="0"/>
            <a:ext cx="6631329" cy="1516282"/>
          </a:xfrm>
        </p:spPr>
        <p:txBody>
          <a:bodyPr/>
          <a:lstStyle/>
          <a:p>
            <a:r>
              <a:rPr lang="en-IN" sz="3200" b="1" dirty="0"/>
              <a:t>INTRODUCTION</a:t>
            </a:r>
          </a:p>
        </p:txBody>
      </p:sp>
      <p:sp>
        <p:nvSpPr>
          <p:cNvPr id="3" name="Content Placeholder 2">
            <a:extLst>
              <a:ext uri="{FF2B5EF4-FFF2-40B4-BE49-F238E27FC236}">
                <a16:creationId xmlns:a16="http://schemas.microsoft.com/office/drawing/2014/main" id="{815179DB-BE5D-F9CE-9F8C-DAD9806BD3FB}"/>
              </a:ext>
            </a:extLst>
          </p:cNvPr>
          <p:cNvSpPr>
            <a:spLocks noGrp="1"/>
          </p:cNvSpPr>
          <p:nvPr>
            <p:ph idx="1"/>
          </p:nvPr>
        </p:nvSpPr>
        <p:spPr>
          <a:xfrm>
            <a:off x="92597" y="902826"/>
            <a:ext cx="11353800" cy="5297287"/>
          </a:xfrm>
        </p:spPr>
        <p:txBody>
          <a:bodyPr>
            <a:normAutofit lnSpcReduction="10000"/>
          </a:bodyPr>
          <a:lstStyle/>
          <a:p>
            <a:pPr marL="0" indent="0" algn="ctr">
              <a:buNone/>
            </a:pPr>
            <a:r>
              <a:rPr lang="en-IN" b="1" dirty="0"/>
              <a:t>   </a:t>
            </a:r>
            <a:r>
              <a:rPr lang="en-IN" sz="2400" b="1" dirty="0"/>
              <a:t>Smart Calculator :</a:t>
            </a:r>
          </a:p>
          <a:p>
            <a:pPr marL="0" indent="0">
              <a:buNone/>
            </a:pPr>
            <a:r>
              <a:rPr lang="en-IN" dirty="0"/>
              <a:t> </a:t>
            </a:r>
          </a:p>
          <a:p>
            <a:pPr marL="0" indent="0">
              <a:buNone/>
            </a:pPr>
            <a:r>
              <a:rPr lang="en-IN" sz="2400" dirty="0"/>
              <a:t>The calculator was written by Rolf Howarth in early 1996.</a:t>
            </a:r>
          </a:p>
          <a:p>
            <a:pPr marL="0" indent="0">
              <a:buNone/>
            </a:pPr>
            <a:r>
              <a:rPr lang="en-IN" sz="2400" dirty="0"/>
              <a:t>A fully featured smart calculator with proper operator precedence is implemented, including trig functions and logarithm, factorial,12 levels of parenthesis, logs to base 2, bitwise logical operators, hex, octal, binary, and ASCH display.</a:t>
            </a:r>
          </a:p>
          <a:p>
            <a:pPr marL="0" indent="0">
              <a:buNone/>
            </a:pPr>
            <a:endParaRPr lang="en-IN" sz="2400" dirty="0"/>
          </a:p>
          <a:p>
            <a:pPr marL="0" indent="0">
              <a:buNone/>
            </a:pPr>
            <a:r>
              <a:rPr lang="en-IN" sz="2400" dirty="0"/>
              <a:t>The calculator is written in JavaScript, and you are welcome to see the JavaScript source(visible within the HTML page) for personal education purposes as long as recognize that it is copywritten and in the public domain. this calculator is now available as a part of the hummingbird, s enterprise information portal all inquiries regarding the license calculator should be directed to hummingbird ltd.</a:t>
            </a:r>
          </a:p>
        </p:txBody>
      </p:sp>
    </p:spTree>
    <p:extLst>
      <p:ext uri="{BB962C8B-B14F-4D97-AF65-F5344CB8AC3E}">
        <p14:creationId xmlns:p14="http://schemas.microsoft.com/office/powerpoint/2010/main" val="329489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E86D-646A-F8C9-D881-D38BD2A90020}"/>
              </a:ext>
            </a:extLst>
          </p:cNvPr>
          <p:cNvSpPr>
            <a:spLocks noGrp="1"/>
          </p:cNvSpPr>
          <p:nvPr>
            <p:ph type="title"/>
          </p:nvPr>
        </p:nvSpPr>
        <p:spPr>
          <a:xfrm>
            <a:off x="860779" y="0"/>
            <a:ext cx="10439400" cy="941161"/>
          </a:xfrm>
        </p:spPr>
        <p:txBody>
          <a:bodyPr/>
          <a:lstStyle/>
          <a:p>
            <a:r>
              <a:rPr lang="en-IN" dirty="0"/>
              <a:t>                        </a:t>
            </a:r>
            <a:r>
              <a:rPr lang="en-IN" sz="3200" b="1" dirty="0"/>
              <a:t>BASIC FUNCTIONS </a:t>
            </a:r>
          </a:p>
        </p:txBody>
      </p:sp>
      <p:sp>
        <p:nvSpPr>
          <p:cNvPr id="3" name="Content Placeholder 2">
            <a:extLst>
              <a:ext uri="{FF2B5EF4-FFF2-40B4-BE49-F238E27FC236}">
                <a16:creationId xmlns:a16="http://schemas.microsoft.com/office/drawing/2014/main" id="{9783829F-ED4C-6D81-166D-9EA184980572}"/>
              </a:ext>
            </a:extLst>
          </p:cNvPr>
          <p:cNvSpPr>
            <a:spLocks noGrp="1"/>
          </p:cNvSpPr>
          <p:nvPr>
            <p:ph idx="1"/>
          </p:nvPr>
        </p:nvSpPr>
        <p:spPr>
          <a:xfrm>
            <a:off x="601885" y="821804"/>
            <a:ext cx="10957188" cy="6036196"/>
          </a:xfrm>
        </p:spPr>
        <p:txBody>
          <a:bodyPr>
            <a:normAutofit fontScale="92500" lnSpcReduction="10000"/>
          </a:bodyPr>
          <a:lstStyle/>
          <a:p>
            <a:pPr marL="0" indent="0">
              <a:buNone/>
            </a:pPr>
            <a:r>
              <a:rPr lang="en-IN" sz="2000" b="1" u="sng" dirty="0"/>
              <a:t>Addition: </a:t>
            </a:r>
          </a:p>
          <a:p>
            <a:pPr marL="0" indent="0">
              <a:buNone/>
            </a:pPr>
            <a:r>
              <a:rPr lang="en-IN" sz="2000" dirty="0"/>
              <a:t>The addition(sum function) is used by clicking on the “+” button or using the command. The result of the function results in (</a:t>
            </a:r>
            <a:r>
              <a:rPr lang="en-IN" sz="2000" dirty="0" err="1"/>
              <a:t>a+b</a:t>
            </a:r>
            <a:r>
              <a:rPr lang="en-IN" sz="2000" dirty="0"/>
              <a:t>).</a:t>
            </a:r>
          </a:p>
          <a:p>
            <a:pPr marL="0" indent="0">
              <a:buNone/>
            </a:pPr>
            <a:r>
              <a:rPr lang="en-IN" sz="2000" b="1" u="sng" dirty="0"/>
              <a:t>Subtraction:</a:t>
            </a:r>
          </a:p>
          <a:p>
            <a:pPr marL="0" indent="0">
              <a:buNone/>
            </a:pPr>
            <a:r>
              <a:rPr lang="en-IN" sz="2000" dirty="0"/>
              <a:t>The subtraction(minus function) is used by clicking on the “-” button or using the keyboard. The function result in a-b.</a:t>
            </a:r>
          </a:p>
          <a:p>
            <a:pPr marL="0" indent="0">
              <a:buNone/>
            </a:pPr>
            <a:r>
              <a:rPr lang="en-IN" sz="2000" b="1" u="sng" dirty="0"/>
              <a:t>Multiplication: </a:t>
            </a:r>
          </a:p>
          <a:p>
            <a:pPr marL="0" indent="0">
              <a:buNone/>
            </a:pPr>
            <a:r>
              <a:rPr lang="en-IN" sz="2000" dirty="0"/>
              <a:t>The multiplication(times function) is used by clicking on the “*” button or using the keyboard. The function results in a*b.</a:t>
            </a:r>
          </a:p>
          <a:p>
            <a:pPr marL="0" indent="0">
              <a:buNone/>
            </a:pPr>
            <a:r>
              <a:rPr lang="en-IN" sz="2000" b="1" u="sng" dirty="0"/>
              <a:t>Division:</a:t>
            </a:r>
          </a:p>
          <a:p>
            <a:pPr marL="0" indent="0">
              <a:buNone/>
            </a:pPr>
            <a:r>
              <a:rPr lang="en-IN" sz="2000" dirty="0"/>
              <a:t>The division (divide function) is used by clicking on the “/” button or using the keyboard. The function results in a/b.</a:t>
            </a:r>
          </a:p>
          <a:p>
            <a:pPr marL="0" indent="0">
              <a:buNone/>
            </a:pPr>
            <a:r>
              <a:rPr lang="en-IN" sz="2000" b="1" u="sng" dirty="0"/>
              <a:t>Sign:</a:t>
            </a:r>
          </a:p>
          <a:p>
            <a:pPr marL="0" indent="0">
              <a:buNone/>
            </a:pPr>
            <a:r>
              <a:rPr lang="en-IN" sz="2000" dirty="0"/>
              <a:t>The Sign key(negative key) is used by clicking on the “(-)” button. the function results in (-1)*x.</a:t>
            </a:r>
          </a:p>
          <a:p>
            <a:pPr marL="0" indent="0">
              <a:buNone/>
            </a:pPr>
            <a:r>
              <a:rPr lang="en-IN" sz="2000" b="1" u="sng" dirty="0"/>
              <a:t>Square:</a:t>
            </a:r>
          </a:p>
          <a:p>
            <a:pPr marL="0" indent="0">
              <a:buNone/>
            </a:pPr>
            <a:r>
              <a:rPr lang="en-IN" sz="2000" dirty="0"/>
              <a:t>The square function is used by clicking on the “x^2” button or type “^2”. the function results in x*x.</a:t>
            </a:r>
          </a:p>
          <a:p>
            <a:pPr marL="0" indent="0">
              <a:buNone/>
            </a:pPr>
            <a:endParaRPr lang="en-IN" dirty="0"/>
          </a:p>
        </p:txBody>
      </p:sp>
    </p:spTree>
    <p:extLst>
      <p:ext uri="{BB962C8B-B14F-4D97-AF65-F5344CB8AC3E}">
        <p14:creationId xmlns:p14="http://schemas.microsoft.com/office/powerpoint/2010/main" val="226857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2468B-FB38-FC46-249E-2C37719C0BF4}"/>
              </a:ext>
            </a:extLst>
          </p:cNvPr>
          <p:cNvSpPr>
            <a:spLocks noGrp="1"/>
          </p:cNvSpPr>
          <p:nvPr>
            <p:ph idx="1"/>
          </p:nvPr>
        </p:nvSpPr>
        <p:spPr>
          <a:xfrm>
            <a:off x="597159" y="121298"/>
            <a:ext cx="10756641" cy="6811347"/>
          </a:xfrm>
        </p:spPr>
        <p:txBody>
          <a:bodyPr>
            <a:normAutofit fontScale="85000" lnSpcReduction="20000"/>
          </a:bodyPr>
          <a:lstStyle/>
          <a:p>
            <a:pPr marL="0" indent="0">
              <a:buNone/>
            </a:pPr>
            <a:r>
              <a:rPr lang="en-IN" sz="2000" b="1" u="sng" dirty="0"/>
              <a:t>Square root:</a:t>
            </a:r>
          </a:p>
          <a:p>
            <a:pPr marL="0" indent="0">
              <a:buNone/>
            </a:pPr>
            <a:r>
              <a:rPr lang="en-IN" sz="2000" dirty="0"/>
              <a:t>The square root function is used by clicking on the “x” button or typing “sqrt()”.this function represents x^.5 where the result squared is equal to x.</a:t>
            </a:r>
          </a:p>
          <a:p>
            <a:pPr marL="0" indent="0">
              <a:buNone/>
            </a:pPr>
            <a:r>
              <a:rPr lang="en-IN" sz="2000" b="1" u="sng" dirty="0"/>
              <a:t>Raise to power:</a:t>
            </a:r>
          </a:p>
          <a:p>
            <a:pPr marL="0" indent="0">
              <a:buNone/>
            </a:pPr>
            <a:r>
              <a:rPr lang="en-IN" sz="2000" dirty="0"/>
              <a:t>The Raise to the power (y raised to x function) is used by clicking on the “y^x” button or typing”^”</a:t>
            </a:r>
          </a:p>
          <a:p>
            <a:pPr marL="0" indent="0">
              <a:buNone/>
            </a:pPr>
            <a:r>
              <a:rPr lang="en-IN" sz="2000" b="1" u="sng" dirty="0"/>
              <a:t>Natural exponential: </a:t>
            </a:r>
          </a:p>
          <a:p>
            <a:pPr marL="0" indent="0">
              <a:buNone/>
            </a:pPr>
            <a:r>
              <a:rPr lang="en-IN" sz="2000" dirty="0"/>
              <a:t>The natural exponential (e raised to the x) is used by clicking on the “</a:t>
            </a:r>
            <a:r>
              <a:rPr lang="en-IN" sz="2000" dirty="0" err="1"/>
              <a:t>e^x</a:t>
            </a:r>
            <a:r>
              <a:rPr lang="en-IN" sz="2000" dirty="0"/>
              <a:t>” button or typing “exp()”.the result is e(2.71828….) raised to x</a:t>
            </a:r>
          </a:p>
          <a:p>
            <a:pPr marL="0" indent="0">
              <a:buNone/>
            </a:pPr>
            <a:r>
              <a:rPr lang="en-IN" sz="2000" b="1" u="sng" dirty="0"/>
              <a:t>Logarithm:</a:t>
            </a:r>
          </a:p>
          <a:p>
            <a:pPr marL="0" indent="0">
              <a:buNone/>
            </a:pPr>
            <a:r>
              <a:rPr lang="en-IN" sz="2000" dirty="0"/>
              <a:t>The logarithm(LOG) is used by clicking on the “LOG” button or typing “LOG()”</a:t>
            </a:r>
          </a:p>
          <a:p>
            <a:pPr marL="0" indent="0">
              <a:buNone/>
            </a:pPr>
            <a:r>
              <a:rPr lang="en-IN" sz="2000" b="1" u="sng" dirty="0"/>
              <a:t>Natural logarithm:</a:t>
            </a:r>
          </a:p>
          <a:p>
            <a:pPr marL="0" indent="0">
              <a:buNone/>
            </a:pPr>
            <a:r>
              <a:rPr lang="en-IN" sz="2000" dirty="0"/>
              <a:t>The natural algorithm(LN) is used by clicking on the “ln” button or typing “ln()”</a:t>
            </a:r>
          </a:p>
          <a:p>
            <a:pPr marL="0" indent="0">
              <a:buNone/>
            </a:pPr>
            <a:r>
              <a:rPr lang="en-IN" sz="2000" b="1" u="sng" dirty="0"/>
              <a:t>Inverse:</a:t>
            </a:r>
          </a:p>
          <a:p>
            <a:pPr marL="0" indent="0">
              <a:buNone/>
            </a:pPr>
            <a:r>
              <a:rPr lang="en-IN" sz="2000" dirty="0"/>
              <a:t>Multiplication inverse (reciprocal function) is used by pressing the “1/x” button or typing “inv(“.this function is the same as x^-1 or dividing 1 by number</a:t>
            </a:r>
          </a:p>
          <a:p>
            <a:pPr marL="0" indent="0">
              <a:buNone/>
            </a:pPr>
            <a:r>
              <a:rPr lang="en-IN" sz="2000" b="1" u="sng" dirty="0"/>
              <a:t>Exponent:</a:t>
            </a:r>
          </a:p>
          <a:p>
            <a:pPr marL="0" indent="0">
              <a:buNone/>
            </a:pPr>
            <a:r>
              <a:rPr lang="en-IN" sz="2000" dirty="0"/>
              <a:t>Numbers with exponents of 10 are displayed with an “e” for example 4.5e+100 or 4.5e-100. this function represents 10^x numbers that are automatically displayed in the format when the number is too large or too small for the display to enter a number in this format use the exponent key “EEX”.to do this enter mantissa (the non exponent part)then press “EEX” or type “e” and then enter the exponent.</a:t>
            </a:r>
          </a:p>
          <a:p>
            <a:pPr marL="0" indent="0">
              <a:buNone/>
            </a:pPr>
            <a:r>
              <a:rPr lang="en-IN" sz="2000" b="1" u="sng" dirty="0"/>
              <a:t>Factorial:</a:t>
            </a:r>
          </a:p>
          <a:p>
            <a:pPr marL="0" indent="0">
              <a:buNone/>
            </a:pPr>
            <a:r>
              <a:rPr lang="en-IN" sz="2000" dirty="0"/>
              <a:t>The factorial function is used by clicking the “I” button or typing “I”</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403977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B641-0891-F51D-1ED7-A76FDAEEAF14}"/>
              </a:ext>
            </a:extLst>
          </p:cNvPr>
          <p:cNvSpPr>
            <a:spLocks noGrp="1"/>
          </p:cNvSpPr>
          <p:nvPr>
            <p:ph type="title"/>
          </p:nvPr>
        </p:nvSpPr>
        <p:spPr>
          <a:xfrm>
            <a:off x="432870" y="0"/>
            <a:ext cx="10747310" cy="493291"/>
          </a:xfrm>
        </p:spPr>
        <p:txBody>
          <a:bodyPr>
            <a:normAutofit fontScale="90000"/>
          </a:bodyPr>
          <a:lstStyle/>
          <a:p>
            <a:r>
              <a:rPr lang="en-IN" dirty="0"/>
              <a:t>                              </a:t>
            </a:r>
            <a:r>
              <a:rPr lang="en-IN" sz="3600" b="1" dirty="0"/>
              <a:t>Proposed System </a:t>
            </a:r>
          </a:p>
        </p:txBody>
      </p:sp>
      <p:sp>
        <p:nvSpPr>
          <p:cNvPr id="3" name="Content Placeholder 2">
            <a:extLst>
              <a:ext uri="{FF2B5EF4-FFF2-40B4-BE49-F238E27FC236}">
                <a16:creationId xmlns:a16="http://schemas.microsoft.com/office/drawing/2014/main" id="{F41088A0-81EC-B7DE-8A99-099245BEF4B8}"/>
              </a:ext>
            </a:extLst>
          </p:cNvPr>
          <p:cNvSpPr>
            <a:spLocks noGrp="1"/>
          </p:cNvSpPr>
          <p:nvPr>
            <p:ph idx="1"/>
          </p:nvPr>
        </p:nvSpPr>
        <p:spPr>
          <a:xfrm>
            <a:off x="727788" y="996546"/>
            <a:ext cx="10626012" cy="5225241"/>
          </a:xfrm>
        </p:spPr>
        <p:txBody>
          <a:bodyPr>
            <a:normAutofit/>
          </a:bodyPr>
          <a:lstStyle/>
          <a:p>
            <a:pPr marL="0" indent="0">
              <a:buNone/>
            </a:pPr>
            <a:r>
              <a:rPr lang="en-US" dirty="0"/>
              <a:t>The following documentation is a project the “Name of the term paper allotted”. It is a detailed summary of all the drawbacks of the old system and how the new proposed system overcomes these shortcomings. The new system takes into account various factors while designing a new system. It keeps into account the Economical bandwidth available for the new system. The foremost thing that is taken care of is the Need and Requirements of the User.</a:t>
            </a:r>
          </a:p>
          <a:p>
            <a:pPr marL="0" indent="0">
              <a:buNone/>
            </a:pPr>
            <a:r>
              <a:rPr lang="en-US" dirty="0"/>
              <a:t> DESCRIPTION Before developing software we keep the following things in mind that we can develop powerful and quality software</a:t>
            </a:r>
          </a:p>
          <a:p>
            <a:pPr marL="0" indent="0">
              <a:buNone/>
            </a:pPr>
            <a:r>
              <a:rPr lang="en-US" dirty="0"/>
              <a:t> PROBLEM STATEMENT  Problem statement was to design a module:  </a:t>
            </a:r>
          </a:p>
          <a:p>
            <a:pPr marL="0" indent="0">
              <a:buNone/>
            </a:pPr>
            <a:r>
              <a:rPr lang="en-US" dirty="0"/>
              <a:t>Which is user-friendly  Which will restrict the user from accessing other users’ data.  Which will help the user in viewing his data and privileges.  Which will help the administrator to handle all the changes.</a:t>
            </a:r>
          </a:p>
          <a:p>
            <a:pPr marL="0" indent="0">
              <a:buNone/>
            </a:pPr>
            <a:r>
              <a:rPr lang="en-US" dirty="0"/>
              <a:t> FUNCTIONS TO BE PROVIDED: The system will be user-friendly and completely menu driven so that the users shall have no problem in using all options.  The system will be efficient and fast in response.  The system will be customized according to needs.</a:t>
            </a:r>
          </a:p>
        </p:txBody>
      </p:sp>
    </p:spTree>
    <p:extLst>
      <p:ext uri="{BB962C8B-B14F-4D97-AF65-F5344CB8AC3E}">
        <p14:creationId xmlns:p14="http://schemas.microsoft.com/office/powerpoint/2010/main" val="406004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64C7-00F0-663C-E06B-75F246B2F2AA}"/>
              </a:ext>
            </a:extLst>
          </p:cNvPr>
          <p:cNvSpPr>
            <a:spLocks noGrp="1"/>
          </p:cNvSpPr>
          <p:nvPr>
            <p:ph type="title"/>
          </p:nvPr>
        </p:nvSpPr>
        <p:spPr>
          <a:xfrm>
            <a:off x="658586" y="0"/>
            <a:ext cx="10420738" cy="735887"/>
          </a:xfrm>
        </p:spPr>
        <p:txBody>
          <a:bodyPr/>
          <a:lstStyle/>
          <a:p>
            <a:r>
              <a:rPr lang="en-IN" dirty="0"/>
              <a:t>                           </a:t>
            </a:r>
            <a:r>
              <a:rPr lang="en-IN" sz="3200" b="1" dirty="0"/>
              <a:t>SYSTEM DESIGN</a:t>
            </a:r>
          </a:p>
        </p:txBody>
      </p:sp>
      <p:sp>
        <p:nvSpPr>
          <p:cNvPr id="5" name="TextBox 4">
            <a:extLst>
              <a:ext uri="{FF2B5EF4-FFF2-40B4-BE49-F238E27FC236}">
                <a16:creationId xmlns:a16="http://schemas.microsoft.com/office/drawing/2014/main" id="{CD6D94C8-87FB-B8E0-9EF1-5633403D1721}"/>
              </a:ext>
            </a:extLst>
          </p:cNvPr>
          <p:cNvSpPr txBox="1"/>
          <p:nvPr/>
        </p:nvSpPr>
        <p:spPr>
          <a:xfrm>
            <a:off x="475861" y="1623527"/>
            <a:ext cx="10786188" cy="3416320"/>
          </a:xfrm>
          <a:prstGeom prst="rect">
            <a:avLst/>
          </a:prstGeom>
          <a:noFill/>
        </p:spPr>
        <p:txBody>
          <a:bodyPr wrap="square">
            <a:spAutoFit/>
          </a:bodyPr>
          <a:lstStyle/>
          <a:p>
            <a:r>
              <a:rPr lang="en-US" sz="2400" dirty="0"/>
              <a:t>Then we began with the design phase of the system. System design is a solution, a “HOW TO” approach to the creation of a new system. It translates system requirements into ways by which they can be made operational. It is a translational from a user oriented document to a document oriented programmers. For that, it provides the understanding and procedural details necessary for the implementation. Here we use Flowchart to supplement the working of the new system. The system thus made should be reliable, durable and above all should have least possible maintenance costs. It should overcome all the drawbacks of the Old existing system and most Important of all meet the user requirements</a:t>
            </a:r>
            <a:r>
              <a:rPr lang="en-US" dirty="0"/>
              <a:t>.</a:t>
            </a:r>
            <a:endParaRPr lang="en-IN" dirty="0"/>
          </a:p>
        </p:txBody>
      </p:sp>
    </p:spTree>
    <p:extLst>
      <p:ext uri="{BB962C8B-B14F-4D97-AF65-F5344CB8AC3E}">
        <p14:creationId xmlns:p14="http://schemas.microsoft.com/office/powerpoint/2010/main" val="421962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404-E0E1-CFE8-9753-033A9A8B2E46}"/>
              </a:ext>
            </a:extLst>
          </p:cNvPr>
          <p:cNvSpPr>
            <a:spLocks noGrp="1"/>
          </p:cNvSpPr>
          <p:nvPr>
            <p:ph type="title"/>
          </p:nvPr>
        </p:nvSpPr>
        <p:spPr>
          <a:xfrm>
            <a:off x="348638" y="-68826"/>
            <a:ext cx="8596668" cy="953730"/>
          </a:xfrm>
        </p:spPr>
        <p:txBody>
          <a:bodyPr/>
          <a:lstStyle/>
          <a:p>
            <a:r>
              <a:rPr lang="en-IN" dirty="0"/>
              <a:t>                            </a:t>
            </a:r>
            <a:r>
              <a:rPr lang="en-IN" sz="3200" b="1" dirty="0"/>
              <a:t>APPLICATIONS</a:t>
            </a:r>
          </a:p>
        </p:txBody>
      </p:sp>
      <p:sp>
        <p:nvSpPr>
          <p:cNvPr id="5" name="TextBox 4">
            <a:extLst>
              <a:ext uri="{FF2B5EF4-FFF2-40B4-BE49-F238E27FC236}">
                <a16:creationId xmlns:a16="http://schemas.microsoft.com/office/drawing/2014/main" id="{C10EA70B-8BAF-6CAE-82DC-66FCA3E1CF27}"/>
              </a:ext>
            </a:extLst>
          </p:cNvPr>
          <p:cNvSpPr txBox="1"/>
          <p:nvPr/>
        </p:nvSpPr>
        <p:spPr>
          <a:xfrm>
            <a:off x="348638" y="884905"/>
            <a:ext cx="11603877" cy="4247317"/>
          </a:xfrm>
          <a:prstGeom prst="rect">
            <a:avLst/>
          </a:prstGeom>
          <a:noFill/>
        </p:spPr>
        <p:txBody>
          <a:bodyPr wrap="square">
            <a:spAutoFit/>
          </a:bodyPr>
          <a:lstStyle/>
          <a:p>
            <a:pPr marL="285750" indent="-285750">
              <a:buFont typeface="Arial" panose="020B0604020202020204" pitchFamily="34" charset="0"/>
              <a:buChar char="•"/>
            </a:pPr>
            <a:r>
              <a:rPr lang="en-US" dirty="0"/>
              <a:t>In most countries, students use calculators for schoolwork. There was some initial resistance to the idea out of fear that basic arithmetic skills would suffer. There remains disagreement about the importance of the ability to perform calculations "in the head", with some curricular strictly calculator use until a certain level of proficiency has been obtained, while others concentrate more on teaching estimation techniques and problem-solving. </a:t>
            </a:r>
          </a:p>
          <a:p>
            <a:pPr marL="285750" indent="-285750">
              <a:buFont typeface="Arial" panose="020B0604020202020204" pitchFamily="34" charset="0"/>
              <a:buChar char="•"/>
            </a:pPr>
            <a:r>
              <a:rPr lang="en-US" dirty="0"/>
              <a:t>Research suggests that inadequate guidance in the use of calculating tools can restrict the kind of mathematical thinking that students engage in. Others have argued that calculator use can even cause core mathematical skills to atrophy, or that such use can prevent understanding of advanced algebraic concepts.</a:t>
            </a:r>
          </a:p>
          <a:p>
            <a:pPr marL="285750" indent="-285750">
              <a:buFont typeface="Arial" panose="020B0604020202020204" pitchFamily="34" charset="0"/>
              <a:buChar char="•"/>
            </a:pPr>
            <a:r>
              <a:rPr lang="en-US" dirty="0"/>
              <a:t> There are other concerns - for example, that a pupil could use the calculator in the wrong fashion but believe the answer because that was the result given. Teachers try to combat this by encouraging the student to make an estimate of the result manually and ensuring it roughly agrees with the calculated result.</a:t>
            </a:r>
          </a:p>
          <a:p>
            <a:pPr marL="285750" indent="-285750">
              <a:buFont typeface="Arial" panose="020B0604020202020204" pitchFamily="34" charset="0"/>
              <a:buChar char="•"/>
            </a:pPr>
            <a:r>
              <a:rPr lang="en-US" dirty="0"/>
              <a:t> Also, it is possible for a child to type in−1 × −1 and obtain the correct answer '1' without realizing the principle involved. In this sense, the calculator becomes a crutch rather than a learning tool, and it can slow down students in exam conditions as they check even the most trivial result on a calculator.</a:t>
            </a:r>
            <a:endParaRPr lang="en-IN" dirty="0"/>
          </a:p>
        </p:txBody>
      </p:sp>
    </p:spTree>
    <p:extLst>
      <p:ext uri="{BB962C8B-B14F-4D97-AF65-F5344CB8AC3E}">
        <p14:creationId xmlns:p14="http://schemas.microsoft.com/office/powerpoint/2010/main" val="3457439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411</TotalTime>
  <Words>1561</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Roboto</vt:lpstr>
      <vt:lpstr>Trebuchet MS</vt:lpstr>
      <vt:lpstr>Wingdings</vt:lpstr>
      <vt:lpstr>Wingdings 3</vt:lpstr>
      <vt:lpstr>Facet</vt:lpstr>
      <vt:lpstr>PROJECT REPORT</vt:lpstr>
      <vt:lpstr>PowerPoint Presentation</vt:lpstr>
      <vt:lpstr>TABLE OF CONTENTS</vt:lpstr>
      <vt:lpstr>INTRODUCTION</vt:lpstr>
      <vt:lpstr>                        BASIC FUNCTIONS </vt:lpstr>
      <vt:lpstr>PowerPoint Presentation</vt:lpstr>
      <vt:lpstr>                              Proposed System </vt:lpstr>
      <vt:lpstr>                           SYSTEM DESIGN</vt:lpstr>
      <vt:lpstr>                            APPLICATIONS</vt:lpstr>
      <vt:lpstr>                                                                                          </vt:lpstr>
      <vt:lpstr>                                              TESTING</vt:lpstr>
      <vt:lpstr>ERROR WINDOW </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garg</dc:creator>
  <cp:lastModifiedBy>arnav garg</cp:lastModifiedBy>
  <cp:revision>11</cp:revision>
  <dcterms:created xsi:type="dcterms:W3CDTF">2022-12-01T04:05:50Z</dcterms:created>
  <dcterms:modified xsi:type="dcterms:W3CDTF">2022-12-13T10:03:38Z</dcterms:modified>
</cp:coreProperties>
</file>