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Raleway SemiBold"/>
      <p:regular r:id="rId37"/>
      <p:bold r:id="rId38"/>
      <p:italic r:id="rId39"/>
      <p:boldItalic r:id="rId40"/>
    </p:embeddedFont>
    <p:embeddedFont>
      <p:font typeface="Raleway ExtraBold"/>
      <p:bold r:id="rId41"/>
      <p:boldItalic r:id="rId42"/>
    </p:embeddedFont>
    <p:embeddedFont>
      <p:font typeface="Source Sans Pro Black"/>
      <p:bold r:id="rId43"/>
      <p:boldItalic r:id="rId44"/>
    </p:embeddedFont>
    <p:embeddedFont>
      <p:font typeface="Raleway Medium"/>
      <p:regular r:id="rId45"/>
      <p:bold r:id="rId46"/>
      <p:italic r:id="rId47"/>
      <p:boldItalic r:id="rId48"/>
    </p:embeddedFont>
    <p:embeddedFont>
      <p:font typeface="Source Sans Pr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BBB3AD-F949-4F93-A861-8919E5D07330}">
  <a:tblStyle styleId="{05BBB3AD-F949-4F93-A861-8919E5D073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SemiBold-boldItalic.fntdata"/><Relationship Id="rId42" Type="http://schemas.openxmlformats.org/officeDocument/2006/relationships/font" Target="fonts/RalewayExtraBold-boldItalic.fntdata"/><Relationship Id="rId41" Type="http://schemas.openxmlformats.org/officeDocument/2006/relationships/font" Target="fonts/RalewayExtraBold-bold.fntdata"/><Relationship Id="rId44" Type="http://schemas.openxmlformats.org/officeDocument/2006/relationships/font" Target="fonts/SourceSansProBlack-boldItalic.fntdata"/><Relationship Id="rId43" Type="http://schemas.openxmlformats.org/officeDocument/2006/relationships/font" Target="fonts/SourceSansProBlack-bold.fntdata"/><Relationship Id="rId46" Type="http://schemas.openxmlformats.org/officeDocument/2006/relationships/font" Target="fonts/RalewayMedium-bold.fntdata"/><Relationship Id="rId45" Type="http://schemas.openxmlformats.org/officeDocument/2006/relationships/font" Target="fonts/Raleway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Medium-boldItalic.fntdata"/><Relationship Id="rId47" Type="http://schemas.openxmlformats.org/officeDocument/2006/relationships/font" Target="fonts/RalewayMedium-italic.fntdata"/><Relationship Id="rId49" Type="http://schemas.openxmlformats.org/officeDocument/2006/relationships/font" Target="fonts/SourceSans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regular.fntdata"/><Relationship Id="rId32" Type="http://schemas.openxmlformats.org/officeDocument/2006/relationships/slide" Target="slides/slide26.xml"/><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alewaySemiBold-regular.fntdata"/><Relationship Id="rId36" Type="http://schemas.openxmlformats.org/officeDocument/2006/relationships/font" Target="fonts/Raleway-boldItalic.fntdata"/><Relationship Id="rId39" Type="http://schemas.openxmlformats.org/officeDocument/2006/relationships/font" Target="fonts/RalewaySemiBold-italic.fntdata"/><Relationship Id="rId38" Type="http://schemas.openxmlformats.org/officeDocument/2006/relationships/font" Target="fonts/Raleway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SansPro-italic.fntdata"/><Relationship Id="rId50" Type="http://schemas.openxmlformats.org/officeDocument/2006/relationships/font" Target="fonts/SourceSansPro-bold.fntdata"/><Relationship Id="rId52" Type="http://schemas.openxmlformats.org/officeDocument/2006/relationships/font" Target="fonts/SourceSans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1fca6fde4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1fca6fde4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1fca6fde4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1fca6fde4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1fca6fde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1fca6fde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1fca6fde4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1fca6fde4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getting to a very high rating is much harder for lower budget restaurants. This however does not mean that those restaurants would not be successful, but in our framework where success is a proxy for ratings it would not be in our interests to go with them.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1fca6fde4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1fca6fde4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1fca6fde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1fca6fde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1fca6fde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1fca6fde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1fca6fde4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1fca6fde4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1fca6fde4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1fca6fde4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1fca6fde4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1fca6fde4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1fca6fde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1fca6fde4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1fca6fde4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1fca6fde4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1fca6fde4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1fca6fde4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1fca6fde4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1fca6fde4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1fca6fde4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1fca6fde4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1fca6fde4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1fca6fde4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e1fca6fde4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e1fca6fde4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1fca6fde4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e1fca6fde4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1fca6fde4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1fca6fde4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1fca6fde4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1fca6fde4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1fca6fde4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1fca6fde4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1fca6fde4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1fca6fde4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1fca6fde4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1fca6fde4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1fca6fde4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1fca6fde4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1fca6fde4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1fca6fde4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Building the ideal Restaurant in Bangalore</a:t>
            </a:r>
            <a:endParaRPr/>
          </a:p>
        </p:txBody>
      </p:sp>
      <p:sp>
        <p:nvSpPr>
          <p:cNvPr id="59" name="Google Shape;59;p13"/>
          <p:cNvSpPr txBox="1"/>
          <p:nvPr>
            <p:ph idx="1" type="subTitle"/>
          </p:nvPr>
        </p:nvSpPr>
        <p:spPr>
          <a:xfrm>
            <a:off x="485875" y="1990325"/>
            <a:ext cx="8183700" cy="4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latin typeface="Raleway Medium"/>
                <a:ea typeface="Raleway Medium"/>
                <a:cs typeface="Raleway Medium"/>
                <a:sym typeface="Raleway Medium"/>
              </a:rPr>
              <a:t>Probability and Statistics 2 (Final Project)</a:t>
            </a:r>
            <a:endParaRPr>
              <a:latin typeface="Raleway Medium"/>
              <a:ea typeface="Raleway Medium"/>
              <a:cs typeface="Raleway Medium"/>
              <a:sym typeface="Raleway Medium"/>
            </a:endParaRPr>
          </a:p>
        </p:txBody>
      </p:sp>
      <p:sp>
        <p:nvSpPr>
          <p:cNvPr id="60" name="Google Shape;60;p13"/>
          <p:cNvSpPr txBox="1"/>
          <p:nvPr/>
        </p:nvSpPr>
        <p:spPr>
          <a:xfrm>
            <a:off x="2118825" y="3140925"/>
            <a:ext cx="49350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rgbClr val="FFFFFF"/>
                </a:solidFill>
                <a:latin typeface="Raleway SemiBold"/>
                <a:ea typeface="Raleway SemiBold"/>
                <a:cs typeface="Raleway SemiBold"/>
                <a:sym typeface="Raleway SemiBold"/>
              </a:rPr>
              <a:t>TEAM MEMBERS</a:t>
            </a:r>
            <a:endParaRPr sz="2600">
              <a:solidFill>
                <a:srgbClr val="FFFFFF"/>
              </a:solidFill>
              <a:latin typeface="Raleway SemiBold"/>
              <a:ea typeface="Raleway SemiBold"/>
              <a:cs typeface="Raleway SemiBold"/>
              <a:sym typeface="Raleway SemiBold"/>
            </a:endParaRPr>
          </a:p>
          <a:p>
            <a:pPr indent="0" lvl="0" marL="0" rtl="0" algn="ctr">
              <a:spcBef>
                <a:spcPts val="0"/>
              </a:spcBef>
              <a:spcAft>
                <a:spcPts val="0"/>
              </a:spcAft>
              <a:buNone/>
            </a:pPr>
            <a:r>
              <a:t/>
            </a:r>
            <a:endParaRPr>
              <a:solidFill>
                <a:srgbClr val="FFFFFF"/>
              </a:solidFill>
              <a:latin typeface="Raleway SemiBold"/>
              <a:ea typeface="Raleway SemiBold"/>
              <a:cs typeface="Raleway SemiBold"/>
              <a:sym typeface="Raleway SemiBold"/>
            </a:endParaRPr>
          </a:p>
          <a:p>
            <a:pPr indent="0" lvl="0" marL="0" rtl="0" algn="ctr">
              <a:spcBef>
                <a:spcPts val="0"/>
              </a:spcBef>
              <a:spcAft>
                <a:spcPts val="0"/>
              </a:spcAft>
              <a:buNone/>
            </a:pPr>
            <a:r>
              <a:rPr lang="en" sz="1800">
                <a:solidFill>
                  <a:srgbClr val="FFFFFF"/>
                </a:solidFill>
                <a:latin typeface="Raleway SemiBold"/>
                <a:ea typeface="Raleway SemiBold"/>
                <a:cs typeface="Raleway SemiBold"/>
                <a:sym typeface="Raleway SemiBold"/>
              </a:rPr>
              <a:t>Aryan Jain</a:t>
            </a:r>
            <a:endParaRPr sz="1800">
              <a:solidFill>
                <a:srgbClr val="FFFFFF"/>
              </a:solidFill>
              <a:latin typeface="Raleway SemiBold"/>
              <a:ea typeface="Raleway SemiBold"/>
              <a:cs typeface="Raleway SemiBold"/>
              <a:sym typeface="Raleway SemiBold"/>
            </a:endParaRPr>
          </a:p>
          <a:p>
            <a:pPr indent="0" lvl="0" marL="0" rtl="0" algn="ctr">
              <a:spcBef>
                <a:spcPts val="0"/>
              </a:spcBef>
              <a:spcAft>
                <a:spcPts val="0"/>
              </a:spcAft>
              <a:buNone/>
            </a:pPr>
            <a:r>
              <a:rPr lang="en" sz="1800">
                <a:solidFill>
                  <a:srgbClr val="FFFFFF"/>
                </a:solidFill>
                <a:latin typeface="Raleway SemiBold"/>
                <a:ea typeface="Raleway SemiBold"/>
                <a:cs typeface="Raleway SemiBold"/>
                <a:sym typeface="Raleway SemiBold"/>
              </a:rPr>
              <a:t>Mallory Sico</a:t>
            </a:r>
            <a:endParaRPr sz="1800">
              <a:solidFill>
                <a:srgbClr val="FFFFFF"/>
              </a:solidFill>
              <a:latin typeface="Raleway SemiBold"/>
              <a:ea typeface="Raleway SemiBold"/>
              <a:cs typeface="Raleway SemiBold"/>
              <a:sym typeface="Raleway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29150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Restaurant Type x Cost for Two</a:t>
            </a:r>
            <a:endParaRPr/>
          </a:p>
        </p:txBody>
      </p:sp>
      <p:sp>
        <p:nvSpPr>
          <p:cNvPr id="140" name="Google Shape;140;p22"/>
          <p:cNvSpPr txBox="1"/>
          <p:nvPr>
            <p:ph idx="1" type="body"/>
          </p:nvPr>
        </p:nvSpPr>
        <p:spPr>
          <a:xfrm>
            <a:off x="311700" y="977000"/>
            <a:ext cx="8520600" cy="507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Let us first look at how the restaurant </a:t>
            </a:r>
            <a:r>
              <a:rPr lang="en"/>
              <a:t>types</a:t>
            </a:r>
            <a:r>
              <a:rPr lang="en"/>
              <a:t> are distributed</a:t>
            </a:r>
            <a:endParaRPr/>
          </a:p>
        </p:txBody>
      </p:sp>
      <p:sp>
        <p:nvSpPr>
          <p:cNvPr id="141" name="Google Shape;141;p22"/>
          <p:cNvSpPr txBox="1"/>
          <p:nvPr>
            <p:ph idx="1" type="body"/>
          </p:nvPr>
        </p:nvSpPr>
        <p:spPr>
          <a:xfrm>
            <a:off x="388475" y="3726375"/>
            <a:ext cx="8520600" cy="13449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Clr>
                <a:schemeClr val="dk2"/>
              </a:buClr>
              <a:buSzPts val="275"/>
              <a:buFont typeface="Arial"/>
              <a:buNone/>
            </a:pPr>
            <a:r>
              <a:rPr lang="en" sz="6400"/>
              <a:t>We see that Delivery and Dine-Out dominate as these are more broader categories when compared to others. Among the more specific categories, we see that Bangalore has a considerable amount of "Dessert" restaurants. It is important to note that a restaurant listed as "Cafe" would also fall under "Dine-Out" (and possibly "Delivery"). Additionally, we also have restaurants that are more generic that would just be listed as "Dine-Out".</a:t>
            </a:r>
            <a:endParaRPr sz="6400"/>
          </a:p>
          <a:p>
            <a:pPr indent="0" lvl="0" marL="0" rtl="0" algn="l">
              <a:spcBef>
                <a:spcPts val="1200"/>
              </a:spcBef>
              <a:spcAft>
                <a:spcPts val="1200"/>
              </a:spcAft>
              <a:buNone/>
            </a:pPr>
            <a:r>
              <a:t/>
            </a:r>
            <a:endParaRPr sz="7200"/>
          </a:p>
        </p:txBody>
      </p:sp>
      <p:pic>
        <p:nvPicPr>
          <p:cNvPr id="142" name="Google Shape;142;p22"/>
          <p:cNvPicPr preferRelativeResize="0"/>
          <p:nvPr/>
        </p:nvPicPr>
        <p:blipFill>
          <a:blip r:embed="rId3">
            <a:alphaModFix/>
          </a:blip>
          <a:stretch>
            <a:fillRect/>
          </a:stretch>
        </p:blipFill>
        <p:spPr>
          <a:xfrm>
            <a:off x="3321724" y="1484900"/>
            <a:ext cx="2313271" cy="224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29150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Restaurant Type x Cost for Two</a:t>
            </a:r>
            <a:endParaRPr/>
          </a:p>
        </p:txBody>
      </p:sp>
      <p:sp>
        <p:nvSpPr>
          <p:cNvPr id="148" name="Google Shape;148;p23"/>
          <p:cNvSpPr txBox="1"/>
          <p:nvPr>
            <p:ph idx="1" type="body"/>
          </p:nvPr>
        </p:nvSpPr>
        <p:spPr>
          <a:xfrm>
            <a:off x="311700" y="914900"/>
            <a:ext cx="8520600" cy="507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We look at the rating distribution of the types to get a better understanding of the data</a:t>
            </a:r>
            <a:endParaRPr/>
          </a:p>
        </p:txBody>
      </p:sp>
      <p:sp>
        <p:nvSpPr>
          <p:cNvPr id="149" name="Google Shape;149;p23"/>
          <p:cNvSpPr txBox="1"/>
          <p:nvPr>
            <p:ph idx="1" type="body"/>
          </p:nvPr>
        </p:nvSpPr>
        <p:spPr>
          <a:xfrm>
            <a:off x="311700" y="4203900"/>
            <a:ext cx="8520600" cy="62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Drinks &amp; Nightlife and Buffets are generally rated higher than other restaurant types.</a:t>
            </a:r>
            <a:endParaRPr sz="1400"/>
          </a:p>
          <a:p>
            <a:pPr indent="-317500" lvl="0" marL="457200" rtl="0" algn="l">
              <a:spcBef>
                <a:spcPts val="0"/>
              </a:spcBef>
              <a:spcAft>
                <a:spcPts val="0"/>
              </a:spcAft>
              <a:buSzPts val="1400"/>
              <a:buChar char="●"/>
            </a:pPr>
            <a:r>
              <a:rPr lang="en" sz="1400"/>
              <a:t>Even though Desserts are a common restaurant type they do not fare as well with the population.</a:t>
            </a:r>
            <a:endParaRPr sz="1400"/>
          </a:p>
          <a:p>
            <a:pPr indent="0" lvl="0" marL="0" rtl="0" algn="l">
              <a:spcBef>
                <a:spcPts val="1200"/>
              </a:spcBef>
              <a:spcAft>
                <a:spcPts val="1200"/>
              </a:spcAft>
              <a:buNone/>
            </a:pPr>
            <a:r>
              <a:t/>
            </a:r>
            <a:endParaRPr sz="7200"/>
          </a:p>
        </p:txBody>
      </p:sp>
      <p:pic>
        <p:nvPicPr>
          <p:cNvPr id="150" name="Google Shape;150;p23"/>
          <p:cNvPicPr preferRelativeResize="0"/>
          <p:nvPr/>
        </p:nvPicPr>
        <p:blipFill rotWithShape="1">
          <a:blip r:embed="rId3">
            <a:alphaModFix/>
          </a:blip>
          <a:srcRect b="0" l="0" r="16310" t="0"/>
          <a:stretch/>
        </p:blipFill>
        <p:spPr>
          <a:xfrm>
            <a:off x="2311700" y="1356375"/>
            <a:ext cx="4431741" cy="2847525"/>
          </a:xfrm>
          <a:prstGeom prst="rect">
            <a:avLst/>
          </a:prstGeom>
          <a:noFill/>
          <a:ln>
            <a:noFill/>
          </a:ln>
        </p:spPr>
      </p:pic>
      <p:sp>
        <p:nvSpPr>
          <p:cNvPr id="151" name="Google Shape;151;p23"/>
          <p:cNvSpPr/>
          <p:nvPr/>
        </p:nvSpPr>
        <p:spPr>
          <a:xfrm>
            <a:off x="2612325" y="1539750"/>
            <a:ext cx="778800" cy="2226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5920775" y="1526800"/>
            <a:ext cx="778800" cy="2573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311700" y="914900"/>
            <a:ext cx="8520600" cy="28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Between the 2 top rated restaurant types (Drinks &amp; Nightlife Buffets), we would like to choose one. For this we look at any potential confounders that could be there that could be bringing upon these higher ratings and can they be accounted for. </a:t>
            </a:r>
            <a:endParaRPr/>
          </a:p>
          <a:p>
            <a:pPr indent="0" lvl="0" marL="0" rtl="0" algn="l">
              <a:spcBef>
                <a:spcPts val="1200"/>
              </a:spcBef>
              <a:spcAft>
                <a:spcPts val="0"/>
              </a:spcAft>
              <a:buNone/>
            </a:pPr>
            <a:r>
              <a:rPr lang="en"/>
              <a:t>W</a:t>
            </a:r>
            <a:r>
              <a:rPr lang="en"/>
              <a:t>e will compare Buffets and Drinks &amp; Nightlife using potential outcomes.</a:t>
            </a:r>
            <a:endParaRPr/>
          </a:p>
          <a:p>
            <a:pPr indent="0" lvl="0" marL="0" rtl="0" algn="l">
              <a:spcBef>
                <a:spcPts val="1200"/>
              </a:spcBef>
              <a:spcAft>
                <a:spcPts val="1200"/>
              </a:spcAft>
              <a:buNone/>
            </a:pPr>
            <a:r>
              <a:rPr lang="en"/>
              <a:t>We identify </a:t>
            </a:r>
            <a:r>
              <a:rPr lang="en"/>
              <a:t>Simpson's</a:t>
            </a:r>
            <a:r>
              <a:rPr lang="en"/>
              <a:t> Paradox where we see that after</a:t>
            </a:r>
            <a:r>
              <a:rPr lang="en"/>
              <a:t> adjusting for the confunder (cost for two), we see that buffets would be a better rated restaurant overall category. If we are setting up a expensive restaurant, we would go with Drinks &amp; Nightlife.</a:t>
            </a:r>
            <a:endParaRPr/>
          </a:p>
        </p:txBody>
      </p:sp>
      <p:sp>
        <p:nvSpPr>
          <p:cNvPr id="158" name="Google Shape;158;p24"/>
          <p:cNvSpPr txBox="1"/>
          <p:nvPr>
            <p:ph type="title"/>
          </p:nvPr>
        </p:nvSpPr>
        <p:spPr>
          <a:xfrm>
            <a:off x="311700" y="29150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Restaurant Type x Cost for Two</a:t>
            </a:r>
            <a:endParaRPr/>
          </a:p>
        </p:txBody>
      </p:sp>
      <p:sp>
        <p:nvSpPr>
          <p:cNvPr id="159" name="Google Shape;159;p24"/>
          <p:cNvSpPr/>
          <p:nvPr/>
        </p:nvSpPr>
        <p:spPr>
          <a:xfrm>
            <a:off x="656850" y="4179125"/>
            <a:ext cx="7830300" cy="855300"/>
          </a:xfrm>
          <a:prstGeom prst="rect">
            <a:avLst/>
          </a:prstGeom>
          <a:solidFill>
            <a:schemeClr val="lt1"/>
          </a:solid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aleway SemiBold"/>
                <a:ea typeface="Raleway SemiBold"/>
                <a:cs typeface="Raleway SemiBold"/>
                <a:sym typeface="Raleway SemiBold"/>
              </a:rPr>
              <a:t>If opening an expensive restaurant, go with Drinks and Nightlife. </a:t>
            </a:r>
            <a:endParaRPr sz="1800">
              <a:latin typeface="Raleway SemiBold"/>
              <a:ea typeface="Raleway SemiBold"/>
              <a:cs typeface="Raleway SemiBold"/>
              <a:sym typeface="Raleway SemiBold"/>
            </a:endParaRPr>
          </a:p>
          <a:p>
            <a:pPr indent="0" lvl="0" marL="0" rtl="0" algn="ctr">
              <a:spcBef>
                <a:spcPts val="0"/>
              </a:spcBef>
              <a:spcAft>
                <a:spcPts val="0"/>
              </a:spcAft>
              <a:buNone/>
            </a:pPr>
            <a:r>
              <a:rPr lang="en" sz="1800">
                <a:latin typeface="Raleway SemiBold"/>
                <a:ea typeface="Raleway SemiBold"/>
                <a:cs typeface="Raleway SemiBold"/>
                <a:sym typeface="Raleway SemiBold"/>
              </a:rPr>
              <a:t>If not, go with Buffets.</a:t>
            </a:r>
            <a:endParaRPr sz="1800">
              <a:latin typeface="Raleway SemiBold"/>
              <a:ea typeface="Raleway SemiBold"/>
              <a:cs typeface="Raleway SemiBold"/>
              <a:sym typeface="Raleway SemiBold"/>
            </a:endParaRPr>
          </a:p>
        </p:txBody>
      </p:sp>
      <p:pic>
        <p:nvPicPr>
          <p:cNvPr id="160" name="Google Shape;160;p24"/>
          <p:cNvPicPr preferRelativeResize="0"/>
          <p:nvPr/>
        </p:nvPicPr>
        <p:blipFill>
          <a:blip r:embed="rId3">
            <a:alphaModFix/>
          </a:blip>
          <a:stretch>
            <a:fillRect/>
          </a:stretch>
        </p:blipFill>
        <p:spPr>
          <a:xfrm>
            <a:off x="7763300" y="3380250"/>
            <a:ext cx="549210" cy="798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12700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Restaurant Type x Cost for Two</a:t>
            </a:r>
            <a:endParaRPr/>
          </a:p>
        </p:txBody>
      </p:sp>
      <p:sp>
        <p:nvSpPr>
          <p:cNvPr id="166" name="Google Shape;166;p25"/>
          <p:cNvSpPr txBox="1"/>
          <p:nvPr>
            <p:ph idx="1" type="body"/>
          </p:nvPr>
        </p:nvSpPr>
        <p:spPr>
          <a:xfrm>
            <a:off x="311700" y="673650"/>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605"/>
              <a:buNone/>
            </a:pPr>
            <a:r>
              <a:rPr lang="en" sz="1600"/>
              <a:t>Which exact price bucket should we go with?</a:t>
            </a:r>
            <a:endParaRPr sz="1600"/>
          </a:p>
        </p:txBody>
      </p:sp>
      <p:sp>
        <p:nvSpPr>
          <p:cNvPr id="167" name="Google Shape;167;p25"/>
          <p:cNvSpPr txBox="1"/>
          <p:nvPr>
            <p:ph idx="1" type="body"/>
          </p:nvPr>
        </p:nvSpPr>
        <p:spPr>
          <a:xfrm>
            <a:off x="311700" y="3472275"/>
            <a:ext cx="8520600" cy="88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We see that $$$ and $$$$ are more </a:t>
            </a:r>
            <a:r>
              <a:rPr lang="en" sz="1400"/>
              <a:t>successful</a:t>
            </a:r>
            <a:r>
              <a:rPr lang="en" sz="1400"/>
              <a:t> in terms of ratings when compared to $ and $$ </a:t>
            </a:r>
            <a:r>
              <a:rPr lang="en" sz="1400"/>
              <a:t>restaurants</a:t>
            </a:r>
            <a:r>
              <a:rPr lang="en" sz="1400"/>
              <a:t>. This is not to say that those restaurants should not be opened, it is just that their success metric is most likely different than the one we assume throughout this project</a:t>
            </a:r>
            <a:endParaRPr sz="1400"/>
          </a:p>
          <a:p>
            <a:pPr indent="0" lvl="0" marL="0" rtl="0" algn="l">
              <a:spcBef>
                <a:spcPts val="1200"/>
              </a:spcBef>
              <a:spcAft>
                <a:spcPts val="1200"/>
              </a:spcAft>
              <a:buNone/>
            </a:pPr>
            <a:r>
              <a:t/>
            </a:r>
            <a:endParaRPr sz="7200"/>
          </a:p>
        </p:txBody>
      </p:sp>
      <p:pic>
        <p:nvPicPr>
          <p:cNvPr id="168" name="Google Shape;168;p25"/>
          <p:cNvPicPr preferRelativeResize="0"/>
          <p:nvPr/>
        </p:nvPicPr>
        <p:blipFill>
          <a:blip r:embed="rId3">
            <a:alphaModFix/>
          </a:blip>
          <a:stretch>
            <a:fillRect/>
          </a:stretch>
        </p:blipFill>
        <p:spPr>
          <a:xfrm>
            <a:off x="2997950" y="1068175"/>
            <a:ext cx="3148110" cy="2404100"/>
          </a:xfrm>
          <a:prstGeom prst="rect">
            <a:avLst/>
          </a:prstGeom>
          <a:noFill/>
          <a:ln>
            <a:noFill/>
          </a:ln>
        </p:spPr>
      </p:pic>
      <p:sp>
        <p:nvSpPr>
          <p:cNvPr id="169" name="Google Shape;169;p25"/>
          <p:cNvSpPr/>
          <p:nvPr/>
        </p:nvSpPr>
        <p:spPr>
          <a:xfrm>
            <a:off x="656850" y="4358175"/>
            <a:ext cx="7830300" cy="734100"/>
          </a:xfrm>
          <a:prstGeom prst="rect">
            <a:avLst/>
          </a:prstGeom>
          <a:solidFill>
            <a:schemeClr val="lt1"/>
          </a:solid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500">
                <a:latin typeface="Raleway SemiBold"/>
                <a:ea typeface="Raleway SemiBold"/>
                <a:cs typeface="Raleway SemiBold"/>
                <a:sym typeface="Raleway SemiBold"/>
              </a:rPr>
              <a:t>If you are opening a restaurant in the $$$$ price range, go with Drinks &amp; Nightlife</a:t>
            </a:r>
            <a:endParaRPr sz="1500">
              <a:latin typeface="Raleway SemiBold"/>
              <a:ea typeface="Raleway SemiBold"/>
              <a:cs typeface="Raleway SemiBold"/>
              <a:sym typeface="Raleway SemiBold"/>
            </a:endParaRPr>
          </a:p>
          <a:p>
            <a:pPr indent="0" lvl="0" marL="0" rtl="0" algn="ctr">
              <a:spcBef>
                <a:spcPts val="0"/>
              </a:spcBef>
              <a:spcAft>
                <a:spcPts val="0"/>
              </a:spcAft>
              <a:buNone/>
            </a:pPr>
            <a:r>
              <a:rPr lang="en" sz="1500">
                <a:latin typeface="Raleway SemiBold"/>
                <a:ea typeface="Raleway SemiBold"/>
                <a:cs typeface="Raleway SemiBold"/>
                <a:sym typeface="Raleway SemiBold"/>
              </a:rPr>
              <a:t>If you are opening a restaurant in the $$$ price range, go with Buffets</a:t>
            </a:r>
            <a:endParaRPr sz="1800">
              <a:latin typeface="Raleway SemiBold"/>
              <a:ea typeface="Raleway SemiBold"/>
              <a:cs typeface="Raleway SemiBold"/>
              <a:sym typeface="Raleway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324375"/>
            <a:ext cx="8520600" cy="5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What if we want to open a generic Dine out restaurant?</a:t>
            </a:r>
            <a:endParaRPr sz="2400"/>
          </a:p>
        </p:txBody>
      </p:sp>
      <p:sp>
        <p:nvSpPr>
          <p:cNvPr id="175" name="Google Shape;175;p26"/>
          <p:cNvSpPr txBox="1"/>
          <p:nvPr>
            <p:ph idx="1" type="body"/>
          </p:nvPr>
        </p:nvSpPr>
        <p:spPr>
          <a:xfrm>
            <a:off x="311700" y="1009925"/>
            <a:ext cx="8520600" cy="270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2"/>
              </a:buClr>
              <a:buSzPct val="43137"/>
              <a:buFont typeface="Arial"/>
              <a:buNone/>
            </a:pPr>
            <a:r>
              <a:rPr lang="en" sz="2550"/>
              <a:t>Let us say that one does not want to open either of those restaurants. You seem to think that Buffets are not profitable or Drinks &amp; Nightlife does not align with your philosophy of a restaurant, then what?</a:t>
            </a:r>
            <a:endParaRPr sz="2550"/>
          </a:p>
          <a:p>
            <a:pPr indent="0" lvl="0" marL="0" rtl="0" algn="l">
              <a:spcBef>
                <a:spcPts val="1200"/>
              </a:spcBef>
              <a:spcAft>
                <a:spcPts val="0"/>
              </a:spcAft>
              <a:buClr>
                <a:schemeClr val="dk2"/>
              </a:buClr>
              <a:buSzPct val="43137"/>
              <a:buFont typeface="Arial"/>
              <a:buNone/>
            </a:pPr>
            <a:r>
              <a:rPr lang="en" sz="2550"/>
              <a:t>We also highlighted the fact before that the 5 types were just niches and a whole array of </a:t>
            </a:r>
            <a:r>
              <a:rPr lang="en" sz="2550"/>
              <a:t>restaurants</a:t>
            </a:r>
            <a:r>
              <a:rPr lang="en" sz="2550"/>
              <a:t> fell under 'Dining' and consequently 'Delivery'. </a:t>
            </a:r>
            <a:endParaRPr sz="2550"/>
          </a:p>
          <a:p>
            <a:pPr indent="0" lvl="0" marL="0" rtl="0" algn="l">
              <a:spcBef>
                <a:spcPts val="1200"/>
              </a:spcBef>
              <a:spcAft>
                <a:spcPts val="0"/>
              </a:spcAft>
              <a:buClr>
                <a:schemeClr val="dk2"/>
              </a:buClr>
              <a:buSzPct val="43137"/>
              <a:buFont typeface="Arial"/>
              <a:buNone/>
            </a:pPr>
            <a:r>
              <a:rPr lang="en" sz="2550"/>
              <a:t>Looking at both these aspects, we now look forward to answering the cuisine question. This along with </a:t>
            </a:r>
            <a:r>
              <a:rPr lang="en" sz="2550"/>
              <a:t>knowledge</a:t>
            </a:r>
            <a:r>
              <a:rPr lang="en" sz="2550"/>
              <a:t> about the location will help us appeal to a broader audience looking to open restaurants in Bangalore under a more generic Dining umbrella.</a:t>
            </a:r>
            <a:endParaRPr sz="2550"/>
          </a:p>
          <a:p>
            <a:pPr indent="0" lvl="0" marL="0" rtl="0" algn="l">
              <a:spcBef>
                <a:spcPts val="1200"/>
              </a:spcBef>
              <a:spcAft>
                <a:spcPts val="1200"/>
              </a:spcAft>
              <a:buNone/>
            </a:pPr>
            <a:r>
              <a:t/>
            </a:r>
            <a:endParaRPr/>
          </a:p>
        </p:txBody>
      </p:sp>
      <p:pic>
        <p:nvPicPr>
          <p:cNvPr id="176" name="Google Shape;176;p26"/>
          <p:cNvPicPr preferRelativeResize="0"/>
          <p:nvPr/>
        </p:nvPicPr>
        <p:blipFill>
          <a:blip r:embed="rId3">
            <a:alphaModFix/>
          </a:blip>
          <a:stretch>
            <a:fillRect/>
          </a:stretch>
        </p:blipFill>
        <p:spPr>
          <a:xfrm>
            <a:off x="5732325" y="3533450"/>
            <a:ext cx="1532275" cy="1532275"/>
          </a:xfrm>
          <a:prstGeom prst="rect">
            <a:avLst/>
          </a:prstGeom>
          <a:noFill/>
          <a:ln>
            <a:noFill/>
          </a:ln>
        </p:spPr>
      </p:pic>
      <p:pic>
        <p:nvPicPr>
          <p:cNvPr id="177" name="Google Shape;177;p26"/>
          <p:cNvPicPr preferRelativeResize="0"/>
          <p:nvPr/>
        </p:nvPicPr>
        <p:blipFill>
          <a:blip r:embed="rId3">
            <a:alphaModFix/>
          </a:blip>
          <a:stretch>
            <a:fillRect/>
          </a:stretch>
        </p:blipFill>
        <p:spPr>
          <a:xfrm>
            <a:off x="7201925" y="3533450"/>
            <a:ext cx="1532275" cy="1532275"/>
          </a:xfrm>
          <a:prstGeom prst="rect">
            <a:avLst/>
          </a:prstGeom>
          <a:noFill/>
          <a:ln>
            <a:noFill/>
          </a:ln>
        </p:spPr>
      </p:pic>
      <p:pic>
        <p:nvPicPr>
          <p:cNvPr id="178" name="Google Shape;178;p26"/>
          <p:cNvPicPr preferRelativeResize="0"/>
          <p:nvPr/>
        </p:nvPicPr>
        <p:blipFill>
          <a:blip r:embed="rId3">
            <a:alphaModFix/>
          </a:blip>
          <a:stretch>
            <a:fillRect/>
          </a:stretch>
        </p:blipFill>
        <p:spPr>
          <a:xfrm>
            <a:off x="2788425" y="3533450"/>
            <a:ext cx="1532275" cy="1532275"/>
          </a:xfrm>
          <a:prstGeom prst="rect">
            <a:avLst/>
          </a:prstGeom>
          <a:noFill/>
          <a:ln>
            <a:noFill/>
          </a:ln>
        </p:spPr>
      </p:pic>
      <p:pic>
        <p:nvPicPr>
          <p:cNvPr id="179" name="Google Shape;179;p26"/>
          <p:cNvPicPr preferRelativeResize="0"/>
          <p:nvPr/>
        </p:nvPicPr>
        <p:blipFill>
          <a:blip r:embed="rId3">
            <a:alphaModFix/>
          </a:blip>
          <a:stretch>
            <a:fillRect/>
          </a:stretch>
        </p:blipFill>
        <p:spPr>
          <a:xfrm>
            <a:off x="1876250" y="3533450"/>
            <a:ext cx="1532275" cy="1532275"/>
          </a:xfrm>
          <a:prstGeom prst="rect">
            <a:avLst/>
          </a:prstGeom>
          <a:noFill/>
          <a:ln>
            <a:noFill/>
          </a:ln>
        </p:spPr>
      </p:pic>
      <p:pic>
        <p:nvPicPr>
          <p:cNvPr id="180" name="Google Shape;180;p26"/>
          <p:cNvPicPr preferRelativeResize="0"/>
          <p:nvPr/>
        </p:nvPicPr>
        <p:blipFill>
          <a:blip r:embed="rId3">
            <a:alphaModFix/>
          </a:blip>
          <a:stretch>
            <a:fillRect/>
          </a:stretch>
        </p:blipFill>
        <p:spPr>
          <a:xfrm>
            <a:off x="4265850" y="3533450"/>
            <a:ext cx="1532275" cy="1532275"/>
          </a:xfrm>
          <a:prstGeom prst="rect">
            <a:avLst/>
          </a:prstGeom>
          <a:noFill/>
          <a:ln>
            <a:noFill/>
          </a:ln>
        </p:spPr>
      </p:pic>
      <p:pic>
        <p:nvPicPr>
          <p:cNvPr id="181" name="Google Shape;181;p26"/>
          <p:cNvPicPr preferRelativeResize="0"/>
          <p:nvPr/>
        </p:nvPicPr>
        <p:blipFill>
          <a:blip r:embed="rId3">
            <a:alphaModFix/>
          </a:blip>
          <a:stretch>
            <a:fillRect/>
          </a:stretch>
        </p:blipFill>
        <p:spPr>
          <a:xfrm>
            <a:off x="409775" y="3533450"/>
            <a:ext cx="1532275" cy="153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2805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Restaurant Cuisine x Location</a:t>
            </a:r>
            <a:endParaRPr/>
          </a:p>
        </p:txBody>
      </p:sp>
      <p:sp>
        <p:nvSpPr>
          <p:cNvPr id="187" name="Google Shape;187;p27"/>
          <p:cNvSpPr txBox="1"/>
          <p:nvPr>
            <p:ph idx="1" type="body"/>
          </p:nvPr>
        </p:nvSpPr>
        <p:spPr>
          <a:xfrm>
            <a:off x="311700" y="903925"/>
            <a:ext cx="8520600" cy="405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look at the top 5 most popular locations in Bangalore and try to decide the best cuisines for that. (For any specific location, the process can be repeated). </a:t>
            </a:r>
            <a:endParaRPr/>
          </a:p>
          <a:p>
            <a:pPr indent="0" lvl="0" marL="0" rtl="0" algn="l">
              <a:spcBef>
                <a:spcPts val="1200"/>
              </a:spcBef>
              <a:spcAft>
                <a:spcPts val="0"/>
              </a:spcAft>
              <a:buNone/>
            </a:pPr>
            <a:r>
              <a:rPr lang="en"/>
              <a:t>We look at the top 10 most popular cuisines as once we get to a location level, the count of restaurants of a specific cuisine </a:t>
            </a:r>
            <a:r>
              <a:rPr lang="en"/>
              <a:t>severely</a:t>
            </a:r>
            <a:r>
              <a:rPr lang="en"/>
              <a:t> decrease. So the top 10 are the only ones that would have some significance at this level.</a:t>
            </a:r>
            <a:endParaRPr/>
          </a:p>
          <a:p>
            <a:pPr indent="0" lvl="0" marL="0" rtl="0" algn="l">
              <a:spcBef>
                <a:spcPts val="1200"/>
              </a:spcBef>
              <a:spcAft>
                <a:spcPts val="0"/>
              </a:spcAft>
              <a:buNone/>
            </a:pPr>
            <a:r>
              <a:rPr lang="en"/>
              <a:t>For these cuisines, we look at </a:t>
            </a:r>
            <a:r>
              <a:rPr b="1" lang="en"/>
              <a:t>two graphs</a:t>
            </a:r>
            <a:r>
              <a:rPr lang="en"/>
              <a:t>: </a:t>
            </a:r>
            <a:endParaRPr/>
          </a:p>
          <a:p>
            <a:pPr indent="-342900" lvl="0" marL="457200" rtl="0" algn="l">
              <a:spcBef>
                <a:spcPts val="1200"/>
              </a:spcBef>
              <a:spcAft>
                <a:spcPts val="0"/>
              </a:spcAft>
              <a:buSzPts val="1800"/>
              <a:buChar char="●"/>
            </a:pPr>
            <a:r>
              <a:rPr lang="en"/>
              <a:t>A box plot of their rating distribution along with a median rating line to show which cuisine is outperforming in that location.</a:t>
            </a:r>
            <a:endParaRPr/>
          </a:p>
          <a:p>
            <a:pPr indent="-342900" lvl="0" marL="457200" rtl="0" algn="l">
              <a:spcBef>
                <a:spcPts val="0"/>
              </a:spcBef>
              <a:spcAft>
                <a:spcPts val="0"/>
              </a:spcAft>
              <a:buSzPts val="1800"/>
              <a:buChar char="●"/>
            </a:pPr>
            <a:r>
              <a:rPr lang="en"/>
              <a:t> A bar graph comparing the distribution of the cuisines in that specific location v/s the distribution of cuisines across Bangalore. This will help us get a supply demand </a:t>
            </a:r>
            <a:r>
              <a:rPr lang="en"/>
              <a:t>perspective</a:t>
            </a:r>
            <a:r>
              <a:rPr lang="en"/>
              <a:t> into the problem.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6117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Restaurant Cuisine x Location</a:t>
            </a:r>
            <a:endParaRPr/>
          </a:p>
        </p:txBody>
      </p:sp>
      <p:pic>
        <p:nvPicPr>
          <p:cNvPr id="193" name="Google Shape;193;p28"/>
          <p:cNvPicPr preferRelativeResize="0"/>
          <p:nvPr/>
        </p:nvPicPr>
        <p:blipFill>
          <a:blip r:embed="rId3">
            <a:alphaModFix/>
          </a:blip>
          <a:stretch>
            <a:fillRect/>
          </a:stretch>
        </p:blipFill>
        <p:spPr>
          <a:xfrm>
            <a:off x="152400" y="563925"/>
            <a:ext cx="8520600" cy="2534250"/>
          </a:xfrm>
          <a:prstGeom prst="rect">
            <a:avLst/>
          </a:prstGeom>
          <a:noFill/>
          <a:ln>
            <a:noFill/>
          </a:ln>
        </p:spPr>
      </p:pic>
      <p:pic>
        <p:nvPicPr>
          <p:cNvPr id="194" name="Google Shape;194;p28"/>
          <p:cNvPicPr preferRelativeResize="0"/>
          <p:nvPr/>
        </p:nvPicPr>
        <p:blipFill>
          <a:blip r:embed="rId4">
            <a:alphaModFix/>
          </a:blip>
          <a:stretch>
            <a:fillRect/>
          </a:stretch>
        </p:blipFill>
        <p:spPr>
          <a:xfrm>
            <a:off x="152400" y="2571750"/>
            <a:ext cx="8520601" cy="253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1818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Restaurant Cuisine x Location</a:t>
            </a:r>
            <a:endParaRPr/>
          </a:p>
        </p:txBody>
      </p:sp>
      <p:sp>
        <p:nvSpPr>
          <p:cNvPr id="200" name="Google Shape;200;p29"/>
          <p:cNvSpPr/>
          <p:nvPr/>
        </p:nvSpPr>
        <p:spPr>
          <a:xfrm>
            <a:off x="656850" y="3787975"/>
            <a:ext cx="7830300" cy="1304400"/>
          </a:xfrm>
          <a:prstGeom prst="rect">
            <a:avLst/>
          </a:prstGeom>
          <a:solidFill>
            <a:schemeClr val="lt1"/>
          </a:solid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aleway SemiBold"/>
                <a:ea typeface="Raleway SemiBold"/>
                <a:cs typeface="Raleway SemiBold"/>
                <a:sym typeface="Raleway SemiBold"/>
              </a:rPr>
              <a:t>BTM: Continental Cuisine</a:t>
            </a:r>
            <a:endParaRPr sz="1500">
              <a:latin typeface="Raleway SemiBold"/>
              <a:ea typeface="Raleway SemiBold"/>
              <a:cs typeface="Raleway SemiBold"/>
              <a:sym typeface="Raleway SemiBold"/>
            </a:endParaRPr>
          </a:p>
          <a:p>
            <a:pPr indent="0" lvl="0" marL="0" rtl="0" algn="ctr">
              <a:spcBef>
                <a:spcPts val="0"/>
              </a:spcBef>
              <a:spcAft>
                <a:spcPts val="0"/>
              </a:spcAft>
              <a:buNone/>
            </a:pPr>
            <a:r>
              <a:rPr lang="en" sz="1500">
                <a:latin typeface="Raleway SemiBold"/>
                <a:ea typeface="Raleway SemiBold"/>
                <a:cs typeface="Raleway SemiBold"/>
                <a:sym typeface="Raleway SemiBold"/>
              </a:rPr>
              <a:t>Koramangala</a:t>
            </a:r>
            <a:r>
              <a:rPr lang="en" sz="1500">
                <a:latin typeface="Raleway SemiBold"/>
                <a:ea typeface="Raleway SemiBold"/>
                <a:cs typeface="Raleway SemiBold"/>
                <a:sym typeface="Raleway SemiBold"/>
              </a:rPr>
              <a:t>: North Indian Cuisine</a:t>
            </a:r>
            <a:endParaRPr sz="1500">
              <a:latin typeface="Raleway SemiBold"/>
              <a:ea typeface="Raleway SemiBold"/>
              <a:cs typeface="Raleway SemiBold"/>
              <a:sym typeface="Raleway SemiBold"/>
            </a:endParaRPr>
          </a:p>
          <a:p>
            <a:pPr indent="0" lvl="0" marL="0" rtl="0" algn="ctr">
              <a:spcBef>
                <a:spcPts val="0"/>
              </a:spcBef>
              <a:spcAft>
                <a:spcPts val="0"/>
              </a:spcAft>
              <a:buNone/>
            </a:pPr>
            <a:r>
              <a:rPr lang="en" sz="1500">
                <a:latin typeface="Raleway SemiBold"/>
                <a:ea typeface="Raleway SemiBold"/>
                <a:cs typeface="Raleway SemiBold"/>
                <a:sym typeface="Raleway SemiBold"/>
              </a:rPr>
              <a:t>HSR: Cafe</a:t>
            </a:r>
            <a:endParaRPr sz="1500">
              <a:latin typeface="Raleway SemiBold"/>
              <a:ea typeface="Raleway SemiBold"/>
              <a:cs typeface="Raleway SemiBold"/>
              <a:sym typeface="Raleway SemiBold"/>
            </a:endParaRPr>
          </a:p>
          <a:p>
            <a:pPr indent="0" lvl="0" marL="0" rtl="0" algn="ctr">
              <a:spcBef>
                <a:spcPts val="0"/>
              </a:spcBef>
              <a:spcAft>
                <a:spcPts val="0"/>
              </a:spcAft>
              <a:buNone/>
            </a:pPr>
            <a:r>
              <a:rPr lang="en" sz="1500">
                <a:latin typeface="Raleway SemiBold"/>
                <a:ea typeface="Raleway SemiBold"/>
                <a:cs typeface="Raleway SemiBold"/>
                <a:sym typeface="Raleway SemiBold"/>
              </a:rPr>
              <a:t>Indiranagar: Explore outside top 10 cuisines</a:t>
            </a:r>
            <a:endParaRPr sz="1500">
              <a:latin typeface="Raleway SemiBold"/>
              <a:ea typeface="Raleway SemiBold"/>
              <a:cs typeface="Raleway SemiBold"/>
              <a:sym typeface="Raleway SemiBold"/>
            </a:endParaRPr>
          </a:p>
          <a:p>
            <a:pPr indent="0" lvl="0" marL="0" rtl="0" algn="ctr">
              <a:spcBef>
                <a:spcPts val="0"/>
              </a:spcBef>
              <a:spcAft>
                <a:spcPts val="0"/>
              </a:spcAft>
              <a:buNone/>
            </a:pPr>
            <a:r>
              <a:rPr lang="en" sz="1500">
                <a:latin typeface="Raleway SemiBold"/>
                <a:ea typeface="Raleway SemiBold"/>
                <a:cs typeface="Raleway SemiBold"/>
                <a:sym typeface="Raleway SemiBold"/>
              </a:rPr>
              <a:t>JP Nagar: Chinese Cuisine</a:t>
            </a:r>
            <a:endParaRPr sz="1500">
              <a:latin typeface="Raleway SemiBold"/>
              <a:ea typeface="Raleway SemiBold"/>
              <a:cs typeface="Raleway SemiBold"/>
              <a:sym typeface="Raleway SemiBold"/>
            </a:endParaRPr>
          </a:p>
        </p:txBody>
      </p:sp>
      <p:sp>
        <p:nvSpPr>
          <p:cNvPr id="201" name="Google Shape;201;p29"/>
          <p:cNvSpPr txBox="1"/>
          <p:nvPr>
            <p:ph idx="1" type="body"/>
          </p:nvPr>
        </p:nvSpPr>
        <p:spPr>
          <a:xfrm>
            <a:off x="311700" y="684575"/>
            <a:ext cx="8520600" cy="3180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make inferences like such for BTM </a:t>
            </a:r>
            <a:r>
              <a:rPr lang="en"/>
              <a:t> (we do this for all the 5 locations)</a:t>
            </a:r>
            <a:r>
              <a:rPr lang="en"/>
              <a:t>:</a:t>
            </a:r>
            <a:endParaRPr/>
          </a:p>
          <a:p>
            <a:pPr indent="-334327" lvl="0" marL="457200" rtl="0" algn="l">
              <a:spcBef>
                <a:spcPts val="1200"/>
              </a:spcBef>
              <a:spcAft>
                <a:spcPts val="0"/>
              </a:spcAft>
              <a:buSzPct val="100000"/>
              <a:buChar char="●"/>
            </a:pPr>
            <a:r>
              <a:rPr lang="en"/>
              <a:t>The people of this area generally rate the same as the rest of Bangalore.</a:t>
            </a:r>
            <a:endParaRPr/>
          </a:p>
          <a:p>
            <a:pPr indent="-334327" lvl="0" marL="457200" rtl="0" algn="l">
              <a:spcBef>
                <a:spcPts val="0"/>
              </a:spcBef>
              <a:spcAft>
                <a:spcPts val="0"/>
              </a:spcAft>
              <a:buSzPct val="100000"/>
              <a:buChar char="●"/>
            </a:pPr>
            <a:r>
              <a:rPr lang="en"/>
              <a:t>We see that the top 2 highest rated restaurants in the area are North Indian (However, North Indian overall is not rated too special)</a:t>
            </a:r>
            <a:endParaRPr/>
          </a:p>
          <a:p>
            <a:pPr indent="-334327" lvl="0" marL="457200" rtl="0" algn="l">
              <a:spcBef>
                <a:spcPts val="0"/>
              </a:spcBef>
              <a:spcAft>
                <a:spcPts val="0"/>
              </a:spcAft>
              <a:buSzPct val="100000"/>
              <a:buChar char="●"/>
            </a:pPr>
            <a:r>
              <a:rPr lang="en"/>
              <a:t>Italian restaurants seem to have less </a:t>
            </a:r>
            <a:r>
              <a:rPr lang="en"/>
              <a:t>variability</a:t>
            </a:r>
            <a:r>
              <a:rPr lang="en"/>
              <a:t> so would make for a strong contender as well. However, we see that this is due to the fact that there are very few Italian restaurants in the area (so much so, that they </a:t>
            </a:r>
            <a:r>
              <a:rPr lang="en"/>
              <a:t>don't even</a:t>
            </a:r>
            <a:r>
              <a:rPr lang="en"/>
              <a:t> show up significantly in the graph).</a:t>
            </a:r>
            <a:endParaRPr/>
          </a:p>
          <a:p>
            <a:pPr indent="-334327" lvl="0" marL="457200" rtl="0" algn="l">
              <a:spcBef>
                <a:spcPts val="0"/>
              </a:spcBef>
              <a:spcAft>
                <a:spcPts val="0"/>
              </a:spcAft>
              <a:buSzPct val="100000"/>
              <a:buChar char="●"/>
            </a:pPr>
            <a:r>
              <a:rPr lang="en"/>
              <a:t>Continental restaurants seem to be our best answer here as they are rated the best and also have much </a:t>
            </a:r>
            <a:r>
              <a:rPr lang="en"/>
              <a:t>fewer</a:t>
            </a:r>
            <a:r>
              <a:rPr lang="en"/>
              <a:t> restaurants than expected, so we can see that the market is not saturated.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1818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Additional Inferences</a:t>
            </a:r>
            <a:endParaRPr/>
          </a:p>
        </p:txBody>
      </p:sp>
      <p:sp>
        <p:nvSpPr>
          <p:cNvPr id="207" name="Google Shape;207;p30"/>
          <p:cNvSpPr/>
          <p:nvPr/>
        </p:nvSpPr>
        <p:spPr>
          <a:xfrm>
            <a:off x="656850" y="4456950"/>
            <a:ext cx="7830300" cy="558600"/>
          </a:xfrm>
          <a:prstGeom prst="rect">
            <a:avLst/>
          </a:prstGeom>
          <a:solidFill>
            <a:schemeClr val="lt1"/>
          </a:solid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aleway SemiBold"/>
                <a:ea typeface="Raleway SemiBold"/>
                <a:cs typeface="Raleway SemiBold"/>
                <a:sym typeface="Raleway SemiBold"/>
              </a:rPr>
              <a:t>Start schemes like "If you rate us on Zomato, we will give you a free dessert".</a:t>
            </a:r>
            <a:endParaRPr sz="1500">
              <a:latin typeface="Raleway SemiBold"/>
              <a:ea typeface="Raleway SemiBold"/>
              <a:cs typeface="Raleway SemiBold"/>
              <a:sym typeface="Raleway SemiBold"/>
            </a:endParaRPr>
          </a:p>
        </p:txBody>
      </p:sp>
      <p:sp>
        <p:nvSpPr>
          <p:cNvPr id="208" name="Google Shape;208;p30"/>
          <p:cNvSpPr txBox="1"/>
          <p:nvPr>
            <p:ph idx="1" type="body"/>
          </p:nvPr>
        </p:nvSpPr>
        <p:spPr>
          <a:xfrm>
            <a:off x="311700" y="3571025"/>
            <a:ext cx="8520600" cy="8103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1200"/>
              </a:spcAft>
              <a:buNone/>
            </a:pPr>
            <a:r>
              <a:rPr lang="en"/>
              <a:t>There is a high correlation between ratings and votes.  The number of votes is not in our control as that depends on the success of the restaurant as well as how long the the restaurant has been running. However, this tells us that when starting the restaurant we should incentivize voting at our restaurant.</a:t>
            </a:r>
            <a:endParaRPr/>
          </a:p>
        </p:txBody>
      </p:sp>
      <p:pic>
        <p:nvPicPr>
          <p:cNvPr id="209" name="Google Shape;209;p30"/>
          <p:cNvPicPr preferRelativeResize="0"/>
          <p:nvPr/>
        </p:nvPicPr>
        <p:blipFill>
          <a:blip r:embed="rId3">
            <a:alphaModFix/>
          </a:blip>
          <a:stretch>
            <a:fillRect/>
          </a:stretch>
        </p:blipFill>
        <p:spPr>
          <a:xfrm>
            <a:off x="1128550" y="805225"/>
            <a:ext cx="6601759" cy="2613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2805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Next?</a:t>
            </a:r>
            <a:endParaRPr/>
          </a:p>
        </p:txBody>
      </p:sp>
      <p:sp>
        <p:nvSpPr>
          <p:cNvPr id="215" name="Google Shape;215;p31"/>
          <p:cNvSpPr txBox="1"/>
          <p:nvPr>
            <p:ph idx="1" type="body"/>
          </p:nvPr>
        </p:nvSpPr>
        <p:spPr>
          <a:xfrm>
            <a:off x="311700" y="903925"/>
            <a:ext cx="8520600" cy="336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saw how important cost was before through the KDE plot. However, it</a:t>
            </a:r>
            <a:r>
              <a:rPr lang="en"/>
              <a:t> is certainly an important parameter, but not all that is important. We saw that 50% of $$$$ restaurants don't outperform the 90 percentile mark. In fact, 25% of those restaurants lie below the median rating in Bangalore. This tells us that there are certainly other factors that make the ideal restaurant. So this brings the question, what are these factors (other than those we already described)?</a:t>
            </a:r>
            <a:endParaRPr/>
          </a:p>
          <a:p>
            <a:pPr indent="-342900" lvl="0" marL="457200" rtl="0" algn="l">
              <a:spcBef>
                <a:spcPts val="0"/>
              </a:spcBef>
              <a:spcAft>
                <a:spcPts val="0"/>
              </a:spcAft>
              <a:buSzPts val="1800"/>
              <a:buChar char="●"/>
            </a:pPr>
            <a:r>
              <a:rPr lang="en"/>
              <a:t>To answer this question, we will look at the reviews in the next phase to identify things that matter the most to a consumer in Bangalore (especially in the realms of our ideal restaurant). This could highlight things like service and taste to show us what we should invest in the most.</a:t>
            </a:r>
            <a:endParaRPr/>
          </a:p>
        </p:txBody>
      </p:sp>
      <p:pic>
        <p:nvPicPr>
          <p:cNvPr id="216" name="Google Shape;216;p31"/>
          <p:cNvPicPr preferRelativeResize="0"/>
          <p:nvPr/>
        </p:nvPicPr>
        <p:blipFill>
          <a:blip r:embed="rId3">
            <a:alphaModFix/>
          </a:blip>
          <a:stretch>
            <a:fillRect/>
          </a:stretch>
        </p:blipFill>
        <p:spPr>
          <a:xfrm>
            <a:off x="4572000" y="3792375"/>
            <a:ext cx="1351125" cy="1351125"/>
          </a:xfrm>
          <a:prstGeom prst="rect">
            <a:avLst/>
          </a:prstGeom>
          <a:noFill/>
          <a:ln>
            <a:noFill/>
          </a:ln>
        </p:spPr>
      </p:pic>
      <p:pic>
        <p:nvPicPr>
          <p:cNvPr id="217" name="Google Shape;217;p31"/>
          <p:cNvPicPr preferRelativeResize="0"/>
          <p:nvPr/>
        </p:nvPicPr>
        <p:blipFill>
          <a:blip r:embed="rId4">
            <a:alphaModFix/>
          </a:blip>
          <a:stretch>
            <a:fillRect/>
          </a:stretch>
        </p:blipFill>
        <p:spPr>
          <a:xfrm>
            <a:off x="6277350" y="3854812"/>
            <a:ext cx="1226250" cy="122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818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Problem Motivation (A short story)</a:t>
            </a:r>
            <a:endParaRPr/>
          </a:p>
        </p:txBody>
      </p:sp>
      <p:pic>
        <p:nvPicPr>
          <p:cNvPr id="66" name="Google Shape;66;p14"/>
          <p:cNvPicPr preferRelativeResize="0"/>
          <p:nvPr/>
        </p:nvPicPr>
        <p:blipFill>
          <a:blip r:embed="rId3">
            <a:alphaModFix/>
          </a:blip>
          <a:stretch>
            <a:fillRect/>
          </a:stretch>
        </p:blipFill>
        <p:spPr>
          <a:xfrm>
            <a:off x="1009175" y="2510437"/>
            <a:ext cx="1614125" cy="1614125"/>
          </a:xfrm>
          <a:prstGeom prst="rect">
            <a:avLst/>
          </a:prstGeom>
          <a:noFill/>
          <a:ln>
            <a:noFill/>
          </a:ln>
        </p:spPr>
      </p:pic>
      <p:sp>
        <p:nvSpPr>
          <p:cNvPr id="67" name="Google Shape;67;p14"/>
          <p:cNvSpPr/>
          <p:nvPr/>
        </p:nvSpPr>
        <p:spPr>
          <a:xfrm>
            <a:off x="1009175" y="1397175"/>
            <a:ext cx="1326900" cy="9870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I have money and I want to open a restaurant in Bangalore</a:t>
            </a:r>
            <a:endParaRPr sz="1200">
              <a:latin typeface="Raleway"/>
              <a:ea typeface="Raleway"/>
              <a:cs typeface="Raleway"/>
              <a:sym typeface="Raleway"/>
            </a:endParaRPr>
          </a:p>
        </p:txBody>
      </p:sp>
    </p:spTree>
  </p:cSld>
  <p:clrMapOvr>
    <a:masterClrMapping/>
  </p:clrMapOvr>
  <mc:AlternateContent>
    <mc:Choice Requires="p14">
      <p:transition p14:dur="100">
        <p:push/>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831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 Engineering using Reviews</a:t>
            </a:r>
            <a:endParaRPr/>
          </a:p>
        </p:txBody>
      </p:sp>
      <p:sp>
        <p:nvSpPr>
          <p:cNvPr id="223" name="Google Shape;223;p32"/>
          <p:cNvSpPr txBox="1"/>
          <p:nvPr>
            <p:ph idx="1" type="body"/>
          </p:nvPr>
        </p:nvSpPr>
        <p:spPr>
          <a:xfrm>
            <a:off x="311700" y="651675"/>
            <a:ext cx="8520600" cy="482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We try to see what specific words pop up in 1-star and 5-star reviews</a:t>
            </a:r>
            <a:endParaRPr/>
          </a:p>
        </p:txBody>
      </p:sp>
      <p:pic>
        <p:nvPicPr>
          <p:cNvPr id="224" name="Google Shape;224;p32"/>
          <p:cNvPicPr preferRelativeResize="0"/>
          <p:nvPr/>
        </p:nvPicPr>
        <p:blipFill>
          <a:blip r:embed="rId3">
            <a:alphaModFix/>
          </a:blip>
          <a:stretch>
            <a:fillRect/>
          </a:stretch>
        </p:blipFill>
        <p:spPr>
          <a:xfrm>
            <a:off x="931075" y="1265700"/>
            <a:ext cx="3187034" cy="3758301"/>
          </a:xfrm>
          <a:prstGeom prst="rect">
            <a:avLst/>
          </a:prstGeom>
          <a:noFill/>
          <a:ln cap="flat" cmpd="sng" w="19050">
            <a:solidFill>
              <a:srgbClr val="FF9900"/>
            </a:solidFill>
            <a:prstDash val="solid"/>
            <a:round/>
            <a:headEnd len="sm" w="sm" type="none"/>
            <a:tailEnd len="sm" w="sm" type="none"/>
          </a:ln>
        </p:spPr>
      </p:pic>
      <p:pic>
        <p:nvPicPr>
          <p:cNvPr id="225" name="Google Shape;225;p32"/>
          <p:cNvPicPr preferRelativeResize="0"/>
          <p:nvPr/>
        </p:nvPicPr>
        <p:blipFill>
          <a:blip r:embed="rId4">
            <a:alphaModFix/>
          </a:blip>
          <a:stretch>
            <a:fillRect/>
          </a:stretch>
        </p:blipFill>
        <p:spPr>
          <a:xfrm>
            <a:off x="5060125" y="1265751"/>
            <a:ext cx="3187025" cy="3758250"/>
          </a:xfrm>
          <a:prstGeom prst="rect">
            <a:avLst/>
          </a:prstGeom>
          <a:noFill/>
          <a:ln cap="flat" cmpd="sng" w="19050">
            <a:solidFill>
              <a:srgbClr val="FF99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831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 Engineering using Reviews</a:t>
            </a:r>
            <a:endParaRPr/>
          </a:p>
        </p:txBody>
      </p:sp>
      <p:sp>
        <p:nvSpPr>
          <p:cNvPr id="231" name="Google Shape;231;p33"/>
          <p:cNvSpPr txBox="1"/>
          <p:nvPr>
            <p:ph idx="1" type="body"/>
          </p:nvPr>
        </p:nvSpPr>
        <p:spPr>
          <a:xfrm>
            <a:off x="311700" y="651675"/>
            <a:ext cx="8520600" cy="449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61111"/>
              <a:buFont typeface="Arial"/>
              <a:buNone/>
            </a:pPr>
            <a:r>
              <a:rPr lang="en"/>
              <a:t>From the </a:t>
            </a:r>
            <a:r>
              <a:rPr lang="en"/>
              <a:t>word clouds</a:t>
            </a:r>
            <a:r>
              <a:rPr lang="en"/>
              <a:t> above we can now pick the most common words under different categories. Based on the counts of these words on the reviews, we can get an estimate of what is important to people in Bangalore.</a:t>
            </a:r>
            <a:endParaRPr/>
          </a:p>
          <a:p>
            <a:pPr indent="0" lvl="0" marL="0" rtl="0" algn="l">
              <a:spcBef>
                <a:spcPts val="1200"/>
              </a:spcBef>
              <a:spcAft>
                <a:spcPts val="0"/>
              </a:spcAft>
              <a:buClr>
                <a:schemeClr val="dk2"/>
              </a:buClr>
              <a:buSzPct val="61111"/>
              <a:buFont typeface="Arial"/>
              <a:buNone/>
            </a:pPr>
            <a:r>
              <a:rPr lang="en"/>
              <a:t>Based on domain knowledge and the wordcloud, we decide on having 5 categories: Service, Vibe, Group, Taste, Worth for Money</a:t>
            </a:r>
            <a:endParaRPr/>
          </a:p>
          <a:p>
            <a:pPr indent="-334327" lvl="0" marL="457200" rtl="0" algn="l">
              <a:spcBef>
                <a:spcPts val="1200"/>
              </a:spcBef>
              <a:spcAft>
                <a:spcPts val="0"/>
              </a:spcAft>
              <a:buSzPct val="100000"/>
              <a:buChar char="●"/>
            </a:pPr>
            <a:r>
              <a:rPr b="1" lang="en"/>
              <a:t>Service:</a:t>
            </a:r>
            <a:r>
              <a:rPr lang="en"/>
              <a:t> staff, service, friendly, good service</a:t>
            </a:r>
            <a:endParaRPr/>
          </a:p>
          <a:p>
            <a:pPr indent="-334327" lvl="0" marL="457200" rtl="0" algn="l">
              <a:spcBef>
                <a:spcPts val="0"/>
              </a:spcBef>
              <a:spcAft>
                <a:spcPts val="0"/>
              </a:spcAft>
              <a:buSzPct val="100000"/>
              <a:buChar char="●"/>
            </a:pPr>
            <a:r>
              <a:rPr b="1" lang="en"/>
              <a:t>Vibe:</a:t>
            </a:r>
            <a:r>
              <a:rPr lang="en"/>
              <a:t> vibe, ambience, ambiance</a:t>
            </a:r>
            <a:endParaRPr/>
          </a:p>
          <a:p>
            <a:pPr indent="-334327" lvl="0" marL="457200" rtl="0" algn="l">
              <a:spcBef>
                <a:spcPts val="0"/>
              </a:spcBef>
              <a:spcAft>
                <a:spcPts val="0"/>
              </a:spcAft>
              <a:buSzPct val="100000"/>
              <a:buChar char="●"/>
            </a:pPr>
            <a:r>
              <a:rPr b="1" lang="en"/>
              <a:t>Group:</a:t>
            </a:r>
            <a:r>
              <a:rPr lang="en"/>
              <a:t> friend, friends</a:t>
            </a:r>
            <a:endParaRPr/>
          </a:p>
          <a:p>
            <a:pPr indent="-334327" lvl="0" marL="457200" rtl="0" algn="l">
              <a:spcBef>
                <a:spcPts val="0"/>
              </a:spcBef>
              <a:spcAft>
                <a:spcPts val="0"/>
              </a:spcAft>
              <a:buSzPct val="100000"/>
              <a:buChar char="●"/>
            </a:pPr>
            <a:r>
              <a:rPr b="1" lang="en"/>
              <a:t>Taste:</a:t>
            </a:r>
            <a:r>
              <a:rPr lang="en"/>
              <a:t> tasty, taste, great food, good food, delicious</a:t>
            </a:r>
            <a:endParaRPr/>
          </a:p>
          <a:p>
            <a:pPr indent="-334327" lvl="0" marL="457200" rtl="0" algn="l">
              <a:spcBef>
                <a:spcPts val="0"/>
              </a:spcBef>
              <a:spcAft>
                <a:spcPts val="0"/>
              </a:spcAft>
              <a:buSzPct val="100000"/>
              <a:buChar char="●"/>
            </a:pPr>
            <a:r>
              <a:rPr b="1" lang="en"/>
              <a:t>Value:</a:t>
            </a:r>
            <a:r>
              <a:rPr lang="en"/>
              <a:t> money, worth</a:t>
            </a:r>
            <a:endParaRPr/>
          </a:p>
          <a:p>
            <a:pPr indent="0" lvl="0" marL="0" rtl="0" algn="l">
              <a:spcBef>
                <a:spcPts val="1200"/>
              </a:spcBef>
              <a:spcAft>
                <a:spcPts val="0"/>
              </a:spcAft>
              <a:buNone/>
            </a:pPr>
            <a:r>
              <a:rPr lang="en"/>
              <a:t>Formula used = (Count of word in all reviews of restaurant)/(Number of reviews of restaurant). Range is from 0 to 1 (both inclusive).</a:t>
            </a:r>
            <a:endParaRPr/>
          </a:p>
          <a:p>
            <a:pPr indent="0" lvl="0" marL="0" rtl="0" algn="l">
              <a:spcBef>
                <a:spcPts val="1200"/>
              </a:spcBef>
              <a:spcAft>
                <a:spcPts val="1200"/>
              </a:spcAft>
              <a:buNone/>
            </a:pPr>
            <a:r>
              <a:rPr lang="en"/>
              <a:t>In this domain, we assume that all 5 stars </a:t>
            </a:r>
            <a:r>
              <a:rPr lang="en"/>
              <a:t>reviews</a:t>
            </a:r>
            <a:r>
              <a:rPr lang="en"/>
              <a:t> are positive. To correct for this assumption we used VADER to get sentiment scores of all reviews and also verify our results at all steps </a:t>
            </a:r>
            <a:r>
              <a:rPr lang="en"/>
              <a:t>using</a:t>
            </a:r>
            <a:r>
              <a:rPr lang="en"/>
              <a:t> only reviews that have a positive sentiment score &gt;0.9.</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831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 Engineering using Reviews</a:t>
            </a:r>
            <a:endParaRPr/>
          </a:p>
        </p:txBody>
      </p:sp>
      <p:sp>
        <p:nvSpPr>
          <p:cNvPr id="237" name="Google Shape;237;p34"/>
          <p:cNvSpPr txBox="1"/>
          <p:nvPr>
            <p:ph idx="1" type="body"/>
          </p:nvPr>
        </p:nvSpPr>
        <p:spPr>
          <a:xfrm>
            <a:off x="311700" y="651675"/>
            <a:ext cx="8520600" cy="381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 identify which among the 5 is most important, we build a linear regression model with the target variable as ratings. The feature coefficients so obtained would tell us which feature is the most important.</a:t>
            </a:r>
            <a:endParaRPr/>
          </a:p>
          <a:p>
            <a:pPr indent="0" lvl="0" marL="0" rtl="0" algn="l">
              <a:spcBef>
                <a:spcPts val="1200"/>
              </a:spcBef>
              <a:spcAft>
                <a:spcPts val="0"/>
              </a:spcAft>
              <a:buNone/>
            </a:pPr>
            <a:r>
              <a:rPr lang="en"/>
              <a:t>Since we detected multicollinearity among the 5 categories, we use Ridge Regression instead of OLS as it is able to correct for that multicollinearity.</a:t>
            </a:r>
            <a:endParaRPr/>
          </a:p>
          <a:p>
            <a:pPr indent="0" lvl="0" marL="0" rtl="0" algn="l">
              <a:spcBef>
                <a:spcPts val="1200"/>
              </a:spcBef>
              <a:spcAft>
                <a:spcPts val="0"/>
              </a:spcAft>
              <a:buNone/>
            </a:pPr>
            <a:r>
              <a:rPr lang="en"/>
              <a:t>The </a:t>
            </a:r>
            <a:r>
              <a:rPr b="1" lang="en"/>
              <a:t>feature</a:t>
            </a:r>
            <a:r>
              <a:rPr b="1" lang="en"/>
              <a:t> importances</a:t>
            </a:r>
            <a:r>
              <a:rPr lang="en"/>
              <a:t> obtained from the model are:</a:t>
            </a:r>
            <a:endParaRPr/>
          </a:p>
          <a:p>
            <a:pPr indent="-342900" lvl="0" marL="457200" rtl="0" algn="l">
              <a:spcBef>
                <a:spcPts val="1200"/>
              </a:spcBef>
              <a:spcAft>
                <a:spcPts val="0"/>
              </a:spcAft>
              <a:buSzPts val="1800"/>
              <a:buAutoNum type="arabicPeriod"/>
            </a:pPr>
            <a:r>
              <a:rPr lang="en"/>
              <a:t>Vibe:    0.329220</a:t>
            </a:r>
            <a:endParaRPr/>
          </a:p>
          <a:p>
            <a:pPr indent="-342900" lvl="0" marL="457200" rtl="0" algn="l">
              <a:spcBef>
                <a:spcPts val="0"/>
              </a:spcBef>
              <a:spcAft>
                <a:spcPts val="0"/>
              </a:spcAft>
              <a:buSzPts val="1800"/>
              <a:buAutoNum type="arabicPeriod"/>
            </a:pPr>
            <a:r>
              <a:rPr lang="en"/>
              <a:t>Service:    0.080638</a:t>
            </a:r>
            <a:endParaRPr/>
          </a:p>
          <a:p>
            <a:pPr indent="-342900" lvl="0" marL="457200" rtl="0" algn="l">
              <a:spcBef>
                <a:spcPts val="0"/>
              </a:spcBef>
              <a:spcAft>
                <a:spcPts val="0"/>
              </a:spcAft>
              <a:buSzPts val="1800"/>
              <a:buAutoNum type="arabicPeriod"/>
            </a:pPr>
            <a:r>
              <a:rPr lang="en"/>
              <a:t>Value for money:    0.014240</a:t>
            </a:r>
            <a:endParaRPr/>
          </a:p>
          <a:p>
            <a:pPr indent="-342900" lvl="0" marL="457200" rtl="0" algn="l">
              <a:spcBef>
                <a:spcPts val="0"/>
              </a:spcBef>
              <a:spcAft>
                <a:spcPts val="0"/>
              </a:spcAft>
              <a:buSzPts val="1800"/>
              <a:buAutoNum type="arabicPeriod"/>
            </a:pPr>
            <a:r>
              <a:rPr lang="en"/>
              <a:t>Good for Groups:   0.0045469</a:t>
            </a:r>
            <a:endParaRPr/>
          </a:p>
          <a:p>
            <a:pPr indent="-342900" lvl="0" marL="457200" rtl="0" algn="l">
              <a:spcBef>
                <a:spcPts val="0"/>
              </a:spcBef>
              <a:spcAft>
                <a:spcPts val="0"/>
              </a:spcAft>
              <a:buSzPts val="1800"/>
              <a:buAutoNum type="arabicPeriod"/>
            </a:pPr>
            <a:r>
              <a:rPr lang="en"/>
              <a:t>Taste:   0.0083985</a:t>
            </a:r>
            <a:endParaRPr/>
          </a:p>
        </p:txBody>
      </p:sp>
      <p:sp>
        <p:nvSpPr>
          <p:cNvPr id="238" name="Google Shape;238;p34"/>
          <p:cNvSpPr/>
          <p:nvPr/>
        </p:nvSpPr>
        <p:spPr>
          <a:xfrm>
            <a:off x="656850" y="4519100"/>
            <a:ext cx="7830300" cy="558600"/>
          </a:xfrm>
          <a:prstGeom prst="rect">
            <a:avLst/>
          </a:prstGeom>
          <a:solidFill>
            <a:schemeClr val="lt1"/>
          </a:solid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aleway SemiBold"/>
                <a:ea typeface="Raleway SemiBold"/>
                <a:cs typeface="Raleway SemiBold"/>
                <a:sym typeface="Raleway SemiBold"/>
              </a:rPr>
              <a:t>Offer great ambience to the customer, followed by great service.</a:t>
            </a:r>
            <a:endParaRPr sz="1500">
              <a:latin typeface="Raleway SemiBold"/>
              <a:ea typeface="Raleway SemiBold"/>
              <a:cs typeface="Raleway SemiBold"/>
              <a:sym typeface="Raleway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11700" y="831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 Engineering using Reviews</a:t>
            </a:r>
            <a:endParaRPr/>
          </a:p>
        </p:txBody>
      </p:sp>
      <p:sp>
        <p:nvSpPr>
          <p:cNvPr id="244" name="Google Shape;244;p35"/>
          <p:cNvSpPr txBox="1"/>
          <p:nvPr>
            <p:ph idx="1" type="body"/>
          </p:nvPr>
        </p:nvSpPr>
        <p:spPr>
          <a:xfrm>
            <a:off x="311700" y="651675"/>
            <a:ext cx="8520600" cy="19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we extract 1 star reviews mentioning delivery, we see a very </a:t>
            </a:r>
            <a:r>
              <a:rPr lang="en"/>
              <a:t>interesting</a:t>
            </a:r>
            <a:r>
              <a:rPr lang="en"/>
              <a:t> insight. The correlation between ratio of 1 star delivery reviews to the rating of the restaurant is -0.19. This is the biggest feature in 1 star reviews.</a:t>
            </a:r>
            <a:endParaRPr/>
          </a:p>
          <a:p>
            <a:pPr indent="0" lvl="0" marL="0" rtl="0" algn="l">
              <a:spcBef>
                <a:spcPts val="1200"/>
              </a:spcBef>
              <a:spcAft>
                <a:spcPts val="1200"/>
              </a:spcAft>
              <a:buNone/>
            </a:pPr>
            <a:r>
              <a:rPr lang="en"/>
              <a:t>This is something that is generally not in the hands of the restaurant and more often than not is a fault of Zomato (the delivery partner). </a:t>
            </a:r>
            <a:endParaRPr/>
          </a:p>
        </p:txBody>
      </p:sp>
      <p:sp>
        <p:nvSpPr>
          <p:cNvPr id="245" name="Google Shape;245;p35"/>
          <p:cNvSpPr/>
          <p:nvPr/>
        </p:nvSpPr>
        <p:spPr>
          <a:xfrm>
            <a:off x="656850" y="4237650"/>
            <a:ext cx="7830300" cy="730500"/>
          </a:xfrm>
          <a:prstGeom prst="rect">
            <a:avLst/>
          </a:prstGeom>
          <a:solidFill>
            <a:schemeClr val="lt1"/>
          </a:solid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aleway SemiBold"/>
                <a:ea typeface="Raleway SemiBold"/>
                <a:cs typeface="Raleway SemiBold"/>
                <a:sym typeface="Raleway SemiBold"/>
              </a:rPr>
              <a:t>Ensure that you have great packaging and </a:t>
            </a:r>
            <a:endParaRPr sz="1500">
              <a:latin typeface="Raleway SemiBold"/>
              <a:ea typeface="Raleway SemiBold"/>
              <a:cs typeface="Raleway SemiBold"/>
              <a:sym typeface="Raleway SemiBold"/>
            </a:endParaRPr>
          </a:p>
          <a:p>
            <a:pPr indent="0" lvl="0" marL="0" rtl="0" algn="ctr">
              <a:spcBef>
                <a:spcPts val="0"/>
              </a:spcBef>
              <a:spcAft>
                <a:spcPts val="0"/>
              </a:spcAft>
              <a:buNone/>
            </a:pPr>
            <a:r>
              <a:rPr lang="en" sz="1500">
                <a:latin typeface="Raleway SemiBold"/>
                <a:ea typeface="Raleway SemiBold"/>
                <a:cs typeface="Raleway SemiBold"/>
                <a:sym typeface="Raleway SemiBold"/>
              </a:rPr>
              <a:t>you do not deliver very far (This would lead to the food being served cold).</a:t>
            </a:r>
            <a:endParaRPr sz="1500">
              <a:latin typeface="Raleway SemiBold"/>
              <a:ea typeface="Raleway SemiBold"/>
              <a:cs typeface="Raleway SemiBold"/>
              <a:sym typeface="Raleway SemiBold"/>
            </a:endParaRPr>
          </a:p>
        </p:txBody>
      </p:sp>
      <p:pic>
        <p:nvPicPr>
          <p:cNvPr id="246" name="Google Shape;246;p35"/>
          <p:cNvPicPr preferRelativeResize="0"/>
          <p:nvPr/>
        </p:nvPicPr>
        <p:blipFill rotWithShape="1">
          <a:blip r:embed="rId3">
            <a:alphaModFix/>
          </a:blip>
          <a:srcRect b="12415" l="0" r="0" t="11740"/>
          <a:stretch/>
        </p:blipFill>
        <p:spPr>
          <a:xfrm>
            <a:off x="3381225" y="2486100"/>
            <a:ext cx="2381549" cy="1806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831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ML Modeling: Initial Test</a:t>
            </a:r>
            <a:endParaRPr/>
          </a:p>
        </p:txBody>
      </p:sp>
      <p:sp>
        <p:nvSpPr>
          <p:cNvPr id="252" name="Google Shape;252;p36"/>
          <p:cNvSpPr txBox="1"/>
          <p:nvPr>
            <p:ph idx="1" type="body"/>
          </p:nvPr>
        </p:nvSpPr>
        <p:spPr>
          <a:xfrm>
            <a:off x="311700" y="651675"/>
            <a:ext cx="8520600" cy="44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verify our ideal restaurants, we look to pass them as “test-data” into a Machine Learning model.</a:t>
            </a:r>
            <a:endParaRPr/>
          </a:p>
          <a:p>
            <a:pPr indent="0" lvl="0" marL="0" rtl="0" algn="l">
              <a:spcBef>
                <a:spcPts val="1200"/>
              </a:spcBef>
              <a:spcAft>
                <a:spcPts val="0"/>
              </a:spcAft>
              <a:buNone/>
            </a:pPr>
            <a:r>
              <a:rPr lang="en"/>
              <a:t>Catboost provided the best model showing 12% improvement over logistic regression baseline, but still having f1-score below 0.5 for overall data. </a:t>
            </a:r>
            <a:endParaRPr/>
          </a:p>
          <a:p>
            <a:pPr indent="0" lvl="0" marL="0" rtl="0" algn="l">
              <a:spcBef>
                <a:spcPts val="1200"/>
              </a:spcBef>
              <a:spcAft>
                <a:spcPts val="0"/>
              </a:spcAft>
              <a:buNone/>
            </a:pPr>
            <a:r>
              <a:rPr lang="en"/>
              <a:t>We saw earlier that price was a confounding variable. When only looking at restaurants in the $$$$ price range, the model performs best (f1-score = 0.83). Using this model to predict our ideal configurations, both of the following configurations are predicted to be in the top 90th percentile.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53" name="Google Shape;253;p36"/>
          <p:cNvSpPr/>
          <p:nvPr/>
        </p:nvSpPr>
        <p:spPr>
          <a:xfrm>
            <a:off x="656850" y="4237650"/>
            <a:ext cx="7830300" cy="792600"/>
          </a:xfrm>
          <a:prstGeom prst="rect">
            <a:avLst/>
          </a:prstGeom>
          <a:solidFill>
            <a:schemeClr val="lt1"/>
          </a:solid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t/>
            </a:r>
            <a:endParaRPr b="1" sz="1500">
              <a:solidFill>
                <a:schemeClr val="dk2"/>
              </a:solidFill>
              <a:latin typeface="Raleway"/>
              <a:ea typeface="Raleway"/>
              <a:cs typeface="Raleway"/>
              <a:sym typeface="Raleway"/>
            </a:endParaRPr>
          </a:p>
        </p:txBody>
      </p:sp>
      <p:graphicFrame>
        <p:nvGraphicFramePr>
          <p:cNvPr id="254" name="Google Shape;254;p36"/>
          <p:cNvGraphicFramePr/>
          <p:nvPr/>
        </p:nvGraphicFramePr>
        <p:xfrm>
          <a:off x="656850" y="4237650"/>
          <a:ext cx="3000000" cy="3000000"/>
        </p:xfrm>
        <a:graphic>
          <a:graphicData uri="http://schemas.openxmlformats.org/drawingml/2006/table">
            <a:tbl>
              <a:tblPr>
                <a:noFill/>
                <a:tableStyleId>{05BBB3AD-F949-4F93-A861-8919E5D07330}</a:tableStyleId>
              </a:tblPr>
              <a:tblGrid>
                <a:gridCol w="3915150"/>
                <a:gridCol w="3915150"/>
              </a:tblGrid>
              <a:tr h="792600">
                <a:tc>
                  <a:txBody>
                    <a:bodyPr/>
                    <a:lstStyle/>
                    <a:p>
                      <a:pPr indent="0" lvl="0" marL="0" rtl="0" algn="ctr">
                        <a:spcBef>
                          <a:spcPts val="0"/>
                        </a:spcBef>
                        <a:spcAft>
                          <a:spcPts val="0"/>
                        </a:spcAft>
                        <a:buNone/>
                      </a:pPr>
                      <a:r>
                        <a:rPr lang="en" sz="1100">
                          <a:solidFill>
                            <a:schemeClr val="dk2"/>
                          </a:solidFill>
                          <a:latin typeface="Raleway SemiBold"/>
                          <a:ea typeface="Raleway SemiBold"/>
                          <a:cs typeface="Raleway SemiBold"/>
                          <a:sym typeface="Raleway SemiBold"/>
                        </a:rPr>
                        <a:t>Location: BTM</a:t>
                      </a:r>
                      <a:endParaRPr sz="1100">
                        <a:solidFill>
                          <a:schemeClr val="dk2"/>
                        </a:solidFill>
                        <a:latin typeface="Raleway SemiBold"/>
                        <a:ea typeface="Raleway SemiBold"/>
                        <a:cs typeface="Raleway SemiBold"/>
                        <a:sym typeface="Raleway SemiBold"/>
                      </a:endParaRPr>
                    </a:p>
                    <a:p>
                      <a:pPr indent="0" lvl="0" marL="0" rtl="0" algn="ctr">
                        <a:spcBef>
                          <a:spcPts val="0"/>
                        </a:spcBef>
                        <a:spcAft>
                          <a:spcPts val="0"/>
                        </a:spcAft>
                        <a:buNone/>
                      </a:pPr>
                      <a:r>
                        <a:rPr lang="en" sz="1100">
                          <a:solidFill>
                            <a:schemeClr val="dk2"/>
                          </a:solidFill>
                          <a:latin typeface="Raleway SemiBold"/>
                          <a:ea typeface="Raleway SemiBold"/>
                          <a:cs typeface="Raleway SemiBold"/>
                          <a:sym typeface="Raleway SemiBold"/>
                        </a:rPr>
                        <a:t>Cuisine: Continental</a:t>
                      </a:r>
                      <a:endParaRPr sz="1100">
                        <a:solidFill>
                          <a:schemeClr val="dk2"/>
                        </a:solidFill>
                        <a:latin typeface="Raleway SemiBold"/>
                        <a:ea typeface="Raleway SemiBold"/>
                        <a:cs typeface="Raleway SemiBold"/>
                        <a:sym typeface="Raleway SemiBold"/>
                      </a:endParaRPr>
                    </a:p>
                    <a:p>
                      <a:pPr indent="0" lvl="0" marL="0" rtl="0" algn="ctr">
                        <a:spcBef>
                          <a:spcPts val="0"/>
                        </a:spcBef>
                        <a:spcAft>
                          <a:spcPts val="0"/>
                        </a:spcAft>
                        <a:buClr>
                          <a:schemeClr val="dk2"/>
                        </a:buClr>
                        <a:buSzPts val="1100"/>
                        <a:buFont typeface="Arial"/>
                        <a:buNone/>
                      </a:pPr>
                      <a:r>
                        <a:rPr lang="en" sz="1100">
                          <a:solidFill>
                            <a:schemeClr val="dk2"/>
                          </a:solidFill>
                          <a:latin typeface="Raleway SemiBold"/>
                          <a:ea typeface="Raleway SemiBold"/>
                          <a:cs typeface="Raleway SemiBold"/>
                          <a:sym typeface="Raleway SemiBold"/>
                        </a:rPr>
                        <a:t>Price Range:  $$$$</a:t>
                      </a:r>
                      <a:endParaRPr b="1" sz="1000">
                        <a:solidFill>
                          <a:schemeClr val="dk2"/>
                        </a:solidFill>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lang="en" sz="1100">
                          <a:solidFill>
                            <a:schemeClr val="dk2"/>
                          </a:solidFill>
                          <a:latin typeface="Raleway SemiBold"/>
                          <a:ea typeface="Raleway SemiBold"/>
                          <a:cs typeface="Raleway SemiBold"/>
                          <a:sym typeface="Raleway SemiBold"/>
                        </a:rPr>
                        <a:t>Location: </a:t>
                      </a:r>
                      <a:r>
                        <a:rPr lang="en" sz="1100">
                          <a:solidFill>
                            <a:schemeClr val="dk2"/>
                          </a:solidFill>
                          <a:latin typeface="Raleway SemiBold"/>
                          <a:ea typeface="Raleway SemiBold"/>
                          <a:cs typeface="Raleway SemiBold"/>
                          <a:sym typeface="Raleway SemiBold"/>
                        </a:rPr>
                        <a:t> Koramangala 5th Block</a:t>
                      </a:r>
                      <a:endParaRPr sz="1100">
                        <a:solidFill>
                          <a:schemeClr val="dk2"/>
                        </a:solidFill>
                        <a:latin typeface="Raleway SemiBold"/>
                        <a:ea typeface="Raleway SemiBold"/>
                        <a:cs typeface="Raleway SemiBold"/>
                        <a:sym typeface="Raleway SemiBold"/>
                      </a:endParaRPr>
                    </a:p>
                    <a:p>
                      <a:pPr indent="0" lvl="0" marL="0" rtl="0" algn="ctr">
                        <a:spcBef>
                          <a:spcPts val="0"/>
                        </a:spcBef>
                        <a:spcAft>
                          <a:spcPts val="0"/>
                        </a:spcAft>
                        <a:buNone/>
                      </a:pPr>
                      <a:r>
                        <a:rPr lang="en" sz="1100">
                          <a:solidFill>
                            <a:schemeClr val="dk2"/>
                          </a:solidFill>
                          <a:latin typeface="Raleway SemiBold"/>
                          <a:ea typeface="Raleway SemiBold"/>
                          <a:cs typeface="Raleway SemiBold"/>
                          <a:sym typeface="Raleway SemiBold"/>
                        </a:rPr>
                        <a:t>Cuisine: North Indian</a:t>
                      </a:r>
                      <a:endParaRPr sz="1100">
                        <a:solidFill>
                          <a:schemeClr val="dk2"/>
                        </a:solidFill>
                        <a:latin typeface="Raleway SemiBold"/>
                        <a:ea typeface="Raleway SemiBold"/>
                        <a:cs typeface="Raleway SemiBold"/>
                        <a:sym typeface="Raleway SemiBold"/>
                      </a:endParaRPr>
                    </a:p>
                    <a:p>
                      <a:pPr indent="0" lvl="0" marL="0" rtl="0" algn="ctr">
                        <a:spcBef>
                          <a:spcPts val="0"/>
                        </a:spcBef>
                        <a:spcAft>
                          <a:spcPts val="0"/>
                        </a:spcAft>
                        <a:buClr>
                          <a:schemeClr val="dk2"/>
                        </a:buClr>
                        <a:buSzPts val="1100"/>
                        <a:buFont typeface="Arial"/>
                        <a:buNone/>
                      </a:pPr>
                      <a:r>
                        <a:rPr lang="en" sz="1100">
                          <a:solidFill>
                            <a:schemeClr val="dk2"/>
                          </a:solidFill>
                          <a:latin typeface="Raleway SemiBold"/>
                          <a:ea typeface="Raleway SemiBold"/>
                          <a:cs typeface="Raleway SemiBold"/>
                          <a:sym typeface="Raleway SemiBold"/>
                        </a:rPr>
                        <a:t>Price Range:  $$$$</a:t>
                      </a:r>
                      <a:endParaRPr sz="11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831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Big Test (Real Life Data)</a:t>
            </a:r>
            <a:endParaRPr/>
          </a:p>
        </p:txBody>
      </p:sp>
      <p:sp>
        <p:nvSpPr>
          <p:cNvPr id="260" name="Google Shape;260;p37"/>
          <p:cNvSpPr txBox="1"/>
          <p:nvPr>
            <p:ph idx="1" type="body"/>
          </p:nvPr>
        </p:nvSpPr>
        <p:spPr>
          <a:xfrm>
            <a:off x="311700" y="651675"/>
            <a:ext cx="8520600" cy="449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FF"/>
                </a:solidFill>
              </a:rPr>
              <a:t>Since, this dataset was made in 2017, it is close to 6 years old. Since then new restaurants did open and some in the configurations we predicted. Here is how they performed:</a:t>
            </a:r>
            <a:endParaRPr>
              <a:solidFill>
                <a:srgbClr val="0000FF"/>
              </a:solidFill>
            </a:endParaRPr>
          </a:p>
          <a:p>
            <a:pPr indent="0" lvl="0" marL="0" rtl="0" algn="l">
              <a:spcBef>
                <a:spcPts val="1200"/>
              </a:spcBef>
              <a:spcAft>
                <a:spcPts val="0"/>
              </a:spcAft>
              <a:buNone/>
            </a:pPr>
            <a:r>
              <a:rPr lang="en">
                <a:latin typeface="Source Sans Pro Black"/>
                <a:ea typeface="Source Sans Pro Black"/>
                <a:cs typeface="Source Sans Pro Black"/>
                <a:sym typeface="Source Sans Pro Black"/>
              </a:rPr>
              <a:t>Continental Restaurants in BTM: </a:t>
            </a:r>
            <a:endParaRPr>
              <a:latin typeface="Source Sans Pro Black"/>
              <a:ea typeface="Source Sans Pro Black"/>
              <a:cs typeface="Source Sans Pro Black"/>
              <a:sym typeface="Source Sans Pro Black"/>
            </a:endParaRPr>
          </a:p>
          <a:p>
            <a:pPr indent="-334327" lvl="0" marL="457200" rtl="0" algn="l">
              <a:spcBef>
                <a:spcPts val="1200"/>
              </a:spcBef>
              <a:spcAft>
                <a:spcPts val="0"/>
              </a:spcAft>
              <a:buSzPct val="100000"/>
              <a:buChar char="●"/>
            </a:pPr>
            <a:r>
              <a:rPr lang="en"/>
              <a:t>(K-OS Game Bar: 4.5, Fogg Lounge: 4.4, Mudpipe Cafe: 4.2).</a:t>
            </a:r>
            <a:r>
              <a:rPr lang="en"/>
              <a:t> </a:t>
            </a:r>
            <a:endParaRPr/>
          </a:p>
          <a:p>
            <a:pPr indent="0" lvl="0" marL="0" rtl="0" algn="l">
              <a:spcBef>
                <a:spcPts val="1200"/>
              </a:spcBef>
              <a:spcAft>
                <a:spcPts val="0"/>
              </a:spcAft>
              <a:buNone/>
            </a:pPr>
            <a:r>
              <a:rPr b="1" lang="en"/>
              <a:t>North Indian restaurants in Koramangala:</a:t>
            </a:r>
            <a:endParaRPr b="1"/>
          </a:p>
          <a:p>
            <a:pPr indent="-334327" lvl="0" marL="457200" rtl="0" algn="l">
              <a:spcBef>
                <a:spcPts val="1200"/>
              </a:spcBef>
              <a:spcAft>
                <a:spcPts val="0"/>
              </a:spcAft>
              <a:buSzPct val="100000"/>
              <a:buChar char="●"/>
            </a:pPr>
            <a:r>
              <a:rPr lang="en"/>
              <a:t>(Kathpals: 4.3, Jalandhar Street: 4.0)</a:t>
            </a:r>
            <a:endParaRPr/>
          </a:p>
          <a:p>
            <a:pPr indent="0" lvl="0" marL="0" rtl="0" algn="l">
              <a:spcBef>
                <a:spcPts val="1200"/>
              </a:spcBef>
              <a:spcAft>
                <a:spcPts val="0"/>
              </a:spcAft>
              <a:buNone/>
            </a:pPr>
            <a:r>
              <a:rPr b="1" lang="en"/>
              <a:t>Cafes in HSR:</a:t>
            </a:r>
            <a:r>
              <a:rPr lang="en"/>
              <a:t> </a:t>
            </a:r>
            <a:endParaRPr/>
          </a:p>
          <a:p>
            <a:pPr indent="-334327" lvl="0" marL="457200" rtl="0" algn="l">
              <a:spcBef>
                <a:spcPts val="1200"/>
              </a:spcBef>
              <a:spcAft>
                <a:spcPts val="0"/>
              </a:spcAft>
              <a:buSzPct val="100000"/>
              <a:buChar char="●"/>
            </a:pPr>
            <a:r>
              <a:rPr lang="en"/>
              <a:t>(Hustle: 4.9, Burger Yard: 4.8, Cuppa Redefined: 4.5) </a:t>
            </a:r>
            <a:endParaRPr/>
          </a:p>
          <a:p>
            <a:pPr indent="-334327" lvl="0" marL="457200" rtl="0" algn="l">
              <a:spcBef>
                <a:spcPts val="0"/>
              </a:spcBef>
              <a:spcAft>
                <a:spcPts val="0"/>
              </a:spcAft>
              <a:buSzPct val="100000"/>
              <a:buChar char="●"/>
            </a:pPr>
            <a:r>
              <a:rPr lang="en"/>
              <a:t>2 of the cities highest rated restaurants are now cafes in HSR.</a:t>
            </a:r>
            <a:endParaRPr/>
          </a:p>
          <a:p>
            <a:pPr indent="0" lvl="0" marL="0" rtl="0" algn="l">
              <a:spcBef>
                <a:spcPts val="1200"/>
              </a:spcBef>
              <a:spcAft>
                <a:spcPts val="0"/>
              </a:spcAft>
              <a:buNone/>
            </a:pPr>
            <a:r>
              <a:rPr b="1" lang="en"/>
              <a:t>Buffets in $$, $$$ price range:</a:t>
            </a:r>
            <a:endParaRPr b="1"/>
          </a:p>
          <a:p>
            <a:pPr indent="-334327" lvl="0" marL="457200" rtl="0" algn="l">
              <a:spcBef>
                <a:spcPts val="1200"/>
              </a:spcBef>
              <a:spcAft>
                <a:spcPts val="0"/>
              </a:spcAft>
              <a:buSzPct val="100000"/>
              <a:buChar char="●"/>
            </a:pPr>
            <a:r>
              <a:rPr lang="en"/>
              <a:t> (Kitchen De Buffet: 4.7, Maxims Buffet: 4.2, One Atria Cafe: 4.3, Zodiac: 4.0, The Buffet Table: 3.5). </a:t>
            </a:r>
            <a:endParaRPr/>
          </a:p>
        </p:txBody>
      </p:sp>
      <p:pic>
        <p:nvPicPr>
          <p:cNvPr id="261" name="Google Shape;261;p37"/>
          <p:cNvPicPr preferRelativeResize="0"/>
          <p:nvPr/>
        </p:nvPicPr>
        <p:blipFill rotWithShape="1">
          <a:blip r:embed="rId3">
            <a:alphaModFix/>
          </a:blip>
          <a:srcRect b="22516" l="0" r="22857" t="0"/>
          <a:stretch/>
        </p:blipFill>
        <p:spPr>
          <a:xfrm>
            <a:off x="6792825" y="2111300"/>
            <a:ext cx="1565775" cy="1572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451850" y="526350"/>
            <a:ext cx="8236200" cy="308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400"/>
              <a:t>Thank You</a:t>
            </a:r>
            <a:endParaRPr sz="6400"/>
          </a:p>
        </p:txBody>
      </p:sp>
      <p:sp>
        <p:nvSpPr>
          <p:cNvPr id="267" name="Google Shape;267;p38"/>
          <p:cNvSpPr txBox="1"/>
          <p:nvPr>
            <p:ph type="title"/>
          </p:nvPr>
        </p:nvSpPr>
        <p:spPr>
          <a:xfrm>
            <a:off x="243475" y="4040225"/>
            <a:ext cx="8641800" cy="7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Project made possible under the guidance of:</a:t>
            </a:r>
            <a:endParaRPr sz="3000"/>
          </a:p>
          <a:p>
            <a:pPr indent="0" lvl="0" marL="0" rtl="0" algn="ctr">
              <a:spcBef>
                <a:spcPts val="0"/>
              </a:spcBef>
              <a:spcAft>
                <a:spcPts val="0"/>
              </a:spcAft>
              <a:buNone/>
            </a:pPr>
            <a:r>
              <a:rPr lang="en" sz="3000"/>
              <a:t>Prof. </a:t>
            </a:r>
            <a:r>
              <a:rPr lang="en" sz="3000"/>
              <a:t>Carlos Fernandez-Granda</a:t>
            </a:r>
            <a:r>
              <a:rPr lang="en" sz="3000"/>
              <a:t>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818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Problem Motivation</a:t>
            </a:r>
            <a:r>
              <a:rPr lang="en"/>
              <a:t> (A short story)</a:t>
            </a:r>
            <a:endParaRPr/>
          </a:p>
        </p:txBody>
      </p:sp>
      <p:pic>
        <p:nvPicPr>
          <p:cNvPr id="73" name="Google Shape;73;p15"/>
          <p:cNvPicPr preferRelativeResize="0"/>
          <p:nvPr/>
        </p:nvPicPr>
        <p:blipFill>
          <a:blip r:embed="rId3">
            <a:alphaModFix/>
          </a:blip>
          <a:stretch>
            <a:fillRect/>
          </a:stretch>
        </p:blipFill>
        <p:spPr>
          <a:xfrm>
            <a:off x="1009175" y="2510437"/>
            <a:ext cx="1614125" cy="1614125"/>
          </a:xfrm>
          <a:prstGeom prst="rect">
            <a:avLst/>
          </a:prstGeom>
          <a:noFill/>
          <a:ln>
            <a:noFill/>
          </a:ln>
        </p:spPr>
      </p:pic>
      <p:sp>
        <p:nvSpPr>
          <p:cNvPr id="74" name="Google Shape;74;p15"/>
          <p:cNvSpPr/>
          <p:nvPr/>
        </p:nvSpPr>
        <p:spPr>
          <a:xfrm>
            <a:off x="1009175" y="1397175"/>
            <a:ext cx="1326900" cy="9870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Let me ask these people</a:t>
            </a:r>
            <a:endParaRPr sz="1200">
              <a:latin typeface="Raleway"/>
              <a:ea typeface="Raleway"/>
              <a:cs typeface="Raleway"/>
              <a:sym typeface="Raleway"/>
            </a:endParaRPr>
          </a:p>
        </p:txBody>
      </p:sp>
      <p:pic>
        <p:nvPicPr>
          <p:cNvPr id="75" name="Google Shape;75;p15"/>
          <p:cNvPicPr preferRelativeResize="0"/>
          <p:nvPr/>
        </p:nvPicPr>
        <p:blipFill>
          <a:blip r:embed="rId4">
            <a:alphaModFix/>
          </a:blip>
          <a:stretch>
            <a:fillRect/>
          </a:stretch>
        </p:blipFill>
        <p:spPr>
          <a:xfrm>
            <a:off x="4343975" y="2384175"/>
            <a:ext cx="1954426" cy="2303100"/>
          </a:xfrm>
          <a:prstGeom prst="rect">
            <a:avLst/>
          </a:prstGeom>
          <a:noFill/>
          <a:ln>
            <a:noFill/>
          </a:ln>
        </p:spPr>
      </p:pic>
      <p:pic>
        <p:nvPicPr>
          <p:cNvPr id="76" name="Google Shape;76;p15"/>
          <p:cNvPicPr preferRelativeResize="0"/>
          <p:nvPr/>
        </p:nvPicPr>
        <p:blipFill>
          <a:blip r:embed="rId4">
            <a:alphaModFix/>
          </a:blip>
          <a:stretch>
            <a:fillRect/>
          </a:stretch>
        </p:blipFill>
        <p:spPr>
          <a:xfrm>
            <a:off x="5911125" y="2384175"/>
            <a:ext cx="1954426" cy="2303100"/>
          </a:xfrm>
          <a:prstGeom prst="rect">
            <a:avLst/>
          </a:prstGeom>
          <a:noFill/>
          <a:ln>
            <a:noFill/>
          </a:ln>
        </p:spPr>
      </p:pic>
      <p:sp>
        <p:nvSpPr>
          <p:cNvPr id="77" name="Google Shape;77;p15"/>
          <p:cNvSpPr txBox="1"/>
          <p:nvPr/>
        </p:nvSpPr>
        <p:spPr>
          <a:xfrm>
            <a:off x="3761900" y="4555675"/>
            <a:ext cx="47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People who did not take Probability and Statistics 2</a:t>
            </a:r>
            <a:endParaRPr>
              <a:latin typeface="Raleway SemiBold"/>
              <a:ea typeface="Raleway SemiBold"/>
              <a:cs typeface="Raleway SemiBold"/>
              <a:sym typeface="Raleway SemiBold"/>
            </a:endParaRPr>
          </a:p>
        </p:txBody>
      </p:sp>
      <p:sp>
        <p:nvSpPr>
          <p:cNvPr id="78" name="Google Shape;78;p15"/>
          <p:cNvSpPr/>
          <p:nvPr/>
        </p:nvSpPr>
        <p:spPr>
          <a:xfrm>
            <a:off x="4343975" y="1334025"/>
            <a:ext cx="1393800" cy="11133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Let me look at most popular area and then select the best rated configurations</a:t>
            </a:r>
            <a:endParaRPr sz="1200">
              <a:latin typeface="Raleway"/>
              <a:ea typeface="Raleway"/>
              <a:cs typeface="Raleway"/>
              <a:sym typeface="Raleway"/>
            </a:endParaRPr>
          </a:p>
        </p:txBody>
      </p:sp>
      <p:sp>
        <p:nvSpPr>
          <p:cNvPr id="79" name="Google Shape;79;p15"/>
          <p:cNvSpPr/>
          <p:nvPr/>
        </p:nvSpPr>
        <p:spPr>
          <a:xfrm>
            <a:off x="6191438" y="1334025"/>
            <a:ext cx="1393800" cy="11133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Let me look at best rated area and then select the most popular configurations</a:t>
            </a:r>
            <a:endParaRPr sz="1200">
              <a:latin typeface="Raleway"/>
              <a:ea typeface="Raleway"/>
              <a:cs typeface="Raleway"/>
              <a:sym typeface="Raleway"/>
            </a:endParaRPr>
          </a:p>
        </p:txBody>
      </p:sp>
    </p:spTree>
  </p:cSld>
  <p:clrMapOvr>
    <a:masterClrMapping/>
  </p:clrMapOvr>
  <mc:AlternateContent>
    <mc:Choice Requires="p14">
      <p:transition p14:dur="400">
        <p:push/>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818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Problem Motivation</a:t>
            </a:r>
            <a:r>
              <a:rPr lang="en"/>
              <a:t> (A short story)</a:t>
            </a:r>
            <a:endParaRPr/>
          </a:p>
        </p:txBody>
      </p:sp>
      <p:pic>
        <p:nvPicPr>
          <p:cNvPr id="85" name="Google Shape;85;p16"/>
          <p:cNvPicPr preferRelativeResize="0"/>
          <p:nvPr/>
        </p:nvPicPr>
        <p:blipFill>
          <a:blip r:embed="rId3">
            <a:alphaModFix/>
          </a:blip>
          <a:stretch>
            <a:fillRect/>
          </a:stretch>
        </p:blipFill>
        <p:spPr>
          <a:xfrm>
            <a:off x="1009175" y="2510437"/>
            <a:ext cx="1614125" cy="1614125"/>
          </a:xfrm>
          <a:prstGeom prst="rect">
            <a:avLst/>
          </a:prstGeom>
          <a:noFill/>
          <a:ln>
            <a:noFill/>
          </a:ln>
        </p:spPr>
      </p:pic>
      <p:sp>
        <p:nvSpPr>
          <p:cNvPr id="86" name="Google Shape;86;p16"/>
          <p:cNvSpPr/>
          <p:nvPr/>
        </p:nvSpPr>
        <p:spPr>
          <a:xfrm>
            <a:off x="1009175" y="1397175"/>
            <a:ext cx="1326900" cy="9870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Ok that seems great. Let me know your answers</a:t>
            </a:r>
            <a:endParaRPr sz="1200">
              <a:latin typeface="Raleway"/>
              <a:ea typeface="Raleway"/>
              <a:cs typeface="Raleway"/>
              <a:sym typeface="Raleway"/>
            </a:endParaRPr>
          </a:p>
        </p:txBody>
      </p:sp>
    </p:spTree>
  </p:cSld>
  <p:clrMapOvr>
    <a:masterClrMapping/>
  </p:clrMapOvr>
  <mc:AlternateContent>
    <mc:Choice Requires="p14">
      <p:transition p14:dur="400">
        <p:push/>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818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Problem Motivation</a:t>
            </a:r>
            <a:r>
              <a:rPr lang="en"/>
              <a:t> (A short story)</a:t>
            </a:r>
            <a:endParaRPr/>
          </a:p>
        </p:txBody>
      </p:sp>
      <p:pic>
        <p:nvPicPr>
          <p:cNvPr id="92" name="Google Shape;92;p17"/>
          <p:cNvPicPr preferRelativeResize="0"/>
          <p:nvPr/>
        </p:nvPicPr>
        <p:blipFill>
          <a:blip r:embed="rId3">
            <a:alphaModFix/>
          </a:blip>
          <a:stretch>
            <a:fillRect/>
          </a:stretch>
        </p:blipFill>
        <p:spPr>
          <a:xfrm>
            <a:off x="1009175" y="2510437"/>
            <a:ext cx="1614125" cy="1614125"/>
          </a:xfrm>
          <a:prstGeom prst="rect">
            <a:avLst/>
          </a:prstGeom>
          <a:noFill/>
          <a:ln>
            <a:noFill/>
          </a:ln>
        </p:spPr>
      </p:pic>
      <p:sp>
        <p:nvSpPr>
          <p:cNvPr id="93" name="Google Shape;93;p17"/>
          <p:cNvSpPr/>
          <p:nvPr/>
        </p:nvSpPr>
        <p:spPr>
          <a:xfrm>
            <a:off x="1009175" y="1397175"/>
            <a:ext cx="1326900" cy="9870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Well, what are the ideal restaurants?</a:t>
            </a:r>
            <a:endParaRPr sz="1200">
              <a:latin typeface="Raleway"/>
              <a:ea typeface="Raleway"/>
              <a:cs typeface="Raleway"/>
              <a:sym typeface="Raleway"/>
            </a:endParaRPr>
          </a:p>
        </p:txBody>
      </p:sp>
      <p:pic>
        <p:nvPicPr>
          <p:cNvPr id="94" name="Google Shape;94;p17"/>
          <p:cNvPicPr preferRelativeResize="0"/>
          <p:nvPr/>
        </p:nvPicPr>
        <p:blipFill>
          <a:blip r:embed="rId4">
            <a:alphaModFix/>
          </a:blip>
          <a:stretch>
            <a:fillRect/>
          </a:stretch>
        </p:blipFill>
        <p:spPr>
          <a:xfrm>
            <a:off x="4343975" y="2384175"/>
            <a:ext cx="1954426" cy="2303100"/>
          </a:xfrm>
          <a:prstGeom prst="rect">
            <a:avLst/>
          </a:prstGeom>
          <a:noFill/>
          <a:ln>
            <a:noFill/>
          </a:ln>
        </p:spPr>
      </p:pic>
      <p:pic>
        <p:nvPicPr>
          <p:cNvPr id="95" name="Google Shape;95;p17"/>
          <p:cNvPicPr preferRelativeResize="0"/>
          <p:nvPr/>
        </p:nvPicPr>
        <p:blipFill>
          <a:blip r:embed="rId4">
            <a:alphaModFix/>
          </a:blip>
          <a:stretch>
            <a:fillRect/>
          </a:stretch>
        </p:blipFill>
        <p:spPr>
          <a:xfrm>
            <a:off x="5911125" y="2384175"/>
            <a:ext cx="1954426" cy="2303100"/>
          </a:xfrm>
          <a:prstGeom prst="rect">
            <a:avLst/>
          </a:prstGeom>
          <a:noFill/>
          <a:ln>
            <a:noFill/>
          </a:ln>
        </p:spPr>
      </p:pic>
      <p:sp>
        <p:nvSpPr>
          <p:cNvPr id="96" name="Google Shape;96;p17"/>
          <p:cNvSpPr txBox="1"/>
          <p:nvPr/>
        </p:nvSpPr>
        <p:spPr>
          <a:xfrm>
            <a:off x="4180600" y="4555675"/>
            <a:ext cx="42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People who did not Probability and Statistics 2</a:t>
            </a:r>
            <a:endParaRPr>
              <a:latin typeface="Raleway SemiBold"/>
              <a:ea typeface="Raleway SemiBold"/>
              <a:cs typeface="Raleway SemiBold"/>
              <a:sym typeface="Raleway SemiBold"/>
            </a:endParaRPr>
          </a:p>
        </p:txBody>
      </p:sp>
      <p:sp>
        <p:nvSpPr>
          <p:cNvPr id="97" name="Google Shape;97;p17"/>
          <p:cNvSpPr/>
          <p:nvPr/>
        </p:nvSpPr>
        <p:spPr>
          <a:xfrm>
            <a:off x="3965200" y="1333925"/>
            <a:ext cx="1772700" cy="11133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100">
                <a:latin typeface="Raleway"/>
                <a:ea typeface="Raleway"/>
                <a:cs typeface="Raleway"/>
                <a:sym typeface="Raleway"/>
              </a:rPr>
              <a:t>Location: BTM</a:t>
            </a:r>
            <a:endParaRPr sz="1100">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100">
                <a:latin typeface="Raleway"/>
                <a:ea typeface="Raleway"/>
                <a:cs typeface="Raleway"/>
                <a:sym typeface="Raleway"/>
              </a:rPr>
              <a:t>Cuisine: </a:t>
            </a:r>
            <a:r>
              <a:rPr lang="en" sz="1100">
                <a:latin typeface="Raleway"/>
                <a:ea typeface="Raleway"/>
                <a:cs typeface="Raleway"/>
                <a:sym typeface="Raleway"/>
              </a:rPr>
              <a:t>Asian, </a:t>
            </a:r>
            <a:r>
              <a:rPr lang="en" sz="1100">
                <a:latin typeface="Raleway"/>
                <a:ea typeface="Raleway"/>
                <a:cs typeface="Raleway"/>
                <a:sym typeface="Raleway"/>
              </a:rPr>
              <a:t>Chinese</a:t>
            </a:r>
            <a:r>
              <a:rPr lang="en" sz="1100">
                <a:latin typeface="Raleway"/>
                <a:ea typeface="Raleway"/>
                <a:cs typeface="Raleway"/>
                <a:sym typeface="Raleway"/>
              </a:rPr>
              <a:t>, Thai, Momos</a:t>
            </a:r>
            <a:endParaRPr sz="1100">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100">
                <a:latin typeface="Raleway"/>
                <a:ea typeface="Raleway"/>
                <a:cs typeface="Raleway"/>
                <a:sym typeface="Raleway"/>
              </a:rPr>
              <a:t>Type: Buffet</a:t>
            </a:r>
            <a:endParaRPr sz="1100">
              <a:latin typeface="Raleway"/>
              <a:ea typeface="Raleway"/>
              <a:cs typeface="Raleway"/>
              <a:sym typeface="Raleway"/>
            </a:endParaRPr>
          </a:p>
          <a:p>
            <a:pPr indent="0" lvl="0" marL="0" rtl="0" algn="ctr">
              <a:spcBef>
                <a:spcPts val="0"/>
              </a:spcBef>
              <a:spcAft>
                <a:spcPts val="0"/>
              </a:spcAft>
              <a:buNone/>
            </a:pPr>
            <a:r>
              <a:rPr lang="en" sz="1100">
                <a:latin typeface="Raleway"/>
                <a:ea typeface="Raleway"/>
                <a:cs typeface="Raleway"/>
                <a:sym typeface="Raleway"/>
              </a:rPr>
              <a:t>Price Range: $$$$</a:t>
            </a:r>
            <a:endParaRPr sz="1200">
              <a:latin typeface="Raleway"/>
              <a:ea typeface="Raleway"/>
              <a:cs typeface="Raleway"/>
              <a:sym typeface="Raleway"/>
            </a:endParaRPr>
          </a:p>
        </p:txBody>
      </p:sp>
      <p:sp>
        <p:nvSpPr>
          <p:cNvPr id="98" name="Google Shape;98;p17"/>
          <p:cNvSpPr/>
          <p:nvPr/>
        </p:nvSpPr>
        <p:spPr>
          <a:xfrm>
            <a:off x="6191450" y="1334025"/>
            <a:ext cx="1772700" cy="11133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100">
                <a:latin typeface="Raleway"/>
                <a:ea typeface="Raleway"/>
                <a:cs typeface="Raleway"/>
                <a:sym typeface="Raleway"/>
              </a:rPr>
              <a:t>Location: Church Street</a:t>
            </a:r>
            <a:endParaRPr sz="1100">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100">
                <a:latin typeface="Raleway"/>
                <a:ea typeface="Raleway"/>
                <a:cs typeface="Raleway"/>
                <a:sym typeface="Raleway"/>
              </a:rPr>
              <a:t>Cuisine: North Indian</a:t>
            </a:r>
            <a:endParaRPr sz="1100">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rPr lang="en" sz="1100">
                <a:latin typeface="Raleway"/>
                <a:ea typeface="Raleway"/>
                <a:cs typeface="Raleway"/>
                <a:sym typeface="Raleway"/>
              </a:rPr>
              <a:t>Type: Delivery</a:t>
            </a:r>
            <a:endParaRPr sz="1100">
              <a:latin typeface="Raleway"/>
              <a:ea typeface="Raleway"/>
              <a:cs typeface="Raleway"/>
              <a:sym typeface="Raleway"/>
            </a:endParaRPr>
          </a:p>
          <a:p>
            <a:pPr indent="0" lvl="0" marL="0" rtl="0" algn="ctr">
              <a:spcBef>
                <a:spcPts val="0"/>
              </a:spcBef>
              <a:spcAft>
                <a:spcPts val="0"/>
              </a:spcAft>
              <a:buNone/>
            </a:pPr>
            <a:r>
              <a:rPr lang="en" sz="1100">
                <a:latin typeface="Raleway"/>
                <a:ea typeface="Raleway"/>
                <a:cs typeface="Raleway"/>
                <a:sym typeface="Raleway"/>
              </a:rPr>
              <a:t>Price Range: $$</a:t>
            </a:r>
            <a:endParaRPr sz="1200">
              <a:latin typeface="Raleway"/>
              <a:ea typeface="Raleway"/>
              <a:cs typeface="Raleway"/>
              <a:sym typeface="Raleway"/>
            </a:endParaRPr>
          </a:p>
        </p:txBody>
      </p:sp>
    </p:spTree>
  </p:cSld>
  <p:clrMapOvr>
    <a:masterClrMapping/>
  </p:clrMapOvr>
  <mc:AlternateContent>
    <mc:Choice Requires="p14">
      <p:transition p14:dur="400">
        <p:push/>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1818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Problem Motivation</a:t>
            </a:r>
            <a:r>
              <a:rPr lang="en"/>
              <a:t> (A short story)</a:t>
            </a:r>
            <a:endParaRPr/>
          </a:p>
        </p:txBody>
      </p:sp>
      <p:pic>
        <p:nvPicPr>
          <p:cNvPr id="104" name="Google Shape;104;p18"/>
          <p:cNvPicPr preferRelativeResize="0"/>
          <p:nvPr/>
        </p:nvPicPr>
        <p:blipFill>
          <a:blip r:embed="rId3">
            <a:alphaModFix/>
          </a:blip>
          <a:stretch>
            <a:fillRect/>
          </a:stretch>
        </p:blipFill>
        <p:spPr>
          <a:xfrm>
            <a:off x="1009175" y="2510437"/>
            <a:ext cx="1614125" cy="1614125"/>
          </a:xfrm>
          <a:prstGeom prst="rect">
            <a:avLst/>
          </a:prstGeom>
          <a:noFill/>
          <a:ln>
            <a:noFill/>
          </a:ln>
        </p:spPr>
      </p:pic>
      <p:sp>
        <p:nvSpPr>
          <p:cNvPr id="105" name="Google Shape;105;p18"/>
          <p:cNvSpPr/>
          <p:nvPr/>
        </p:nvSpPr>
        <p:spPr>
          <a:xfrm>
            <a:off x="1009175" y="1188825"/>
            <a:ext cx="1614000" cy="11955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I don’t trust them completely, let me check in with some Data Scientists</a:t>
            </a:r>
            <a:endParaRPr sz="1200">
              <a:latin typeface="Raleway"/>
              <a:ea typeface="Raleway"/>
              <a:cs typeface="Raleway"/>
              <a:sym typeface="Raleway"/>
            </a:endParaRPr>
          </a:p>
        </p:txBody>
      </p:sp>
    </p:spTree>
  </p:cSld>
  <p:clrMapOvr>
    <a:masterClrMapping/>
  </p:clrMapOvr>
  <mc:AlternateContent>
    <mc:Choice Requires="p14">
      <p:transition p14:dur="400">
        <p:push/>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1818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Problem Motivation</a:t>
            </a:r>
            <a:r>
              <a:rPr lang="en"/>
              <a:t> (A short story)</a:t>
            </a:r>
            <a:endParaRPr/>
          </a:p>
        </p:txBody>
      </p:sp>
      <p:pic>
        <p:nvPicPr>
          <p:cNvPr id="111" name="Google Shape;111;p19"/>
          <p:cNvPicPr preferRelativeResize="0"/>
          <p:nvPr/>
        </p:nvPicPr>
        <p:blipFill>
          <a:blip r:embed="rId3">
            <a:alphaModFix/>
          </a:blip>
          <a:stretch>
            <a:fillRect/>
          </a:stretch>
        </p:blipFill>
        <p:spPr>
          <a:xfrm>
            <a:off x="1009175" y="2510437"/>
            <a:ext cx="1614125" cy="1614125"/>
          </a:xfrm>
          <a:prstGeom prst="rect">
            <a:avLst/>
          </a:prstGeom>
          <a:noFill/>
          <a:ln>
            <a:noFill/>
          </a:ln>
        </p:spPr>
      </p:pic>
      <p:sp>
        <p:nvSpPr>
          <p:cNvPr id="112" name="Google Shape;112;p19"/>
          <p:cNvSpPr/>
          <p:nvPr/>
        </p:nvSpPr>
        <p:spPr>
          <a:xfrm>
            <a:off x="1009175" y="1188825"/>
            <a:ext cx="1614000" cy="11955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Do you guys think their approach is right, have they accounted for everything?</a:t>
            </a:r>
            <a:endParaRPr sz="1200">
              <a:latin typeface="Raleway"/>
              <a:ea typeface="Raleway"/>
              <a:cs typeface="Raleway"/>
              <a:sym typeface="Raleway"/>
            </a:endParaRPr>
          </a:p>
        </p:txBody>
      </p:sp>
      <p:pic>
        <p:nvPicPr>
          <p:cNvPr id="113" name="Google Shape;113;p19"/>
          <p:cNvPicPr preferRelativeResize="0"/>
          <p:nvPr/>
        </p:nvPicPr>
        <p:blipFill>
          <a:blip r:embed="rId4">
            <a:alphaModFix/>
          </a:blip>
          <a:stretch>
            <a:fillRect/>
          </a:stretch>
        </p:blipFill>
        <p:spPr>
          <a:xfrm>
            <a:off x="6131575" y="2238200"/>
            <a:ext cx="2204875" cy="2054275"/>
          </a:xfrm>
          <a:prstGeom prst="rect">
            <a:avLst/>
          </a:prstGeom>
          <a:noFill/>
          <a:ln>
            <a:noFill/>
          </a:ln>
        </p:spPr>
      </p:pic>
      <p:pic>
        <p:nvPicPr>
          <p:cNvPr id="114" name="Google Shape;114;p19"/>
          <p:cNvPicPr preferRelativeResize="0"/>
          <p:nvPr/>
        </p:nvPicPr>
        <p:blipFill>
          <a:blip r:embed="rId5">
            <a:alphaModFix/>
          </a:blip>
          <a:stretch>
            <a:fillRect/>
          </a:stretch>
        </p:blipFill>
        <p:spPr>
          <a:xfrm>
            <a:off x="4256250" y="2118850"/>
            <a:ext cx="2054275" cy="2054275"/>
          </a:xfrm>
          <a:prstGeom prst="rect">
            <a:avLst/>
          </a:prstGeom>
          <a:noFill/>
          <a:ln>
            <a:noFill/>
          </a:ln>
        </p:spPr>
      </p:pic>
      <p:sp>
        <p:nvSpPr>
          <p:cNvPr id="115" name="Google Shape;115;p19"/>
          <p:cNvSpPr/>
          <p:nvPr/>
        </p:nvSpPr>
        <p:spPr>
          <a:xfrm>
            <a:off x="4739925" y="1221725"/>
            <a:ext cx="965100" cy="8334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ExtraBold"/>
                <a:ea typeface="Raleway ExtraBold"/>
                <a:cs typeface="Raleway ExtraBold"/>
                <a:sym typeface="Raleway ExtraBold"/>
              </a:rPr>
              <a:t>NO</a:t>
            </a:r>
            <a:endParaRPr sz="3000">
              <a:latin typeface="Raleway ExtraBold"/>
              <a:ea typeface="Raleway ExtraBold"/>
              <a:cs typeface="Raleway ExtraBold"/>
              <a:sym typeface="Raleway ExtraBold"/>
            </a:endParaRPr>
          </a:p>
        </p:txBody>
      </p:sp>
      <p:sp>
        <p:nvSpPr>
          <p:cNvPr id="116" name="Google Shape;116;p19"/>
          <p:cNvSpPr/>
          <p:nvPr/>
        </p:nvSpPr>
        <p:spPr>
          <a:xfrm>
            <a:off x="6310525" y="1221725"/>
            <a:ext cx="1050600" cy="8334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What she said</a:t>
            </a:r>
            <a:endParaRPr sz="1200">
              <a:latin typeface="Raleway"/>
              <a:ea typeface="Raleway"/>
              <a:cs typeface="Raleway"/>
              <a:sym typeface="Raleway"/>
            </a:endParaRPr>
          </a:p>
        </p:txBody>
      </p:sp>
      <p:sp>
        <p:nvSpPr>
          <p:cNvPr id="117" name="Google Shape;117;p19"/>
          <p:cNvSpPr txBox="1"/>
          <p:nvPr/>
        </p:nvSpPr>
        <p:spPr>
          <a:xfrm>
            <a:off x="4356075" y="4369250"/>
            <a:ext cx="40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People who took Probability and Statistics 2</a:t>
            </a:r>
            <a:endParaRPr>
              <a:latin typeface="Raleway SemiBold"/>
              <a:ea typeface="Raleway SemiBold"/>
              <a:cs typeface="Raleway SemiBold"/>
              <a:sym typeface="Raleway SemiBold"/>
            </a:endParaRPr>
          </a:p>
        </p:txBody>
      </p:sp>
    </p:spTree>
  </p:cSld>
  <p:clrMapOvr>
    <a:masterClrMapping/>
  </p:clrMapOvr>
  <mc:AlternateContent>
    <mc:Choice Requires="p14">
      <p:transition p14:dur="400">
        <p:push/>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 type="body"/>
          </p:nvPr>
        </p:nvSpPr>
        <p:spPr>
          <a:xfrm>
            <a:off x="311700" y="1152475"/>
            <a:ext cx="8520600" cy="261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first wanted to consider something that is a mix of number of votes and rating as a success metric for a restaurant. However, upon exploration of the data, the distribution of votes was heavily skewed so we went ahead with just ratings, which is distributed as shown:</a:t>
            </a:r>
            <a:endParaRPr/>
          </a:p>
          <a:p>
            <a:pPr indent="0" lvl="0" marL="0" rtl="0" algn="l">
              <a:spcBef>
                <a:spcPts val="1200"/>
              </a:spcBef>
              <a:spcAft>
                <a:spcPts val="0"/>
              </a:spcAft>
              <a:buNone/>
            </a:pPr>
            <a:r>
              <a:rPr lang="en"/>
              <a:t>We also find that approx cost is a big factor in the success of a rated which makes sense as expensive restaurants tend to be rated higher.</a:t>
            </a:r>
            <a:endParaRPr/>
          </a:p>
          <a:p>
            <a:pPr indent="0" lvl="0" marL="0" rtl="0" algn="l">
              <a:spcBef>
                <a:spcPts val="1200"/>
              </a:spcBef>
              <a:spcAft>
                <a:spcPts val="1200"/>
              </a:spcAft>
              <a:buNone/>
            </a:pPr>
            <a:r>
              <a:rPr lang="en"/>
              <a:t>We find the 90 percentile rating to be </a:t>
            </a:r>
            <a:r>
              <a:rPr b="1" lang="en"/>
              <a:t>4.2</a:t>
            </a:r>
            <a:r>
              <a:rPr lang="en"/>
              <a:t> that we take as a “threshold for success” throughout the project.</a:t>
            </a:r>
            <a:endParaRPr/>
          </a:p>
        </p:txBody>
      </p:sp>
      <p:sp>
        <p:nvSpPr>
          <p:cNvPr id="123" name="Google Shape;123;p20"/>
          <p:cNvSpPr txBox="1"/>
          <p:nvPr>
            <p:ph type="title"/>
          </p:nvPr>
        </p:nvSpPr>
        <p:spPr>
          <a:xfrm>
            <a:off x="311700" y="269550"/>
            <a:ext cx="8520600" cy="62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Data Exploration and Success Metric Determination</a:t>
            </a:r>
            <a:endParaRPr sz="2600"/>
          </a:p>
        </p:txBody>
      </p:sp>
      <p:pic>
        <p:nvPicPr>
          <p:cNvPr id="124" name="Google Shape;124;p20"/>
          <p:cNvPicPr preferRelativeResize="0"/>
          <p:nvPr/>
        </p:nvPicPr>
        <p:blipFill>
          <a:blip r:embed="rId3">
            <a:alphaModFix/>
          </a:blip>
          <a:stretch>
            <a:fillRect/>
          </a:stretch>
        </p:blipFill>
        <p:spPr>
          <a:xfrm>
            <a:off x="3450595" y="3415075"/>
            <a:ext cx="2242800" cy="160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Finding the ideal configuration</a:t>
            </a:r>
            <a:endParaRPr/>
          </a:p>
        </p:txBody>
      </p:sp>
      <p:sp>
        <p:nvSpPr>
          <p:cNvPr id="130" name="Google Shape;130;p21"/>
          <p:cNvSpPr txBox="1"/>
          <p:nvPr>
            <p:ph idx="1" type="body"/>
          </p:nvPr>
        </p:nvSpPr>
        <p:spPr>
          <a:xfrm>
            <a:off x="311700" y="1152475"/>
            <a:ext cx="8520600" cy="507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We divide the problem into two different pieces and try to solve each of them</a:t>
            </a:r>
            <a:endParaRPr/>
          </a:p>
        </p:txBody>
      </p:sp>
      <p:cxnSp>
        <p:nvCxnSpPr>
          <p:cNvPr id="131" name="Google Shape;131;p21"/>
          <p:cNvCxnSpPr/>
          <p:nvPr/>
        </p:nvCxnSpPr>
        <p:spPr>
          <a:xfrm rot="5400000">
            <a:off x="2956050" y="1678525"/>
            <a:ext cx="1634100" cy="1597800"/>
          </a:xfrm>
          <a:prstGeom prst="bentConnector3">
            <a:avLst>
              <a:gd fmla="val 42283" name="adj1"/>
            </a:avLst>
          </a:prstGeom>
          <a:noFill/>
          <a:ln cap="flat" cmpd="sng" w="9525">
            <a:solidFill>
              <a:schemeClr val="dk2"/>
            </a:solidFill>
            <a:prstDash val="solid"/>
            <a:round/>
            <a:headEnd len="med" w="med" type="none"/>
            <a:tailEnd len="med" w="med" type="none"/>
          </a:ln>
        </p:spPr>
      </p:cxnSp>
      <p:cxnSp>
        <p:nvCxnSpPr>
          <p:cNvPr id="132" name="Google Shape;132;p21"/>
          <p:cNvCxnSpPr/>
          <p:nvPr/>
        </p:nvCxnSpPr>
        <p:spPr>
          <a:xfrm flipH="1" rot="-5400000">
            <a:off x="4517250" y="1742575"/>
            <a:ext cx="1579200" cy="1469700"/>
          </a:xfrm>
          <a:prstGeom prst="bentConnector3">
            <a:avLst>
              <a:gd fmla="val 42362" name="adj1"/>
            </a:avLst>
          </a:prstGeom>
          <a:noFill/>
          <a:ln cap="flat" cmpd="sng" w="9525">
            <a:solidFill>
              <a:schemeClr val="dk2"/>
            </a:solidFill>
            <a:prstDash val="solid"/>
            <a:round/>
            <a:headEnd len="med" w="med" type="none"/>
            <a:tailEnd len="med" w="med" type="none"/>
          </a:ln>
        </p:spPr>
      </p:cxnSp>
      <p:sp>
        <p:nvSpPr>
          <p:cNvPr id="133" name="Google Shape;133;p21"/>
          <p:cNvSpPr/>
          <p:nvPr/>
        </p:nvSpPr>
        <p:spPr>
          <a:xfrm>
            <a:off x="1658200" y="3267025"/>
            <a:ext cx="2280900" cy="87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SemiBold"/>
                <a:ea typeface="Raleway SemiBold"/>
                <a:cs typeface="Raleway SemiBold"/>
                <a:sym typeface="Raleway SemiBold"/>
              </a:rPr>
              <a:t>Restaurant Type x Cost</a:t>
            </a:r>
            <a:endParaRPr>
              <a:latin typeface="Raleway SemiBold"/>
              <a:ea typeface="Raleway SemiBold"/>
              <a:cs typeface="Raleway SemiBold"/>
              <a:sym typeface="Raleway SemiBold"/>
            </a:endParaRPr>
          </a:p>
        </p:txBody>
      </p:sp>
      <p:sp>
        <p:nvSpPr>
          <p:cNvPr id="134" name="Google Shape;134;p21"/>
          <p:cNvSpPr/>
          <p:nvPr/>
        </p:nvSpPr>
        <p:spPr>
          <a:xfrm>
            <a:off x="5082100" y="3267025"/>
            <a:ext cx="2280900" cy="87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SemiBold"/>
                <a:ea typeface="Raleway SemiBold"/>
                <a:cs typeface="Raleway SemiBold"/>
                <a:sym typeface="Raleway SemiBold"/>
              </a:rPr>
              <a:t>Location x Cuisine</a:t>
            </a:r>
            <a:endParaRPr>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