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8"/>
  </p:notesMasterIdLst>
  <p:sldIdLst>
    <p:sldId id="256" r:id="rId2"/>
    <p:sldId id="257" r:id="rId3"/>
    <p:sldId id="263" r:id="rId4"/>
    <p:sldId id="258" r:id="rId5"/>
    <p:sldId id="261" r:id="rId6"/>
    <p:sldId id="259" r:id="rId7"/>
    <p:sldId id="266" r:id="rId8"/>
    <p:sldId id="265" r:id="rId9"/>
    <p:sldId id="271" r:id="rId10"/>
    <p:sldId id="272" r:id="rId11"/>
    <p:sldId id="269" r:id="rId12"/>
    <p:sldId id="268" r:id="rId13"/>
    <p:sldId id="267" r:id="rId14"/>
    <p:sldId id="262" r:id="rId15"/>
    <p:sldId id="260"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6" d="100"/>
          <a:sy n="86" d="100"/>
        </p:scale>
        <p:origin x="31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A8918-6892-488F-AD6B-FDCA38C542AB}" type="datetimeFigureOut">
              <a:rPr lang="en-IN" smtClean="0"/>
              <a:t>21-12-2021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9CC0B-E0B6-41DA-B845-76BCC02EE88C}" type="slidenum">
              <a:rPr lang="en-IN" smtClean="0"/>
              <a:t>‹#›</a:t>
            </a:fld>
            <a:endParaRPr lang="en-IN"/>
          </a:p>
        </p:txBody>
      </p:sp>
    </p:spTree>
    <p:extLst>
      <p:ext uri="{BB962C8B-B14F-4D97-AF65-F5344CB8AC3E}">
        <p14:creationId xmlns:p14="http://schemas.microsoft.com/office/powerpoint/2010/main" val="944348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12/21/2021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12/21/2021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12/21/2021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12/21/2021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ajitesh@pes.edu"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F1F1BC8-3BC8-4CC0-B082-10A492BC1043}"/>
              </a:ext>
            </a:extLst>
          </p:cNvPr>
          <p:cNvSpPr>
            <a:spLocks noGrp="1"/>
          </p:cNvSpPr>
          <p:nvPr>
            <p:ph type="ctrTitle"/>
          </p:nvPr>
        </p:nvSpPr>
        <p:spPr/>
        <p:txBody>
          <a:bodyPr/>
          <a:lstStyle/>
          <a:p>
            <a:pPr algn="ctr"/>
            <a:r>
              <a:rPr lang="en-IN" dirty="0"/>
              <a:t>Railway</a:t>
            </a:r>
            <a:br>
              <a:rPr lang="en-IN" dirty="0"/>
            </a:br>
            <a:r>
              <a:rPr lang="en-IN" dirty="0"/>
              <a:t> management </a:t>
            </a:r>
            <a:br>
              <a:rPr lang="en-IN" dirty="0"/>
            </a:br>
            <a:r>
              <a:rPr lang="en-IN" dirty="0"/>
              <a:t>system</a:t>
            </a:r>
          </a:p>
        </p:txBody>
      </p:sp>
      <p:sp>
        <p:nvSpPr>
          <p:cNvPr id="2" name="TextBox 1">
            <a:extLst>
              <a:ext uri="{FF2B5EF4-FFF2-40B4-BE49-F238E27FC236}">
                <a16:creationId xmlns:a16="http://schemas.microsoft.com/office/drawing/2014/main" id="{3B5DD148-25B3-4A5D-95D4-91505936B732}"/>
              </a:ext>
            </a:extLst>
          </p:cNvPr>
          <p:cNvSpPr txBox="1"/>
          <p:nvPr/>
        </p:nvSpPr>
        <p:spPr>
          <a:xfrm>
            <a:off x="7182035" y="5425777"/>
            <a:ext cx="3977196" cy="400110"/>
          </a:xfrm>
          <a:prstGeom prst="rect">
            <a:avLst/>
          </a:prstGeom>
          <a:noFill/>
        </p:spPr>
        <p:txBody>
          <a:bodyPr wrap="square" rtlCol="0">
            <a:spAutoFit/>
          </a:bodyPr>
          <a:lstStyle/>
          <a:p>
            <a:r>
              <a:rPr lang="en-IN" sz="2000" dirty="0"/>
              <a:t>Submitted To:- </a:t>
            </a:r>
            <a:r>
              <a:rPr lang="en-IN" sz="2000" dirty="0" err="1"/>
              <a:t>Dr.</a:t>
            </a:r>
            <a:r>
              <a:rPr lang="en-IN" sz="2000" dirty="0"/>
              <a:t>  Vikas Solanki</a:t>
            </a:r>
          </a:p>
        </p:txBody>
      </p:sp>
    </p:spTree>
    <p:extLst>
      <p:ext uri="{BB962C8B-B14F-4D97-AF65-F5344CB8AC3E}">
        <p14:creationId xmlns:p14="http://schemas.microsoft.com/office/powerpoint/2010/main" val="570796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F845F37-60E2-48C2-95CB-EAC5CA97E32F}"/>
              </a:ext>
            </a:extLst>
          </p:cNvPr>
          <p:cNvGraphicFramePr>
            <a:graphicFrameLocks noGrp="1"/>
          </p:cNvGraphicFramePr>
          <p:nvPr>
            <p:extLst>
              <p:ext uri="{D42A27DB-BD31-4B8C-83A1-F6EECF244321}">
                <p14:modId xmlns:p14="http://schemas.microsoft.com/office/powerpoint/2010/main" val="430075467"/>
              </p:ext>
            </p:extLst>
          </p:nvPr>
        </p:nvGraphicFramePr>
        <p:xfrm>
          <a:off x="1401686" y="2056742"/>
          <a:ext cx="8127999" cy="3332480"/>
        </p:xfrm>
        <a:graphic>
          <a:graphicData uri="http://schemas.openxmlformats.org/drawingml/2006/table">
            <a:tbl>
              <a:tblPr firstRow="1" bandRow="1">
                <a:tableStyleId>{616DA210-FB5B-4158-B5E0-FEB733F419BA}</a:tableStyleId>
              </a:tblPr>
              <a:tblGrid>
                <a:gridCol w="2709333">
                  <a:extLst>
                    <a:ext uri="{9D8B030D-6E8A-4147-A177-3AD203B41FA5}">
                      <a16:colId xmlns:a16="http://schemas.microsoft.com/office/drawing/2014/main" val="3737571490"/>
                    </a:ext>
                  </a:extLst>
                </a:gridCol>
                <a:gridCol w="2709333">
                  <a:extLst>
                    <a:ext uri="{9D8B030D-6E8A-4147-A177-3AD203B41FA5}">
                      <a16:colId xmlns:a16="http://schemas.microsoft.com/office/drawing/2014/main" val="4121053433"/>
                    </a:ext>
                  </a:extLst>
                </a:gridCol>
                <a:gridCol w="2709333">
                  <a:extLst>
                    <a:ext uri="{9D8B030D-6E8A-4147-A177-3AD203B41FA5}">
                      <a16:colId xmlns:a16="http://schemas.microsoft.com/office/drawing/2014/main" val="1275238183"/>
                    </a:ext>
                  </a:extLst>
                </a:gridCol>
              </a:tblGrid>
              <a:tr h="0">
                <a:tc>
                  <a:txBody>
                    <a:bodyPr/>
                    <a:lstStyle/>
                    <a:p>
                      <a:r>
                        <a:rPr lang="en-IN" dirty="0"/>
                        <a:t>Column</a:t>
                      </a:r>
                    </a:p>
                  </a:txBody>
                  <a:tcPr/>
                </a:tc>
                <a:tc>
                  <a:txBody>
                    <a:bodyPr/>
                    <a:lstStyle/>
                    <a:p>
                      <a:r>
                        <a:rPr lang="en-US" dirty="0"/>
                        <a:t>C</a:t>
                      </a:r>
                      <a:r>
                        <a:rPr lang="en-IN" dirty="0" err="1"/>
                        <a:t>onstraint</a:t>
                      </a:r>
                      <a:endParaRPr lang="en-IN" dirty="0"/>
                    </a:p>
                  </a:txBody>
                  <a:tcPr/>
                </a:tc>
                <a:tc>
                  <a:txBody>
                    <a:bodyPr/>
                    <a:lstStyle/>
                    <a:p>
                      <a:r>
                        <a:rPr lang="en-US" dirty="0"/>
                        <a:t>T</a:t>
                      </a:r>
                      <a:r>
                        <a:rPr lang="en-IN" dirty="0" err="1"/>
                        <a:t>ype</a:t>
                      </a:r>
                      <a:endParaRPr lang="en-IN" dirty="0"/>
                    </a:p>
                  </a:txBody>
                  <a:tcPr/>
                </a:tc>
                <a:extLst>
                  <a:ext uri="{0D108BD9-81ED-4DB2-BD59-A6C34878D82A}">
                    <a16:rowId xmlns:a16="http://schemas.microsoft.com/office/drawing/2014/main" val="3340649906"/>
                  </a:ext>
                </a:extLst>
              </a:tr>
              <a:tr h="370840">
                <a:tc>
                  <a:txBody>
                    <a:bodyPr/>
                    <a:lstStyle/>
                    <a:p>
                      <a:r>
                        <a:rPr lang="en-IN" dirty="0">
                          <a:solidFill>
                            <a:srgbClr val="000000"/>
                          </a:solidFill>
                          <a:effectLst/>
                        </a:rPr>
                        <a:t>PASSENGER_ID</a:t>
                      </a:r>
                    </a:p>
                  </a:txBody>
                  <a:tcPr marL="60960" marR="60960" marT="30480" marB="3048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
                      </a:r>
                      <a:r>
                        <a:rPr lang="en-IN" dirty="0" err="1"/>
                        <a:t>rimary</a:t>
                      </a:r>
                      <a:r>
                        <a:rPr lang="en-IN" dirty="0"/>
                        <a:t> key</a:t>
                      </a:r>
                    </a:p>
                  </a:txBody>
                  <a:tcPr marL="60960" marR="60960" marT="30480" marB="30480" anchor="ctr"/>
                </a:tc>
                <a:tc>
                  <a:txBody>
                    <a:bodyPr/>
                    <a:lstStyle/>
                    <a:p>
                      <a:r>
                        <a:rPr lang="en-IN">
                          <a:solidFill>
                            <a:srgbClr val="000000"/>
                          </a:solidFill>
                          <a:effectLst/>
                        </a:rPr>
                        <a:t>NUMBER</a:t>
                      </a:r>
                    </a:p>
                  </a:txBody>
                  <a:tcPr marL="60960" marR="60960" marT="30480" marB="30480" anchor="ctr"/>
                </a:tc>
                <a:extLst>
                  <a:ext uri="{0D108BD9-81ED-4DB2-BD59-A6C34878D82A}">
                    <a16:rowId xmlns:a16="http://schemas.microsoft.com/office/drawing/2014/main" val="3333720821"/>
                  </a:ext>
                </a:extLst>
              </a:tr>
              <a:tr h="370840">
                <a:tc>
                  <a:txBody>
                    <a:bodyPr/>
                    <a:lstStyle/>
                    <a:p>
                      <a:r>
                        <a:rPr lang="en-IN" dirty="0">
                          <a:solidFill>
                            <a:srgbClr val="000000"/>
                          </a:solidFill>
                          <a:effectLst/>
                        </a:rPr>
                        <a:t>USERNAME</a:t>
                      </a:r>
                    </a:p>
                  </a:txBody>
                  <a:tcPr marL="60960" marR="60960" marT="30480" marB="30480" anchor="ctr"/>
                </a:tc>
                <a:tc>
                  <a:txBody>
                    <a:bodyPr/>
                    <a:lstStyle/>
                    <a:p>
                      <a:r>
                        <a:rPr lang="en-IN">
                          <a:solidFill>
                            <a:srgbClr val="000000"/>
                          </a:solidFill>
                          <a:effectLst/>
                        </a:rPr>
                        <a:t>NOT NULL</a:t>
                      </a:r>
                    </a:p>
                  </a:txBody>
                  <a:tcPr marL="60960" marR="60960" marT="30480" marB="30480" anchor="ctr"/>
                </a:tc>
                <a:tc>
                  <a:txBody>
                    <a:bodyPr/>
                    <a:lstStyle/>
                    <a:p>
                      <a:r>
                        <a:rPr lang="en-IN">
                          <a:solidFill>
                            <a:srgbClr val="000000"/>
                          </a:solidFill>
                          <a:effectLst/>
                        </a:rPr>
                        <a:t>VARCHAR2(50)</a:t>
                      </a:r>
                    </a:p>
                  </a:txBody>
                  <a:tcPr marL="60960" marR="60960" marT="30480" marB="30480" anchor="ctr"/>
                </a:tc>
                <a:extLst>
                  <a:ext uri="{0D108BD9-81ED-4DB2-BD59-A6C34878D82A}">
                    <a16:rowId xmlns:a16="http://schemas.microsoft.com/office/drawing/2014/main" val="2341744216"/>
                  </a:ext>
                </a:extLst>
              </a:tr>
              <a:tr h="370840">
                <a:tc>
                  <a:txBody>
                    <a:bodyPr/>
                    <a:lstStyle/>
                    <a:p>
                      <a:r>
                        <a:rPr lang="en-IN" dirty="0">
                          <a:solidFill>
                            <a:srgbClr val="000000"/>
                          </a:solidFill>
                          <a:effectLst/>
                        </a:rPr>
                        <a:t>FIRST_NAME</a:t>
                      </a:r>
                    </a:p>
                  </a:txBody>
                  <a:tcPr marL="60960" marR="60960" marT="30480" marB="30480" anchor="ctr"/>
                </a:tc>
                <a:tc>
                  <a:txBody>
                    <a:bodyPr/>
                    <a:lstStyle/>
                    <a:p>
                      <a:r>
                        <a:rPr lang="en-IN">
                          <a:solidFill>
                            <a:srgbClr val="000000"/>
                          </a:solidFill>
                          <a:effectLst/>
                        </a:rPr>
                        <a:t>NOT NULL</a:t>
                      </a:r>
                    </a:p>
                  </a:txBody>
                  <a:tcPr marL="60960" marR="60960" marT="30480" marB="30480" anchor="ctr"/>
                </a:tc>
                <a:tc>
                  <a:txBody>
                    <a:bodyPr/>
                    <a:lstStyle/>
                    <a:p>
                      <a:r>
                        <a:rPr lang="en-IN">
                          <a:solidFill>
                            <a:srgbClr val="000000"/>
                          </a:solidFill>
                          <a:effectLst/>
                        </a:rPr>
                        <a:t>VARCHAR2(50)</a:t>
                      </a:r>
                    </a:p>
                  </a:txBody>
                  <a:tcPr marL="60960" marR="60960" marT="30480" marB="30480" anchor="ctr"/>
                </a:tc>
                <a:extLst>
                  <a:ext uri="{0D108BD9-81ED-4DB2-BD59-A6C34878D82A}">
                    <a16:rowId xmlns:a16="http://schemas.microsoft.com/office/drawing/2014/main" val="3584429769"/>
                  </a:ext>
                </a:extLst>
              </a:tr>
              <a:tr h="370840">
                <a:tc>
                  <a:txBody>
                    <a:bodyPr/>
                    <a:lstStyle/>
                    <a:p>
                      <a:r>
                        <a:rPr lang="en-IN">
                          <a:solidFill>
                            <a:srgbClr val="000000"/>
                          </a:solidFill>
                          <a:effectLst/>
                        </a:rPr>
                        <a:t>MIDDLE_NAME</a:t>
                      </a:r>
                    </a:p>
                  </a:txBody>
                  <a:tcPr marL="60960" marR="60960" marT="30480" marB="30480" anchor="ctr"/>
                </a:tc>
                <a:tc>
                  <a:txBody>
                    <a:bodyPr/>
                    <a:lstStyle/>
                    <a:p>
                      <a:r>
                        <a:rPr lang="en-IN" dirty="0">
                          <a:solidFill>
                            <a:srgbClr val="000000"/>
                          </a:solidFill>
                          <a:effectLst/>
                        </a:rPr>
                        <a:t>NOT NULL</a:t>
                      </a:r>
                    </a:p>
                  </a:txBody>
                  <a:tcPr marL="60960" marR="60960" marT="30480" marB="30480" anchor="ctr"/>
                </a:tc>
                <a:tc>
                  <a:txBody>
                    <a:bodyPr/>
                    <a:lstStyle/>
                    <a:p>
                      <a:r>
                        <a:rPr lang="en-IN">
                          <a:solidFill>
                            <a:srgbClr val="000000"/>
                          </a:solidFill>
                          <a:effectLst/>
                        </a:rPr>
                        <a:t>VARCHAR2(50)</a:t>
                      </a:r>
                    </a:p>
                  </a:txBody>
                  <a:tcPr marL="60960" marR="60960" marT="30480" marB="30480" anchor="ctr"/>
                </a:tc>
                <a:extLst>
                  <a:ext uri="{0D108BD9-81ED-4DB2-BD59-A6C34878D82A}">
                    <a16:rowId xmlns:a16="http://schemas.microsoft.com/office/drawing/2014/main" val="1047518652"/>
                  </a:ext>
                </a:extLst>
              </a:tr>
              <a:tr h="370840">
                <a:tc>
                  <a:txBody>
                    <a:bodyPr/>
                    <a:lstStyle/>
                    <a:p>
                      <a:r>
                        <a:rPr lang="en-IN">
                          <a:solidFill>
                            <a:srgbClr val="000000"/>
                          </a:solidFill>
                          <a:effectLst/>
                        </a:rPr>
                        <a:t>LAST_NAME</a:t>
                      </a:r>
                    </a:p>
                  </a:txBody>
                  <a:tcPr marL="60960" marR="60960" marT="30480" marB="30480" anchor="ctr"/>
                </a:tc>
                <a:tc>
                  <a:txBody>
                    <a:bodyPr/>
                    <a:lstStyle/>
                    <a:p>
                      <a:r>
                        <a:rPr lang="en-IN" dirty="0">
                          <a:solidFill>
                            <a:srgbClr val="000000"/>
                          </a:solidFill>
                          <a:effectLst/>
                        </a:rPr>
                        <a:t>NOT NULL</a:t>
                      </a:r>
                    </a:p>
                  </a:txBody>
                  <a:tcPr marL="60960" marR="60960" marT="30480" marB="30480" anchor="ctr"/>
                </a:tc>
                <a:tc>
                  <a:txBody>
                    <a:bodyPr/>
                    <a:lstStyle/>
                    <a:p>
                      <a:r>
                        <a:rPr lang="en-IN">
                          <a:solidFill>
                            <a:srgbClr val="000000"/>
                          </a:solidFill>
                          <a:effectLst/>
                        </a:rPr>
                        <a:t>VARCHAR2(50)</a:t>
                      </a:r>
                    </a:p>
                  </a:txBody>
                  <a:tcPr marL="60960" marR="60960" marT="30480" marB="30480" anchor="ctr"/>
                </a:tc>
                <a:extLst>
                  <a:ext uri="{0D108BD9-81ED-4DB2-BD59-A6C34878D82A}">
                    <a16:rowId xmlns:a16="http://schemas.microsoft.com/office/drawing/2014/main" val="1791632754"/>
                  </a:ext>
                </a:extLst>
              </a:tr>
              <a:tr h="370840">
                <a:tc>
                  <a:txBody>
                    <a:bodyPr/>
                    <a:lstStyle/>
                    <a:p>
                      <a:r>
                        <a:rPr lang="en-IN">
                          <a:solidFill>
                            <a:srgbClr val="000000"/>
                          </a:solidFill>
                          <a:effectLst/>
                        </a:rPr>
                        <a:t>DATE_OF_BIRTH</a:t>
                      </a:r>
                    </a:p>
                  </a:txBody>
                  <a:tcPr marL="60960" marR="60960" marT="30480" marB="30480" anchor="ctr"/>
                </a:tc>
                <a:tc>
                  <a:txBody>
                    <a:bodyPr/>
                    <a:lstStyle/>
                    <a:p>
                      <a:r>
                        <a:rPr lang="en-IN" dirty="0">
                          <a:solidFill>
                            <a:srgbClr val="000000"/>
                          </a:solidFill>
                          <a:effectLst/>
                        </a:rPr>
                        <a:t>NOT NULL</a:t>
                      </a:r>
                    </a:p>
                  </a:txBody>
                  <a:tcPr marL="60960" marR="60960" marT="30480" marB="30480" anchor="ctr"/>
                </a:tc>
                <a:tc>
                  <a:txBody>
                    <a:bodyPr/>
                    <a:lstStyle/>
                    <a:p>
                      <a:r>
                        <a:rPr lang="en-IN">
                          <a:solidFill>
                            <a:srgbClr val="000000"/>
                          </a:solidFill>
                          <a:effectLst/>
                        </a:rPr>
                        <a:t>NUMBER</a:t>
                      </a:r>
                    </a:p>
                  </a:txBody>
                  <a:tcPr marL="60960" marR="60960" marT="30480" marB="30480" anchor="ctr"/>
                </a:tc>
                <a:extLst>
                  <a:ext uri="{0D108BD9-81ED-4DB2-BD59-A6C34878D82A}">
                    <a16:rowId xmlns:a16="http://schemas.microsoft.com/office/drawing/2014/main" val="2958973449"/>
                  </a:ext>
                </a:extLst>
              </a:tr>
              <a:tr h="370840">
                <a:tc>
                  <a:txBody>
                    <a:bodyPr/>
                    <a:lstStyle/>
                    <a:p>
                      <a:r>
                        <a:rPr lang="en-IN">
                          <a:solidFill>
                            <a:srgbClr val="000000"/>
                          </a:solidFill>
                          <a:effectLst/>
                        </a:rPr>
                        <a:t>GENDER</a:t>
                      </a:r>
                    </a:p>
                  </a:txBody>
                  <a:tcPr marL="60960" marR="60960" marT="30480" marB="30480" anchor="ctr"/>
                </a:tc>
                <a:tc>
                  <a:txBody>
                    <a:bodyPr/>
                    <a:lstStyle/>
                    <a:p>
                      <a:r>
                        <a:rPr lang="en-IN" dirty="0">
                          <a:solidFill>
                            <a:srgbClr val="000000"/>
                          </a:solidFill>
                          <a:effectLst/>
                        </a:rPr>
                        <a:t>NOT NULL</a:t>
                      </a:r>
                    </a:p>
                  </a:txBody>
                  <a:tcPr marL="60960" marR="60960" marT="30480" marB="30480" anchor="ctr"/>
                </a:tc>
                <a:tc>
                  <a:txBody>
                    <a:bodyPr/>
                    <a:lstStyle/>
                    <a:p>
                      <a:r>
                        <a:rPr lang="en-IN">
                          <a:solidFill>
                            <a:srgbClr val="000000"/>
                          </a:solidFill>
                          <a:effectLst/>
                        </a:rPr>
                        <a:t>VARCHAR2(50)</a:t>
                      </a:r>
                    </a:p>
                  </a:txBody>
                  <a:tcPr marL="60960" marR="60960" marT="30480" marB="30480" anchor="ctr"/>
                </a:tc>
                <a:extLst>
                  <a:ext uri="{0D108BD9-81ED-4DB2-BD59-A6C34878D82A}">
                    <a16:rowId xmlns:a16="http://schemas.microsoft.com/office/drawing/2014/main" val="503642650"/>
                  </a:ext>
                </a:extLst>
              </a:tr>
              <a:tr h="370840">
                <a:tc>
                  <a:txBody>
                    <a:bodyPr/>
                    <a:lstStyle/>
                    <a:p>
                      <a:r>
                        <a:rPr lang="en-IN">
                          <a:solidFill>
                            <a:srgbClr val="000000"/>
                          </a:solidFill>
                          <a:effectLst/>
                        </a:rPr>
                        <a:t>PHONE_NO</a:t>
                      </a:r>
                    </a:p>
                  </a:txBody>
                  <a:tcPr marL="60960" marR="60960" marT="30480" marB="30480" anchor="ctr"/>
                </a:tc>
                <a:tc>
                  <a:txBody>
                    <a:bodyPr/>
                    <a:lstStyle/>
                    <a:p>
                      <a:r>
                        <a:rPr lang="en-IN" dirty="0">
                          <a:solidFill>
                            <a:srgbClr val="000000"/>
                          </a:solidFill>
                          <a:effectLst/>
                        </a:rPr>
                        <a:t>NOT NULL</a:t>
                      </a:r>
                    </a:p>
                  </a:txBody>
                  <a:tcPr marL="60960" marR="60960" marT="30480" marB="30480" anchor="ctr"/>
                </a:tc>
                <a:tc>
                  <a:txBody>
                    <a:bodyPr/>
                    <a:lstStyle/>
                    <a:p>
                      <a:r>
                        <a:rPr lang="en-IN" dirty="0">
                          <a:solidFill>
                            <a:srgbClr val="000000"/>
                          </a:solidFill>
                          <a:effectLst/>
                        </a:rPr>
                        <a:t>NUMBER</a:t>
                      </a:r>
                    </a:p>
                  </a:txBody>
                  <a:tcPr marL="60960" marR="60960" marT="30480" marB="30480" anchor="ctr"/>
                </a:tc>
                <a:extLst>
                  <a:ext uri="{0D108BD9-81ED-4DB2-BD59-A6C34878D82A}">
                    <a16:rowId xmlns:a16="http://schemas.microsoft.com/office/drawing/2014/main" val="200119569"/>
                  </a:ext>
                </a:extLst>
              </a:tr>
            </a:tbl>
          </a:graphicData>
        </a:graphic>
      </p:graphicFrame>
      <p:sp>
        <p:nvSpPr>
          <p:cNvPr id="3" name="TextBox 2">
            <a:extLst>
              <a:ext uri="{FF2B5EF4-FFF2-40B4-BE49-F238E27FC236}">
                <a16:creationId xmlns:a16="http://schemas.microsoft.com/office/drawing/2014/main" id="{6A172A1E-A292-4CB7-A811-60B1356CA91F}"/>
              </a:ext>
            </a:extLst>
          </p:cNvPr>
          <p:cNvSpPr txBox="1"/>
          <p:nvPr/>
        </p:nvSpPr>
        <p:spPr>
          <a:xfrm>
            <a:off x="1401686" y="1468778"/>
            <a:ext cx="3719743" cy="369332"/>
          </a:xfrm>
          <a:prstGeom prst="rect">
            <a:avLst/>
          </a:prstGeom>
          <a:noFill/>
        </p:spPr>
        <p:txBody>
          <a:bodyPr wrap="square" rtlCol="0">
            <a:spAutoFit/>
          </a:bodyPr>
          <a:lstStyle/>
          <a:p>
            <a:r>
              <a:rPr lang="en-US" dirty="0"/>
              <a:t>Passenger</a:t>
            </a:r>
          </a:p>
        </p:txBody>
      </p:sp>
    </p:spTree>
    <p:extLst>
      <p:ext uri="{BB962C8B-B14F-4D97-AF65-F5344CB8AC3E}">
        <p14:creationId xmlns:p14="http://schemas.microsoft.com/office/powerpoint/2010/main" val="3192508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7E0F-5226-4D14-B3E2-4B617171A690}"/>
              </a:ext>
            </a:extLst>
          </p:cNvPr>
          <p:cNvSpPr>
            <a:spLocks noGrp="1"/>
          </p:cNvSpPr>
          <p:nvPr>
            <p:ph type="title"/>
          </p:nvPr>
        </p:nvSpPr>
        <p:spPr>
          <a:xfrm>
            <a:off x="1194135" y="2837215"/>
            <a:ext cx="341702" cy="838141"/>
          </a:xfrm>
        </p:spPr>
        <p:txBody>
          <a:bodyPr>
            <a:normAutofit fontScale="90000"/>
          </a:bodyPr>
          <a:lstStyle/>
          <a:p>
            <a:pPr algn="ctr"/>
            <a:r>
              <a:rPr lang="en-IN" dirty="0"/>
              <a:t>triggers</a:t>
            </a:r>
          </a:p>
        </p:txBody>
      </p:sp>
      <p:sp>
        <p:nvSpPr>
          <p:cNvPr id="3" name="Content Placeholder 2">
            <a:extLst>
              <a:ext uri="{FF2B5EF4-FFF2-40B4-BE49-F238E27FC236}">
                <a16:creationId xmlns:a16="http://schemas.microsoft.com/office/drawing/2014/main" id="{ABCDCE25-E671-4EF4-8904-F54E6CD7B914}"/>
              </a:ext>
            </a:extLst>
          </p:cNvPr>
          <p:cNvSpPr>
            <a:spLocks noGrp="1"/>
          </p:cNvSpPr>
          <p:nvPr>
            <p:ph idx="1"/>
          </p:nvPr>
        </p:nvSpPr>
        <p:spPr>
          <a:xfrm>
            <a:off x="2796466" y="124288"/>
            <a:ext cx="7669312" cy="6733712"/>
          </a:xfrm>
        </p:spPr>
        <p:txBody>
          <a:bodyPr wrap="square">
            <a:normAutofit fontScale="40000" lnSpcReduction="20000"/>
          </a:bodyPr>
          <a:lstStyle/>
          <a:p>
            <a:pPr marL="0" indent="0" algn="just">
              <a:lnSpc>
                <a:spcPct val="120000"/>
              </a:lnSpc>
              <a:buNone/>
            </a:pPr>
            <a:r>
              <a:rPr lang="en-IN" sz="1800" dirty="0">
                <a:effectLst/>
                <a:latin typeface="Times New Roman" panose="02020603050405020304" pitchFamily="18" charset="0"/>
                <a:ea typeface="Calibri" panose="020F0502020204030204" pitchFamily="34" charset="0"/>
              </a:rPr>
              <a:t>A trigger has been created which is invoked each time a ticket is cancelled. The trigger helps in increasing the number of seats in a coach after cancellation.</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delimiter //</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create trigger cancellation</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before delete on ticket</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for each row</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BEGIN</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set @trainno=old.train_no;</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set @ticketno=old.ticket_no;</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SET @class = (SELECT </a:t>
            </a:r>
            <a:r>
              <a:rPr lang="en-IN" sz="1800" dirty="0" err="1">
                <a:effectLst/>
                <a:latin typeface="Times New Roman" panose="02020603050405020304" pitchFamily="18" charset="0"/>
                <a:ea typeface="Calibri" panose="020F0502020204030204" pitchFamily="34" charset="0"/>
              </a:rPr>
              <a:t>p.class</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FROM PASSENGER p</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WHERE </a:t>
            </a:r>
            <a:r>
              <a:rPr lang="en-IN" sz="1800" dirty="0" err="1">
                <a:effectLst/>
                <a:latin typeface="Times New Roman" panose="02020603050405020304" pitchFamily="18" charset="0"/>
                <a:ea typeface="Calibri" panose="020F0502020204030204" pitchFamily="34" charset="0"/>
              </a:rPr>
              <a:t>p.ticket_no</a:t>
            </a:r>
            <a:r>
              <a:rPr lang="en-IN" sz="1800" dirty="0">
                <a:effectLst/>
                <a:latin typeface="Times New Roman" panose="02020603050405020304" pitchFamily="18" charset="0"/>
                <a:ea typeface="Calibri" panose="020F0502020204030204" pitchFamily="34" charset="0"/>
              </a:rPr>
              <a:t> = @ticketno);</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if @class='first class ac' then</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UPDATE Train set </a:t>
            </a:r>
            <a:r>
              <a:rPr lang="en-IN" sz="1800" dirty="0" err="1">
                <a:effectLst/>
                <a:latin typeface="Times New Roman" panose="02020603050405020304" pitchFamily="18" charset="0"/>
                <a:ea typeface="Calibri" panose="020F0502020204030204" pitchFamily="34" charset="0"/>
              </a:rPr>
              <a:t>Seat_First_Class_AC</a:t>
            </a:r>
            <a:r>
              <a:rPr lang="en-IN" sz="1800" dirty="0">
                <a:effectLst/>
                <a:latin typeface="Times New Roman" panose="02020603050405020304" pitchFamily="18" charset="0"/>
                <a:ea typeface="Calibri" panose="020F0502020204030204" pitchFamily="34" charset="0"/>
              </a:rPr>
              <a:t> = Seat_First_Class_AC+1 WHERE </a:t>
            </a:r>
            <a:r>
              <a:rPr lang="en-IN" sz="1800" dirty="0" err="1">
                <a:effectLst/>
                <a:latin typeface="Times New Roman" panose="02020603050405020304" pitchFamily="18" charset="0"/>
                <a:ea typeface="Calibri" panose="020F0502020204030204" pitchFamily="34" charset="0"/>
              </a:rPr>
              <a:t>Train_No</a:t>
            </a:r>
            <a:r>
              <a:rPr lang="en-IN" sz="1800" dirty="0">
                <a:effectLst/>
                <a:latin typeface="Times New Roman" panose="02020603050405020304" pitchFamily="18" charset="0"/>
                <a:ea typeface="Calibri" panose="020F0502020204030204" pitchFamily="34" charset="0"/>
              </a:rPr>
              <a:t> =</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@trainno ;</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elseif @class='sleeper' then</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UPDATE Train set </a:t>
            </a:r>
            <a:r>
              <a:rPr lang="en-IN" sz="1800" dirty="0" err="1">
                <a:effectLst/>
                <a:latin typeface="Times New Roman" panose="02020603050405020304" pitchFamily="18" charset="0"/>
                <a:ea typeface="Calibri" panose="020F0502020204030204" pitchFamily="34" charset="0"/>
              </a:rPr>
              <a:t>Seat_Sleeper</a:t>
            </a:r>
            <a:r>
              <a:rPr lang="en-IN" sz="1800" dirty="0">
                <a:effectLst/>
                <a:latin typeface="Times New Roman" panose="02020603050405020304" pitchFamily="18" charset="0"/>
                <a:ea typeface="Calibri" panose="020F0502020204030204" pitchFamily="34" charset="0"/>
              </a:rPr>
              <a:t> = Seat_Sleeper+1 WHERE </a:t>
            </a:r>
            <a:r>
              <a:rPr lang="en-IN" sz="1800" dirty="0" err="1">
                <a:effectLst/>
                <a:latin typeface="Times New Roman" panose="02020603050405020304" pitchFamily="18" charset="0"/>
                <a:ea typeface="Calibri" panose="020F0502020204030204" pitchFamily="34" charset="0"/>
              </a:rPr>
              <a:t>Train_No</a:t>
            </a:r>
            <a:r>
              <a:rPr lang="en-IN" sz="1800" dirty="0">
                <a:effectLst/>
                <a:latin typeface="Times New Roman" panose="02020603050405020304" pitchFamily="18" charset="0"/>
                <a:ea typeface="Calibri" panose="020F0502020204030204" pitchFamily="34" charset="0"/>
              </a:rPr>
              <a:t> = @trainno ;</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elseif @class='second class ac' then</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UPDATE Train set </a:t>
            </a:r>
            <a:r>
              <a:rPr lang="en-IN" sz="1800" dirty="0" err="1">
                <a:effectLst/>
                <a:latin typeface="Times New Roman" panose="02020603050405020304" pitchFamily="18" charset="0"/>
                <a:ea typeface="Calibri" panose="020F0502020204030204" pitchFamily="34" charset="0"/>
              </a:rPr>
              <a:t>Seat_Second_Class_AC</a:t>
            </a:r>
            <a:r>
              <a:rPr lang="en-IN" sz="1800" dirty="0">
                <a:effectLst/>
                <a:latin typeface="Times New Roman" panose="02020603050405020304" pitchFamily="18" charset="0"/>
                <a:ea typeface="Calibri" panose="020F0502020204030204" pitchFamily="34" charset="0"/>
              </a:rPr>
              <a:t> = Seat_Second_Class_AC+1 WHERE</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err="1">
                <a:effectLst/>
                <a:latin typeface="Times New Roman" panose="02020603050405020304" pitchFamily="18" charset="0"/>
                <a:ea typeface="Calibri" panose="020F0502020204030204" pitchFamily="34" charset="0"/>
              </a:rPr>
              <a:t>Train_No</a:t>
            </a:r>
            <a:r>
              <a:rPr lang="en-IN" sz="1800" dirty="0">
                <a:effectLst/>
                <a:latin typeface="Times New Roman" panose="02020603050405020304" pitchFamily="18" charset="0"/>
                <a:ea typeface="Calibri" panose="020F0502020204030204" pitchFamily="34" charset="0"/>
              </a:rPr>
              <a:t> = @trainno ;</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elseif @class='third class ac' then</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UPDATE Train set </a:t>
            </a:r>
            <a:r>
              <a:rPr lang="en-IN" sz="1800" dirty="0" err="1">
                <a:effectLst/>
                <a:latin typeface="Times New Roman" panose="02020603050405020304" pitchFamily="18" charset="0"/>
                <a:ea typeface="Calibri" panose="020F0502020204030204" pitchFamily="34" charset="0"/>
              </a:rPr>
              <a:t>Third_Class_AC</a:t>
            </a:r>
            <a:r>
              <a:rPr lang="en-IN" sz="1800" dirty="0">
                <a:effectLst/>
                <a:latin typeface="Times New Roman" panose="02020603050405020304" pitchFamily="18" charset="0"/>
                <a:ea typeface="Calibri" panose="020F0502020204030204" pitchFamily="34" charset="0"/>
              </a:rPr>
              <a:t> = Seat_Third_Class_AC+1 WHERE </a:t>
            </a:r>
            <a:r>
              <a:rPr lang="en-IN" sz="1800" dirty="0" err="1">
                <a:effectLst/>
                <a:latin typeface="Times New Roman" panose="02020603050405020304" pitchFamily="18" charset="0"/>
                <a:ea typeface="Calibri" panose="020F0502020204030204" pitchFamily="34" charset="0"/>
              </a:rPr>
              <a:t>Train_No</a:t>
            </a:r>
            <a:r>
              <a:rPr lang="en-IN" sz="1800" dirty="0">
                <a:effectLst/>
                <a:latin typeface="Times New Roman" panose="02020603050405020304" pitchFamily="18" charset="0"/>
                <a:ea typeface="Calibri" panose="020F0502020204030204" pitchFamily="34" charset="0"/>
              </a:rPr>
              <a:t> =</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@trainno ;</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end if;</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buNone/>
            </a:pPr>
            <a:r>
              <a:rPr lang="en-IN" sz="1800" dirty="0">
                <a:effectLst/>
                <a:latin typeface="Times New Roman" panose="02020603050405020304" pitchFamily="18" charset="0"/>
                <a:ea typeface="Calibri" panose="020F0502020204030204" pitchFamily="34" charset="0"/>
              </a:rPr>
              <a:t>END//</a:t>
            </a:r>
            <a:endParaRPr lang="en-IN" sz="1800" dirty="0">
              <a:effectLst/>
              <a:latin typeface="Courier New" panose="02070309020205020404" pitchFamily="49" charset="0"/>
              <a:ea typeface="Courier New" panose="02070309020205020404" pitchFamily="49" charset="0"/>
            </a:endParaRPr>
          </a:p>
          <a:p>
            <a:pPr marL="0" indent="0" algn="just">
              <a:lnSpc>
                <a:spcPct val="120000"/>
              </a:lnSpc>
              <a:spcBef>
                <a:spcPts val="50"/>
              </a:spcBef>
              <a:buNone/>
            </a:pPr>
            <a:r>
              <a:rPr lang="en-IN" sz="1800" dirty="0">
                <a:effectLst/>
                <a:latin typeface="Times New Roman" panose="02020603050405020304" pitchFamily="18" charset="0"/>
                <a:ea typeface="Calibri" panose="020F0502020204030204" pitchFamily="34" charset="0"/>
              </a:rPr>
              <a:t>delimiter ;</a:t>
            </a:r>
            <a:endParaRPr lang="en-IN" sz="1800" dirty="0">
              <a:effectLst/>
              <a:latin typeface="Courier New" panose="02070309020205020404" pitchFamily="49" charset="0"/>
              <a:ea typeface="Courier New" panose="02070309020205020404" pitchFamily="49" charset="0"/>
            </a:endParaRPr>
          </a:p>
          <a:p>
            <a:pPr marL="0" indent="0">
              <a:lnSpc>
                <a:spcPct val="120000"/>
              </a:lnSpc>
              <a:buNone/>
            </a:pPr>
            <a:endParaRPr lang="en-IN" dirty="0"/>
          </a:p>
        </p:txBody>
      </p:sp>
    </p:spTree>
    <p:extLst>
      <p:ext uri="{BB962C8B-B14F-4D97-AF65-F5344CB8AC3E}">
        <p14:creationId xmlns:p14="http://schemas.microsoft.com/office/powerpoint/2010/main" val="4199368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78255-3E5F-47A4-9944-BDA3608834D8}"/>
              </a:ext>
            </a:extLst>
          </p:cNvPr>
          <p:cNvSpPr>
            <a:spLocks noGrp="1"/>
          </p:cNvSpPr>
          <p:nvPr>
            <p:ph type="title"/>
          </p:nvPr>
        </p:nvSpPr>
        <p:spPr>
          <a:xfrm>
            <a:off x="1069848" y="484632"/>
            <a:ext cx="10058400" cy="811508"/>
          </a:xfrm>
        </p:spPr>
        <p:txBody>
          <a:bodyPr>
            <a:normAutofit fontScale="90000"/>
          </a:bodyPr>
          <a:lstStyle/>
          <a:p>
            <a:pPr algn="ctr"/>
            <a:r>
              <a:rPr lang="en-IN" dirty="0"/>
              <a:t>normalisation</a:t>
            </a:r>
          </a:p>
        </p:txBody>
      </p:sp>
      <p:sp>
        <p:nvSpPr>
          <p:cNvPr id="3" name="Content Placeholder 2">
            <a:extLst>
              <a:ext uri="{FF2B5EF4-FFF2-40B4-BE49-F238E27FC236}">
                <a16:creationId xmlns:a16="http://schemas.microsoft.com/office/drawing/2014/main" id="{023DB37A-72F6-4B09-BD23-472F670B2524}"/>
              </a:ext>
            </a:extLst>
          </p:cNvPr>
          <p:cNvSpPr>
            <a:spLocks noGrp="1"/>
          </p:cNvSpPr>
          <p:nvPr>
            <p:ph idx="1"/>
          </p:nvPr>
        </p:nvSpPr>
        <p:spPr>
          <a:xfrm>
            <a:off x="1069848" y="1473693"/>
            <a:ext cx="10058400" cy="4698507"/>
          </a:xfrm>
        </p:spPr>
        <p:txBody>
          <a:bodyPr>
            <a:normAutofit fontScale="92500" lnSpcReduction="10000"/>
          </a:bodyPr>
          <a:lstStyle/>
          <a:p>
            <a:r>
              <a:rPr lang="en-IN" sz="1800" b="1" dirty="0">
                <a:solidFill>
                  <a:srgbClr val="000000"/>
                </a:solidFill>
                <a:effectLst/>
                <a:latin typeface="Times New Roman" panose="02020603050405020304" pitchFamily="18" charset="0"/>
                <a:ea typeface="Calibri" panose="020F0502020204030204" pitchFamily="34" charset="0"/>
              </a:rPr>
              <a:t>FIRST NORMAL FORM:</a:t>
            </a:r>
            <a:r>
              <a:rPr lang="en-IN" sz="1800" dirty="0">
                <a:solidFill>
                  <a:srgbClr val="222426"/>
                </a:solidFill>
                <a:effectLst/>
                <a:latin typeface="Times New Roman" panose="02020603050405020304" pitchFamily="18" charset="0"/>
                <a:ea typeface="Calibri" panose="020F0502020204030204" pitchFamily="34" charset="0"/>
              </a:rPr>
              <a:t>As per the rule of first normal form, an attribute (column) of a table cannot hold multiple values. It should hold only atomic values. </a:t>
            </a:r>
            <a:r>
              <a:rPr lang="en-IN" sz="1800" dirty="0">
                <a:solidFill>
                  <a:srgbClr val="000000"/>
                </a:solidFill>
                <a:effectLst/>
                <a:latin typeface="Times New Roman" panose="02020603050405020304" pitchFamily="18" charset="0"/>
                <a:ea typeface="Calibri" panose="020F0502020204030204" pitchFamily="34" charset="0"/>
              </a:rPr>
              <a:t>The above schema is in 1NF since all the attributes are atomic and not multivalued.</a:t>
            </a:r>
            <a:r>
              <a:rPr lang="en-IN" sz="1800" dirty="0">
                <a:solidFill>
                  <a:srgbClr val="222426"/>
                </a:solidFill>
                <a:effectLst/>
                <a:latin typeface="Times New Roman" panose="02020603050405020304" pitchFamily="18" charset="0"/>
                <a:ea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rPr>
              <a:t>Since a passenger could have multiple phone numbers, it would violate the 1NF rules. Hence we have created a separate table called contact to handle this.</a:t>
            </a:r>
            <a:endParaRPr lang="en-IN" sz="1800" dirty="0">
              <a:effectLst/>
              <a:latin typeface="Courier New" panose="02070309020205020404" pitchFamily="49" charset="0"/>
              <a:ea typeface="Courier New" panose="02070309020205020404" pitchFamily="49" charset="0"/>
            </a:endParaRPr>
          </a:p>
          <a:p>
            <a:pPr>
              <a:lnSpc>
                <a:spcPct val="115000"/>
              </a:lnSpc>
            </a:pPr>
            <a:r>
              <a:rPr lang="en-IN" sz="1800" b="1" dirty="0">
                <a:solidFill>
                  <a:srgbClr val="000000"/>
                </a:solidFill>
                <a:effectLst/>
                <a:latin typeface="Times New Roman" panose="02020603050405020304" pitchFamily="18" charset="0"/>
                <a:ea typeface="Calibri" panose="020F0502020204030204" pitchFamily="34" charset="0"/>
              </a:rPr>
              <a:t>SECOND NORMAL FORM:</a:t>
            </a:r>
            <a:r>
              <a:rPr lang="en-IN" sz="1800" dirty="0">
                <a:solidFill>
                  <a:srgbClr val="222426"/>
                </a:solidFill>
                <a:effectLst/>
                <a:latin typeface="Times New Roman" panose="02020603050405020304" pitchFamily="18" charset="0"/>
                <a:ea typeface="Calibri" panose="020F0502020204030204" pitchFamily="34" charset="0"/>
              </a:rPr>
              <a:t>A table is said to be in 2NF if both the following conditions hold:</a:t>
            </a:r>
            <a:endParaRPr lang="en-IN" sz="1800" dirty="0">
              <a:effectLst/>
              <a:latin typeface="Courier New" panose="02070309020205020404" pitchFamily="49" charset="0"/>
              <a:ea typeface="Courier New" panose="02070309020205020404" pitchFamily="49" charset="0"/>
            </a:endParaRPr>
          </a:p>
          <a:p>
            <a:pPr>
              <a:lnSpc>
                <a:spcPct val="115000"/>
              </a:lnSpc>
            </a:pPr>
            <a:r>
              <a:rPr lang="en-IN" sz="1800" dirty="0">
                <a:solidFill>
                  <a:srgbClr val="222426"/>
                </a:solidFill>
                <a:effectLst/>
                <a:latin typeface="Times New Roman" panose="02020603050405020304" pitchFamily="18" charset="0"/>
                <a:ea typeface="Calibri" panose="020F0502020204030204" pitchFamily="34" charset="0"/>
              </a:rPr>
              <a:t>-Table is in 1NF (First normal form)</a:t>
            </a:r>
            <a:endParaRPr lang="en-IN" sz="1800" dirty="0">
              <a:effectLst/>
              <a:latin typeface="Courier New" panose="02070309020205020404" pitchFamily="49" charset="0"/>
              <a:ea typeface="Courier New" panose="02070309020205020404" pitchFamily="49" charset="0"/>
            </a:endParaRPr>
          </a:p>
          <a:p>
            <a:pPr>
              <a:lnSpc>
                <a:spcPct val="115000"/>
              </a:lnSpc>
            </a:pPr>
            <a:r>
              <a:rPr lang="en-IN" sz="1800" dirty="0">
                <a:solidFill>
                  <a:srgbClr val="222426"/>
                </a:solidFill>
                <a:effectLst/>
                <a:latin typeface="Times New Roman" panose="02020603050405020304" pitchFamily="18" charset="0"/>
                <a:ea typeface="Calibri" panose="020F0502020204030204" pitchFamily="34" charset="0"/>
              </a:rPr>
              <a:t>-No non-prime attribute is dependent on the proper subset of any candidate key of table.</a:t>
            </a:r>
          </a:p>
          <a:p>
            <a:pPr>
              <a:lnSpc>
                <a:spcPct val="115000"/>
              </a:lnSpc>
            </a:pPr>
            <a:r>
              <a:rPr lang="en-IN" sz="1800" dirty="0">
                <a:solidFill>
                  <a:srgbClr val="000000"/>
                </a:solidFill>
                <a:effectLst/>
                <a:latin typeface="Times New Roman" panose="02020603050405020304" pitchFamily="18" charset="0"/>
                <a:ea typeface="Calibri" panose="020F0502020204030204" pitchFamily="34" charset="0"/>
              </a:rPr>
              <a:t>If we consider </a:t>
            </a:r>
            <a:r>
              <a:rPr lang="en-IN" sz="1800" dirty="0" err="1">
                <a:solidFill>
                  <a:srgbClr val="000000"/>
                </a:solidFill>
                <a:effectLst/>
                <a:latin typeface="Times New Roman" panose="02020603050405020304" pitchFamily="18" charset="0"/>
                <a:ea typeface="Calibri" panose="020F0502020204030204" pitchFamily="34" charset="0"/>
              </a:rPr>
              <a:t>ticket_no</a:t>
            </a:r>
            <a:r>
              <a:rPr lang="en-IN" sz="1800" dirty="0">
                <a:solidFill>
                  <a:srgbClr val="000000"/>
                </a:solidFill>
                <a:effectLst/>
                <a:latin typeface="Times New Roman" panose="02020603050405020304" pitchFamily="18" charset="0"/>
                <a:ea typeface="Calibri" panose="020F0502020204030204" pitchFamily="34" charset="0"/>
              </a:rPr>
              <a:t> and </a:t>
            </a:r>
            <a:r>
              <a:rPr lang="en-IN" sz="1800" dirty="0" err="1">
                <a:solidFill>
                  <a:srgbClr val="000000"/>
                </a:solidFill>
                <a:effectLst/>
                <a:latin typeface="Times New Roman" panose="02020603050405020304" pitchFamily="18" charset="0"/>
                <a:ea typeface="Calibri" panose="020F0502020204030204" pitchFamily="34" charset="0"/>
              </a:rPr>
              <a:t>first_name</a:t>
            </a:r>
            <a:r>
              <a:rPr lang="en-IN" sz="1800" dirty="0">
                <a:solidFill>
                  <a:srgbClr val="000000"/>
                </a:solidFill>
                <a:effectLst/>
                <a:latin typeface="Times New Roman" panose="02020603050405020304" pitchFamily="18" charset="0"/>
                <a:ea typeface="Calibri" panose="020F0502020204030204" pitchFamily="34" charset="0"/>
              </a:rPr>
              <a:t> as the candidate key, then </a:t>
            </a:r>
            <a:r>
              <a:rPr lang="en-IN" sz="1800" dirty="0" err="1">
                <a:solidFill>
                  <a:srgbClr val="000000"/>
                </a:solidFill>
                <a:effectLst/>
                <a:latin typeface="Times New Roman" panose="02020603050405020304" pitchFamily="18" charset="0"/>
                <a:ea typeface="Calibri" panose="020F0502020204030204" pitchFamily="34" charset="0"/>
              </a:rPr>
              <a:t>date_of_birth</a:t>
            </a:r>
            <a:r>
              <a:rPr lang="en-IN" sz="1800" dirty="0">
                <a:solidFill>
                  <a:srgbClr val="000000"/>
                </a:solidFill>
                <a:effectLst/>
                <a:latin typeface="Times New Roman" panose="02020603050405020304" pitchFamily="18" charset="0"/>
                <a:ea typeface="Calibri" panose="020F0502020204030204" pitchFamily="34" charset="0"/>
              </a:rPr>
              <a:t> would depend only on the name and it would violate the 2NF. So, to remove this we have created two tables which are train and passenger.</a:t>
            </a:r>
            <a:endParaRPr lang="en-IN" sz="1800" dirty="0">
              <a:effectLst/>
              <a:latin typeface="Courier New" panose="02070309020205020404" pitchFamily="49" charset="0"/>
              <a:ea typeface="Courier New" panose="02070309020205020404" pitchFamily="49" charset="0"/>
            </a:endParaRPr>
          </a:p>
          <a:p>
            <a:pPr algn="just">
              <a:lnSpc>
                <a:spcPct val="115000"/>
              </a:lnSpc>
            </a:pPr>
            <a:r>
              <a:rPr lang="en-IN" sz="1800" b="1" dirty="0">
                <a:solidFill>
                  <a:srgbClr val="000000"/>
                </a:solidFill>
                <a:effectLst/>
                <a:latin typeface="Times New Roman" panose="02020603050405020304" pitchFamily="18" charset="0"/>
                <a:ea typeface="Calibri" panose="020F0502020204030204" pitchFamily="34" charset="0"/>
              </a:rPr>
              <a:t>THIRD NORMAL FORM:</a:t>
            </a:r>
            <a:r>
              <a:rPr lang="en-IN" sz="1800" dirty="0">
                <a:solidFill>
                  <a:srgbClr val="000000"/>
                </a:solidFill>
                <a:effectLst/>
                <a:latin typeface="Times New Roman" panose="02020603050405020304" pitchFamily="18" charset="0"/>
                <a:ea typeface="Calibri" panose="020F0502020204030204" pitchFamily="34" charset="0"/>
              </a:rPr>
              <a:t>A table design is said to be in 3NF if both the following conditions hold:</a:t>
            </a:r>
            <a:endParaRPr lang="en-IN" sz="1800" dirty="0">
              <a:effectLst/>
              <a:latin typeface="Courier New" panose="02070309020205020404" pitchFamily="49" charset="0"/>
              <a:ea typeface="Courier New" panose="02070309020205020404" pitchFamily="49" charset="0"/>
            </a:endParaRPr>
          </a:p>
          <a:p>
            <a:pPr algn="just">
              <a:lnSpc>
                <a:spcPct val="115000"/>
              </a:lnSpc>
            </a:pPr>
            <a:r>
              <a:rPr lang="en-IN" sz="1800" dirty="0">
                <a:solidFill>
                  <a:srgbClr val="000000"/>
                </a:solidFill>
                <a:effectLst/>
                <a:latin typeface="Times New Roman" panose="02020603050405020304" pitchFamily="18" charset="0"/>
                <a:ea typeface="Calibri" panose="020F0502020204030204" pitchFamily="34" charset="0"/>
              </a:rPr>
              <a:t>-Table must be in 2NF.</a:t>
            </a:r>
          </a:p>
          <a:p>
            <a:pPr algn="just">
              <a:lnSpc>
                <a:spcPct val="115000"/>
              </a:lnSpc>
            </a:pPr>
            <a:r>
              <a:rPr lang="en-IN" sz="1800" dirty="0">
                <a:solidFill>
                  <a:srgbClr val="000000"/>
                </a:solidFill>
                <a:effectLst/>
                <a:latin typeface="Times New Roman" panose="02020603050405020304" pitchFamily="18" charset="0"/>
                <a:ea typeface="Calibri" panose="020F0502020204030204" pitchFamily="34" charset="0"/>
              </a:rPr>
              <a:t>-Transitive functional dependency of non-prime attribute on any super key should be removed.</a:t>
            </a:r>
            <a:endParaRPr lang="en-IN" sz="1800" dirty="0">
              <a:effectLst/>
              <a:latin typeface="Courier New" panose="02070309020205020404" pitchFamily="49" charset="0"/>
              <a:ea typeface="Courier New" panose="02070309020205020404" pitchFamily="49" charset="0"/>
            </a:endParaRPr>
          </a:p>
          <a:p>
            <a:pPr algn="just">
              <a:lnSpc>
                <a:spcPct val="115000"/>
              </a:lnSpc>
              <a:spcBef>
                <a:spcPts val="50"/>
              </a:spcBef>
            </a:pPr>
            <a:r>
              <a:rPr lang="en-IN" sz="1800" dirty="0">
                <a:solidFill>
                  <a:srgbClr val="000000"/>
                </a:solidFill>
                <a:effectLst/>
                <a:latin typeface="Times New Roman" panose="02020603050405020304" pitchFamily="18" charset="0"/>
                <a:ea typeface="Calibri" panose="020F0502020204030204" pitchFamily="34" charset="0"/>
              </a:rPr>
              <a:t>Our schema follows the above rules and hence is in 3NF.</a:t>
            </a:r>
            <a:endParaRPr lang="en-IN" sz="1800" dirty="0">
              <a:effectLst/>
              <a:latin typeface="Courier New" panose="02070309020205020404" pitchFamily="49" charset="0"/>
              <a:ea typeface="Courier New" panose="02070309020205020404" pitchFamily="49" charset="0"/>
            </a:endParaRPr>
          </a:p>
          <a:p>
            <a:endParaRPr lang="en-IN" dirty="0"/>
          </a:p>
        </p:txBody>
      </p:sp>
    </p:spTree>
    <p:extLst>
      <p:ext uri="{BB962C8B-B14F-4D97-AF65-F5344CB8AC3E}">
        <p14:creationId xmlns:p14="http://schemas.microsoft.com/office/powerpoint/2010/main" val="3525153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E3190-4BBC-4960-9972-0A8514FEF4EE}"/>
              </a:ext>
            </a:extLst>
          </p:cNvPr>
          <p:cNvSpPr>
            <a:spLocks noGrp="1"/>
          </p:cNvSpPr>
          <p:nvPr>
            <p:ph type="title"/>
          </p:nvPr>
        </p:nvSpPr>
        <p:spPr/>
        <p:txBody>
          <a:bodyPr/>
          <a:lstStyle/>
          <a:p>
            <a:pPr algn="ctr"/>
            <a:r>
              <a:rPr lang="en-IN" dirty="0"/>
              <a:t>queries</a:t>
            </a:r>
          </a:p>
        </p:txBody>
      </p:sp>
      <p:sp>
        <p:nvSpPr>
          <p:cNvPr id="3" name="Content Placeholder 2">
            <a:extLst>
              <a:ext uri="{FF2B5EF4-FFF2-40B4-BE49-F238E27FC236}">
                <a16:creationId xmlns:a16="http://schemas.microsoft.com/office/drawing/2014/main" id="{2C2F8366-53E7-497C-8D19-B1D9BA5322BD}"/>
              </a:ext>
            </a:extLst>
          </p:cNvPr>
          <p:cNvSpPr>
            <a:spLocks noGrp="1"/>
          </p:cNvSpPr>
          <p:nvPr>
            <p:ph idx="1"/>
          </p:nvPr>
        </p:nvSpPr>
        <p:spPr/>
        <p:txBody>
          <a:bodyPr>
            <a:normAutofit fontScale="92500" lnSpcReduction="10000"/>
          </a:bodyPr>
          <a:lstStyle/>
          <a:p>
            <a:pPr marL="278765" marR="403860" indent="0">
              <a:lnSpc>
                <a:spcPct val="115000"/>
              </a:lnSpc>
              <a:spcAft>
                <a:spcPts val="0"/>
              </a:spcAft>
              <a:buNone/>
            </a:pPr>
            <a:r>
              <a:rPr lang="en-US" sz="1800" b="1" dirty="0">
                <a:effectLst/>
                <a:latin typeface="Times New Roman" panose="02020603050405020304" pitchFamily="18" charset="0"/>
                <a:ea typeface="Times New Roman" panose="02020603050405020304" pitchFamily="18" charset="0"/>
              </a:rPr>
              <a:t>Query 1:</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Find the phone number of the user whose email ID is </a:t>
            </a:r>
            <a:r>
              <a:rPr lang="en-US" sz="1800" b="1" u="sng" dirty="0">
                <a:solidFill>
                  <a:srgbClr val="0000FF"/>
                </a:solidFill>
                <a:effectLst/>
                <a:latin typeface="Times New Roman" panose="02020603050405020304" pitchFamily="18" charset="0"/>
                <a:ea typeface="Times New Roman" panose="02020603050405020304" pitchFamily="18" charset="0"/>
                <a:hlinkClick r:id="rId2"/>
              </a:rPr>
              <a:t>ajitesh@pes.edu</a:t>
            </a:r>
            <a:endParaRPr lang="en-IN" sz="1800" b="1" dirty="0">
              <a:effectLst/>
              <a:latin typeface="Times New Roman" panose="02020603050405020304" pitchFamily="18" charset="0"/>
              <a:ea typeface="Times New Roman" panose="02020603050405020304" pitchFamily="18" charset="0"/>
            </a:endParaRPr>
          </a:p>
          <a:p>
            <a:pPr marL="278765" marR="403860" indent="0">
              <a:lnSpc>
                <a:spcPct val="115000"/>
              </a:lnSpc>
              <a:spcAft>
                <a:spcPts val="0"/>
              </a:spcAft>
              <a:buNone/>
            </a:pP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SELECT </a:t>
            </a:r>
            <a:r>
              <a:rPr lang="en-US" sz="1800" dirty="0" err="1">
                <a:effectLst/>
                <a:latin typeface="Times New Roman" panose="02020603050405020304" pitchFamily="18" charset="0"/>
                <a:ea typeface="Times New Roman" panose="02020603050405020304" pitchFamily="18" charset="0"/>
              </a:rPr>
              <a:t>Phone_no</a:t>
            </a:r>
            <a:r>
              <a:rPr lang="en-US" sz="1800" dirty="0">
                <a:effectLst/>
                <a:latin typeface="Times New Roman" panose="02020603050405020304" pitchFamily="18" charset="0"/>
                <a:ea typeface="Times New Roman" panose="02020603050405020304" pitchFamily="18" charset="0"/>
              </a:rPr>
              <a:t> FROM Contact WHERE username IN (SELECT Username FROM account WHERE </a:t>
            </a:r>
            <a:r>
              <a:rPr lang="en-US" sz="1800" dirty="0" err="1">
                <a:effectLst/>
                <a:latin typeface="Times New Roman" panose="02020603050405020304" pitchFamily="18" charset="0"/>
                <a:ea typeface="Times New Roman" panose="02020603050405020304" pitchFamily="18" charset="0"/>
              </a:rPr>
              <a:t>Email_id</a:t>
            </a:r>
            <a:r>
              <a:rPr lang="en-US" sz="1800" dirty="0">
                <a:effectLst/>
                <a:latin typeface="Times New Roman" panose="02020603050405020304" pitchFamily="18" charset="0"/>
                <a:ea typeface="Times New Roman" panose="02020603050405020304" pitchFamily="18" charset="0"/>
              </a:rPr>
              <a:t>=’ajitesh@pes.edu’);</a:t>
            </a:r>
            <a:endParaRPr lang="en-IN" sz="1800" dirty="0">
              <a:effectLst/>
              <a:latin typeface="Times New Roman" panose="02020603050405020304" pitchFamily="18" charset="0"/>
              <a:ea typeface="Times New Roman" panose="02020603050405020304" pitchFamily="18" charset="0"/>
            </a:endParaRPr>
          </a:p>
          <a:p>
            <a:pPr marL="0" indent="0">
              <a:lnSpc>
                <a:spcPct val="115000"/>
              </a:lnSpc>
              <a:spcBef>
                <a:spcPts val="50"/>
              </a:spcBef>
              <a:buNone/>
            </a:pPr>
            <a:endParaRPr lang="en-IN" sz="1800" dirty="0">
              <a:effectLst/>
              <a:latin typeface="Courier New" panose="02070309020205020404" pitchFamily="49" charset="0"/>
              <a:ea typeface="Courier New" panose="02070309020205020404" pitchFamily="49" charset="0"/>
            </a:endParaRPr>
          </a:p>
          <a:p>
            <a:pPr marL="96520" indent="0" algn="just">
              <a:lnSpc>
                <a:spcPct val="115000"/>
              </a:lnSpc>
              <a:buNone/>
            </a:pPr>
            <a:r>
              <a:rPr lang="en-US" sz="1800" b="1" dirty="0">
                <a:effectLst/>
                <a:latin typeface="Times New Roman" panose="02020603050405020304" pitchFamily="18" charset="0"/>
                <a:ea typeface="Times New Roman" panose="02020603050405020304" pitchFamily="18" charset="0"/>
              </a:rPr>
              <a:t>    Query</a:t>
            </a:r>
            <a:r>
              <a:rPr lang="en-US" sz="1800" b="1" spc="-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2: Find the time at which the train leaves the New Delhi Station.</a:t>
            </a:r>
            <a:r>
              <a:rPr lang="en-US" sz="1800" b="1" spc="285" dirty="0">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marL="0" indent="0">
              <a:lnSpc>
                <a:spcPct val="115000"/>
              </a:lnSpc>
              <a:spcBef>
                <a:spcPts val="50"/>
              </a:spcBef>
              <a:buNone/>
            </a:pPr>
            <a:r>
              <a:rPr lang="en-US" sz="1800" dirty="0">
                <a:effectLst/>
                <a:latin typeface="Times New Roman" panose="02020603050405020304" pitchFamily="18" charset="0"/>
                <a:ea typeface="Courier New" panose="02070309020205020404" pitchFamily="49" charset="0"/>
              </a:rPr>
              <a:t> </a:t>
            </a:r>
            <a:endParaRPr lang="en-IN" sz="1800" dirty="0">
              <a:effectLst/>
              <a:latin typeface="Courier New" panose="02070309020205020404" pitchFamily="49" charset="0"/>
              <a:ea typeface="Courier New" panose="02070309020205020404" pitchFamily="49" charset="0"/>
            </a:endParaRPr>
          </a:p>
          <a:p>
            <a:pPr marL="0" indent="0">
              <a:lnSpc>
                <a:spcPct val="115000"/>
              </a:lnSpc>
              <a:spcBef>
                <a:spcPts val="55"/>
              </a:spcBef>
              <a:buNone/>
            </a:pPr>
            <a:r>
              <a:rPr lang="en-US" sz="1800" dirty="0">
                <a:effectLst/>
                <a:latin typeface="Times New Roman" panose="02020603050405020304" pitchFamily="18" charset="0"/>
                <a:ea typeface="Courier New" panose="02070309020205020404" pitchFamily="49" charset="0"/>
              </a:rPr>
              <a:t>      </a:t>
            </a:r>
            <a:r>
              <a:rPr lang="en-IN" sz="1800" dirty="0">
                <a:effectLst/>
                <a:latin typeface="Times New Roman" panose="02020603050405020304" pitchFamily="18" charset="0"/>
                <a:ea typeface="Calibri" panose="020F0502020204030204" pitchFamily="34" charset="0"/>
              </a:rPr>
              <a:t>CREATE VIEW f(</a:t>
            </a:r>
            <a:r>
              <a:rPr lang="en-IN" sz="1800" dirty="0" err="1">
                <a:effectLst/>
                <a:latin typeface="Times New Roman" panose="02020603050405020304" pitchFamily="18" charset="0"/>
                <a:ea typeface="Calibri" panose="020F0502020204030204" pitchFamily="34" charset="0"/>
              </a:rPr>
              <a:t>Departure_time</a:t>
            </a:r>
            <a:r>
              <a:rPr lang="en-IN" sz="1800" dirty="0">
                <a:effectLst/>
                <a:latin typeface="Times New Roman" panose="02020603050405020304" pitchFamily="18" charset="0"/>
                <a:ea typeface="Calibri" panose="020F0502020204030204" pitchFamily="34" charset="0"/>
              </a:rPr>
              <a:t>) AS </a:t>
            </a:r>
            <a:endParaRPr lang="en-IN" sz="1800" dirty="0">
              <a:effectLst/>
              <a:latin typeface="Courier New" panose="02070309020205020404" pitchFamily="49" charset="0"/>
              <a:ea typeface="Courier New" panose="02070309020205020404" pitchFamily="49" charset="0"/>
            </a:endParaRPr>
          </a:p>
          <a:p>
            <a:pPr marL="0" indent="0">
              <a:lnSpc>
                <a:spcPct val="115000"/>
              </a:lnSpc>
              <a:spcBef>
                <a:spcPts val="55"/>
              </a:spcBef>
              <a:buNone/>
            </a:pPr>
            <a:r>
              <a:rPr lang="en-IN" sz="1800" dirty="0">
                <a:effectLst/>
                <a:latin typeface="Times New Roman" panose="02020603050405020304" pitchFamily="18" charset="0"/>
                <a:ea typeface="Calibri" panose="020F0502020204030204" pitchFamily="34" charset="0"/>
              </a:rPr>
              <a:t>         SELECT </a:t>
            </a:r>
            <a:r>
              <a:rPr lang="en-IN" sz="1800" dirty="0" err="1">
                <a:effectLst/>
                <a:latin typeface="Times New Roman" panose="02020603050405020304" pitchFamily="18" charset="0"/>
                <a:ea typeface="Calibri" panose="020F0502020204030204" pitchFamily="34" charset="0"/>
              </a:rPr>
              <a:t>Departure_time</a:t>
            </a:r>
            <a:endParaRPr lang="en-IN" sz="1800" dirty="0">
              <a:effectLst/>
              <a:latin typeface="Courier New" panose="02070309020205020404" pitchFamily="49" charset="0"/>
              <a:ea typeface="Courier New" panose="02070309020205020404" pitchFamily="49" charset="0"/>
            </a:endParaRPr>
          </a:p>
          <a:p>
            <a:pPr marL="0" indent="0">
              <a:lnSpc>
                <a:spcPct val="115000"/>
              </a:lnSpc>
              <a:spcBef>
                <a:spcPts val="55"/>
              </a:spcBef>
              <a:buNone/>
            </a:pPr>
            <a:r>
              <a:rPr lang="en-IN" sz="1800" dirty="0">
                <a:effectLst/>
                <a:latin typeface="Times New Roman" panose="02020603050405020304" pitchFamily="18" charset="0"/>
                <a:ea typeface="Calibri" panose="020F0502020204030204" pitchFamily="34" charset="0"/>
              </a:rPr>
              <a:t>         FROM Stoppage</a:t>
            </a:r>
            <a:endParaRPr lang="en-IN" sz="1800" dirty="0">
              <a:effectLst/>
              <a:latin typeface="Courier New" panose="02070309020205020404" pitchFamily="49" charset="0"/>
              <a:ea typeface="Courier New" panose="02070309020205020404" pitchFamily="49" charset="0"/>
            </a:endParaRPr>
          </a:p>
          <a:p>
            <a:pPr marL="0" indent="0">
              <a:lnSpc>
                <a:spcPct val="115000"/>
              </a:lnSpc>
              <a:spcBef>
                <a:spcPts val="55"/>
              </a:spcBef>
              <a:buNone/>
            </a:pPr>
            <a:r>
              <a:rPr lang="en-IN" sz="1800" dirty="0">
                <a:effectLst/>
                <a:latin typeface="Times New Roman" panose="02020603050405020304" pitchFamily="18" charset="0"/>
                <a:ea typeface="Calibri" panose="020F0502020204030204" pitchFamily="34" charset="0"/>
              </a:rPr>
              <a:t>         WHERE </a:t>
            </a:r>
            <a:r>
              <a:rPr lang="en-IN" sz="1800" dirty="0" err="1">
                <a:effectLst/>
                <a:latin typeface="Times New Roman" panose="02020603050405020304" pitchFamily="18" charset="0"/>
                <a:ea typeface="Calibri" panose="020F0502020204030204" pitchFamily="34" charset="0"/>
              </a:rPr>
              <a:t>Station_Code</a:t>
            </a:r>
            <a:r>
              <a:rPr lang="en-IN" sz="1800" dirty="0">
                <a:effectLst/>
                <a:latin typeface="Times New Roman" panose="02020603050405020304" pitchFamily="18" charset="0"/>
                <a:ea typeface="Calibri" panose="020F0502020204030204" pitchFamily="34" charset="0"/>
              </a:rPr>
              <a:t> IN (SELECT </a:t>
            </a:r>
            <a:r>
              <a:rPr lang="en-IN" sz="1800" dirty="0" err="1">
                <a:effectLst/>
                <a:latin typeface="Times New Roman" panose="02020603050405020304" pitchFamily="18" charset="0"/>
                <a:ea typeface="Calibri" panose="020F0502020204030204" pitchFamily="34" charset="0"/>
              </a:rPr>
              <a:t>Station_code</a:t>
            </a:r>
            <a:r>
              <a:rPr lang="en-IN" sz="1800" dirty="0">
                <a:effectLst/>
                <a:latin typeface="Times New Roman" panose="02020603050405020304" pitchFamily="18" charset="0"/>
                <a:ea typeface="Calibri" panose="020F0502020204030204" pitchFamily="34" charset="0"/>
              </a:rPr>
              <a:t> FROM station WHERE </a:t>
            </a:r>
            <a:r>
              <a:rPr lang="en-IN" sz="1800" dirty="0" err="1">
                <a:effectLst/>
                <a:latin typeface="Times New Roman" panose="02020603050405020304" pitchFamily="18" charset="0"/>
                <a:ea typeface="Calibri" panose="020F0502020204030204" pitchFamily="34" charset="0"/>
              </a:rPr>
              <a:t>Station_Name</a:t>
            </a:r>
            <a:r>
              <a:rPr lang="en-IN" sz="1800" dirty="0">
                <a:effectLst/>
                <a:latin typeface="Times New Roman" panose="02020603050405020304" pitchFamily="18" charset="0"/>
                <a:ea typeface="Calibri" panose="020F0502020204030204" pitchFamily="34" charset="0"/>
              </a:rPr>
              <a:t>=’New Delhi’);</a:t>
            </a:r>
            <a:endParaRPr lang="en-IN" sz="1800" dirty="0">
              <a:effectLst/>
              <a:latin typeface="Courier New" panose="02070309020205020404" pitchFamily="49" charset="0"/>
              <a:ea typeface="Courier New" panose="02070309020205020404" pitchFamily="49" charset="0"/>
            </a:endParaRPr>
          </a:p>
          <a:p>
            <a:pPr marL="0" indent="0">
              <a:lnSpc>
                <a:spcPct val="115000"/>
              </a:lnSpc>
              <a:spcBef>
                <a:spcPts val="55"/>
              </a:spcBef>
              <a:buNone/>
            </a:pPr>
            <a:r>
              <a:rPr lang="en-IN" sz="1800" dirty="0">
                <a:effectLst/>
                <a:latin typeface="Times New Roman" panose="02020603050405020304" pitchFamily="18" charset="0"/>
                <a:ea typeface="Calibri" panose="020F0502020204030204" pitchFamily="34" charset="0"/>
              </a:rPr>
              <a:t>         SELECT * FROM f;</a:t>
            </a:r>
            <a:endParaRPr lang="en-IN" sz="1800" dirty="0">
              <a:effectLst/>
              <a:latin typeface="Courier New" panose="02070309020205020404" pitchFamily="49" charset="0"/>
              <a:ea typeface="Courier New" panose="02070309020205020404" pitchFamily="49" charset="0"/>
            </a:endParaRPr>
          </a:p>
          <a:p>
            <a:pPr marL="0" indent="0">
              <a:lnSpc>
                <a:spcPct val="115000"/>
              </a:lnSpc>
              <a:spcBef>
                <a:spcPts val="55"/>
              </a:spcBef>
              <a:buNone/>
            </a:pPr>
            <a:r>
              <a:rPr lang="en-IN" sz="1800" dirty="0">
                <a:effectLst/>
                <a:latin typeface="Times New Roman" panose="02020603050405020304" pitchFamily="18" charset="0"/>
                <a:ea typeface="Calibri" panose="020F0502020204030204" pitchFamily="34" charset="0"/>
              </a:rPr>
              <a:t>         SELECT MAX(</a:t>
            </a:r>
            <a:r>
              <a:rPr lang="en-IN" sz="1800" dirty="0" err="1">
                <a:effectLst/>
                <a:latin typeface="Times New Roman" panose="02020603050405020304" pitchFamily="18" charset="0"/>
                <a:ea typeface="Calibri" panose="020F0502020204030204" pitchFamily="34" charset="0"/>
              </a:rPr>
              <a:t>Departure_time</a:t>
            </a:r>
            <a:r>
              <a:rPr lang="en-IN" sz="1800" dirty="0">
                <a:effectLst/>
                <a:latin typeface="Times New Roman" panose="02020603050405020304" pitchFamily="18" charset="0"/>
                <a:ea typeface="Calibri" panose="020F0502020204030204" pitchFamily="34" charset="0"/>
              </a:rPr>
              <a:t>) FROM f;</a:t>
            </a:r>
            <a:endParaRPr lang="en-IN" sz="1800" dirty="0">
              <a:effectLst/>
              <a:latin typeface="Courier New" panose="02070309020205020404" pitchFamily="49" charset="0"/>
              <a:ea typeface="Courier New" panose="02070309020205020404" pitchFamily="49" charset="0"/>
            </a:endParaRPr>
          </a:p>
          <a:p>
            <a:endParaRPr lang="en-IN" dirty="0"/>
          </a:p>
        </p:txBody>
      </p:sp>
    </p:spTree>
    <p:extLst>
      <p:ext uri="{BB962C8B-B14F-4D97-AF65-F5344CB8AC3E}">
        <p14:creationId xmlns:p14="http://schemas.microsoft.com/office/powerpoint/2010/main" val="4113420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F399B-DA52-4E22-94AF-CC802205B657}"/>
              </a:ext>
            </a:extLst>
          </p:cNvPr>
          <p:cNvSpPr>
            <a:spLocks noGrp="1"/>
          </p:cNvSpPr>
          <p:nvPr>
            <p:ph type="title"/>
          </p:nvPr>
        </p:nvSpPr>
        <p:spPr>
          <a:xfrm>
            <a:off x="1069848" y="484632"/>
            <a:ext cx="10058400" cy="1175492"/>
          </a:xfrm>
        </p:spPr>
        <p:txBody>
          <a:bodyPr/>
          <a:lstStyle/>
          <a:p>
            <a:pPr algn="ctr"/>
            <a:r>
              <a:rPr lang="en-IN" dirty="0"/>
              <a:t>Conclusion</a:t>
            </a:r>
          </a:p>
        </p:txBody>
      </p:sp>
      <p:sp>
        <p:nvSpPr>
          <p:cNvPr id="3" name="Content Placeholder 2">
            <a:extLst>
              <a:ext uri="{FF2B5EF4-FFF2-40B4-BE49-F238E27FC236}">
                <a16:creationId xmlns:a16="http://schemas.microsoft.com/office/drawing/2014/main" id="{6C599C60-61CE-4861-A0C4-7F47FB575A25}"/>
              </a:ext>
            </a:extLst>
          </p:cNvPr>
          <p:cNvSpPr>
            <a:spLocks noGrp="1"/>
          </p:cNvSpPr>
          <p:nvPr>
            <p:ph idx="1"/>
          </p:nvPr>
        </p:nvSpPr>
        <p:spPr>
          <a:xfrm>
            <a:off x="1069848" y="2095130"/>
            <a:ext cx="10058400" cy="4077070"/>
          </a:xfrm>
        </p:spPr>
        <p:txBody>
          <a:bodyPr anchor="ctr">
            <a:normAutofit/>
          </a:bodyPr>
          <a:lstStyle/>
          <a:p>
            <a:pPr algn="just">
              <a:lnSpc>
                <a:spcPct val="115000"/>
              </a:lnSpc>
              <a:spcAft>
                <a:spcPts val="1800"/>
              </a:spcAft>
            </a:pPr>
            <a:r>
              <a:rPr lang="en-IN" sz="2800" dirty="0">
                <a:solidFill>
                  <a:srgbClr val="404040"/>
                </a:solidFill>
                <a:effectLst/>
                <a:latin typeface="Times New Roman" panose="02020603050405020304" pitchFamily="18" charset="0"/>
                <a:ea typeface="Times New Roman" panose="02020603050405020304" pitchFamily="18" charset="0"/>
              </a:rPr>
              <a:t>This Database is helpful for the applications which facilitate passengers to book the train tickets and check the details of trains and their status from their place itself. It avoids inconveniences of going to the Railway Station for each and every query they get.</a:t>
            </a:r>
            <a:r>
              <a:rPr lang="en-IN" sz="2800" dirty="0">
                <a:solidFill>
                  <a:srgbClr val="404040"/>
                </a:solidFill>
                <a:latin typeface="Times New Roman" panose="02020603050405020304" pitchFamily="18" charset="0"/>
                <a:ea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rPr>
              <a:t>Our system can successfully give information on any train, find trains running between two stations, book tickets and cancel tickets. </a:t>
            </a:r>
            <a:endParaRPr lang="en-IN" sz="2800" dirty="0"/>
          </a:p>
        </p:txBody>
      </p:sp>
    </p:spTree>
    <p:extLst>
      <p:ext uri="{BB962C8B-B14F-4D97-AF65-F5344CB8AC3E}">
        <p14:creationId xmlns:p14="http://schemas.microsoft.com/office/powerpoint/2010/main" val="2149287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7C55-0A4D-4A87-A117-6ABB76C5B38B}"/>
              </a:ext>
            </a:extLst>
          </p:cNvPr>
          <p:cNvSpPr>
            <a:spLocks noGrp="1"/>
          </p:cNvSpPr>
          <p:nvPr>
            <p:ph type="title"/>
          </p:nvPr>
        </p:nvSpPr>
        <p:spPr>
          <a:xfrm>
            <a:off x="1069848" y="484632"/>
            <a:ext cx="10058400" cy="873651"/>
          </a:xfrm>
        </p:spPr>
        <p:txBody>
          <a:bodyPr/>
          <a:lstStyle/>
          <a:p>
            <a:pPr algn="ctr"/>
            <a:r>
              <a:rPr lang="en-IN" dirty="0"/>
              <a:t>Future scope</a:t>
            </a:r>
          </a:p>
        </p:txBody>
      </p:sp>
      <p:sp>
        <p:nvSpPr>
          <p:cNvPr id="3" name="Content Placeholder 2">
            <a:extLst>
              <a:ext uri="{FF2B5EF4-FFF2-40B4-BE49-F238E27FC236}">
                <a16:creationId xmlns:a16="http://schemas.microsoft.com/office/drawing/2014/main" id="{17ECF779-A586-4C89-B15A-1DF9080A4228}"/>
              </a:ext>
            </a:extLst>
          </p:cNvPr>
          <p:cNvSpPr>
            <a:spLocks noGrp="1"/>
          </p:cNvSpPr>
          <p:nvPr>
            <p:ph idx="1"/>
          </p:nvPr>
        </p:nvSpPr>
        <p:spPr/>
        <p:txBody>
          <a:bodyPr/>
          <a:lstStyle/>
          <a:p>
            <a:r>
              <a:rPr lang="en-IN" dirty="0"/>
              <a:t>We can further create a front-end using web-development for it to be accessible.</a:t>
            </a:r>
          </a:p>
          <a:p>
            <a:r>
              <a:rPr lang="en-IN" dirty="0"/>
              <a:t>We can even introduce the feature to track the path of the train, for it to become much more user- friendly.</a:t>
            </a:r>
          </a:p>
          <a:p>
            <a:r>
              <a:rPr lang="en-IN" dirty="0"/>
              <a:t>More features like ordering food at stoppages and all can be introduced.</a:t>
            </a:r>
          </a:p>
          <a:p>
            <a:r>
              <a:rPr lang="en-IN" dirty="0"/>
              <a:t>Email verifications can be introduced.</a:t>
            </a:r>
          </a:p>
          <a:p>
            <a:r>
              <a:rPr lang="en-IN" dirty="0"/>
              <a:t>A payment- gateway also needs to be introduced.</a:t>
            </a:r>
          </a:p>
        </p:txBody>
      </p:sp>
    </p:spTree>
    <p:extLst>
      <p:ext uri="{BB962C8B-B14F-4D97-AF65-F5344CB8AC3E}">
        <p14:creationId xmlns:p14="http://schemas.microsoft.com/office/powerpoint/2010/main" val="2684533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817A-04AA-4E55-A923-397C70C15584}"/>
              </a:ext>
            </a:extLst>
          </p:cNvPr>
          <p:cNvSpPr>
            <a:spLocks noGrp="1"/>
          </p:cNvSpPr>
          <p:nvPr>
            <p:ph type="title"/>
          </p:nvPr>
        </p:nvSpPr>
        <p:spPr>
          <a:xfrm>
            <a:off x="998827" y="2494625"/>
            <a:ext cx="10058400" cy="1809891"/>
          </a:xfrm>
        </p:spPr>
        <p:txBody>
          <a:bodyPr/>
          <a:lstStyle/>
          <a:p>
            <a:pPr algn="ctr"/>
            <a:r>
              <a:rPr lang="en-IN" dirty="0"/>
              <a:t>thankyou</a:t>
            </a:r>
          </a:p>
        </p:txBody>
      </p:sp>
    </p:spTree>
    <p:extLst>
      <p:ext uri="{BB962C8B-B14F-4D97-AF65-F5344CB8AC3E}">
        <p14:creationId xmlns:p14="http://schemas.microsoft.com/office/powerpoint/2010/main" val="310168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5DEA8-50F8-4E52-9F67-ABED62F977AF}"/>
              </a:ext>
            </a:extLst>
          </p:cNvPr>
          <p:cNvSpPr>
            <a:spLocks noGrp="1"/>
          </p:cNvSpPr>
          <p:nvPr>
            <p:ph type="title"/>
          </p:nvPr>
        </p:nvSpPr>
        <p:spPr>
          <a:xfrm>
            <a:off x="1069848" y="484632"/>
            <a:ext cx="10058400" cy="1477333"/>
          </a:xfrm>
        </p:spPr>
        <p:txBody>
          <a:bodyPr/>
          <a:lstStyle/>
          <a:p>
            <a:pPr algn="ctr"/>
            <a:r>
              <a:rPr lang="en-IN" dirty="0"/>
              <a:t>Team members</a:t>
            </a:r>
          </a:p>
        </p:txBody>
      </p:sp>
      <p:graphicFrame>
        <p:nvGraphicFramePr>
          <p:cNvPr id="7" name="Table 7">
            <a:extLst>
              <a:ext uri="{FF2B5EF4-FFF2-40B4-BE49-F238E27FC236}">
                <a16:creationId xmlns:a16="http://schemas.microsoft.com/office/drawing/2014/main" id="{94A868D2-CB61-4DB6-8BB1-5762521E65A7}"/>
              </a:ext>
            </a:extLst>
          </p:cNvPr>
          <p:cNvGraphicFramePr>
            <a:graphicFrameLocks noGrp="1"/>
          </p:cNvGraphicFramePr>
          <p:nvPr>
            <p:ph idx="1"/>
            <p:extLst>
              <p:ext uri="{D42A27DB-BD31-4B8C-83A1-F6EECF244321}">
                <p14:modId xmlns:p14="http://schemas.microsoft.com/office/powerpoint/2010/main" val="814295053"/>
              </p:ext>
            </p:extLst>
          </p:nvPr>
        </p:nvGraphicFramePr>
        <p:xfrm>
          <a:off x="1069975" y="2885242"/>
          <a:ext cx="10058400" cy="3488125"/>
        </p:xfrm>
        <a:graphic>
          <a:graphicData uri="http://schemas.openxmlformats.org/drawingml/2006/table">
            <a:tbl>
              <a:tblPr firstRow="1" bandRow="1">
                <a:tableStyleId>{74C1A8A3-306A-4EB7-A6B1-4F7E0EB9C5D6}</a:tableStyleId>
              </a:tblPr>
              <a:tblGrid>
                <a:gridCol w="4256627">
                  <a:extLst>
                    <a:ext uri="{9D8B030D-6E8A-4147-A177-3AD203B41FA5}">
                      <a16:colId xmlns:a16="http://schemas.microsoft.com/office/drawing/2014/main" val="3501826085"/>
                    </a:ext>
                  </a:extLst>
                </a:gridCol>
                <a:gridCol w="5801773">
                  <a:extLst>
                    <a:ext uri="{9D8B030D-6E8A-4147-A177-3AD203B41FA5}">
                      <a16:colId xmlns:a16="http://schemas.microsoft.com/office/drawing/2014/main" val="2723560913"/>
                    </a:ext>
                  </a:extLst>
                </a:gridCol>
              </a:tblGrid>
              <a:tr h="697625">
                <a:tc>
                  <a:txBody>
                    <a:bodyPr/>
                    <a:lstStyle/>
                    <a:p>
                      <a:r>
                        <a:rPr lang="en-IN" dirty="0"/>
                        <a:t>Name</a:t>
                      </a:r>
                    </a:p>
                  </a:txBody>
                  <a:tcPr/>
                </a:tc>
                <a:tc>
                  <a:txBody>
                    <a:bodyPr/>
                    <a:lstStyle/>
                    <a:p>
                      <a:r>
                        <a:rPr lang="en-IN" dirty="0"/>
                        <a:t>Role</a:t>
                      </a:r>
                    </a:p>
                  </a:txBody>
                  <a:tcPr/>
                </a:tc>
                <a:extLst>
                  <a:ext uri="{0D108BD9-81ED-4DB2-BD59-A6C34878D82A}">
                    <a16:rowId xmlns:a16="http://schemas.microsoft.com/office/drawing/2014/main" val="2396816380"/>
                  </a:ext>
                </a:extLst>
              </a:tr>
              <a:tr h="697625">
                <a:tc>
                  <a:txBody>
                    <a:bodyPr/>
                    <a:lstStyle/>
                    <a:p>
                      <a:r>
                        <a:rPr lang="en-IN" dirty="0"/>
                        <a:t>Aryan Dev Shourie (2010991496)</a:t>
                      </a:r>
                    </a:p>
                  </a:txBody>
                  <a:tcPr/>
                </a:tc>
                <a:tc>
                  <a:txBody>
                    <a:bodyPr/>
                    <a:lstStyle/>
                    <a:p>
                      <a:r>
                        <a:rPr lang="en-IN" dirty="0"/>
                        <a:t>Research, database queries and E-R diagram</a:t>
                      </a:r>
                    </a:p>
                  </a:txBody>
                  <a:tcPr/>
                </a:tc>
                <a:extLst>
                  <a:ext uri="{0D108BD9-81ED-4DB2-BD59-A6C34878D82A}">
                    <a16:rowId xmlns:a16="http://schemas.microsoft.com/office/drawing/2014/main" val="3999224791"/>
                  </a:ext>
                </a:extLst>
              </a:tr>
              <a:tr h="697625">
                <a:tc>
                  <a:txBody>
                    <a:bodyPr/>
                    <a:lstStyle/>
                    <a:p>
                      <a:r>
                        <a:rPr lang="en-IN" dirty="0" err="1"/>
                        <a:t>Ayush</a:t>
                      </a:r>
                      <a:r>
                        <a:rPr lang="en-IN" dirty="0"/>
                        <a:t> Singla (2010991512)</a:t>
                      </a:r>
                    </a:p>
                  </a:txBody>
                  <a:tcPr/>
                </a:tc>
                <a:tc>
                  <a:txBody>
                    <a:bodyPr/>
                    <a:lstStyle/>
                    <a:p>
                      <a:r>
                        <a:rPr lang="en-IN" dirty="0"/>
                        <a:t>Normalisation, database queries and triggers</a:t>
                      </a:r>
                    </a:p>
                  </a:txBody>
                  <a:tcPr/>
                </a:tc>
                <a:extLst>
                  <a:ext uri="{0D108BD9-81ED-4DB2-BD59-A6C34878D82A}">
                    <a16:rowId xmlns:a16="http://schemas.microsoft.com/office/drawing/2014/main" val="2981371012"/>
                  </a:ext>
                </a:extLst>
              </a:tr>
              <a:tr h="697625">
                <a:tc>
                  <a:txBody>
                    <a:bodyPr/>
                    <a:lstStyle/>
                    <a:p>
                      <a:r>
                        <a:rPr lang="en-IN" dirty="0"/>
                        <a:t>Bhavesh Vaidya (2010991517)</a:t>
                      </a:r>
                    </a:p>
                  </a:txBody>
                  <a:tcPr/>
                </a:tc>
                <a:tc>
                  <a:txBody>
                    <a:bodyPr/>
                    <a:lstStyle/>
                    <a:p>
                      <a:r>
                        <a:rPr lang="en-IN" dirty="0"/>
                        <a:t>Research and database queries</a:t>
                      </a:r>
                    </a:p>
                  </a:txBody>
                  <a:tcPr/>
                </a:tc>
                <a:extLst>
                  <a:ext uri="{0D108BD9-81ED-4DB2-BD59-A6C34878D82A}">
                    <a16:rowId xmlns:a16="http://schemas.microsoft.com/office/drawing/2014/main" val="1179417855"/>
                  </a:ext>
                </a:extLst>
              </a:tr>
              <a:tr h="697625">
                <a:tc>
                  <a:txBody>
                    <a:bodyPr/>
                    <a:lstStyle/>
                    <a:p>
                      <a:r>
                        <a:rPr lang="en-IN" dirty="0"/>
                        <a:t>Bhavika Aggarwal (2010991519)</a:t>
                      </a:r>
                    </a:p>
                  </a:txBody>
                  <a:tcPr/>
                </a:tc>
                <a:tc>
                  <a:txBody>
                    <a:bodyPr/>
                    <a:lstStyle/>
                    <a:p>
                      <a:r>
                        <a:rPr lang="en-IN" dirty="0"/>
                        <a:t>Normalisation, Database queries and research.</a:t>
                      </a:r>
                    </a:p>
                  </a:txBody>
                  <a:tcPr/>
                </a:tc>
                <a:extLst>
                  <a:ext uri="{0D108BD9-81ED-4DB2-BD59-A6C34878D82A}">
                    <a16:rowId xmlns:a16="http://schemas.microsoft.com/office/drawing/2014/main" val="28199823"/>
                  </a:ext>
                </a:extLst>
              </a:tr>
            </a:tbl>
          </a:graphicData>
        </a:graphic>
      </p:graphicFrame>
      <p:sp>
        <p:nvSpPr>
          <p:cNvPr id="8" name="TextBox 7">
            <a:extLst>
              <a:ext uri="{FF2B5EF4-FFF2-40B4-BE49-F238E27FC236}">
                <a16:creationId xmlns:a16="http://schemas.microsoft.com/office/drawing/2014/main" id="{7E8ADE1E-0169-4A14-A2B4-97291B0B926B}"/>
              </a:ext>
            </a:extLst>
          </p:cNvPr>
          <p:cNvSpPr txBox="1"/>
          <p:nvPr/>
        </p:nvSpPr>
        <p:spPr>
          <a:xfrm>
            <a:off x="1713390" y="2317072"/>
            <a:ext cx="8504808" cy="369332"/>
          </a:xfrm>
          <a:prstGeom prst="rect">
            <a:avLst/>
          </a:prstGeom>
          <a:noFill/>
        </p:spPr>
        <p:txBody>
          <a:bodyPr wrap="square" rtlCol="0">
            <a:spAutoFit/>
          </a:bodyPr>
          <a:lstStyle/>
          <a:p>
            <a:r>
              <a:rPr lang="en-IN" dirty="0"/>
              <a:t>Team Leader : </a:t>
            </a:r>
            <a:r>
              <a:rPr lang="en-IN" dirty="0" err="1"/>
              <a:t>Ayush</a:t>
            </a:r>
            <a:r>
              <a:rPr lang="en-IN" dirty="0"/>
              <a:t> Singla (2010991512)</a:t>
            </a:r>
          </a:p>
        </p:txBody>
      </p:sp>
    </p:spTree>
    <p:extLst>
      <p:ext uri="{BB962C8B-B14F-4D97-AF65-F5344CB8AC3E}">
        <p14:creationId xmlns:p14="http://schemas.microsoft.com/office/powerpoint/2010/main" val="961835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B2D5-AB4E-4C48-A58D-38F63C217A00}"/>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006FEDF5-83AE-49F6-84AD-31480EE64E37}"/>
              </a:ext>
            </a:extLst>
          </p:cNvPr>
          <p:cNvSpPr>
            <a:spLocks noGrp="1"/>
          </p:cNvSpPr>
          <p:nvPr>
            <p:ph idx="1"/>
          </p:nvPr>
        </p:nvSpPr>
        <p:spPr/>
        <p:txBody>
          <a:bodyPr anchor="ctr"/>
          <a:lstStyle/>
          <a:p>
            <a:r>
              <a:rPr lang="en-IN" sz="3200" dirty="0">
                <a:solidFill>
                  <a:srgbClr val="000000"/>
                </a:solidFill>
                <a:effectLst/>
                <a:latin typeface="Times New Roman" panose="02020603050405020304" pitchFamily="18" charset="0"/>
                <a:ea typeface="Times New Roman" panose="02020603050405020304" pitchFamily="18" charset="0"/>
              </a:rPr>
              <a:t>The Railway Reservation System facilitates the passengers to enquire about the trains available on the basis of source and destination, Booking and Cancellation of tickets, enquire about the status of the booked ticket, etc. The aim of case study is to design and develop a database maintaining the records of different trains, train status, and passengers.</a:t>
            </a:r>
            <a:endParaRPr lang="en-IN" sz="3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72208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613B5-7DEF-4213-93E3-8920B209BC7D}"/>
              </a:ext>
            </a:extLst>
          </p:cNvPr>
          <p:cNvSpPr>
            <a:spLocks noGrp="1"/>
          </p:cNvSpPr>
          <p:nvPr>
            <p:ph type="title"/>
          </p:nvPr>
        </p:nvSpPr>
        <p:spPr>
          <a:xfrm>
            <a:off x="1069848" y="484632"/>
            <a:ext cx="10058400" cy="909162"/>
          </a:xfrm>
        </p:spPr>
        <p:txBody>
          <a:bodyPr/>
          <a:lstStyle/>
          <a:p>
            <a:pPr algn="ctr"/>
            <a:r>
              <a:rPr lang="en-IN" dirty="0"/>
              <a:t>objective</a:t>
            </a:r>
          </a:p>
        </p:txBody>
      </p:sp>
      <p:sp>
        <p:nvSpPr>
          <p:cNvPr id="3" name="Content Placeholder 2">
            <a:extLst>
              <a:ext uri="{FF2B5EF4-FFF2-40B4-BE49-F238E27FC236}">
                <a16:creationId xmlns:a16="http://schemas.microsoft.com/office/drawing/2014/main" id="{8EE869A2-AE57-4D16-A9A9-BCDA0180E0FA}"/>
              </a:ext>
            </a:extLst>
          </p:cNvPr>
          <p:cNvSpPr>
            <a:spLocks noGrp="1"/>
          </p:cNvSpPr>
          <p:nvPr>
            <p:ph idx="1"/>
          </p:nvPr>
        </p:nvSpPr>
        <p:spPr/>
        <p:txBody>
          <a:bodyPr anchor="ctr">
            <a:normAutofit/>
          </a:bodyPr>
          <a:lstStyle/>
          <a:p>
            <a:r>
              <a:rPr lang="en-IN" dirty="0">
                <a:effectLst/>
                <a:latin typeface="Times New Roman" panose="02020603050405020304" pitchFamily="18" charset="0"/>
                <a:ea typeface="Calibri" panose="020F0502020204030204" pitchFamily="34" charset="0"/>
              </a:rPr>
              <a:t>This project is about creating a database about the Railway Management System. The railway management system facilitates the passengers to enquire about the trains available on the basis of source and destination, booking and cancellation of tickets, enquire about the status of the booked ticket, etc. The aim of case study is to design and develop a database maintaining the records of different trains, stations, and passengers. The record of the train includes its number, name, days on which it is available etc. Passengers can book their tickets for the train in which seats are available. For this, passengers have to provide the desired train number and the date for which ticket is to be booked. Before booking a ticket for a passenger, the validity of train number and booking date is checked. Once the train number and booking date are validated, it is checked whether the seat is available. If yes, the ticket is booked with confirm status and corresponding ticket no. is generated which is stored along with other details of the passenger. The ticket once booked can be cancelled at any time. For this, the passenger has to provide the ticket ID (the unique key). The ticket ID is searched and the corresponding record is deleted.</a:t>
            </a:r>
            <a:endParaRPr lang="en-IN" dirty="0">
              <a:effectLst/>
              <a:latin typeface="Courier New" panose="02070309020205020404" pitchFamily="49" charset="0"/>
              <a:ea typeface="Courier New" panose="02070309020205020404" pitchFamily="49" charset="0"/>
            </a:endParaRPr>
          </a:p>
          <a:p>
            <a:endParaRPr lang="en-IN" dirty="0">
              <a:solidFill>
                <a:srgbClr val="40404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9542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1BD5-D4EC-4E7B-9B50-92AF3B75A768}"/>
              </a:ext>
            </a:extLst>
          </p:cNvPr>
          <p:cNvSpPr>
            <a:spLocks noGrp="1"/>
          </p:cNvSpPr>
          <p:nvPr>
            <p:ph type="title"/>
          </p:nvPr>
        </p:nvSpPr>
        <p:spPr>
          <a:xfrm>
            <a:off x="1069848" y="484632"/>
            <a:ext cx="10058400" cy="811508"/>
          </a:xfrm>
        </p:spPr>
        <p:txBody>
          <a:bodyPr>
            <a:normAutofit fontScale="90000"/>
          </a:bodyPr>
          <a:lstStyle/>
          <a:p>
            <a:pPr algn="ctr"/>
            <a:r>
              <a:rPr lang="en-IN" dirty="0"/>
              <a:t>Operations possible</a:t>
            </a:r>
          </a:p>
        </p:txBody>
      </p:sp>
      <p:sp>
        <p:nvSpPr>
          <p:cNvPr id="3" name="Content Placeholder 2">
            <a:extLst>
              <a:ext uri="{FF2B5EF4-FFF2-40B4-BE49-F238E27FC236}">
                <a16:creationId xmlns:a16="http://schemas.microsoft.com/office/drawing/2014/main" id="{E971AE50-2A89-438A-A71D-62238CCA86EC}"/>
              </a:ext>
            </a:extLst>
          </p:cNvPr>
          <p:cNvSpPr>
            <a:spLocks noGrp="1"/>
          </p:cNvSpPr>
          <p:nvPr>
            <p:ph idx="1"/>
          </p:nvPr>
        </p:nvSpPr>
        <p:spPr>
          <a:xfrm>
            <a:off x="1069848" y="1473693"/>
            <a:ext cx="10058400" cy="4698507"/>
          </a:xfrm>
        </p:spPr>
        <p:txBody>
          <a:bodyPr>
            <a:normAutofit fontScale="62500" lnSpcReduction="20000"/>
          </a:bodyPr>
          <a:lstStyle/>
          <a:p>
            <a:r>
              <a:rPr lang="en-IN" dirty="0"/>
              <a:t>Booking Tickets</a:t>
            </a:r>
          </a:p>
          <a:p>
            <a:r>
              <a:rPr lang="en-IN" dirty="0"/>
              <a:t>Cancellation Of Tickets</a:t>
            </a:r>
          </a:p>
          <a:p>
            <a:r>
              <a:rPr lang="en-IN" dirty="0"/>
              <a:t>Queries about train</a:t>
            </a:r>
          </a:p>
          <a:p>
            <a:pPr marL="0" indent="0">
              <a:buNone/>
            </a:pPr>
            <a:r>
              <a:rPr lang="en-IN" dirty="0"/>
              <a:t>           1. Train number</a:t>
            </a:r>
          </a:p>
          <a:p>
            <a:pPr marL="0" indent="0">
              <a:buNone/>
            </a:pPr>
            <a:r>
              <a:rPr lang="en-IN" dirty="0"/>
              <a:t>           2. Number of seats available</a:t>
            </a:r>
          </a:p>
          <a:p>
            <a:pPr marL="0" indent="0">
              <a:buNone/>
            </a:pPr>
            <a:r>
              <a:rPr lang="en-IN" dirty="0"/>
              <a:t>           3. Running days, etc</a:t>
            </a:r>
          </a:p>
          <a:p>
            <a:r>
              <a:rPr lang="en-IN" dirty="0"/>
              <a:t>Queries about station</a:t>
            </a:r>
          </a:p>
          <a:p>
            <a:pPr marL="0" indent="0">
              <a:buNone/>
            </a:pPr>
            <a:r>
              <a:rPr lang="en-IN" dirty="0"/>
              <a:t>           1. Station code</a:t>
            </a:r>
          </a:p>
          <a:p>
            <a:pPr marL="0" indent="0">
              <a:buNone/>
            </a:pPr>
            <a:r>
              <a:rPr lang="en-IN" dirty="0"/>
              <a:t>           2. Staff</a:t>
            </a:r>
          </a:p>
          <a:p>
            <a:pPr marL="0" indent="0">
              <a:buNone/>
            </a:pPr>
            <a:r>
              <a:rPr lang="en-IN" dirty="0"/>
              <a:t>           3. Availability of Wi-fi and food, etc</a:t>
            </a:r>
          </a:p>
          <a:p>
            <a:r>
              <a:rPr lang="en-IN" dirty="0"/>
              <a:t>`Queries about passengers</a:t>
            </a:r>
          </a:p>
          <a:p>
            <a:pPr marL="0" indent="0">
              <a:buNone/>
            </a:pPr>
            <a:r>
              <a:rPr lang="en-IN" dirty="0"/>
              <a:t>           1. Name</a:t>
            </a:r>
          </a:p>
          <a:p>
            <a:pPr marL="0" indent="0">
              <a:buNone/>
            </a:pPr>
            <a:r>
              <a:rPr lang="en-IN" dirty="0"/>
              <a:t>           2. Age</a:t>
            </a:r>
          </a:p>
          <a:p>
            <a:pPr marL="0" indent="0">
              <a:buNone/>
            </a:pPr>
            <a:r>
              <a:rPr lang="en-IN" dirty="0"/>
              <a:t>           3. Email-Id</a:t>
            </a:r>
          </a:p>
          <a:p>
            <a:pPr marL="0" indent="0">
              <a:buNone/>
            </a:pPr>
            <a:r>
              <a:rPr lang="en-IN" dirty="0"/>
              <a:t>           4. Contact- information, etc</a:t>
            </a:r>
          </a:p>
          <a:p>
            <a:pPr marL="0" indent="0">
              <a:buNone/>
            </a:pPr>
            <a:r>
              <a:rPr lang="en-IN" dirty="0"/>
              <a:t>             </a:t>
            </a:r>
          </a:p>
        </p:txBody>
      </p:sp>
    </p:spTree>
    <p:extLst>
      <p:ext uri="{BB962C8B-B14F-4D97-AF65-F5344CB8AC3E}">
        <p14:creationId xmlns:p14="http://schemas.microsoft.com/office/powerpoint/2010/main" val="35696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E306-725E-49AC-A236-878FFA2331C8}"/>
              </a:ext>
            </a:extLst>
          </p:cNvPr>
          <p:cNvSpPr>
            <a:spLocks noGrp="1"/>
          </p:cNvSpPr>
          <p:nvPr>
            <p:ph type="title"/>
          </p:nvPr>
        </p:nvSpPr>
        <p:spPr>
          <a:xfrm>
            <a:off x="1069848" y="484632"/>
            <a:ext cx="10058400" cy="997939"/>
          </a:xfrm>
        </p:spPr>
        <p:txBody>
          <a:bodyPr/>
          <a:lstStyle/>
          <a:p>
            <a:pPr algn="ctr"/>
            <a:r>
              <a:rPr lang="en-IN" dirty="0"/>
              <a:t>ER Diagram</a:t>
            </a:r>
          </a:p>
        </p:txBody>
      </p:sp>
      <p:pic>
        <p:nvPicPr>
          <p:cNvPr id="7" name="Content Placeholder 6">
            <a:extLst>
              <a:ext uri="{FF2B5EF4-FFF2-40B4-BE49-F238E27FC236}">
                <a16:creationId xmlns:a16="http://schemas.microsoft.com/office/drawing/2014/main" id="{0BEFC00E-0B7C-40D4-B2AB-3A6D66F95C00}"/>
              </a:ext>
            </a:extLst>
          </p:cNvPr>
          <p:cNvPicPr>
            <a:picLocks noGrp="1" noChangeAspect="1"/>
          </p:cNvPicPr>
          <p:nvPr>
            <p:ph idx="1"/>
          </p:nvPr>
        </p:nvPicPr>
        <p:blipFill>
          <a:blip r:embed="rId2"/>
          <a:stretch>
            <a:fillRect/>
          </a:stretch>
        </p:blipFill>
        <p:spPr>
          <a:xfrm>
            <a:off x="639192" y="1606858"/>
            <a:ext cx="10697592" cy="4565342"/>
          </a:xfrm>
        </p:spPr>
      </p:pic>
    </p:spTree>
    <p:extLst>
      <p:ext uri="{BB962C8B-B14F-4D97-AF65-F5344CB8AC3E}">
        <p14:creationId xmlns:p14="http://schemas.microsoft.com/office/powerpoint/2010/main" val="4124516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BF0B-CF99-484C-8359-4DE1B6C0CE2D}"/>
              </a:ext>
            </a:extLst>
          </p:cNvPr>
          <p:cNvSpPr>
            <a:spLocks noGrp="1"/>
          </p:cNvSpPr>
          <p:nvPr>
            <p:ph type="title"/>
          </p:nvPr>
        </p:nvSpPr>
        <p:spPr>
          <a:xfrm>
            <a:off x="1066800" y="289324"/>
            <a:ext cx="10058400" cy="1095594"/>
          </a:xfrm>
        </p:spPr>
        <p:txBody>
          <a:bodyPr>
            <a:normAutofit fontScale="90000"/>
          </a:bodyPr>
          <a:lstStyle/>
          <a:p>
            <a:pPr algn="ctr"/>
            <a:br>
              <a:rPr lang="en-IN" dirty="0"/>
            </a:br>
            <a:br>
              <a:rPr lang="en-IN" dirty="0"/>
            </a:br>
            <a:br>
              <a:rPr lang="en-IN" dirty="0"/>
            </a:br>
            <a:br>
              <a:rPr lang="en-IN" dirty="0"/>
            </a:br>
            <a:br>
              <a:rPr lang="en-IN" dirty="0"/>
            </a:br>
            <a:br>
              <a:rPr lang="en-IN" dirty="0"/>
            </a:br>
            <a:br>
              <a:rPr lang="en-IN" dirty="0"/>
            </a:br>
            <a:r>
              <a:rPr lang="en-IN" sz="8000" dirty="0"/>
              <a:t>Physical schema…</a:t>
            </a:r>
          </a:p>
        </p:txBody>
      </p:sp>
    </p:spTree>
    <p:extLst>
      <p:ext uri="{BB962C8B-B14F-4D97-AF65-F5344CB8AC3E}">
        <p14:creationId xmlns:p14="http://schemas.microsoft.com/office/powerpoint/2010/main" val="695691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8374288-DB89-479D-9667-E54B656363EF}"/>
              </a:ext>
            </a:extLst>
          </p:cNvPr>
          <p:cNvGraphicFramePr>
            <a:graphicFrameLocks noGrp="1"/>
          </p:cNvGraphicFramePr>
          <p:nvPr>
            <p:extLst>
              <p:ext uri="{D42A27DB-BD31-4B8C-83A1-F6EECF244321}">
                <p14:modId xmlns:p14="http://schemas.microsoft.com/office/powerpoint/2010/main" val="471641766"/>
              </p:ext>
            </p:extLst>
          </p:nvPr>
        </p:nvGraphicFramePr>
        <p:xfrm>
          <a:off x="621437" y="390617"/>
          <a:ext cx="10804124" cy="6262496"/>
        </p:xfrm>
        <a:graphic>
          <a:graphicData uri="http://schemas.openxmlformats.org/drawingml/2006/table">
            <a:tbl>
              <a:tblPr firstRow="1" bandRow="1">
                <a:tableStyleId>{9D7B26C5-4107-4FEC-AEDC-1716B250A1EF}</a:tableStyleId>
              </a:tblPr>
              <a:tblGrid>
                <a:gridCol w="2701031">
                  <a:extLst>
                    <a:ext uri="{9D8B030D-6E8A-4147-A177-3AD203B41FA5}">
                      <a16:colId xmlns:a16="http://schemas.microsoft.com/office/drawing/2014/main" val="367569071"/>
                    </a:ext>
                  </a:extLst>
                </a:gridCol>
                <a:gridCol w="2701031">
                  <a:extLst>
                    <a:ext uri="{9D8B030D-6E8A-4147-A177-3AD203B41FA5}">
                      <a16:colId xmlns:a16="http://schemas.microsoft.com/office/drawing/2014/main" val="1406030953"/>
                    </a:ext>
                  </a:extLst>
                </a:gridCol>
                <a:gridCol w="162560">
                  <a:extLst>
                    <a:ext uri="{9D8B030D-6E8A-4147-A177-3AD203B41FA5}">
                      <a16:colId xmlns:a16="http://schemas.microsoft.com/office/drawing/2014/main" val="4047673311"/>
                    </a:ext>
                  </a:extLst>
                </a:gridCol>
                <a:gridCol w="5239502">
                  <a:extLst>
                    <a:ext uri="{9D8B030D-6E8A-4147-A177-3AD203B41FA5}">
                      <a16:colId xmlns:a16="http://schemas.microsoft.com/office/drawing/2014/main" val="4028350901"/>
                    </a:ext>
                  </a:extLst>
                </a:gridCol>
              </a:tblGrid>
              <a:tr h="391406">
                <a:tc>
                  <a:txBody>
                    <a:bodyPr/>
                    <a:lstStyle/>
                    <a:p>
                      <a:pPr algn="ctr"/>
                      <a:r>
                        <a:rPr lang="en-US" sz="1000" b="1" dirty="0">
                          <a:effectLst/>
                        </a:rPr>
                        <a:t>Attribute</a:t>
                      </a:r>
                      <a:endParaRPr lang="en-IN" sz="10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b="1">
                          <a:effectLst/>
                        </a:rPr>
                        <a:t>Datatype</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endParaRPr lang="en-IN" sz="10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b="1">
                          <a:effectLst/>
                        </a:rPr>
                        <a:t>Constraint</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extLst>
                  <a:ext uri="{0D108BD9-81ED-4DB2-BD59-A6C34878D82A}">
                    <a16:rowId xmlns:a16="http://schemas.microsoft.com/office/drawing/2014/main" val="1100038515"/>
                  </a:ext>
                </a:extLst>
              </a:tr>
              <a:tr h="391406">
                <a:tc>
                  <a:txBody>
                    <a:bodyPr/>
                    <a:lstStyle/>
                    <a:p>
                      <a:pPr algn="ctr"/>
                      <a:r>
                        <a:rPr lang="en-US" sz="1000">
                          <a:effectLst/>
                        </a:rPr>
                        <a:t>Train_No</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INT</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endParaRPr lang="en-IN" sz="10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PRIMARY KEY, NOT NULL</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extLst>
                  <a:ext uri="{0D108BD9-81ED-4DB2-BD59-A6C34878D82A}">
                    <a16:rowId xmlns:a16="http://schemas.microsoft.com/office/drawing/2014/main" val="3165415789"/>
                  </a:ext>
                </a:extLst>
              </a:tr>
              <a:tr h="391406">
                <a:tc>
                  <a:txBody>
                    <a:bodyPr/>
                    <a:lstStyle/>
                    <a:p>
                      <a:pPr algn="ctr"/>
                      <a:r>
                        <a:rPr lang="en-US" sz="1000">
                          <a:effectLst/>
                        </a:rPr>
                        <a:t>Name</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VARCHAR</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endParaRPr lang="en-IN" sz="10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NOT NULL</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extLst>
                  <a:ext uri="{0D108BD9-81ED-4DB2-BD59-A6C34878D82A}">
                    <a16:rowId xmlns:a16="http://schemas.microsoft.com/office/drawing/2014/main" val="2106889998"/>
                  </a:ext>
                </a:extLst>
              </a:tr>
              <a:tr h="391406">
                <a:tc>
                  <a:txBody>
                    <a:bodyPr/>
                    <a:lstStyle/>
                    <a:p>
                      <a:pPr algn="ctr"/>
                      <a:r>
                        <a:rPr lang="en-US" sz="1000">
                          <a:effectLst/>
                        </a:rPr>
                        <a:t>Seat_Sleeper</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dirty="0">
                          <a:effectLst/>
                        </a:rPr>
                        <a:t>INT</a:t>
                      </a:r>
                      <a:endParaRPr lang="en-IN" sz="10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endParaRPr lang="en-IN" sz="10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NOT NULL</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extLst>
                  <a:ext uri="{0D108BD9-81ED-4DB2-BD59-A6C34878D82A}">
                    <a16:rowId xmlns:a16="http://schemas.microsoft.com/office/drawing/2014/main" val="506636631"/>
                  </a:ext>
                </a:extLst>
              </a:tr>
              <a:tr h="391406">
                <a:tc>
                  <a:txBody>
                    <a:bodyPr/>
                    <a:lstStyle/>
                    <a:p>
                      <a:pPr algn="ctr"/>
                      <a:r>
                        <a:rPr lang="en-US" sz="1000">
                          <a:effectLst/>
                        </a:rPr>
                        <a:t>Seat_First_Class_AC</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INT</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endParaRPr lang="en-IN" sz="10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NOT NULL</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extLst>
                  <a:ext uri="{0D108BD9-81ED-4DB2-BD59-A6C34878D82A}">
                    <a16:rowId xmlns:a16="http://schemas.microsoft.com/office/drawing/2014/main" val="3733868834"/>
                  </a:ext>
                </a:extLst>
              </a:tr>
              <a:tr h="391406">
                <a:tc>
                  <a:txBody>
                    <a:bodyPr/>
                    <a:lstStyle/>
                    <a:p>
                      <a:pPr algn="ctr"/>
                      <a:r>
                        <a:rPr lang="en-US" sz="1000">
                          <a:effectLst/>
                        </a:rPr>
                        <a:t>Seat_Second_Class_AC</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INT</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endParaRPr lang="en-IN" sz="10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NOT NULL</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extLst>
                  <a:ext uri="{0D108BD9-81ED-4DB2-BD59-A6C34878D82A}">
                    <a16:rowId xmlns:a16="http://schemas.microsoft.com/office/drawing/2014/main" val="3893338529"/>
                  </a:ext>
                </a:extLst>
              </a:tr>
              <a:tr h="391406">
                <a:tc>
                  <a:txBody>
                    <a:bodyPr/>
                    <a:lstStyle/>
                    <a:p>
                      <a:pPr algn="ctr"/>
                      <a:r>
                        <a:rPr lang="en-US" sz="1000">
                          <a:effectLst/>
                        </a:rPr>
                        <a:t>Seat_Third_Class_AC</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INT</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endParaRPr lang="en-IN" sz="10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NOT NULL</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extLst>
                  <a:ext uri="{0D108BD9-81ED-4DB2-BD59-A6C34878D82A}">
                    <a16:rowId xmlns:a16="http://schemas.microsoft.com/office/drawing/2014/main" val="2055130470"/>
                  </a:ext>
                </a:extLst>
              </a:tr>
              <a:tr h="391406">
                <a:tc>
                  <a:txBody>
                    <a:bodyPr/>
                    <a:lstStyle/>
                    <a:p>
                      <a:pPr algn="ctr"/>
                      <a:r>
                        <a:rPr lang="en-US" sz="1000">
                          <a:effectLst/>
                        </a:rPr>
                        <a:t>Wifi</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CHAR</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endParaRPr lang="en-IN" sz="10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NOT NULL</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extLst>
                  <a:ext uri="{0D108BD9-81ED-4DB2-BD59-A6C34878D82A}">
                    <a16:rowId xmlns:a16="http://schemas.microsoft.com/office/drawing/2014/main" val="55667388"/>
                  </a:ext>
                </a:extLst>
              </a:tr>
              <a:tr h="391406">
                <a:tc>
                  <a:txBody>
                    <a:bodyPr/>
                    <a:lstStyle/>
                    <a:p>
                      <a:pPr algn="ctr"/>
                      <a:r>
                        <a:rPr lang="en-US" sz="1000">
                          <a:effectLst/>
                        </a:rPr>
                        <a:t>Food</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CHAR</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endParaRPr lang="en-IN" sz="10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NOT NULL</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extLst>
                  <a:ext uri="{0D108BD9-81ED-4DB2-BD59-A6C34878D82A}">
                    <a16:rowId xmlns:a16="http://schemas.microsoft.com/office/drawing/2014/main" val="3434716043"/>
                  </a:ext>
                </a:extLst>
              </a:tr>
              <a:tr h="391406">
                <a:tc>
                  <a:txBody>
                    <a:bodyPr/>
                    <a:lstStyle/>
                    <a:p>
                      <a:pPr algn="ctr"/>
                      <a:r>
                        <a:rPr lang="en-US" sz="1000">
                          <a:effectLst/>
                        </a:rPr>
                        <a:t>Run_On_Sunday</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CHAR</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endParaRPr lang="en-IN" sz="10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NOT NULL</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extLst>
                  <a:ext uri="{0D108BD9-81ED-4DB2-BD59-A6C34878D82A}">
                    <a16:rowId xmlns:a16="http://schemas.microsoft.com/office/drawing/2014/main" val="1469018015"/>
                  </a:ext>
                </a:extLst>
              </a:tr>
              <a:tr h="391406">
                <a:tc>
                  <a:txBody>
                    <a:bodyPr/>
                    <a:lstStyle/>
                    <a:p>
                      <a:pPr algn="ctr"/>
                      <a:r>
                        <a:rPr lang="en-US" sz="1000">
                          <a:effectLst/>
                        </a:rPr>
                        <a:t>Run_On_Monday</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CHAR</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endParaRPr lang="en-IN" sz="10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NOT NULL</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extLst>
                  <a:ext uri="{0D108BD9-81ED-4DB2-BD59-A6C34878D82A}">
                    <a16:rowId xmlns:a16="http://schemas.microsoft.com/office/drawing/2014/main" val="2161163979"/>
                  </a:ext>
                </a:extLst>
              </a:tr>
              <a:tr h="391406">
                <a:tc>
                  <a:txBody>
                    <a:bodyPr/>
                    <a:lstStyle/>
                    <a:p>
                      <a:pPr algn="ctr"/>
                      <a:r>
                        <a:rPr lang="en-US" sz="1000">
                          <a:effectLst/>
                        </a:rPr>
                        <a:t>Run_On_Tuesday</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CHAR</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endParaRPr lang="en-IN" sz="10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NOT NULL</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extLst>
                  <a:ext uri="{0D108BD9-81ED-4DB2-BD59-A6C34878D82A}">
                    <a16:rowId xmlns:a16="http://schemas.microsoft.com/office/drawing/2014/main" val="1776191897"/>
                  </a:ext>
                </a:extLst>
              </a:tr>
              <a:tr h="391406">
                <a:tc>
                  <a:txBody>
                    <a:bodyPr/>
                    <a:lstStyle/>
                    <a:p>
                      <a:pPr algn="ctr"/>
                      <a:r>
                        <a:rPr lang="en-US" sz="1000">
                          <a:effectLst/>
                        </a:rPr>
                        <a:t>Run_On_Wednesday</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CHAR</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endParaRPr lang="en-IN" sz="10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NOT NULL</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extLst>
                  <a:ext uri="{0D108BD9-81ED-4DB2-BD59-A6C34878D82A}">
                    <a16:rowId xmlns:a16="http://schemas.microsoft.com/office/drawing/2014/main" val="2444767039"/>
                  </a:ext>
                </a:extLst>
              </a:tr>
              <a:tr h="391406">
                <a:tc>
                  <a:txBody>
                    <a:bodyPr/>
                    <a:lstStyle/>
                    <a:p>
                      <a:pPr algn="ctr"/>
                      <a:r>
                        <a:rPr lang="en-US" sz="1000">
                          <a:effectLst/>
                        </a:rPr>
                        <a:t>Run_On_Thursday</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CHAR</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endParaRPr lang="en-IN" sz="10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NOT NULL</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extLst>
                  <a:ext uri="{0D108BD9-81ED-4DB2-BD59-A6C34878D82A}">
                    <a16:rowId xmlns:a16="http://schemas.microsoft.com/office/drawing/2014/main" val="50937413"/>
                  </a:ext>
                </a:extLst>
              </a:tr>
              <a:tr h="391406">
                <a:tc>
                  <a:txBody>
                    <a:bodyPr/>
                    <a:lstStyle/>
                    <a:p>
                      <a:pPr algn="ctr"/>
                      <a:r>
                        <a:rPr lang="en-US" sz="1000">
                          <a:effectLst/>
                        </a:rPr>
                        <a:t>Run_On_Friday</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CHAR</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endParaRPr lang="en-IN" sz="10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NOT NULL</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extLst>
                  <a:ext uri="{0D108BD9-81ED-4DB2-BD59-A6C34878D82A}">
                    <a16:rowId xmlns:a16="http://schemas.microsoft.com/office/drawing/2014/main" val="2377962039"/>
                  </a:ext>
                </a:extLst>
              </a:tr>
              <a:tr h="391406">
                <a:tc>
                  <a:txBody>
                    <a:bodyPr/>
                    <a:lstStyle/>
                    <a:p>
                      <a:pPr algn="ctr"/>
                      <a:r>
                        <a:rPr lang="en-US" sz="1000">
                          <a:effectLst/>
                        </a:rPr>
                        <a:t>Run_On_Saturday</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a:effectLst/>
                        </a:rPr>
                        <a:t>CHAR</a:t>
                      </a:r>
                      <a:endParaRPr lang="en-IN" sz="100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endParaRPr lang="en-IN" sz="10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tc>
                  <a:txBody>
                    <a:bodyPr/>
                    <a:lstStyle/>
                    <a:p>
                      <a:pPr algn="ctr"/>
                      <a:r>
                        <a:rPr lang="en-US" sz="1000" dirty="0">
                          <a:effectLst/>
                        </a:rPr>
                        <a:t>NOT NULL</a:t>
                      </a:r>
                      <a:endParaRPr lang="en-IN" sz="1000" dirty="0">
                        <a:effectLst/>
                        <a:latin typeface="Courier New" panose="02070309020205020404" pitchFamily="49" charset="0"/>
                        <a:ea typeface="Courier New" panose="02070309020205020404" pitchFamily="49" charset="0"/>
                        <a:cs typeface="Times New Roman" panose="02020603050405020304" pitchFamily="18" charset="0"/>
                      </a:endParaRPr>
                    </a:p>
                  </a:txBody>
                  <a:tcPr marL="68580" marR="68580" marT="0" marB="0"/>
                </a:tc>
                <a:extLst>
                  <a:ext uri="{0D108BD9-81ED-4DB2-BD59-A6C34878D82A}">
                    <a16:rowId xmlns:a16="http://schemas.microsoft.com/office/drawing/2014/main" val="1459153866"/>
                  </a:ext>
                </a:extLst>
              </a:tr>
            </a:tbl>
          </a:graphicData>
        </a:graphic>
      </p:graphicFrame>
    </p:spTree>
    <p:extLst>
      <p:ext uri="{BB962C8B-B14F-4D97-AF65-F5344CB8AC3E}">
        <p14:creationId xmlns:p14="http://schemas.microsoft.com/office/powerpoint/2010/main" val="1069296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BA0AE61-734B-4E35-BA5D-A983BA3AA312}"/>
              </a:ext>
            </a:extLst>
          </p:cNvPr>
          <p:cNvGraphicFramePr>
            <a:graphicFrameLocks noGrp="1"/>
          </p:cNvGraphicFramePr>
          <p:nvPr>
            <p:extLst>
              <p:ext uri="{D42A27DB-BD31-4B8C-83A1-F6EECF244321}">
                <p14:modId xmlns:p14="http://schemas.microsoft.com/office/powerpoint/2010/main" val="3911054364"/>
              </p:ext>
            </p:extLst>
          </p:nvPr>
        </p:nvGraphicFramePr>
        <p:xfrm>
          <a:off x="104931" y="571059"/>
          <a:ext cx="5538033" cy="1828800"/>
        </p:xfrm>
        <a:graphic>
          <a:graphicData uri="http://schemas.openxmlformats.org/drawingml/2006/table">
            <a:tbl>
              <a:tblPr firstRow="1" bandRow="1">
                <a:tableStyleId>{616DA210-FB5B-4158-B5E0-FEB733F419BA}</a:tableStyleId>
              </a:tblPr>
              <a:tblGrid>
                <a:gridCol w="1919419">
                  <a:extLst>
                    <a:ext uri="{9D8B030D-6E8A-4147-A177-3AD203B41FA5}">
                      <a16:colId xmlns:a16="http://schemas.microsoft.com/office/drawing/2014/main" val="762035653"/>
                    </a:ext>
                  </a:extLst>
                </a:gridCol>
                <a:gridCol w="1919419">
                  <a:extLst>
                    <a:ext uri="{9D8B030D-6E8A-4147-A177-3AD203B41FA5}">
                      <a16:colId xmlns:a16="http://schemas.microsoft.com/office/drawing/2014/main" val="48320778"/>
                    </a:ext>
                  </a:extLst>
                </a:gridCol>
                <a:gridCol w="1699195">
                  <a:extLst>
                    <a:ext uri="{9D8B030D-6E8A-4147-A177-3AD203B41FA5}">
                      <a16:colId xmlns:a16="http://schemas.microsoft.com/office/drawing/2014/main" val="2263775787"/>
                    </a:ext>
                  </a:extLst>
                </a:gridCol>
              </a:tblGrid>
              <a:tr h="296116">
                <a:tc>
                  <a:txBody>
                    <a:bodyPr/>
                    <a:lstStyle/>
                    <a:p>
                      <a:r>
                        <a:rPr lang="en-IN" dirty="0"/>
                        <a:t>column</a:t>
                      </a:r>
                    </a:p>
                  </a:txBody>
                  <a:tcPr/>
                </a:tc>
                <a:tc>
                  <a:txBody>
                    <a:bodyPr/>
                    <a:lstStyle/>
                    <a:p>
                      <a:r>
                        <a:rPr lang="en-IN" dirty="0"/>
                        <a:t>type</a:t>
                      </a:r>
                    </a:p>
                  </a:txBody>
                  <a:tcPr/>
                </a:tc>
                <a:tc>
                  <a:txBody>
                    <a:bodyPr/>
                    <a:lstStyle/>
                    <a:p>
                      <a:r>
                        <a:rPr lang="en-IN" dirty="0"/>
                        <a:t>constraint</a:t>
                      </a:r>
                    </a:p>
                  </a:txBody>
                  <a:tcPr/>
                </a:tc>
                <a:extLst>
                  <a:ext uri="{0D108BD9-81ED-4DB2-BD59-A6C34878D82A}">
                    <a16:rowId xmlns:a16="http://schemas.microsoft.com/office/drawing/2014/main" val="609479416"/>
                  </a:ext>
                </a:extLst>
              </a:tr>
              <a:tr h="271411">
                <a:tc>
                  <a:txBody>
                    <a:bodyPr/>
                    <a:lstStyle/>
                    <a:p>
                      <a:r>
                        <a:rPr lang="en-IN" dirty="0"/>
                        <a:t>username</a:t>
                      </a:r>
                    </a:p>
                  </a:txBody>
                  <a:tcPr/>
                </a:tc>
                <a:tc>
                  <a:txBody>
                    <a:bodyPr/>
                    <a:lstStyle/>
                    <a:p>
                      <a:r>
                        <a:rPr lang="en-IN" dirty="0"/>
                        <a:t>VARCHAR(15)</a:t>
                      </a:r>
                    </a:p>
                  </a:txBody>
                  <a:tcPr/>
                </a:tc>
                <a:tc>
                  <a:txBody>
                    <a:bodyPr/>
                    <a:lstStyle/>
                    <a:p>
                      <a:r>
                        <a:rPr lang="en-US" dirty="0"/>
                        <a:t>P</a:t>
                      </a:r>
                      <a:r>
                        <a:rPr lang="en-IN" dirty="0" err="1"/>
                        <a:t>rimary</a:t>
                      </a:r>
                      <a:r>
                        <a:rPr lang="en-IN" dirty="0"/>
                        <a:t> key</a:t>
                      </a:r>
                    </a:p>
                  </a:txBody>
                  <a:tcPr/>
                </a:tc>
                <a:extLst>
                  <a:ext uri="{0D108BD9-81ED-4DB2-BD59-A6C34878D82A}">
                    <a16:rowId xmlns:a16="http://schemas.microsoft.com/office/drawing/2014/main" val="263675700"/>
                  </a:ext>
                </a:extLst>
              </a:tr>
              <a:tr h="271411">
                <a:tc>
                  <a:txBody>
                    <a:bodyPr/>
                    <a:lstStyle/>
                    <a:p>
                      <a:r>
                        <a:rPr lang="en-IN" dirty="0" err="1"/>
                        <a:t>Pass_word</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Not null</a:t>
                      </a:r>
                    </a:p>
                  </a:txBody>
                  <a:tcPr/>
                </a:tc>
                <a:extLst>
                  <a:ext uri="{0D108BD9-81ED-4DB2-BD59-A6C34878D82A}">
                    <a16:rowId xmlns:a16="http://schemas.microsoft.com/office/drawing/2014/main" val="4247680315"/>
                  </a:ext>
                </a:extLst>
              </a:tr>
              <a:tr h="271411">
                <a:tc>
                  <a:txBody>
                    <a:bodyPr/>
                    <a:lstStyle/>
                    <a:p>
                      <a:r>
                        <a:rPr lang="en-IN" dirty="0" err="1"/>
                        <a:t>Email_id</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VARCHAR(35)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Not null</a:t>
                      </a:r>
                    </a:p>
                  </a:txBody>
                  <a:tcPr/>
                </a:tc>
                <a:extLst>
                  <a:ext uri="{0D108BD9-81ED-4DB2-BD59-A6C34878D82A}">
                    <a16:rowId xmlns:a16="http://schemas.microsoft.com/office/drawing/2014/main" val="4055564539"/>
                  </a:ext>
                </a:extLst>
              </a:tr>
              <a:tr h="271411">
                <a:tc>
                  <a:txBody>
                    <a:bodyPr/>
                    <a:lstStyle/>
                    <a:p>
                      <a:r>
                        <a:rPr lang="en-IN" dirty="0"/>
                        <a:t>address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VARCHAR(50)</a:t>
                      </a:r>
                    </a:p>
                  </a:txBody>
                  <a:tcPr/>
                </a:tc>
                <a:tc>
                  <a:txBody>
                    <a:bodyPr/>
                    <a:lstStyle/>
                    <a:p>
                      <a:r>
                        <a:rPr lang="en-IN" dirty="0"/>
                        <a:t>  -</a:t>
                      </a:r>
                    </a:p>
                  </a:txBody>
                  <a:tcPr/>
                </a:tc>
                <a:extLst>
                  <a:ext uri="{0D108BD9-81ED-4DB2-BD59-A6C34878D82A}">
                    <a16:rowId xmlns:a16="http://schemas.microsoft.com/office/drawing/2014/main" val="739922692"/>
                  </a:ext>
                </a:extLst>
              </a:tr>
            </a:tbl>
          </a:graphicData>
        </a:graphic>
      </p:graphicFrame>
      <p:sp>
        <p:nvSpPr>
          <p:cNvPr id="3" name="TextBox 2">
            <a:extLst>
              <a:ext uri="{FF2B5EF4-FFF2-40B4-BE49-F238E27FC236}">
                <a16:creationId xmlns:a16="http://schemas.microsoft.com/office/drawing/2014/main" id="{7BAB44F2-8AFC-41F1-84C8-06F92D7E8D06}"/>
              </a:ext>
            </a:extLst>
          </p:cNvPr>
          <p:cNvSpPr txBox="1"/>
          <p:nvPr/>
        </p:nvSpPr>
        <p:spPr>
          <a:xfrm>
            <a:off x="104931" y="157943"/>
            <a:ext cx="1768839" cy="369332"/>
          </a:xfrm>
          <a:prstGeom prst="rect">
            <a:avLst/>
          </a:prstGeom>
          <a:noFill/>
        </p:spPr>
        <p:txBody>
          <a:bodyPr wrap="square" rtlCol="0">
            <a:spAutoFit/>
          </a:bodyPr>
          <a:lstStyle/>
          <a:p>
            <a:r>
              <a:rPr lang="en-IN" dirty="0" err="1"/>
              <a:t>Account_Table</a:t>
            </a:r>
            <a:endParaRPr lang="en-IN" dirty="0"/>
          </a:p>
        </p:txBody>
      </p:sp>
      <p:graphicFrame>
        <p:nvGraphicFramePr>
          <p:cNvPr id="4" name="Table 4">
            <a:extLst>
              <a:ext uri="{FF2B5EF4-FFF2-40B4-BE49-F238E27FC236}">
                <a16:creationId xmlns:a16="http://schemas.microsoft.com/office/drawing/2014/main" id="{3FEC31AE-BCE7-446E-86ED-626D6B3962E7}"/>
              </a:ext>
            </a:extLst>
          </p:cNvPr>
          <p:cNvGraphicFramePr>
            <a:graphicFrameLocks noGrp="1"/>
          </p:cNvGraphicFramePr>
          <p:nvPr>
            <p:extLst>
              <p:ext uri="{D42A27DB-BD31-4B8C-83A1-F6EECF244321}">
                <p14:modId xmlns:p14="http://schemas.microsoft.com/office/powerpoint/2010/main" val="391862810"/>
              </p:ext>
            </p:extLst>
          </p:nvPr>
        </p:nvGraphicFramePr>
        <p:xfrm>
          <a:off x="5972320" y="1018099"/>
          <a:ext cx="4646118" cy="1381760"/>
        </p:xfrm>
        <a:graphic>
          <a:graphicData uri="http://schemas.openxmlformats.org/drawingml/2006/table">
            <a:tbl>
              <a:tblPr firstRow="1" bandRow="1">
                <a:tableStyleId>{9D7B26C5-4107-4FEC-AEDC-1716B250A1EF}</a:tableStyleId>
              </a:tblPr>
              <a:tblGrid>
                <a:gridCol w="1548706">
                  <a:extLst>
                    <a:ext uri="{9D8B030D-6E8A-4147-A177-3AD203B41FA5}">
                      <a16:colId xmlns:a16="http://schemas.microsoft.com/office/drawing/2014/main" val="2933892555"/>
                    </a:ext>
                  </a:extLst>
                </a:gridCol>
                <a:gridCol w="1548706">
                  <a:extLst>
                    <a:ext uri="{9D8B030D-6E8A-4147-A177-3AD203B41FA5}">
                      <a16:colId xmlns:a16="http://schemas.microsoft.com/office/drawing/2014/main" val="1011105454"/>
                    </a:ext>
                  </a:extLst>
                </a:gridCol>
                <a:gridCol w="1548706">
                  <a:extLst>
                    <a:ext uri="{9D8B030D-6E8A-4147-A177-3AD203B41FA5}">
                      <a16:colId xmlns:a16="http://schemas.microsoft.com/office/drawing/2014/main" val="563812170"/>
                    </a:ext>
                  </a:extLst>
                </a:gridCol>
              </a:tblGrid>
              <a:tr h="370840">
                <a:tc>
                  <a:txBody>
                    <a:bodyPr/>
                    <a:lstStyle/>
                    <a:p>
                      <a:r>
                        <a:rPr lang="en-IN" dirty="0"/>
                        <a:t>Column</a:t>
                      </a:r>
                    </a:p>
                  </a:txBody>
                  <a:tcPr/>
                </a:tc>
                <a:tc>
                  <a:txBody>
                    <a:bodyPr/>
                    <a:lstStyle/>
                    <a:p>
                      <a:r>
                        <a:rPr lang="en-IN" dirty="0"/>
                        <a:t>type</a:t>
                      </a:r>
                    </a:p>
                  </a:txBody>
                  <a:tcPr/>
                </a:tc>
                <a:tc>
                  <a:txBody>
                    <a:bodyPr/>
                    <a:lstStyle/>
                    <a:p>
                      <a:r>
                        <a:rPr lang="en-IN" dirty="0"/>
                        <a:t>Constraint</a:t>
                      </a:r>
                    </a:p>
                  </a:txBody>
                  <a:tcPr/>
                </a:tc>
                <a:extLst>
                  <a:ext uri="{0D108BD9-81ED-4DB2-BD59-A6C34878D82A}">
                    <a16:rowId xmlns:a16="http://schemas.microsoft.com/office/drawing/2014/main" val="3290446330"/>
                  </a:ext>
                </a:extLst>
              </a:tr>
              <a:tr h="370840">
                <a:tc>
                  <a:txBody>
                    <a:bodyPr/>
                    <a:lstStyle/>
                    <a:p>
                      <a:r>
                        <a:rPr lang="en-IN" dirty="0" err="1"/>
                        <a:t>Station_code</a:t>
                      </a:r>
                      <a:endParaRPr lang="en-IN" dirty="0"/>
                    </a:p>
                  </a:txBody>
                  <a:tcPr/>
                </a:tc>
                <a:tc>
                  <a:txBody>
                    <a:bodyPr/>
                    <a:lstStyle/>
                    <a:p>
                      <a:r>
                        <a:rPr lang="en-IN" dirty="0"/>
                        <a:t>Char(5)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
                      </a:r>
                      <a:r>
                        <a:rPr lang="en-IN" dirty="0" err="1"/>
                        <a:t>rimary</a:t>
                      </a:r>
                      <a:r>
                        <a:rPr lang="en-IN" dirty="0"/>
                        <a:t> key</a:t>
                      </a:r>
                    </a:p>
                  </a:txBody>
                  <a:tcPr/>
                </a:tc>
                <a:extLst>
                  <a:ext uri="{0D108BD9-81ED-4DB2-BD59-A6C34878D82A}">
                    <a16:rowId xmlns:a16="http://schemas.microsoft.com/office/drawing/2014/main" val="2328949192"/>
                  </a:ext>
                </a:extLst>
              </a:tr>
              <a:tr h="370840">
                <a:tc>
                  <a:txBody>
                    <a:bodyPr/>
                    <a:lstStyle/>
                    <a:p>
                      <a:r>
                        <a:rPr lang="en-IN" dirty="0" err="1"/>
                        <a:t>Station_name</a:t>
                      </a:r>
                      <a:endParaRPr lang="en-IN" dirty="0"/>
                    </a:p>
                  </a:txBody>
                  <a:tcPr/>
                </a:tc>
                <a:tc>
                  <a:txBody>
                    <a:bodyPr/>
                    <a:lstStyle/>
                    <a:p>
                      <a:r>
                        <a:rPr lang="en-IN" dirty="0"/>
                        <a:t>Varchar(25)</a:t>
                      </a:r>
                    </a:p>
                  </a:txBody>
                  <a:tcPr/>
                </a:tc>
                <a:tc>
                  <a:txBody>
                    <a:bodyPr/>
                    <a:lstStyle/>
                    <a:p>
                      <a:r>
                        <a:rPr lang="en-IN" dirty="0"/>
                        <a:t>Not null</a:t>
                      </a:r>
                    </a:p>
                  </a:txBody>
                  <a:tcPr/>
                </a:tc>
                <a:extLst>
                  <a:ext uri="{0D108BD9-81ED-4DB2-BD59-A6C34878D82A}">
                    <a16:rowId xmlns:a16="http://schemas.microsoft.com/office/drawing/2014/main" val="594355113"/>
                  </a:ext>
                </a:extLst>
              </a:tr>
            </a:tbl>
          </a:graphicData>
        </a:graphic>
      </p:graphicFrame>
      <p:sp>
        <p:nvSpPr>
          <p:cNvPr id="5" name="TextBox 4">
            <a:extLst>
              <a:ext uri="{FF2B5EF4-FFF2-40B4-BE49-F238E27FC236}">
                <a16:creationId xmlns:a16="http://schemas.microsoft.com/office/drawing/2014/main" id="{19AD1452-F42D-4755-913A-FBD0C5293EB0}"/>
              </a:ext>
            </a:extLst>
          </p:cNvPr>
          <p:cNvSpPr txBox="1"/>
          <p:nvPr/>
        </p:nvSpPr>
        <p:spPr>
          <a:xfrm>
            <a:off x="6219681" y="342609"/>
            <a:ext cx="1259174" cy="369332"/>
          </a:xfrm>
          <a:prstGeom prst="rect">
            <a:avLst/>
          </a:prstGeom>
          <a:noFill/>
        </p:spPr>
        <p:txBody>
          <a:bodyPr wrap="square" rtlCol="0">
            <a:spAutoFit/>
          </a:bodyPr>
          <a:lstStyle/>
          <a:p>
            <a:r>
              <a:rPr lang="en-IN" dirty="0"/>
              <a:t>Station</a:t>
            </a:r>
          </a:p>
        </p:txBody>
      </p:sp>
      <p:graphicFrame>
        <p:nvGraphicFramePr>
          <p:cNvPr id="7" name="Table 7">
            <a:extLst>
              <a:ext uri="{FF2B5EF4-FFF2-40B4-BE49-F238E27FC236}">
                <a16:creationId xmlns:a16="http://schemas.microsoft.com/office/drawing/2014/main" id="{A483CC2B-19D4-4C8F-9B23-C5CCF64808FF}"/>
              </a:ext>
            </a:extLst>
          </p:cNvPr>
          <p:cNvGraphicFramePr>
            <a:graphicFrameLocks noGrp="1"/>
          </p:cNvGraphicFramePr>
          <p:nvPr>
            <p:extLst>
              <p:ext uri="{D42A27DB-BD31-4B8C-83A1-F6EECF244321}">
                <p14:modId xmlns:p14="http://schemas.microsoft.com/office/powerpoint/2010/main" val="2854878118"/>
              </p:ext>
            </p:extLst>
          </p:nvPr>
        </p:nvGraphicFramePr>
        <p:xfrm>
          <a:off x="451160" y="4247072"/>
          <a:ext cx="4721067" cy="1478280"/>
        </p:xfrm>
        <a:graphic>
          <a:graphicData uri="http://schemas.openxmlformats.org/drawingml/2006/table">
            <a:tbl>
              <a:tblPr firstRow="1" bandRow="1">
                <a:tableStyleId>{9D7B26C5-4107-4FEC-AEDC-1716B250A1EF}</a:tableStyleId>
              </a:tblPr>
              <a:tblGrid>
                <a:gridCol w="1573689">
                  <a:extLst>
                    <a:ext uri="{9D8B030D-6E8A-4147-A177-3AD203B41FA5}">
                      <a16:colId xmlns:a16="http://schemas.microsoft.com/office/drawing/2014/main" val="2421884475"/>
                    </a:ext>
                  </a:extLst>
                </a:gridCol>
                <a:gridCol w="1573689">
                  <a:extLst>
                    <a:ext uri="{9D8B030D-6E8A-4147-A177-3AD203B41FA5}">
                      <a16:colId xmlns:a16="http://schemas.microsoft.com/office/drawing/2014/main" val="2717150648"/>
                    </a:ext>
                  </a:extLst>
                </a:gridCol>
                <a:gridCol w="1573689">
                  <a:extLst>
                    <a:ext uri="{9D8B030D-6E8A-4147-A177-3AD203B41FA5}">
                      <a16:colId xmlns:a16="http://schemas.microsoft.com/office/drawing/2014/main" val="1181263492"/>
                    </a:ext>
                  </a:extLst>
                </a:gridCol>
              </a:tblGrid>
              <a:tr h="370840">
                <a:tc>
                  <a:txBody>
                    <a:bodyPr/>
                    <a:lstStyle/>
                    <a:p>
                      <a:r>
                        <a:rPr lang="en-IN" dirty="0"/>
                        <a:t>Column</a:t>
                      </a:r>
                    </a:p>
                  </a:txBody>
                  <a:tcPr/>
                </a:tc>
                <a:tc>
                  <a:txBody>
                    <a:bodyPr/>
                    <a:lstStyle/>
                    <a:p>
                      <a:r>
                        <a:rPr lang="en-IN" dirty="0"/>
                        <a:t>type</a:t>
                      </a:r>
                    </a:p>
                  </a:txBody>
                  <a:tcPr/>
                </a:tc>
                <a:tc>
                  <a:txBody>
                    <a:bodyPr/>
                    <a:lstStyle/>
                    <a:p>
                      <a:r>
                        <a:rPr lang="en-IN" dirty="0"/>
                        <a:t>Constraint</a:t>
                      </a:r>
                    </a:p>
                  </a:txBody>
                  <a:tcPr/>
                </a:tc>
                <a:extLst>
                  <a:ext uri="{0D108BD9-81ED-4DB2-BD59-A6C34878D82A}">
                    <a16:rowId xmlns:a16="http://schemas.microsoft.com/office/drawing/2014/main" val="3704152151"/>
                  </a:ext>
                </a:extLst>
              </a:tr>
              <a:tr h="370840">
                <a:tc>
                  <a:txBody>
                    <a:bodyPr/>
                    <a:lstStyle/>
                    <a:p>
                      <a:r>
                        <a:rPr lang="en-IN" dirty="0"/>
                        <a:t>Central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Not null</a:t>
                      </a:r>
                    </a:p>
                  </a:txBody>
                  <a:tcPr/>
                </a:tc>
                <a:extLst>
                  <a:ext uri="{0D108BD9-81ED-4DB2-BD59-A6C34878D82A}">
                    <a16:rowId xmlns:a16="http://schemas.microsoft.com/office/drawing/2014/main" val="3414403751"/>
                  </a:ext>
                </a:extLst>
              </a:tr>
              <a:tr h="252232">
                <a:tc>
                  <a:txBody>
                    <a:bodyPr/>
                    <a:lstStyle/>
                    <a:p>
                      <a:r>
                        <a:rPr lang="en-IN" dirty="0"/>
                        <a:t>Terminus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Not null</a:t>
                      </a:r>
                    </a:p>
                  </a:txBody>
                  <a:tcPr/>
                </a:tc>
                <a:extLst>
                  <a:ext uri="{0D108BD9-81ED-4DB2-BD59-A6C34878D82A}">
                    <a16:rowId xmlns:a16="http://schemas.microsoft.com/office/drawing/2014/main" val="3838609441"/>
                  </a:ext>
                </a:extLst>
              </a:tr>
              <a:tr h="370840">
                <a:tc>
                  <a:txBody>
                    <a:bodyPr/>
                    <a:lstStyle/>
                    <a:p>
                      <a:r>
                        <a:rPr lang="en-IN" dirty="0"/>
                        <a:t>junction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Not null</a:t>
                      </a:r>
                    </a:p>
                  </a:txBody>
                  <a:tcPr/>
                </a:tc>
                <a:extLst>
                  <a:ext uri="{0D108BD9-81ED-4DB2-BD59-A6C34878D82A}">
                    <a16:rowId xmlns:a16="http://schemas.microsoft.com/office/drawing/2014/main" val="4202712776"/>
                  </a:ext>
                </a:extLst>
              </a:tr>
            </a:tbl>
          </a:graphicData>
        </a:graphic>
      </p:graphicFrame>
      <p:sp>
        <p:nvSpPr>
          <p:cNvPr id="8" name="TextBox 7">
            <a:extLst>
              <a:ext uri="{FF2B5EF4-FFF2-40B4-BE49-F238E27FC236}">
                <a16:creationId xmlns:a16="http://schemas.microsoft.com/office/drawing/2014/main" id="{B2929A68-8EF6-4EA4-9C6B-ACD1CF6710B4}"/>
              </a:ext>
            </a:extLst>
          </p:cNvPr>
          <p:cNvSpPr txBox="1"/>
          <p:nvPr/>
        </p:nvSpPr>
        <p:spPr>
          <a:xfrm>
            <a:off x="451160" y="3667371"/>
            <a:ext cx="1514839" cy="369332"/>
          </a:xfrm>
          <a:prstGeom prst="rect">
            <a:avLst/>
          </a:prstGeom>
          <a:noFill/>
        </p:spPr>
        <p:txBody>
          <a:bodyPr wrap="square" rtlCol="0">
            <a:spAutoFit/>
          </a:bodyPr>
          <a:lstStyle/>
          <a:p>
            <a:r>
              <a:rPr lang="en-IN" dirty="0" err="1"/>
              <a:t>Station_type</a:t>
            </a:r>
            <a:endParaRPr lang="en-IN" dirty="0"/>
          </a:p>
        </p:txBody>
      </p:sp>
      <p:graphicFrame>
        <p:nvGraphicFramePr>
          <p:cNvPr id="9" name="Table 9">
            <a:extLst>
              <a:ext uri="{FF2B5EF4-FFF2-40B4-BE49-F238E27FC236}">
                <a16:creationId xmlns:a16="http://schemas.microsoft.com/office/drawing/2014/main" id="{CE617139-42FB-479C-A025-67C7E3F9C090}"/>
              </a:ext>
            </a:extLst>
          </p:cNvPr>
          <p:cNvGraphicFramePr>
            <a:graphicFrameLocks noGrp="1"/>
          </p:cNvGraphicFramePr>
          <p:nvPr>
            <p:extLst>
              <p:ext uri="{D42A27DB-BD31-4B8C-83A1-F6EECF244321}">
                <p14:modId xmlns:p14="http://schemas.microsoft.com/office/powerpoint/2010/main" val="1022629249"/>
              </p:ext>
            </p:extLst>
          </p:nvPr>
        </p:nvGraphicFramePr>
        <p:xfrm>
          <a:off x="6519424" y="4262490"/>
          <a:ext cx="4949850" cy="1112520"/>
        </p:xfrm>
        <a:graphic>
          <a:graphicData uri="http://schemas.openxmlformats.org/drawingml/2006/table">
            <a:tbl>
              <a:tblPr firstRow="1" bandRow="1">
                <a:tableStyleId>{9D7B26C5-4107-4FEC-AEDC-1716B250A1EF}</a:tableStyleId>
              </a:tblPr>
              <a:tblGrid>
                <a:gridCol w="1649950">
                  <a:extLst>
                    <a:ext uri="{9D8B030D-6E8A-4147-A177-3AD203B41FA5}">
                      <a16:colId xmlns:a16="http://schemas.microsoft.com/office/drawing/2014/main" val="3582241135"/>
                    </a:ext>
                  </a:extLst>
                </a:gridCol>
                <a:gridCol w="1649950">
                  <a:extLst>
                    <a:ext uri="{9D8B030D-6E8A-4147-A177-3AD203B41FA5}">
                      <a16:colId xmlns:a16="http://schemas.microsoft.com/office/drawing/2014/main" val="3396515834"/>
                    </a:ext>
                  </a:extLst>
                </a:gridCol>
                <a:gridCol w="1649950">
                  <a:extLst>
                    <a:ext uri="{9D8B030D-6E8A-4147-A177-3AD203B41FA5}">
                      <a16:colId xmlns:a16="http://schemas.microsoft.com/office/drawing/2014/main" val="2512468348"/>
                    </a:ext>
                  </a:extLst>
                </a:gridCol>
              </a:tblGrid>
              <a:tr h="370840">
                <a:tc>
                  <a:txBody>
                    <a:bodyPr/>
                    <a:lstStyle/>
                    <a:p>
                      <a:r>
                        <a:rPr lang="en-IN" dirty="0"/>
                        <a:t>Column</a:t>
                      </a:r>
                    </a:p>
                  </a:txBody>
                  <a:tcPr/>
                </a:tc>
                <a:tc>
                  <a:txBody>
                    <a:bodyPr/>
                    <a:lstStyle/>
                    <a:p>
                      <a:r>
                        <a:rPr lang="en-IN" dirty="0"/>
                        <a:t>type</a:t>
                      </a:r>
                    </a:p>
                  </a:txBody>
                  <a:tcPr/>
                </a:tc>
                <a:tc>
                  <a:txBody>
                    <a:bodyPr/>
                    <a:lstStyle/>
                    <a:p>
                      <a:r>
                        <a:rPr lang="en-IN" dirty="0"/>
                        <a:t>Constraint</a:t>
                      </a:r>
                    </a:p>
                  </a:txBody>
                  <a:tcPr/>
                </a:tc>
                <a:extLst>
                  <a:ext uri="{0D108BD9-81ED-4DB2-BD59-A6C34878D82A}">
                    <a16:rowId xmlns:a16="http://schemas.microsoft.com/office/drawing/2014/main" val="3240121568"/>
                  </a:ext>
                </a:extLst>
              </a:tr>
              <a:tr h="370840">
                <a:tc>
                  <a:txBody>
                    <a:bodyPr/>
                    <a:lstStyle/>
                    <a:p>
                      <a:r>
                        <a:rPr lang="en-IN" dirty="0"/>
                        <a:t>Username</a:t>
                      </a:r>
                    </a:p>
                  </a:txBody>
                  <a:tcPr/>
                </a:tc>
                <a:tc>
                  <a:txBody>
                    <a:bodyPr/>
                    <a:lstStyle/>
                    <a:p>
                      <a:r>
                        <a:rPr lang="en-IN" dirty="0"/>
                        <a:t>Varchar(25)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
                      </a:r>
                      <a:r>
                        <a:rPr lang="en-IN" dirty="0" err="1"/>
                        <a:t>rimary</a:t>
                      </a:r>
                      <a:r>
                        <a:rPr lang="en-IN" dirty="0"/>
                        <a:t> key</a:t>
                      </a:r>
                    </a:p>
                  </a:txBody>
                  <a:tcPr/>
                </a:tc>
                <a:extLst>
                  <a:ext uri="{0D108BD9-81ED-4DB2-BD59-A6C34878D82A}">
                    <a16:rowId xmlns:a16="http://schemas.microsoft.com/office/drawing/2014/main" val="940707162"/>
                  </a:ext>
                </a:extLst>
              </a:tr>
              <a:tr h="370840">
                <a:tc>
                  <a:txBody>
                    <a:bodyPr/>
                    <a:lstStyle/>
                    <a:p>
                      <a:r>
                        <a:rPr lang="en-IN" dirty="0" err="1"/>
                        <a:t>Phone_no</a:t>
                      </a:r>
                      <a:endParaRPr lang="en-IN" dirty="0"/>
                    </a:p>
                  </a:txBody>
                  <a:tcPr/>
                </a:tc>
                <a:tc>
                  <a:txBody>
                    <a:bodyPr/>
                    <a:lstStyle/>
                    <a:p>
                      <a:r>
                        <a:rPr lang="en-IN" dirty="0"/>
                        <a:t>Char(10)</a:t>
                      </a:r>
                    </a:p>
                  </a:txBody>
                  <a:tcPr/>
                </a:tc>
                <a:tc>
                  <a:txBody>
                    <a:bodyPr/>
                    <a:lstStyle/>
                    <a:p>
                      <a:r>
                        <a:rPr lang="en-IN" dirty="0"/>
                        <a:t>Not null</a:t>
                      </a:r>
                    </a:p>
                  </a:txBody>
                  <a:tcPr/>
                </a:tc>
                <a:extLst>
                  <a:ext uri="{0D108BD9-81ED-4DB2-BD59-A6C34878D82A}">
                    <a16:rowId xmlns:a16="http://schemas.microsoft.com/office/drawing/2014/main" val="1528716287"/>
                  </a:ext>
                </a:extLst>
              </a:tr>
            </a:tbl>
          </a:graphicData>
        </a:graphic>
      </p:graphicFrame>
      <p:sp>
        <p:nvSpPr>
          <p:cNvPr id="10" name="TextBox 9">
            <a:extLst>
              <a:ext uri="{FF2B5EF4-FFF2-40B4-BE49-F238E27FC236}">
                <a16:creationId xmlns:a16="http://schemas.microsoft.com/office/drawing/2014/main" id="{1063CDEC-2381-4670-A748-B46369D52DD2}"/>
              </a:ext>
            </a:extLst>
          </p:cNvPr>
          <p:cNvSpPr txBox="1"/>
          <p:nvPr/>
        </p:nvSpPr>
        <p:spPr>
          <a:xfrm>
            <a:off x="6219681" y="3667371"/>
            <a:ext cx="2900597" cy="369332"/>
          </a:xfrm>
          <a:prstGeom prst="rect">
            <a:avLst/>
          </a:prstGeom>
          <a:noFill/>
        </p:spPr>
        <p:txBody>
          <a:bodyPr wrap="square" rtlCol="0">
            <a:spAutoFit/>
          </a:bodyPr>
          <a:lstStyle/>
          <a:p>
            <a:r>
              <a:rPr lang="en-IN" dirty="0"/>
              <a:t>Contact</a:t>
            </a:r>
          </a:p>
        </p:txBody>
      </p:sp>
    </p:spTree>
    <p:extLst>
      <p:ext uri="{BB962C8B-B14F-4D97-AF65-F5344CB8AC3E}">
        <p14:creationId xmlns:p14="http://schemas.microsoft.com/office/powerpoint/2010/main" val="4216631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298</TotalTime>
  <Words>1457</Words>
  <Application>Microsoft Office PowerPoint</Application>
  <PresentationFormat>Widescreen</PresentationFormat>
  <Paragraphs>219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Courier New</vt:lpstr>
      <vt:lpstr>Rockwell</vt:lpstr>
      <vt:lpstr>Rockwell Condensed</vt:lpstr>
      <vt:lpstr>Times New Roman</vt:lpstr>
      <vt:lpstr>Wingdings</vt:lpstr>
      <vt:lpstr>Wood Type</vt:lpstr>
      <vt:lpstr>Railway  management  system</vt:lpstr>
      <vt:lpstr>Team members</vt:lpstr>
      <vt:lpstr>Introduction</vt:lpstr>
      <vt:lpstr>objective</vt:lpstr>
      <vt:lpstr>Operations possible</vt:lpstr>
      <vt:lpstr>ER Diagram</vt:lpstr>
      <vt:lpstr>       Physical schema…</vt:lpstr>
      <vt:lpstr>PowerPoint Presentation</vt:lpstr>
      <vt:lpstr>PowerPoint Presentation</vt:lpstr>
      <vt:lpstr>PowerPoint Presentation</vt:lpstr>
      <vt:lpstr>triggers</vt:lpstr>
      <vt:lpstr>normalisation</vt:lpstr>
      <vt:lpstr>queries</vt:lpstr>
      <vt:lpstr>Conclusion</vt:lpstr>
      <vt:lpstr>Future scope</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management  system</dc:title>
  <dc:creator>Bhavika Aggarwal</dc:creator>
  <cp:lastModifiedBy>Aryandev Shourie</cp:lastModifiedBy>
  <cp:revision>13</cp:revision>
  <dcterms:created xsi:type="dcterms:W3CDTF">2021-12-12T16:06:11Z</dcterms:created>
  <dcterms:modified xsi:type="dcterms:W3CDTF">2021-12-21T05:42:41Z</dcterms:modified>
</cp:coreProperties>
</file>