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6" r:id="rId2"/>
    <p:sldId id="257" r:id="rId3"/>
    <p:sldId id="258" r:id="rId4"/>
    <p:sldId id="259" r:id="rId5"/>
    <p:sldId id="260" r:id="rId6"/>
    <p:sldId id="261" r:id="rId7"/>
    <p:sldId id="262" r:id="rId8"/>
    <p:sldId id="264" r:id="rId9"/>
    <p:sldId id="265" r:id="rId10"/>
    <p:sldId id="266" r:id="rId11"/>
    <p:sldId id="267" r:id="rId12"/>
    <p:sldId id="268" r:id="rId13"/>
    <p:sldId id="269" r:id="rId14"/>
    <p:sldId id="270" r:id="rId15"/>
    <p:sldId id="271" r:id="rId16"/>
    <p:sldId id="273" r:id="rId17"/>
    <p:sldId id="274" r:id="rId18"/>
    <p:sldId id="275" r:id="rId19"/>
    <p:sldId id="276" r:id="rId20"/>
    <p:sldId id="263"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3" d="100"/>
          <a:sy n="113" d="100"/>
        </p:scale>
        <p:origin x="510" y="102"/>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GB"/>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922A88BA-95AF-48F4-823E-4CE46CAC9B8A}" type="datetimeFigureOut">
              <a:rPr lang="en-IN" smtClean="0"/>
              <a:t>20-11-2024</a:t>
            </a:fld>
            <a:endParaRPr lang="en-IN"/>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IN"/>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52B53AB7-4A47-4FD9-8834-99C60B28CF63}" type="slidenum">
              <a:rPr lang="en-IN" smtClean="0"/>
              <a:t>‹#›</a:t>
            </a:fld>
            <a:endParaRPr lang="en-IN"/>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542690304"/>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922A88BA-95AF-48F4-823E-4CE46CAC9B8A}" type="datetimeFigureOut">
              <a:rPr lang="en-IN" smtClean="0"/>
              <a:t>20-11-2024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2B53AB7-4A47-4FD9-8834-99C60B28CF63}" type="slidenum">
              <a:rPr lang="en-IN" smtClean="0"/>
              <a:t>‹#›</a:t>
            </a:fld>
            <a:endParaRPr lang="en-IN"/>
          </a:p>
        </p:txBody>
      </p:sp>
    </p:spTree>
    <p:extLst>
      <p:ext uri="{BB962C8B-B14F-4D97-AF65-F5344CB8AC3E}">
        <p14:creationId xmlns:p14="http://schemas.microsoft.com/office/powerpoint/2010/main" val="19344604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922A88BA-95AF-48F4-823E-4CE46CAC9B8A}" type="datetimeFigureOut">
              <a:rPr lang="en-IN" smtClean="0"/>
              <a:t>20-11-2024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2B53AB7-4A47-4FD9-8834-99C60B28CF63}" type="slidenum">
              <a:rPr lang="en-IN" smtClean="0"/>
              <a:t>‹#›</a:t>
            </a:fld>
            <a:endParaRPr lang="en-IN"/>
          </a:p>
        </p:txBody>
      </p:sp>
    </p:spTree>
    <p:extLst>
      <p:ext uri="{BB962C8B-B14F-4D97-AF65-F5344CB8AC3E}">
        <p14:creationId xmlns:p14="http://schemas.microsoft.com/office/powerpoint/2010/main" val="10398006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922A88BA-95AF-48F4-823E-4CE46CAC9B8A}" type="datetimeFigureOut">
              <a:rPr lang="en-IN" smtClean="0"/>
              <a:t>20-11-2024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2B53AB7-4A47-4FD9-8834-99C60B28CF63}" type="slidenum">
              <a:rPr lang="en-IN" smtClean="0"/>
              <a:t>‹#›</a:t>
            </a:fld>
            <a:endParaRPr lang="en-IN"/>
          </a:p>
        </p:txBody>
      </p:sp>
    </p:spTree>
    <p:extLst>
      <p:ext uri="{BB962C8B-B14F-4D97-AF65-F5344CB8AC3E}">
        <p14:creationId xmlns:p14="http://schemas.microsoft.com/office/powerpoint/2010/main" val="24922197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GB"/>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922A88BA-95AF-48F4-823E-4CE46CAC9B8A}" type="datetimeFigureOut">
              <a:rPr lang="en-IN" smtClean="0"/>
              <a:t>20-11-2024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2B53AB7-4A47-4FD9-8834-99C60B28CF63}" type="slidenum">
              <a:rPr lang="en-IN" smtClean="0"/>
              <a:t>‹#›</a:t>
            </a:fld>
            <a:endParaRPr lang="en-IN"/>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7817923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922A88BA-95AF-48F4-823E-4CE46CAC9B8A}" type="datetimeFigureOut">
              <a:rPr lang="en-IN" smtClean="0"/>
              <a:t>20-11-2024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2B53AB7-4A47-4FD9-8834-99C60B28CF63}" type="slidenum">
              <a:rPr lang="en-IN" smtClean="0"/>
              <a:t>‹#›</a:t>
            </a:fld>
            <a:endParaRPr lang="en-IN"/>
          </a:p>
        </p:txBody>
      </p:sp>
    </p:spTree>
    <p:extLst>
      <p:ext uri="{BB962C8B-B14F-4D97-AF65-F5344CB8AC3E}">
        <p14:creationId xmlns:p14="http://schemas.microsoft.com/office/powerpoint/2010/main" val="38287559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GB"/>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GB"/>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922A88BA-95AF-48F4-823E-4CE46CAC9B8A}" type="datetimeFigureOut">
              <a:rPr lang="en-IN" smtClean="0"/>
              <a:t>20-11-2024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2B53AB7-4A47-4FD9-8834-99C60B28CF63}" type="slidenum">
              <a:rPr lang="en-IN" smtClean="0"/>
              <a:t>‹#›</a:t>
            </a:fld>
            <a:endParaRPr lang="en-IN"/>
          </a:p>
        </p:txBody>
      </p:sp>
    </p:spTree>
    <p:extLst>
      <p:ext uri="{BB962C8B-B14F-4D97-AF65-F5344CB8AC3E}">
        <p14:creationId xmlns:p14="http://schemas.microsoft.com/office/powerpoint/2010/main" val="10458199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922A88BA-95AF-48F4-823E-4CE46CAC9B8A}" type="datetimeFigureOut">
              <a:rPr lang="en-IN" smtClean="0"/>
              <a:t>20-11-2024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2B53AB7-4A47-4FD9-8834-99C60B28CF63}" type="slidenum">
              <a:rPr lang="en-IN" smtClean="0"/>
              <a:t>‹#›</a:t>
            </a:fld>
            <a:endParaRPr lang="en-IN"/>
          </a:p>
        </p:txBody>
      </p:sp>
    </p:spTree>
    <p:extLst>
      <p:ext uri="{BB962C8B-B14F-4D97-AF65-F5344CB8AC3E}">
        <p14:creationId xmlns:p14="http://schemas.microsoft.com/office/powerpoint/2010/main" val="298458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2A88BA-95AF-48F4-823E-4CE46CAC9B8A}" type="datetimeFigureOut">
              <a:rPr lang="en-IN" smtClean="0"/>
              <a:t>20-11-2024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2B53AB7-4A47-4FD9-8834-99C60B28CF63}" type="slidenum">
              <a:rPr lang="en-IN" smtClean="0"/>
              <a:t>‹#›</a:t>
            </a:fld>
            <a:endParaRPr lang="en-IN"/>
          </a:p>
        </p:txBody>
      </p:sp>
    </p:spTree>
    <p:extLst>
      <p:ext uri="{BB962C8B-B14F-4D97-AF65-F5344CB8AC3E}">
        <p14:creationId xmlns:p14="http://schemas.microsoft.com/office/powerpoint/2010/main" val="14386499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GB"/>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922A88BA-95AF-48F4-823E-4CE46CAC9B8A}" type="datetimeFigureOut">
              <a:rPr lang="en-IN" smtClean="0"/>
              <a:t>20-11-2024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2B53AB7-4A47-4FD9-8834-99C60B28CF63}" type="slidenum">
              <a:rPr lang="en-IN" smtClean="0"/>
              <a:t>‹#›</a:t>
            </a:fld>
            <a:endParaRPr lang="en-IN"/>
          </a:p>
        </p:txBody>
      </p:sp>
    </p:spTree>
    <p:extLst>
      <p:ext uri="{BB962C8B-B14F-4D97-AF65-F5344CB8AC3E}">
        <p14:creationId xmlns:p14="http://schemas.microsoft.com/office/powerpoint/2010/main" val="18063622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GB"/>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922A88BA-95AF-48F4-823E-4CE46CAC9B8A}" type="datetimeFigureOut">
              <a:rPr lang="en-IN" smtClean="0"/>
              <a:t>20-11-2024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2B53AB7-4A47-4FD9-8834-99C60B28CF63}" type="slidenum">
              <a:rPr lang="en-IN" smtClean="0"/>
              <a:t>‹#›</a:t>
            </a:fld>
            <a:endParaRPr lang="en-IN"/>
          </a:p>
        </p:txBody>
      </p:sp>
    </p:spTree>
    <p:extLst>
      <p:ext uri="{BB962C8B-B14F-4D97-AF65-F5344CB8AC3E}">
        <p14:creationId xmlns:p14="http://schemas.microsoft.com/office/powerpoint/2010/main" val="4641645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GB"/>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922A88BA-95AF-48F4-823E-4CE46CAC9B8A}" type="datetimeFigureOut">
              <a:rPr lang="en-IN" smtClean="0"/>
              <a:t>20-11-2024</a:t>
            </a:fld>
            <a:endParaRPr lang="en-IN"/>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IN"/>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52B53AB7-4A47-4FD9-8834-99C60B28CF63}" type="slidenum">
              <a:rPr lang="en-IN" smtClean="0"/>
              <a:t>‹#›</a:t>
            </a:fld>
            <a:endParaRPr lang="en-IN"/>
          </a:p>
        </p:txBody>
      </p:sp>
    </p:spTree>
    <p:extLst>
      <p:ext uri="{BB962C8B-B14F-4D97-AF65-F5344CB8AC3E}">
        <p14:creationId xmlns:p14="http://schemas.microsoft.com/office/powerpoint/2010/main" val="950558302"/>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04E042-E105-468B-AA46-FFC4A1D7D99E}"/>
              </a:ext>
            </a:extLst>
          </p:cNvPr>
          <p:cNvSpPr>
            <a:spLocks noGrp="1"/>
          </p:cNvSpPr>
          <p:nvPr>
            <p:ph type="ctrTitle"/>
          </p:nvPr>
        </p:nvSpPr>
        <p:spPr/>
        <p:txBody>
          <a:bodyPr/>
          <a:lstStyle/>
          <a:p>
            <a:r>
              <a:rPr lang="en-IN" dirty="0"/>
              <a:t>HOTELSCOPE</a:t>
            </a:r>
            <a:br>
              <a:rPr lang="en-IN" dirty="0"/>
            </a:br>
            <a:r>
              <a:rPr lang="en-IN" sz="4800" dirty="0">
                <a:effectLst/>
                <a:latin typeface="Times New Roman" panose="02020603050405020304" pitchFamily="18" charset="0"/>
                <a:ea typeface="Times New Roman" panose="02020603050405020304" pitchFamily="18" charset="0"/>
              </a:rPr>
              <a:t>Insights on Hotel Experience.</a:t>
            </a:r>
            <a:br>
              <a:rPr lang="en-IN" sz="4800" dirty="0">
                <a:effectLst/>
                <a:latin typeface="Arial" panose="020B0604020202020204" pitchFamily="34" charset="0"/>
                <a:ea typeface="Arial" panose="020B0604020202020204" pitchFamily="34" charset="0"/>
              </a:rPr>
            </a:br>
            <a:endParaRPr lang="en-IN" dirty="0"/>
          </a:p>
        </p:txBody>
      </p:sp>
      <p:sp>
        <p:nvSpPr>
          <p:cNvPr id="3" name="Subtitle 2">
            <a:extLst>
              <a:ext uri="{FF2B5EF4-FFF2-40B4-BE49-F238E27FC236}">
                <a16:creationId xmlns:a16="http://schemas.microsoft.com/office/drawing/2014/main" id="{1E0F191E-DE6F-468E-A62D-35554D8FAC96}"/>
              </a:ext>
            </a:extLst>
          </p:cNvPr>
          <p:cNvSpPr>
            <a:spLocks noGrp="1"/>
          </p:cNvSpPr>
          <p:nvPr>
            <p:ph type="subTitle" idx="1"/>
          </p:nvPr>
        </p:nvSpPr>
        <p:spPr>
          <a:xfrm>
            <a:off x="1261872" y="4292600"/>
            <a:ext cx="9418320" cy="2199640"/>
          </a:xfrm>
        </p:spPr>
        <p:txBody>
          <a:bodyPr>
            <a:normAutofit/>
          </a:bodyPr>
          <a:lstStyle/>
          <a:p>
            <a:pPr marL="285750" indent="-285750">
              <a:buFontTx/>
              <a:buChar char="-"/>
            </a:pPr>
            <a:r>
              <a:rPr lang="en-IN" sz="1800" dirty="0">
                <a:effectLst/>
                <a:latin typeface="Times New Roman" panose="02020603050405020304" pitchFamily="18" charset="0"/>
                <a:ea typeface="Times New Roman" panose="02020603050405020304" pitchFamily="18" charset="0"/>
              </a:rPr>
              <a:t>Enrolment No.                                   Name of Student</a:t>
            </a:r>
          </a:p>
          <a:p>
            <a:pPr marL="285750" indent="-285750">
              <a:buFontTx/>
              <a:buChar char="-"/>
            </a:pPr>
            <a:r>
              <a:rPr lang="en-IN" sz="1800" dirty="0">
                <a:effectLst/>
                <a:latin typeface="Times New Roman" panose="02020603050405020304" pitchFamily="18" charset="0"/>
                <a:ea typeface="Times New Roman" panose="02020603050405020304" pitchFamily="18" charset="0"/>
              </a:rPr>
              <a:t>21103077                                            Aryan Singh</a:t>
            </a:r>
            <a:endParaRPr lang="en-IN" sz="1800" dirty="0">
              <a:effectLst/>
              <a:latin typeface="Arial" panose="020B0604020202020204" pitchFamily="34" charset="0"/>
              <a:ea typeface="Arial" panose="020B0604020202020204" pitchFamily="34" charset="0"/>
            </a:endParaRPr>
          </a:p>
          <a:p>
            <a:pPr>
              <a:lnSpc>
                <a:spcPct val="115000"/>
              </a:lnSpc>
            </a:pPr>
            <a:r>
              <a:rPr lang="en-IN" sz="1800" dirty="0">
                <a:effectLst/>
                <a:latin typeface="Times New Roman" panose="02020603050405020304" pitchFamily="18" charset="0"/>
                <a:ea typeface="Times New Roman" panose="02020603050405020304" pitchFamily="18" charset="0"/>
              </a:rPr>
              <a:t>     21103078                                            Harsh Vardhan Singh</a:t>
            </a:r>
            <a:endParaRPr lang="en-IN" sz="1800" dirty="0">
              <a:effectLst/>
              <a:latin typeface="Arial" panose="020B0604020202020204" pitchFamily="34" charset="0"/>
              <a:ea typeface="Arial" panose="020B0604020202020204" pitchFamily="34" charset="0"/>
            </a:endParaRPr>
          </a:p>
          <a:p>
            <a:pPr>
              <a:lnSpc>
                <a:spcPct val="115000"/>
              </a:lnSpc>
            </a:pPr>
            <a:r>
              <a:rPr lang="en-IN" sz="1800" dirty="0">
                <a:effectLst/>
                <a:latin typeface="Times New Roman" panose="02020603050405020304" pitchFamily="18" charset="0"/>
                <a:ea typeface="Times New Roman" panose="02020603050405020304" pitchFamily="18" charset="0"/>
              </a:rPr>
              <a:t>     Supervisor</a:t>
            </a:r>
            <a:r>
              <a:rPr lang="en-IN" sz="1800" b="1" dirty="0">
                <a:effectLst/>
                <a:latin typeface="Times New Roman" panose="02020603050405020304" pitchFamily="18" charset="0"/>
                <a:ea typeface="Times New Roman" panose="02020603050405020304" pitchFamily="18" charset="0"/>
              </a:rPr>
              <a:t>                                          </a:t>
            </a:r>
            <a:r>
              <a:rPr lang="en-IN" sz="1800" dirty="0">
                <a:effectLst/>
                <a:latin typeface="Times New Roman" panose="02020603050405020304" pitchFamily="18" charset="0"/>
                <a:ea typeface="Times New Roman" panose="02020603050405020304" pitchFamily="18" charset="0"/>
              </a:rPr>
              <a:t>Dr Prashant Kaushik</a:t>
            </a:r>
            <a:endParaRPr lang="en-IN" sz="1800" dirty="0">
              <a:effectLst/>
              <a:latin typeface="Arial" panose="020B0604020202020204" pitchFamily="34" charset="0"/>
              <a:ea typeface="Arial" panose="020B0604020202020204" pitchFamily="34" charset="0"/>
            </a:endParaRPr>
          </a:p>
          <a:p>
            <a:endParaRPr lang="en-IN" dirty="0"/>
          </a:p>
        </p:txBody>
      </p:sp>
    </p:spTree>
    <p:extLst>
      <p:ext uri="{BB962C8B-B14F-4D97-AF65-F5344CB8AC3E}">
        <p14:creationId xmlns:p14="http://schemas.microsoft.com/office/powerpoint/2010/main" val="1036705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D1E7F4-3B11-4229-B7FB-4F51A70A634C}"/>
              </a:ext>
            </a:extLst>
          </p:cNvPr>
          <p:cNvSpPr>
            <a:spLocks noGrp="1"/>
          </p:cNvSpPr>
          <p:nvPr>
            <p:ph type="title"/>
          </p:nvPr>
        </p:nvSpPr>
        <p:spPr/>
        <p:txBody>
          <a:bodyPr/>
          <a:lstStyle/>
          <a:p>
            <a:r>
              <a:rPr lang="en-IN" dirty="0"/>
              <a:t>HOTELSCOPE</a:t>
            </a:r>
            <a:br>
              <a:rPr lang="en-IN" dirty="0"/>
            </a:br>
            <a:r>
              <a:rPr lang="en-IN" sz="4400" dirty="0">
                <a:effectLst/>
                <a:latin typeface="Times New Roman" panose="02020603050405020304" pitchFamily="18" charset="0"/>
                <a:ea typeface="Times New Roman" panose="02020603050405020304" pitchFamily="18" charset="0"/>
              </a:rPr>
              <a:t>Insights on Hotel Experience.</a:t>
            </a:r>
            <a:endParaRPr lang="en-IN" dirty="0"/>
          </a:p>
        </p:txBody>
      </p:sp>
      <p:pic>
        <p:nvPicPr>
          <p:cNvPr id="5" name="Content Placeholder 4">
            <a:extLst>
              <a:ext uri="{FF2B5EF4-FFF2-40B4-BE49-F238E27FC236}">
                <a16:creationId xmlns:a16="http://schemas.microsoft.com/office/drawing/2014/main" id="{A099559D-1854-4153-9C5F-BC39C12A3C2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82687" y="1828800"/>
            <a:ext cx="8153477" cy="4351338"/>
          </a:xfrm>
        </p:spPr>
      </p:pic>
    </p:spTree>
    <p:extLst>
      <p:ext uri="{BB962C8B-B14F-4D97-AF65-F5344CB8AC3E}">
        <p14:creationId xmlns:p14="http://schemas.microsoft.com/office/powerpoint/2010/main" val="176155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17C312-1654-40E3-B0C8-BEA684B59AB6}"/>
              </a:ext>
            </a:extLst>
          </p:cNvPr>
          <p:cNvSpPr>
            <a:spLocks noGrp="1"/>
          </p:cNvSpPr>
          <p:nvPr>
            <p:ph type="title"/>
          </p:nvPr>
        </p:nvSpPr>
        <p:spPr/>
        <p:txBody>
          <a:bodyPr/>
          <a:lstStyle/>
          <a:p>
            <a:r>
              <a:rPr lang="en-IN" dirty="0"/>
              <a:t>HOTELSCOPE</a:t>
            </a:r>
            <a:br>
              <a:rPr lang="en-IN" dirty="0"/>
            </a:br>
            <a:r>
              <a:rPr lang="en-IN" sz="4400" dirty="0">
                <a:effectLst/>
                <a:latin typeface="Times New Roman" panose="02020603050405020304" pitchFamily="18" charset="0"/>
                <a:ea typeface="Times New Roman" panose="02020603050405020304" pitchFamily="18" charset="0"/>
              </a:rPr>
              <a:t>Insights on Hotel Experience.</a:t>
            </a:r>
            <a:endParaRPr lang="en-IN" dirty="0"/>
          </a:p>
        </p:txBody>
      </p:sp>
      <p:pic>
        <p:nvPicPr>
          <p:cNvPr id="5" name="Content Placeholder 4">
            <a:extLst>
              <a:ext uri="{FF2B5EF4-FFF2-40B4-BE49-F238E27FC236}">
                <a16:creationId xmlns:a16="http://schemas.microsoft.com/office/drawing/2014/main" id="{4FB197E5-7A3D-44AA-ABFF-C3A42B21DB6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87901" y="1828800"/>
            <a:ext cx="7943049" cy="4351338"/>
          </a:xfrm>
        </p:spPr>
      </p:pic>
    </p:spTree>
    <p:extLst>
      <p:ext uri="{BB962C8B-B14F-4D97-AF65-F5344CB8AC3E}">
        <p14:creationId xmlns:p14="http://schemas.microsoft.com/office/powerpoint/2010/main" val="16105873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3BE49D-7C67-45BA-BFA5-69B2E4D768BA}"/>
              </a:ext>
            </a:extLst>
          </p:cNvPr>
          <p:cNvSpPr>
            <a:spLocks noGrp="1"/>
          </p:cNvSpPr>
          <p:nvPr>
            <p:ph type="title"/>
          </p:nvPr>
        </p:nvSpPr>
        <p:spPr/>
        <p:txBody>
          <a:bodyPr/>
          <a:lstStyle/>
          <a:p>
            <a:r>
              <a:rPr lang="en-IN" dirty="0"/>
              <a:t>HOTELSCOPE</a:t>
            </a:r>
            <a:br>
              <a:rPr lang="en-IN" dirty="0"/>
            </a:br>
            <a:r>
              <a:rPr lang="en-IN" sz="4400" dirty="0">
                <a:effectLst/>
                <a:latin typeface="Times New Roman" panose="02020603050405020304" pitchFamily="18" charset="0"/>
                <a:ea typeface="Times New Roman" panose="02020603050405020304" pitchFamily="18" charset="0"/>
              </a:rPr>
              <a:t>Insights on Hotel Experience.</a:t>
            </a:r>
            <a:endParaRPr lang="en-IN" dirty="0"/>
          </a:p>
        </p:txBody>
      </p:sp>
      <p:pic>
        <p:nvPicPr>
          <p:cNvPr id="5" name="Content Placeholder 4">
            <a:extLst>
              <a:ext uri="{FF2B5EF4-FFF2-40B4-BE49-F238E27FC236}">
                <a16:creationId xmlns:a16="http://schemas.microsoft.com/office/drawing/2014/main" id="{DDD8DAAD-C739-4650-8777-BD8A32A987F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37330" y="1828800"/>
            <a:ext cx="7844191" cy="4351338"/>
          </a:xfrm>
        </p:spPr>
      </p:pic>
    </p:spTree>
    <p:extLst>
      <p:ext uri="{BB962C8B-B14F-4D97-AF65-F5344CB8AC3E}">
        <p14:creationId xmlns:p14="http://schemas.microsoft.com/office/powerpoint/2010/main" val="33507272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1AE090-2234-43E8-A4F2-03F1C1FC8856}"/>
              </a:ext>
            </a:extLst>
          </p:cNvPr>
          <p:cNvSpPr>
            <a:spLocks noGrp="1"/>
          </p:cNvSpPr>
          <p:nvPr>
            <p:ph type="title"/>
          </p:nvPr>
        </p:nvSpPr>
        <p:spPr/>
        <p:txBody>
          <a:bodyPr/>
          <a:lstStyle/>
          <a:p>
            <a:r>
              <a:rPr lang="en-IN" dirty="0"/>
              <a:t>HOTELSCOPE</a:t>
            </a:r>
            <a:br>
              <a:rPr lang="en-IN" dirty="0"/>
            </a:br>
            <a:r>
              <a:rPr lang="en-IN" sz="4400" dirty="0">
                <a:effectLst/>
                <a:latin typeface="Times New Roman" panose="02020603050405020304" pitchFamily="18" charset="0"/>
                <a:ea typeface="Times New Roman" panose="02020603050405020304" pitchFamily="18" charset="0"/>
              </a:rPr>
              <a:t>Insights on Hotel Experience.</a:t>
            </a:r>
            <a:endParaRPr lang="en-IN" dirty="0"/>
          </a:p>
        </p:txBody>
      </p:sp>
      <p:pic>
        <p:nvPicPr>
          <p:cNvPr id="5" name="Content Placeholder 4">
            <a:extLst>
              <a:ext uri="{FF2B5EF4-FFF2-40B4-BE49-F238E27FC236}">
                <a16:creationId xmlns:a16="http://schemas.microsoft.com/office/drawing/2014/main" id="{2480F6FE-BC4B-492B-B2C2-0FF55D02D73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44854" y="1828800"/>
            <a:ext cx="7829142" cy="4351338"/>
          </a:xfrm>
        </p:spPr>
      </p:pic>
    </p:spTree>
    <p:extLst>
      <p:ext uri="{BB962C8B-B14F-4D97-AF65-F5344CB8AC3E}">
        <p14:creationId xmlns:p14="http://schemas.microsoft.com/office/powerpoint/2010/main" val="4661607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5DAD3-C760-4C9A-B311-D3707AA4D302}"/>
              </a:ext>
            </a:extLst>
          </p:cNvPr>
          <p:cNvSpPr>
            <a:spLocks noGrp="1"/>
          </p:cNvSpPr>
          <p:nvPr>
            <p:ph type="title"/>
          </p:nvPr>
        </p:nvSpPr>
        <p:spPr/>
        <p:txBody>
          <a:bodyPr/>
          <a:lstStyle/>
          <a:p>
            <a:r>
              <a:rPr lang="en-IN" dirty="0"/>
              <a:t>HOTELSCOPE</a:t>
            </a:r>
            <a:br>
              <a:rPr lang="en-IN" dirty="0"/>
            </a:br>
            <a:r>
              <a:rPr lang="en-IN" sz="4400" dirty="0">
                <a:effectLst/>
                <a:latin typeface="Times New Roman" panose="02020603050405020304" pitchFamily="18" charset="0"/>
                <a:ea typeface="Times New Roman" panose="02020603050405020304" pitchFamily="18" charset="0"/>
              </a:rPr>
              <a:t>Insights on Hotel Experience.</a:t>
            </a:r>
            <a:endParaRPr lang="en-IN" dirty="0"/>
          </a:p>
        </p:txBody>
      </p:sp>
      <p:pic>
        <p:nvPicPr>
          <p:cNvPr id="5" name="Content Placeholder 4">
            <a:extLst>
              <a:ext uri="{FF2B5EF4-FFF2-40B4-BE49-F238E27FC236}">
                <a16:creationId xmlns:a16="http://schemas.microsoft.com/office/drawing/2014/main" id="{FAEFC1BC-8814-4144-81F5-555E67C65AA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68325" y="1828800"/>
            <a:ext cx="7782200" cy="4351338"/>
          </a:xfrm>
        </p:spPr>
      </p:pic>
    </p:spTree>
    <p:extLst>
      <p:ext uri="{BB962C8B-B14F-4D97-AF65-F5344CB8AC3E}">
        <p14:creationId xmlns:p14="http://schemas.microsoft.com/office/powerpoint/2010/main" val="2257597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9F4FAB-0886-4925-82C1-9AB84A22AB10}"/>
              </a:ext>
            </a:extLst>
          </p:cNvPr>
          <p:cNvSpPr>
            <a:spLocks noGrp="1"/>
          </p:cNvSpPr>
          <p:nvPr>
            <p:ph type="title"/>
          </p:nvPr>
        </p:nvSpPr>
        <p:spPr/>
        <p:txBody>
          <a:bodyPr/>
          <a:lstStyle/>
          <a:p>
            <a:r>
              <a:rPr lang="en-IN" dirty="0"/>
              <a:t>HOTELSCOPE</a:t>
            </a:r>
            <a:br>
              <a:rPr lang="en-IN" dirty="0"/>
            </a:br>
            <a:r>
              <a:rPr lang="en-IN" sz="4400" dirty="0">
                <a:effectLst/>
                <a:latin typeface="Times New Roman" panose="02020603050405020304" pitchFamily="18" charset="0"/>
                <a:ea typeface="Times New Roman" panose="02020603050405020304" pitchFamily="18" charset="0"/>
              </a:rPr>
              <a:t>Insights on Hotel Experience.</a:t>
            </a:r>
            <a:endParaRPr lang="en-IN" dirty="0"/>
          </a:p>
        </p:txBody>
      </p:sp>
      <p:sp>
        <p:nvSpPr>
          <p:cNvPr id="3" name="Content Placeholder 2">
            <a:extLst>
              <a:ext uri="{FF2B5EF4-FFF2-40B4-BE49-F238E27FC236}">
                <a16:creationId xmlns:a16="http://schemas.microsoft.com/office/drawing/2014/main" id="{6BB4DBCF-F0E3-4F23-9664-E538859AE3D6}"/>
              </a:ext>
            </a:extLst>
          </p:cNvPr>
          <p:cNvSpPr>
            <a:spLocks noGrp="1"/>
          </p:cNvSpPr>
          <p:nvPr>
            <p:ph idx="1"/>
          </p:nvPr>
        </p:nvSpPr>
        <p:spPr/>
        <p:txBody>
          <a:bodyPr/>
          <a:lstStyle/>
          <a:p>
            <a:r>
              <a:rPr lang="en-IN" dirty="0"/>
              <a:t>Steps required for the creation of this project.</a:t>
            </a:r>
            <a:br>
              <a:rPr lang="en-IN" dirty="0"/>
            </a:br>
            <a:endParaRPr lang="en-IN" dirty="0"/>
          </a:p>
          <a:p>
            <a:r>
              <a:rPr lang="en-IN" dirty="0"/>
              <a:t>Step 4: Calculation of the judging factor and grouping of all hotels in a particular area and city and calculating the number of guests visited.</a:t>
            </a:r>
            <a:br>
              <a:rPr lang="en-IN" dirty="0"/>
            </a:br>
            <a:endParaRPr lang="en-IN" dirty="0"/>
          </a:p>
          <a:p>
            <a:br>
              <a:rPr lang="en-IN" dirty="0"/>
            </a:br>
            <a:endParaRPr lang="en-IN" dirty="0"/>
          </a:p>
          <a:p>
            <a:endParaRPr lang="en-IN" dirty="0"/>
          </a:p>
        </p:txBody>
      </p:sp>
      <p:pic>
        <p:nvPicPr>
          <p:cNvPr id="5" name="Picture 4">
            <a:extLst>
              <a:ext uri="{FF2B5EF4-FFF2-40B4-BE49-F238E27FC236}">
                <a16:creationId xmlns:a16="http://schemas.microsoft.com/office/drawing/2014/main" id="{0F6DB1AA-280D-4F91-ADBA-65B68ACA0453}"/>
              </a:ext>
            </a:extLst>
          </p:cNvPr>
          <p:cNvPicPr>
            <a:picLocks noChangeAspect="1"/>
          </p:cNvPicPr>
          <p:nvPr/>
        </p:nvPicPr>
        <p:blipFill rotWithShape="1">
          <a:blip r:embed="rId2">
            <a:extLst>
              <a:ext uri="{28A0092B-C50C-407E-A947-70E740481C1C}">
                <a14:useLocalDpi xmlns:a14="http://schemas.microsoft.com/office/drawing/2010/main" val="0"/>
              </a:ext>
            </a:extLst>
          </a:blip>
          <a:srcRect b="42913"/>
          <a:stretch/>
        </p:blipFill>
        <p:spPr>
          <a:xfrm>
            <a:off x="1933408" y="3268664"/>
            <a:ext cx="7077564" cy="3428470"/>
          </a:xfrm>
          <a:prstGeom prst="rect">
            <a:avLst/>
          </a:prstGeom>
        </p:spPr>
      </p:pic>
    </p:spTree>
    <p:extLst>
      <p:ext uri="{BB962C8B-B14F-4D97-AF65-F5344CB8AC3E}">
        <p14:creationId xmlns:p14="http://schemas.microsoft.com/office/powerpoint/2010/main" val="42734468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5FB42B-3790-4333-B3F9-C275BEA2AA9C}"/>
              </a:ext>
            </a:extLst>
          </p:cNvPr>
          <p:cNvSpPr>
            <a:spLocks noGrp="1"/>
          </p:cNvSpPr>
          <p:nvPr>
            <p:ph type="title"/>
          </p:nvPr>
        </p:nvSpPr>
        <p:spPr/>
        <p:txBody>
          <a:bodyPr/>
          <a:lstStyle/>
          <a:p>
            <a:r>
              <a:rPr lang="en-IN" dirty="0"/>
              <a:t>HOTELSCOPE</a:t>
            </a:r>
            <a:br>
              <a:rPr lang="en-IN" dirty="0"/>
            </a:br>
            <a:r>
              <a:rPr lang="en-IN" sz="4400" dirty="0">
                <a:effectLst/>
                <a:latin typeface="Times New Roman" panose="02020603050405020304" pitchFamily="18" charset="0"/>
                <a:ea typeface="Times New Roman" panose="02020603050405020304" pitchFamily="18" charset="0"/>
              </a:rPr>
              <a:t>Insights on Hotel Experience.</a:t>
            </a:r>
            <a:endParaRPr lang="en-IN" dirty="0"/>
          </a:p>
        </p:txBody>
      </p:sp>
      <p:sp>
        <p:nvSpPr>
          <p:cNvPr id="3" name="Content Placeholder 2">
            <a:extLst>
              <a:ext uri="{FF2B5EF4-FFF2-40B4-BE49-F238E27FC236}">
                <a16:creationId xmlns:a16="http://schemas.microsoft.com/office/drawing/2014/main" id="{2C8DF0DE-7B8F-4ECE-8B61-F648AD1F317C}"/>
              </a:ext>
            </a:extLst>
          </p:cNvPr>
          <p:cNvSpPr>
            <a:spLocks noGrp="1"/>
          </p:cNvSpPr>
          <p:nvPr>
            <p:ph idx="1"/>
          </p:nvPr>
        </p:nvSpPr>
        <p:spPr/>
        <p:txBody>
          <a:bodyPr/>
          <a:lstStyle/>
          <a:p>
            <a:r>
              <a:rPr lang="en-IN" dirty="0"/>
              <a:t>Steps required for the creation of this project.</a:t>
            </a:r>
            <a:br>
              <a:rPr lang="en-IN" dirty="0"/>
            </a:br>
            <a:endParaRPr lang="en-IN" dirty="0"/>
          </a:p>
          <a:p>
            <a:r>
              <a:rPr lang="en-IN" dirty="0"/>
              <a:t>Step 5 :Creating a dashboard for the users to find the best hotels including the number of visits and scores at the same time for the stays.</a:t>
            </a:r>
          </a:p>
          <a:p>
            <a:br>
              <a:rPr lang="en-IN" dirty="0"/>
            </a:br>
            <a:endParaRPr lang="en-IN" dirty="0"/>
          </a:p>
          <a:p>
            <a:br>
              <a:rPr lang="en-IN" dirty="0"/>
            </a:br>
            <a:endParaRPr lang="en-IN" dirty="0"/>
          </a:p>
          <a:p>
            <a:endParaRPr lang="en-IN" dirty="0"/>
          </a:p>
        </p:txBody>
      </p:sp>
      <p:pic>
        <p:nvPicPr>
          <p:cNvPr id="5" name="Picture 4">
            <a:extLst>
              <a:ext uri="{FF2B5EF4-FFF2-40B4-BE49-F238E27FC236}">
                <a16:creationId xmlns:a16="http://schemas.microsoft.com/office/drawing/2014/main" id="{585471CB-2CCC-4AB8-A825-76FA3157F1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6836" y="3222603"/>
            <a:ext cx="4733431" cy="3605893"/>
          </a:xfrm>
          <a:prstGeom prst="rect">
            <a:avLst/>
          </a:prstGeom>
        </p:spPr>
      </p:pic>
    </p:spTree>
    <p:extLst>
      <p:ext uri="{BB962C8B-B14F-4D97-AF65-F5344CB8AC3E}">
        <p14:creationId xmlns:p14="http://schemas.microsoft.com/office/powerpoint/2010/main" val="29060938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F2C516-6598-4955-B6C0-C187699B6F15}"/>
              </a:ext>
            </a:extLst>
          </p:cNvPr>
          <p:cNvSpPr>
            <a:spLocks noGrp="1"/>
          </p:cNvSpPr>
          <p:nvPr>
            <p:ph type="title"/>
          </p:nvPr>
        </p:nvSpPr>
        <p:spPr/>
        <p:txBody>
          <a:bodyPr/>
          <a:lstStyle/>
          <a:p>
            <a:r>
              <a:rPr lang="en-IN" dirty="0"/>
              <a:t>HOTELSCOPE</a:t>
            </a:r>
            <a:br>
              <a:rPr lang="en-IN" dirty="0"/>
            </a:br>
            <a:r>
              <a:rPr lang="en-IN" sz="4400" dirty="0">
                <a:effectLst/>
                <a:latin typeface="Times New Roman" panose="02020603050405020304" pitchFamily="18" charset="0"/>
                <a:ea typeface="Times New Roman" panose="02020603050405020304" pitchFamily="18" charset="0"/>
              </a:rPr>
              <a:t>Insights on Hotel Experience.</a:t>
            </a:r>
            <a:endParaRPr lang="en-IN" dirty="0"/>
          </a:p>
        </p:txBody>
      </p:sp>
      <p:pic>
        <p:nvPicPr>
          <p:cNvPr id="5" name="Content Placeholder 4">
            <a:extLst>
              <a:ext uri="{FF2B5EF4-FFF2-40B4-BE49-F238E27FC236}">
                <a16:creationId xmlns:a16="http://schemas.microsoft.com/office/drawing/2014/main" id="{673EA93A-94D5-4AB2-A3C5-8B0DC060864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62253" y="1828800"/>
            <a:ext cx="6394344" cy="4351338"/>
          </a:xfrm>
        </p:spPr>
      </p:pic>
    </p:spTree>
    <p:extLst>
      <p:ext uri="{BB962C8B-B14F-4D97-AF65-F5344CB8AC3E}">
        <p14:creationId xmlns:p14="http://schemas.microsoft.com/office/powerpoint/2010/main" val="6375640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5259DA-A173-4EC8-8B7D-6A22D57C5D89}"/>
              </a:ext>
            </a:extLst>
          </p:cNvPr>
          <p:cNvSpPr>
            <a:spLocks noGrp="1"/>
          </p:cNvSpPr>
          <p:nvPr>
            <p:ph type="title"/>
          </p:nvPr>
        </p:nvSpPr>
        <p:spPr/>
        <p:txBody>
          <a:bodyPr/>
          <a:lstStyle/>
          <a:p>
            <a:r>
              <a:rPr lang="en-IN" dirty="0"/>
              <a:t>HOTELSCOPE</a:t>
            </a:r>
            <a:br>
              <a:rPr lang="en-IN" dirty="0"/>
            </a:br>
            <a:r>
              <a:rPr lang="en-IN" sz="4400" dirty="0">
                <a:effectLst/>
                <a:latin typeface="Times New Roman" panose="02020603050405020304" pitchFamily="18" charset="0"/>
                <a:ea typeface="Times New Roman" panose="02020603050405020304" pitchFamily="18" charset="0"/>
              </a:rPr>
              <a:t>Insights on Hotel Experience.</a:t>
            </a:r>
            <a:endParaRPr lang="en-IN" dirty="0"/>
          </a:p>
        </p:txBody>
      </p:sp>
      <p:pic>
        <p:nvPicPr>
          <p:cNvPr id="5" name="Content Placeholder 4">
            <a:extLst>
              <a:ext uri="{FF2B5EF4-FFF2-40B4-BE49-F238E27FC236}">
                <a16:creationId xmlns:a16="http://schemas.microsoft.com/office/drawing/2014/main" id="{FB88D951-0921-4C38-9108-27F0C9B6385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83171" y="1828800"/>
            <a:ext cx="3952508" cy="4351338"/>
          </a:xfrm>
        </p:spPr>
      </p:pic>
    </p:spTree>
    <p:extLst>
      <p:ext uri="{BB962C8B-B14F-4D97-AF65-F5344CB8AC3E}">
        <p14:creationId xmlns:p14="http://schemas.microsoft.com/office/powerpoint/2010/main" val="2603873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128FC-0B81-4662-A112-330A3DFE4E6E}"/>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280EF7BE-7345-4107-A2D4-18117849CAEA}"/>
              </a:ext>
            </a:extLst>
          </p:cNvPr>
          <p:cNvSpPr>
            <a:spLocks noGrp="1"/>
          </p:cNvSpPr>
          <p:nvPr>
            <p:ph idx="1"/>
          </p:nvPr>
        </p:nvSpPr>
        <p:spPr/>
        <p:txBody>
          <a:bodyPr/>
          <a:lstStyle/>
          <a:p>
            <a:pPr marL="0" indent="0">
              <a:buNone/>
            </a:pPr>
            <a:endParaRPr lang="en-GB" dirty="0"/>
          </a:p>
          <a:p>
            <a:r>
              <a:rPr lang="en-GB" dirty="0"/>
              <a:t>The “</a:t>
            </a:r>
            <a:r>
              <a:rPr lang="en-GB" dirty="0" err="1"/>
              <a:t>HotelScope</a:t>
            </a:r>
            <a:r>
              <a:rPr lang="en-GB" dirty="0"/>
              <a:t>” system effectively addresses the dual need of </a:t>
            </a:r>
            <a:r>
              <a:rPr lang="en-GB" dirty="0" err="1"/>
              <a:t>travelers</a:t>
            </a:r>
            <a:r>
              <a:rPr lang="en-GB" dirty="0"/>
              <a:t> and hotel administrators by providing a comprehensive evaluation of hotel performance. It calculates a Judging Factor based on user reviews and ratings, enabling travellers to make informed decisions. Simultaneously, it empowers hotel administrators to analyse customer feedback, identify areas for improvement, and enhance their services. With its scalable and modular design, the system is adaptable for future enhancements, such as advanced analytics and cloud integration, making it a valuable tool for improving transparency, user satisfaction, and service quality in the hospitality industry.</a:t>
            </a:r>
            <a:endParaRPr lang="en-IN" dirty="0"/>
          </a:p>
        </p:txBody>
      </p:sp>
    </p:spTree>
    <p:extLst>
      <p:ext uri="{BB962C8B-B14F-4D97-AF65-F5344CB8AC3E}">
        <p14:creationId xmlns:p14="http://schemas.microsoft.com/office/powerpoint/2010/main" val="1729088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836A1-9551-42BC-94C6-90012946A0A2}"/>
              </a:ext>
            </a:extLst>
          </p:cNvPr>
          <p:cNvSpPr>
            <a:spLocks noGrp="1"/>
          </p:cNvSpPr>
          <p:nvPr>
            <p:ph type="title"/>
          </p:nvPr>
        </p:nvSpPr>
        <p:spPr/>
        <p:txBody>
          <a:bodyPr>
            <a:normAutofit/>
          </a:bodyPr>
          <a:lstStyle/>
          <a:p>
            <a:r>
              <a:rPr lang="en-IN" dirty="0"/>
              <a:t>HOTELSCOPE</a:t>
            </a:r>
            <a:br>
              <a:rPr lang="en-IN" dirty="0"/>
            </a:br>
            <a:r>
              <a:rPr lang="en-IN" sz="4400" dirty="0">
                <a:effectLst/>
                <a:latin typeface="Times New Roman" panose="02020603050405020304" pitchFamily="18" charset="0"/>
                <a:ea typeface="Times New Roman" panose="02020603050405020304" pitchFamily="18" charset="0"/>
              </a:rPr>
              <a:t>Insights on Hotel Experience.</a:t>
            </a:r>
            <a:endParaRPr lang="en-IN" dirty="0"/>
          </a:p>
        </p:txBody>
      </p:sp>
      <p:sp>
        <p:nvSpPr>
          <p:cNvPr id="3" name="Content Placeholder 2">
            <a:extLst>
              <a:ext uri="{FF2B5EF4-FFF2-40B4-BE49-F238E27FC236}">
                <a16:creationId xmlns:a16="http://schemas.microsoft.com/office/drawing/2014/main" id="{FA4F0DF0-1BC1-466B-85E3-CF0F1AE0B1E3}"/>
              </a:ext>
            </a:extLst>
          </p:cNvPr>
          <p:cNvSpPr>
            <a:spLocks noGrp="1"/>
          </p:cNvSpPr>
          <p:nvPr>
            <p:ph idx="1"/>
          </p:nvPr>
        </p:nvSpPr>
        <p:spPr>
          <a:xfrm>
            <a:off x="1261872" y="2023533"/>
            <a:ext cx="8595360" cy="4156604"/>
          </a:xfrm>
        </p:spPr>
        <p:txBody>
          <a:bodyPr/>
          <a:lstStyle/>
          <a:p>
            <a:r>
              <a:rPr lang="en-GB" dirty="0"/>
              <a:t>The project </a:t>
            </a:r>
            <a:r>
              <a:rPr lang="en-GB" dirty="0" err="1"/>
              <a:t>HotelScope</a:t>
            </a:r>
            <a:r>
              <a:rPr lang="en-GB" dirty="0"/>
              <a:t> - Insights on Hotel Experience is a Python-based system designed to generate, </a:t>
            </a:r>
            <a:r>
              <a:rPr lang="en-GB" dirty="0" err="1"/>
              <a:t>analyze</a:t>
            </a:r>
            <a:r>
              <a:rPr lang="en-GB" dirty="0"/>
              <a:t>, and visualize synthetic data on hotel experiences across various locations. Using libraries like Faker and pandas, it simulates realistic data on customer demographics, visit details, and feedback scores, saved in Excel for analysis. Key features include user-driven filtering by demographics, visit purpose, and feedback, along with visualizations using matplotlib and seaborn. The Judging Factor, a weighted metric of customer satisfaction, helps rank hotels by area or city, highlighting top-rated, least-rated, and most/least visited hotels. This comprehensive tool empowers users with actionable insights for better decision-making.</a:t>
            </a:r>
            <a:endParaRPr lang="en-IN" dirty="0"/>
          </a:p>
        </p:txBody>
      </p:sp>
    </p:spTree>
    <p:extLst>
      <p:ext uri="{BB962C8B-B14F-4D97-AF65-F5344CB8AC3E}">
        <p14:creationId xmlns:p14="http://schemas.microsoft.com/office/powerpoint/2010/main" val="34619393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BBE7B2-0370-46D9-AC74-038495809894}"/>
              </a:ext>
            </a:extLst>
          </p:cNvPr>
          <p:cNvSpPr>
            <a:spLocks noGrp="1"/>
          </p:cNvSpPr>
          <p:nvPr>
            <p:ph type="title"/>
          </p:nvPr>
        </p:nvSpPr>
        <p:spPr/>
        <p:txBody>
          <a:bodyPr/>
          <a:lstStyle/>
          <a:p>
            <a:r>
              <a:rPr lang="en-IN" dirty="0"/>
              <a:t>HOTELSCOPE</a:t>
            </a:r>
            <a:br>
              <a:rPr lang="en-IN" dirty="0"/>
            </a:br>
            <a:r>
              <a:rPr lang="en-IN" sz="4400" dirty="0">
                <a:effectLst/>
                <a:latin typeface="Times New Roman" panose="02020603050405020304" pitchFamily="18" charset="0"/>
                <a:ea typeface="Times New Roman" panose="02020603050405020304" pitchFamily="18" charset="0"/>
              </a:rPr>
              <a:t>Insights on Hotel Experience.</a:t>
            </a:r>
            <a:endParaRPr lang="en-IN" dirty="0"/>
          </a:p>
        </p:txBody>
      </p:sp>
      <p:sp>
        <p:nvSpPr>
          <p:cNvPr id="3" name="Content Placeholder 2">
            <a:extLst>
              <a:ext uri="{FF2B5EF4-FFF2-40B4-BE49-F238E27FC236}">
                <a16:creationId xmlns:a16="http://schemas.microsoft.com/office/drawing/2014/main" id="{E4A46651-632C-41FF-8008-7FEDC8669450}"/>
              </a:ext>
            </a:extLst>
          </p:cNvPr>
          <p:cNvSpPr>
            <a:spLocks noGrp="1"/>
          </p:cNvSpPr>
          <p:nvPr>
            <p:ph idx="1"/>
          </p:nvPr>
        </p:nvSpPr>
        <p:spPr/>
        <p:txBody>
          <a:bodyPr>
            <a:normAutofit/>
          </a:bodyPr>
          <a:lstStyle/>
          <a:p>
            <a:pPr algn="ctr"/>
            <a:endParaRPr lang="en-IN" sz="3200" dirty="0"/>
          </a:p>
          <a:p>
            <a:pPr marL="0" indent="0" algn="ctr">
              <a:buNone/>
            </a:pPr>
            <a:endParaRPr lang="en-IN" sz="3200" dirty="0"/>
          </a:p>
          <a:p>
            <a:pPr algn="ctr"/>
            <a:r>
              <a:rPr lang="en-IN" sz="3200" dirty="0"/>
              <a:t>THANK YOU</a:t>
            </a:r>
          </a:p>
        </p:txBody>
      </p:sp>
    </p:spTree>
    <p:extLst>
      <p:ext uri="{BB962C8B-B14F-4D97-AF65-F5344CB8AC3E}">
        <p14:creationId xmlns:p14="http://schemas.microsoft.com/office/powerpoint/2010/main" val="38668459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8A1DC4-E328-474B-8BAB-C666276170E8}"/>
              </a:ext>
            </a:extLst>
          </p:cNvPr>
          <p:cNvSpPr>
            <a:spLocks noGrp="1"/>
          </p:cNvSpPr>
          <p:nvPr>
            <p:ph type="title"/>
          </p:nvPr>
        </p:nvSpPr>
        <p:spPr/>
        <p:txBody>
          <a:bodyPr/>
          <a:lstStyle/>
          <a:p>
            <a:r>
              <a:rPr lang="en-IN" dirty="0"/>
              <a:t>HOTELSCOPE</a:t>
            </a:r>
            <a:br>
              <a:rPr lang="en-IN" dirty="0"/>
            </a:br>
            <a:r>
              <a:rPr lang="en-IN" sz="4400" dirty="0">
                <a:effectLst/>
                <a:latin typeface="Times New Roman" panose="02020603050405020304" pitchFamily="18" charset="0"/>
                <a:ea typeface="Times New Roman" panose="02020603050405020304" pitchFamily="18" charset="0"/>
              </a:rPr>
              <a:t>Insights on Hotel Experience.</a:t>
            </a:r>
            <a:endParaRPr lang="en-IN" dirty="0"/>
          </a:p>
        </p:txBody>
      </p:sp>
      <p:sp>
        <p:nvSpPr>
          <p:cNvPr id="3" name="Content Placeholder 2">
            <a:extLst>
              <a:ext uri="{FF2B5EF4-FFF2-40B4-BE49-F238E27FC236}">
                <a16:creationId xmlns:a16="http://schemas.microsoft.com/office/drawing/2014/main" id="{388A23AC-AD39-43D6-93D7-77F691FA89A9}"/>
              </a:ext>
            </a:extLst>
          </p:cNvPr>
          <p:cNvSpPr>
            <a:spLocks noGrp="1"/>
          </p:cNvSpPr>
          <p:nvPr>
            <p:ph idx="1"/>
          </p:nvPr>
        </p:nvSpPr>
        <p:spPr/>
        <p:txBody>
          <a:bodyPr/>
          <a:lstStyle/>
          <a:p>
            <a:r>
              <a:rPr lang="en-IN" dirty="0"/>
              <a:t>Steps required for the creation of this project.</a:t>
            </a:r>
            <a:br>
              <a:rPr lang="en-IN" dirty="0"/>
            </a:br>
            <a:endParaRPr lang="en-IN" dirty="0"/>
          </a:p>
          <a:p>
            <a:r>
              <a:rPr lang="en-IN" dirty="0"/>
              <a:t>Step 1: Creation of template Microsoft form for the real time data to be taken from users.</a:t>
            </a:r>
            <a:br>
              <a:rPr lang="en-IN" dirty="0"/>
            </a:br>
            <a:endParaRPr lang="en-IN" dirty="0"/>
          </a:p>
          <a:p>
            <a:br>
              <a:rPr lang="en-IN" dirty="0"/>
            </a:br>
            <a:endParaRPr lang="en-IN" dirty="0"/>
          </a:p>
        </p:txBody>
      </p:sp>
      <p:pic>
        <p:nvPicPr>
          <p:cNvPr id="7" name="Picture 6">
            <a:extLst>
              <a:ext uri="{FF2B5EF4-FFF2-40B4-BE49-F238E27FC236}">
                <a16:creationId xmlns:a16="http://schemas.microsoft.com/office/drawing/2014/main" id="{E1662236-31F6-449C-8101-4FBBE4D84141}"/>
              </a:ext>
            </a:extLst>
          </p:cNvPr>
          <p:cNvPicPr>
            <a:picLocks noChangeAspect="1"/>
          </p:cNvPicPr>
          <p:nvPr/>
        </p:nvPicPr>
        <p:blipFill>
          <a:blip r:embed="rId2"/>
          <a:stretch>
            <a:fillRect/>
          </a:stretch>
        </p:blipFill>
        <p:spPr>
          <a:xfrm>
            <a:off x="1618498" y="3293241"/>
            <a:ext cx="7444114" cy="2886896"/>
          </a:xfrm>
          <a:prstGeom prst="rect">
            <a:avLst/>
          </a:prstGeom>
        </p:spPr>
      </p:pic>
    </p:spTree>
    <p:extLst>
      <p:ext uri="{BB962C8B-B14F-4D97-AF65-F5344CB8AC3E}">
        <p14:creationId xmlns:p14="http://schemas.microsoft.com/office/powerpoint/2010/main" val="12139547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9676D7-CDEF-43B8-B4EA-90BEC8606018}"/>
              </a:ext>
            </a:extLst>
          </p:cNvPr>
          <p:cNvSpPr>
            <a:spLocks noGrp="1"/>
          </p:cNvSpPr>
          <p:nvPr>
            <p:ph type="title"/>
          </p:nvPr>
        </p:nvSpPr>
        <p:spPr/>
        <p:txBody>
          <a:bodyPr/>
          <a:lstStyle/>
          <a:p>
            <a:r>
              <a:rPr lang="en-IN" dirty="0"/>
              <a:t>HOTELSCOPE</a:t>
            </a:r>
            <a:br>
              <a:rPr lang="en-IN" dirty="0"/>
            </a:br>
            <a:r>
              <a:rPr lang="en-IN" sz="4400" dirty="0">
                <a:effectLst/>
                <a:latin typeface="Times New Roman" panose="02020603050405020304" pitchFamily="18" charset="0"/>
                <a:ea typeface="Times New Roman" panose="02020603050405020304" pitchFamily="18" charset="0"/>
              </a:rPr>
              <a:t>Insights on Hotel Experience.</a:t>
            </a:r>
            <a:endParaRPr lang="en-IN" dirty="0"/>
          </a:p>
        </p:txBody>
      </p:sp>
      <p:pic>
        <p:nvPicPr>
          <p:cNvPr id="5" name="Content Placeholder 4">
            <a:extLst>
              <a:ext uri="{FF2B5EF4-FFF2-40B4-BE49-F238E27FC236}">
                <a16:creationId xmlns:a16="http://schemas.microsoft.com/office/drawing/2014/main" id="{FF4ACB3F-8B52-4D56-9A9A-CB70F18A64B1}"/>
              </a:ext>
            </a:extLst>
          </p:cNvPr>
          <p:cNvPicPr>
            <a:picLocks noGrp="1" noChangeAspect="1"/>
          </p:cNvPicPr>
          <p:nvPr>
            <p:ph idx="1"/>
          </p:nvPr>
        </p:nvPicPr>
        <p:blipFill>
          <a:blip r:embed="rId2"/>
          <a:stretch>
            <a:fillRect/>
          </a:stretch>
        </p:blipFill>
        <p:spPr>
          <a:xfrm>
            <a:off x="1262063" y="1962158"/>
            <a:ext cx="8594725" cy="4084621"/>
          </a:xfrm>
        </p:spPr>
      </p:pic>
    </p:spTree>
    <p:extLst>
      <p:ext uri="{BB962C8B-B14F-4D97-AF65-F5344CB8AC3E}">
        <p14:creationId xmlns:p14="http://schemas.microsoft.com/office/powerpoint/2010/main" val="3997265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CC147-599E-4E4B-9022-5905091DE28E}"/>
              </a:ext>
            </a:extLst>
          </p:cNvPr>
          <p:cNvSpPr>
            <a:spLocks noGrp="1"/>
          </p:cNvSpPr>
          <p:nvPr>
            <p:ph type="title"/>
          </p:nvPr>
        </p:nvSpPr>
        <p:spPr/>
        <p:txBody>
          <a:bodyPr/>
          <a:lstStyle/>
          <a:p>
            <a:r>
              <a:rPr lang="en-IN" dirty="0"/>
              <a:t>HOTELSCOPE</a:t>
            </a:r>
            <a:br>
              <a:rPr lang="en-IN" dirty="0"/>
            </a:br>
            <a:r>
              <a:rPr lang="en-IN" sz="4400" dirty="0">
                <a:effectLst/>
                <a:latin typeface="Times New Roman" panose="02020603050405020304" pitchFamily="18" charset="0"/>
                <a:ea typeface="Times New Roman" panose="02020603050405020304" pitchFamily="18" charset="0"/>
              </a:rPr>
              <a:t>Insights on Hotel Experience.</a:t>
            </a:r>
            <a:endParaRPr lang="en-IN" dirty="0"/>
          </a:p>
        </p:txBody>
      </p:sp>
      <p:sp>
        <p:nvSpPr>
          <p:cNvPr id="3" name="Content Placeholder 2">
            <a:extLst>
              <a:ext uri="{FF2B5EF4-FFF2-40B4-BE49-F238E27FC236}">
                <a16:creationId xmlns:a16="http://schemas.microsoft.com/office/drawing/2014/main" id="{F2D96146-8261-41C6-B612-77233520CE9E}"/>
              </a:ext>
            </a:extLst>
          </p:cNvPr>
          <p:cNvSpPr>
            <a:spLocks noGrp="1"/>
          </p:cNvSpPr>
          <p:nvPr>
            <p:ph idx="1"/>
          </p:nvPr>
        </p:nvSpPr>
        <p:spPr/>
        <p:txBody>
          <a:bodyPr/>
          <a:lstStyle/>
          <a:p>
            <a:r>
              <a:rPr lang="en-IN" dirty="0"/>
              <a:t>Steps required for the creation of this project.</a:t>
            </a:r>
            <a:br>
              <a:rPr lang="en-IN" dirty="0"/>
            </a:br>
            <a:endParaRPr lang="en-IN" dirty="0"/>
          </a:p>
          <a:p>
            <a:r>
              <a:rPr lang="en-IN" dirty="0"/>
              <a:t>Step 2: Generating large amount of data using python code from the given template gathered and storing it in the xlsx format.</a:t>
            </a:r>
          </a:p>
          <a:p>
            <a:br>
              <a:rPr lang="en-IN" dirty="0"/>
            </a:br>
            <a:endParaRPr lang="en-IN" dirty="0"/>
          </a:p>
          <a:p>
            <a:br>
              <a:rPr lang="en-IN" dirty="0"/>
            </a:br>
            <a:endParaRPr lang="en-IN" dirty="0"/>
          </a:p>
          <a:p>
            <a:endParaRPr lang="en-IN" dirty="0"/>
          </a:p>
        </p:txBody>
      </p:sp>
      <p:pic>
        <p:nvPicPr>
          <p:cNvPr id="5" name="Picture 4">
            <a:extLst>
              <a:ext uri="{FF2B5EF4-FFF2-40B4-BE49-F238E27FC236}">
                <a16:creationId xmlns:a16="http://schemas.microsoft.com/office/drawing/2014/main" id="{90AB4E0B-333B-4B33-83E1-32635796F9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1872" y="3186467"/>
            <a:ext cx="9762067" cy="2976428"/>
          </a:xfrm>
          <a:prstGeom prst="rect">
            <a:avLst/>
          </a:prstGeom>
        </p:spPr>
      </p:pic>
    </p:spTree>
    <p:extLst>
      <p:ext uri="{BB962C8B-B14F-4D97-AF65-F5344CB8AC3E}">
        <p14:creationId xmlns:p14="http://schemas.microsoft.com/office/powerpoint/2010/main" val="7559610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674649-C188-41A5-8A9B-8B8CCF58B6B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75D4795-C7E5-49F6-B76D-CB1AB64FEBFF}"/>
              </a:ext>
            </a:extLst>
          </p:cNvPr>
          <p:cNvSpPr>
            <a:spLocks noGrp="1"/>
          </p:cNvSpPr>
          <p:nvPr>
            <p:ph idx="1"/>
          </p:nvPr>
        </p:nvSpPr>
        <p:spPr/>
        <p:txBody>
          <a:bodyPr/>
          <a:lstStyle/>
          <a:p>
            <a:r>
              <a:rPr lang="en-IN" dirty="0"/>
              <a:t>Steps required for the creation of this project.</a:t>
            </a:r>
            <a:br>
              <a:rPr lang="en-IN" dirty="0"/>
            </a:br>
            <a:endParaRPr lang="en-IN" dirty="0"/>
          </a:p>
          <a:p>
            <a:r>
              <a:rPr lang="en-IN" dirty="0"/>
              <a:t>Step 3: Performing analytics and categorization on the large dataset acquired implementing through various graphs using multiple factors.</a:t>
            </a:r>
            <a:br>
              <a:rPr lang="en-IN" dirty="0"/>
            </a:br>
            <a:endParaRPr lang="en-IN" dirty="0"/>
          </a:p>
          <a:p>
            <a:br>
              <a:rPr lang="en-IN" dirty="0"/>
            </a:br>
            <a:endParaRPr lang="en-IN" dirty="0"/>
          </a:p>
          <a:p>
            <a:endParaRPr lang="en-IN" dirty="0"/>
          </a:p>
        </p:txBody>
      </p:sp>
      <p:pic>
        <p:nvPicPr>
          <p:cNvPr id="5" name="Picture 4">
            <a:extLst>
              <a:ext uri="{FF2B5EF4-FFF2-40B4-BE49-F238E27FC236}">
                <a16:creationId xmlns:a16="http://schemas.microsoft.com/office/drawing/2014/main" id="{42C4B932-D370-4E7A-9ECD-B92ACA4535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2460" y="3429000"/>
            <a:ext cx="7482273" cy="2830082"/>
          </a:xfrm>
          <a:prstGeom prst="rect">
            <a:avLst/>
          </a:prstGeom>
        </p:spPr>
      </p:pic>
    </p:spTree>
    <p:extLst>
      <p:ext uri="{BB962C8B-B14F-4D97-AF65-F5344CB8AC3E}">
        <p14:creationId xmlns:p14="http://schemas.microsoft.com/office/powerpoint/2010/main" val="33181374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34201C-2CBB-4556-AD5F-E0120AA9D3EA}"/>
              </a:ext>
            </a:extLst>
          </p:cNvPr>
          <p:cNvSpPr>
            <a:spLocks noGrp="1"/>
          </p:cNvSpPr>
          <p:nvPr>
            <p:ph type="title"/>
          </p:nvPr>
        </p:nvSpPr>
        <p:spPr/>
        <p:txBody>
          <a:bodyPr/>
          <a:lstStyle/>
          <a:p>
            <a:r>
              <a:rPr lang="en-IN" dirty="0"/>
              <a:t>HOTELSCOPE</a:t>
            </a:r>
            <a:br>
              <a:rPr lang="en-IN" dirty="0"/>
            </a:br>
            <a:r>
              <a:rPr lang="en-IN" sz="4400" dirty="0">
                <a:effectLst/>
                <a:latin typeface="Times New Roman" panose="02020603050405020304" pitchFamily="18" charset="0"/>
                <a:ea typeface="Times New Roman" panose="02020603050405020304" pitchFamily="18" charset="0"/>
              </a:rPr>
              <a:t>Insights on Hotel Experience.</a:t>
            </a:r>
            <a:endParaRPr lang="en-IN" dirty="0"/>
          </a:p>
        </p:txBody>
      </p:sp>
      <p:pic>
        <p:nvPicPr>
          <p:cNvPr id="5" name="Content Placeholder 4">
            <a:extLst>
              <a:ext uri="{FF2B5EF4-FFF2-40B4-BE49-F238E27FC236}">
                <a16:creationId xmlns:a16="http://schemas.microsoft.com/office/drawing/2014/main" id="{981C412F-7DC3-4A1D-9453-D9002CF1A53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30543" y="1828800"/>
            <a:ext cx="7257765" cy="4351338"/>
          </a:xfrm>
        </p:spPr>
      </p:pic>
    </p:spTree>
    <p:extLst>
      <p:ext uri="{BB962C8B-B14F-4D97-AF65-F5344CB8AC3E}">
        <p14:creationId xmlns:p14="http://schemas.microsoft.com/office/powerpoint/2010/main" val="15507680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3D449F-49CB-443B-9B9E-1938B3CE7653}"/>
              </a:ext>
            </a:extLst>
          </p:cNvPr>
          <p:cNvSpPr>
            <a:spLocks noGrp="1"/>
          </p:cNvSpPr>
          <p:nvPr>
            <p:ph type="title"/>
          </p:nvPr>
        </p:nvSpPr>
        <p:spPr/>
        <p:txBody>
          <a:bodyPr/>
          <a:lstStyle/>
          <a:p>
            <a:r>
              <a:rPr lang="en-IN" dirty="0"/>
              <a:t>HOTELSCOPE</a:t>
            </a:r>
            <a:br>
              <a:rPr lang="en-IN" dirty="0"/>
            </a:br>
            <a:r>
              <a:rPr lang="en-IN" sz="4400" dirty="0">
                <a:effectLst/>
                <a:latin typeface="Times New Roman" panose="02020603050405020304" pitchFamily="18" charset="0"/>
                <a:ea typeface="Times New Roman" panose="02020603050405020304" pitchFamily="18" charset="0"/>
              </a:rPr>
              <a:t>Insights on Hotel Experience.</a:t>
            </a:r>
            <a:endParaRPr lang="en-IN" dirty="0"/>
          </a:p>
        </p:txBody>
      </p:sp>
      <p:pic>
        <p:nvPicPr>
          <p:cNvPr id="5" name="Content Placeholder 4">
            <a:extLst>
              <a:ext uri="{FF2B5EF4-FFF2-40B4-BE49-F238E27FC236}">
                <a16:creationId xmlns:a16="http://schemas.microsoft.com/office/drawing/2014/main" id="{72E5F305-2807-496D-B494-6A4670F3448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06940" y="1828800"/>
            <a:ext cx="7704970" cy="4351338"/>
          </a:xfrm>
        </p:spPr>
      </p:pic>
    </p:spTree>
    <p:extLst>
      <p:ext uri="{BB962C8B-B14F-4D97-AF65-F5344CB8AC3E}">
        <p14:creationId xmlns:p14="http://schemas.microsoft.com/office/powerpoint/2010/main" val="3987311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2A78E-F080-49A1-9AF2-D5945C126F5B}"/>
              </a:ext>
            </a:extLst>
          </p:cNvPr>
          <p:cNvSpPr>
            <a:spLocks noGrp="1"/>
          </p:cNvSpPr>
          <p:nvPr>
            <p:ph type="title"/>
          </p:nvPr>
        </p:nvSpPr>
        <p:spPr/>
        <p:txBody>
          <a:bodyPr/>
          <a:lstStyle/>
          <a:p>
            <a:r>
              <a:rPr lang="en-IN" dirty="0"/>
              <a:t>HOTELSCOPE</a:t>
            </a:r>
            <a:br>
              <a:rPr lang="en-IN" dirty="0"/>
            </a:br>
            <a:r>
              <a:rPr lang="en-IN" sz="4400" dirty="0">
                <a:effectLst/>
                <a:latin typeface="Times New Roman" panose="02020603050405020304" pitchFamily="18" charset="0"/>
                <a:ea typeface="Times New Roman" panose="02020603050405020304" pitchFamily="18" charset="0"/>
              </a:rPr>
              <a:t>Insights on Hotel Experience.</a:t>
            </a:r>
            <a:endParaRPr lang="en-IN" dirty="0"/>
          </a:p>
        </p:txBody>
      </p:sp>
      <p:pic>
        <p:nvPicPr>
          <p:cNvPr id="5" name="Content Placeholder 4">
            <a:extLst>
              <a:ext uri="{FF2B5EF4-FFF2-40B4-BE49-F238E27FC236}">
                <a16:creationId xmlns:a16="http://schemas.microsoft.com/office/drawing/2014/main" id="{F0A8B306-C512-468A-AC52-B27E8229171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49369" y="1828800"/>
            <a:ext cx="8020113" cy="4351338"/>
          </a:xfrm>
        </p:spPr>
      </p:pic>
    </p:spTree>
    <p:extLst>
      <p:ext uri="{BB962C8B-B14F-4D97-AF65-F5344CB8AC3E}">
        <p14:creationId xmlns:p14="http://schemas.microsoft.com/office/powerpoint/2010/main" val="609468540"/>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docProps/app.xml><?xml version="1.0" encoding="utf-8"?>
<Properties xmlns="http://schemas.openxmlformats.org/officeDocument/2006/extended-properties" xmlns:vt="http://schemas.openxmlformats.org/officeDocument/2006/docPropsVTypes">
  <Template>TM03457515[[fn=View]]</Template>
  <TotalTime>33</TotalTime>
  <Words>557</Words>
  <Application>Microsoft Office PowerPoint</Application>
  <PresentationFormat>Widescreen</PresentationFormat>
  <Paragraphs>46</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Century Schoolbook</vt:lpstr>
      <vt:lpstr>Times New Roman</vt:lpstr>
      <vt:lpstr>Wingdings 2</vt:lpstr>
      <vt:lpstr>View</vt:lpstr>
      <vt:lpstr>HOTELSCOPE Insights on Hotel Experience. </vt:lpstr>
      <vt:lpstr>HOTELSCOPE Insights on Hotel Experience.</vt:lpstr>
      <vt:lpstr>HOTELSCOPE Insights on Hotel Experience.</vt:lpstr>
      <vt:lpstr>HOTELSCOPE Insights on Hotel Experience.</vt:lpstr>
      <vt:lpstr>HOTELSCOPE Insights on Hotel Experience.</vt:lpstr>
      <vt:lpstr>PowerPoint Presentation</vt:lpstr>
      <vt:lpstr>HOTELSCOPE Insights on Hotel Experience.</vt:lpstr>
      <vt:lpstr>HOTELSCOPE Insights on Hotel Experience.</vt:lpstr>
      <vt:lpstr>HOTELSCOPE Insights on Hotel Experience.</vt:lpstr>
      <vt:lpstr>HOTELSCOPE Insights on Hotel Experience.</vt:lpstr>
      <vt:lpstr>HOTELSCOPE Insights on Hotel Experience.</vt:lpstr>
      <vt:lpstr>HOTELSCOPE Insights on Hotel Experience.</vt:lpstr>
      <vt:lpstr>HOTELSCOPE Insights on Hotel Experience.</vt:lpstr>
      <vt:lpstr>HOTELSCOPE Insights on Hotel Experience.</vt:lpstr>
      <vt:lpstr>HOTELSCOPE Insights on Hotel Experience.</vt:lpstr>
      <vt:lpstr>HOTELSCOPE Insights on Hotel Experience.</vt:lpstr>
      <vt:lpstr>HOTELSCOPE Insights on Hotel Experience.</vt:lpstr>
      <vt:lpstr>HOTELSCOPE Insights on Hotel Experience.</vt:lpstr>
      <vt:lpstr>Conclusion</vt:lpstr>
      <vt:lpstr>HOTELSCOPE Insights on Hotel Experience.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HOTELSCOPE Insights on Hotel Experience.</dc:title>
  <dc:creator>Aryan Singh</dc:creator>
  <cp:lastModifiedBy>Aryan Singh</cp:lastModifiedBy>
  <cp:revision>4</cp:revision>
  <dcterms:created xsi:type="dcterms:W3CDTF">2024-11-20T06:50:30Z</dcterms:created>
  <dcterms:modified xsi:type="dcterms:W3CDTF">2024-11-20T07:23:53Z</dcterms:modified>
</cp:coreProperties>
</file>