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a7409854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a7409854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a74098545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a74098545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a7409854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a7409854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a74098545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a74098545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43d1ffc0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43d1ffc0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a74098545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a74098545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a74098545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a74098545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43d1ffc0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43d1ffc0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43d1ffc0b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43d1ffc0b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699418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2971799" y="4402931"/>
            <a:ext cx="36705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7956718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14350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14349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14352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366421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730253" y="1663700"/>
            <a:ext cx="35319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8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514351" y="2152651"/>
            <a:ext cx="3747600" cy="21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3"/>
          </p:nvPr>
        </p:nvSpPr>
        <p:spPr>
          <a:xfrm>
            <a:off x="4572002" y="1670050"/>
            <a:ext cx="3542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8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4"/>
          </p:nvPr>
        </p:nvSpPr>
        <p:spPr>
          <a:xfrm>
            <a:off x="4367612" y="2152651"/>
            <a:ext cx="3746400" cy="21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14350" y="1555750"/>
            <a:ext cx="2760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486151" y="457201"/>
            <a:ext cx="46269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514350" y="2584450"/>
            <a:ext cx="276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514350" y="1200150"/>
            <a:ext cx="4623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sz="21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>
            <a:spLocks noGrp="1"/>
          </p:cNvSpPr>
          <p:nvPr>
            <p:ph type="pic" idx="2"/>
          </p:nvPr>
        </p:nvSpPr>
        <p:spPr>
          <a:xfrm>
            <a:off x="5652190" y="685800"/>
            <a:ext cx="2460600" cy="3429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50"/>
              </a:srgbClr>
            </a:outerShdw>
          </a:effectLst>
        </p:spPr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514350" y="2228850"/>
            <a:ext cx="4623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514350" y="3549649"/>
            <a:ext cx="7598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>
            <a:spLocks noGrp="1"/>
          </p:cNvSpPr>
          <p:nvPr>
            <p:ph type="pic" idx="2"/>
          </p:nvPr>
        </p:nvSpPr>
        <p:spPr>
          <a:xfrm>
            <a:off x="1028700" y="699084"/>
            <a:ext cx="6570000" cy="2373600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50"/>
              </a:srgbClr>
            </a:outerShdw>
          </a:effectLst>
        </p:spPr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514350" y="3974702"/>
            <a:ext cx="75987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514351" y="457201"/>
            <a:ext cx="75987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39" name="Google Shape;139;p25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823406" y="2514600"/>
            <a:ext cx="7004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515599" y="3257550"/>
            <a:ext cx="76143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514352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514351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56" name="Google Shape;156;p27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514350" y="2914650"/>
            <a:ext cx="760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2"/>
          </p:nvPr>
        </p:nvSpPr>
        <p:spPr>
          <a:xfrm>
            <a:off x="514349" y="3581400"/>
            <a:ext cx="7601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514351" y="457201"/>
            <a:ext cx="759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514351" y="2628900"/>
            <a:ext cx="75987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cap="none">
                <a:solidFill>
                  <a:schemeClr val="lt1"/>
                </a:solidFill>
              </a:defRPr>
            </a:lvl1pPr>
            <a:lvl2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2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 rot="5400000">
            <a:off x="2945119" y="-824350"/>
            <a:ext cx="2736900" cy="7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 rot="5400000">
            <a:off x="5360421" y="1590899"/>
            <a:ext cx="3886200" cy="16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 rot="5400000">
            <a:off x="1508337" y="-536700"/>
            <a:ext cx="3886200" cy="5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801075" y="1627650"/>
            <a:ext cx="7584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F7F7F7"/>
                </a:solidFill>
              </a:rPr>
              <a:t> </a:t>
            </a:r>
            <a:r>
              <a:rPr lang="en-GB" sz="2800" b="1" dirty="0">
                <a:solidFill>
                  <a:srgbClr val="F7F7F7"/>
                </a:solidFill>
              </a:rPr>
              <a:t>Machine Learning Model for Course / University  Recommendation</a:t>
            </a:r>
            <a:endParaRPr sz="3500" b="1" dirty="0"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279550" y="2632025"/>
            <a:ext cx="48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142700" y="3326825"/>
            <a:ext cx="3877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9900"/>
                </a:solidFill>
              </a:rPr>
              <a:t>Presented By:</a:t>
            </a:r>
            <a:endParaRPr sz="1700" b="1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7F7F7"/>
                </a:solidFill>
              </a:rPr>
              <a:t>Aryan Karki </a:t>
            </a:r>
            <a:endParaRPr sz="1500" b="1">
              <a:solidFill>
                <a:srgbClr val="F7F7F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7F7F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5336700" y="3326825"/>
            <a:ext cx="38073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9900"/>
                </a:solidFill>
              </a:rPr>
              <a:t>Presented To:</a:t>
            </a:r>
            <a:endParaRPr sz="1700" b="1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lt1"/>
                </a:solidFill>
              </a:rPr>
              <a:t>Uhdam.com Group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2179425" y="246125"/>
            <a:ext cx="48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2442375" y="330275"/>
            <a:ext cx="419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lt1"/>
                </a:solidFill>
              </a:rPr>
              <a:t>Project Presentation</a:t>
            </a:r>
            <a:endParaRPr sz="2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2074225" y="172500"/>
            <a:ext cx="4764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9900"/>
                </a:solidFill>
              </a:rPr>
              <a:t>Introduction </a:t>
            </a:r>
            <a:endParaRPr sz="2700" b="1">
              <a:solidFill>
                <a:srgbClr val="FF9900"/>
              </a:solidFill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149350" y="1056050"/>
            <a:ext cx="88251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GB" sz="2100" b="1" dirty="0">
                <a:solidFill>
                  <a:schemeClr val="lt1"/>
                </a:solidFill>
              </a:rPr>
              <a:t>Objective: </a:t>
            </a:r>
            <a:r>
              <a:rPr lang="en-GB" sz="2100" dirty="0">
                <a:solidFill>
                  <a:schemeClr val="lt1"/>
                </a:solidFill>
              </a:rPr>
              <a:t>Develop a course recommender system based on student preferences.</a:t>
            </a:r>
            <a:endParaRPr sz="2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lt1"/>
              </a:solidFill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GB" sz="2100" b="1" dirty="0">
                <a:solidFill>
                  <a:schemeClr val="lt1"/>
                </a:solidFill>
              </a:rPr>
              <a:t>Dataset: </a:t>
            </a:r>
            <a:r>
              <a:rPr lang="en-GB" sz="2100" dirty="0">
                <a:solidFill>
                  <a:schemeClr val="lt1"/>
                </a:solidFill>
              </a:rPr>
              <a:t>University information and eligibility criterion of 50 Australian Universities. </a:t>
            </a:r>
            <a:endParaRPr sz="2100" dirty="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lt1"/>
              </a:solidFill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GB" sz="2100" b="1" dirty="0">
                <a:solidFill>
                  <a:schemeClr val="lt1"/>
                </a:solidFill>
              </a:rPr>
              <a:t>Importance: </a:t>
            </a:r>
            <a:r>
              <a:rPr lang="en-GB" sz="2100" dirty="0">
                <a:solidFill>
                  <a:schemeClr val="lt1"/>
                </a:solidFill>
              </a:rPr>
              <a:t>Enhance student experiences and facilitate informed decision-making.</a:t>
            </a:r>
            <a:endParaRPr sz="2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/>
        </p:nvSpPr>
        <p:spPr>
          <a:xfrm>
            <a:off x="2410825" y="204050"/>
            <a:ext cx="4396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9900"/>
                </a:solidFill>
              </a:rPr>
              <a:t>Overview</a:t>
            </a:r>
            <a:endParaRPr sz="2700" b="1">
              <a:solidFill>
                <a:srgbClr val="FF9900"/>
              </a:solidFill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233525" y="1035025"/>
            <a:ext cx="85200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Exploration and Analysis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Preprocessing and Feature Engineering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Building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Evaluation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Integration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4430425" y="1476800"/>
            <a:ext cx="357600" cy="27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4430425" y="2123550"/>
            <a:ext cx="357600" cy="27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4430425" y="2770300"/>
            <a:ext cx="357600" cy="27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4430425" y="3417050"/>
            <a:ext cx="357600" cy="27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430425" y="4063800"/>
            <a:ext cx="357600" cy="27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2494975" y="193550"/>
            <a:ext cx="3912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Key Insights </a:t>
            </a:r>
            <a:endParaRPr sz="2700"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70250" y="1192775"/>
            <a:ext cx="82464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Addressed missing values and inconsistencies in the dataset. ( handled different cases)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Chose </a:t>
            </a: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matrix factorization</a:t>
            </a: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TruncatedSVD (Singular Value Decomposition)</a:t>
            </a: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Accommodates mixed data types, provides latent factors for recommendation (reduced dimensionality), computational efficiency.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Implemented a user-friendly interface for easy interaction. (with streamlit library)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50" y="152400"/>
            <a:ext cx="81492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2263550" y="288200"/>
            <a:ext cx="4081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9900"/>
                </a:solidFill>
              </a:rPr>
              <a:t>Challenges Faced</a:t>
            </a:r>
            <a:endParaRPr sz="2700" b="1">
              <a:solidFill>
                <a:srgbClr val="FF9900"/>
              </a:solidFill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164850" y="1497825"/>
            <a:ext cx="88143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GB" sz="2100" b="1">
                <a:solidFill>
                  <a:schemeClr val="lt1"/>
                </a:solidFill>
              </a:rPr>
              <a:t>Data Quality</a:t>
            </a:r>
            <a:r>
              <a:rPr lang="en-GB" sz="2100">
                <a:solidFill>
                  <a:schemeClr val="lt1"/>
                </a:solidFill>
              </a:rPr>
              <a:t>: Inconsistent and incomplete data requiring heavy   preprocessing required. </a:t>
            </a:r>
            <a:br>
              <a:rPr lang="en-GB" sz="2100">
                <a:solidFill>
                  <a:schemeClr val="lt1"/>
                </a:solidFill>
              </a:rPr>
            </a:br>
            <a:endParaRPr sz="210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GB" sz="2100" b="1">
                <a:solidFill>
                  <a:schemeClr val="lt1"/>
                </a:solidFill>
              </a:rPr>
              <a:t>No labeled data</a:t>
            </a:r>
            <a:r>
              <a:rPr lang="en-GB" sz="2100">
                <a:solidFill>
                  <a:schemeClr val="lt1"/>
                </a:solidFill>
              </a:rPr>
              <a:t>: lack of labeled data, user feedback data or ground truth data made evaluation of model very difficult.</a:t>
            </a:r>
            <a:endParaRPr sz="21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GB" sz="2100" b="1">
                <a:solidFill>
                  <a:schemeClr val="lt1"/>
                </a:solidFill>
              </a:rPr>
              <a:t>Interpretability</a:t>
            </a:r>
            <a:r>
              <a:rPr lang="en-GB" sz="2100">
                <a:solidFill>
                  <a:schemeClr val="lt1"/>
                </a:solidFill>
              </a:rPr>
              <a:t>: Strived to provide transparent and explainable recommendations within the given data parameters. 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/>
        </p:nvSpPr>
        <p:spPr>
          <a:xfrm>
            <a:off x="2347700" y="204050"/>
            <a:ext cx="43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1332150" y="246125"/>
            <a:ext cx="6479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Additional Improvements &amp; Extensions </a:t>
            </a:r>
            <a:endParaRPr sz="2700"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212100" y="863250"/>
            <a:ext cx="87198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Features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Student demographics, Academic Performance, Course Prerequisites and/or Student Reviews. 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Hybrid Recommender Systems: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collaborative filtering and content-based filtering, leading to more accurate and diverse recommendations. 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Feedback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Incorporating user feedback greatly enhances the recommendation system.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Contextual Recommendations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Time of the year, Current trends in the job market, or personalised career goals can further enhance the relevance and timeliness of the recommendations.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/>
        </p:nvSpPr>
        <p:spPr>
          <a:xfrm>
            <a:off x="2794350" y="267150"/>
            <a:ext cx="3555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 sz="2700"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349200" y="1203300"/>
            <a:ext cx="82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391275" y="1119150"/>
            <a:ext cx="849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506975" y="1087600"/>
            <a:ext cx="87303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recommender system developed to empower student choices.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Effective data preprocessing, matrix factorization using TruncatedSVD.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faced</a:t>
            </a: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Limited labeled data (evaluation of model difficult) , data quality, and interpretability.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improvements</a:t>
            </a: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Additional features, user feedback, and hybrid techniques.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/>
        </p:nvSpPr>
        <p:spPr>
          <a:xfrm>
            <a:off x="1032925" y="2094600"/>
            <a:ext cx="7425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THANK YOU!!!</a:t>
            </a:r>
            <a:endParaRPr sz="5000"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337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Roboto</vt:lpstr>
      <vt:lpstr>Simple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Aryan72 Karki72</cp:lastModifiedBy>
  <cp:revision>3</cp:revision>
  <dcterms:modified xsi:type="dcterms:W3CDTF">2023-06-21T22:05:20Z</dcterms:modified>
</cp:coreProperties>
</file>