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ibre Baskerville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ibreBaskerville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LibreBaskervill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LibreBaskerville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89343" y="-626165"/>
            <a:ext cx="4388644" cy="60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5088" y="52388"/>
            <a:ext cx="9013825" cy="5018485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 amt="14000"/>
            </a:blip>
            <a:stretch>
              <a:fillRect b="15999" l="11997" r="9998" t="13997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63500" y="1087041"/>
            <a:ext cx="9020175" cy="1145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3500" y="1047750"/>
            <a:ext cx="9020175" cy="9048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3500" y="2232422"/>
            <a:ext cx="9020175" cy="83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295400" y="2400300"/>
            <a:ext cx="6400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457200" y="1129447"/>
            <a:ext cx="82296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5313" y="52316"/>
            <a:ext cx="9013372" cy="501915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 amt="14000"/>
            </a:blip>
            <a:stretch>
              <a:fillRect b="15999" l="11997" r="9998" t="13997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8" name="Google Shape;108;p16"/>
          <p:cNvSpPr/>
          <p:nvPr/>
        </p:nvSpPr>
        <p:spPr>
          <a:xfrm flipH="1" rot="10800000">
            <a:off x="69850" y="1782366"/>
            <a:ext cx="9013825" cy="69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9850" y="1756172"/>
            <a:ext cx="9013825" cy="3452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8263" y="1851422"/>
            <a:ext cx="9015412" cy="345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722313" y="7143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2313" y="1910954"/>
            <a:ext cx="7772400" cy="100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800100" y="4629150"/>
            <a:ext cx="400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/>
          <p:nvPr>
            <p:ph idx="12" type="sldNum"/>
          </p:nvPr>
        </p:nvSpPr>
        <p:spPr>
          <a:xfrm>
            <a:off x="146050" y="465653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914400" y="1085850"/>
            <a:ext cx="374904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933950" y="1085850"/>
            <a:ext cx="374904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9144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9530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3" type="body"/>
          </p:nvPr>
        </p:nvSpPr>
        <p:spPr>
          <a:xfrm>
            <a:off x="9144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4" type="body"/>
          </p:nvPr>
        </p:nvSpPr>
        <p:spPr>
          <a:xfrm>
            <a:off x="49530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63500" y="52388"/>
            <a:ext cx="9013825" cy="5019675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 amt="14000"/>
            </a:blip>
            <a:stretch>
              <a:fillRect b="15999" l="11997" r="9998" t="13997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914400" y="1200150"/>
            <a:ext cx="19050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2971800" y="1200150"/>
            <a:ext cx="57150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 flipH="1" rot="10800000">
            <a:off x="68263" y="3512344"/>
            <a:ext cx="9007475" cy="69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68263" y="3487341"/>
            <a:ext cx="9007475" cy="3452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68263" y="3580210"/>
            <a:ext cx="9007475" cy="3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914400" y="3675413"/>
            <a:ext cx="7315200" cy="391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914400" y="4084369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2"/>
          <p:cNvSpPr/>
          <p:nvPr>
            <p:ph idx="2" type="pic"/>
          </p:nvPr>
        </p:nvSpPr>
        <p:spPr>
          <a:xfrm>
            <a:off x="68308" y="50006"/>
            <a:ext cx="9001873" cy="3436144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2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1" type="ftr"/>
          </p:nvPr>
        </p:nvSpPr>
        <p:spPr>
          <a:xfrm>
            <a:off x="914400" y="4629150"/>
            <a:ext cx="388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/>
          <p:nvPr>
            <p:ph idx="12" type="sldNum"/>
          </p:nvPr>
        </p:nvSpPr>
        <p:spPr>
          <a:xfrm>
            <a:off x="146050" y="465653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 rot="5400000">
            <a:off x="3086100" y="-108585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 rot="5400000">
            <a:off x="5440918" y="1394463"/>
            <a:ext cx="4388644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 rot="5400000">
            <a:off x="1501378" y="-380998"/>
            <a:ext cx="438864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0" name="Google Shape;190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2504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54296" y="1200150"/>
            <a:ext cx="4032504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14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14000"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3500" y="52388"/>
            <a:ext cx="9013825" cy="5019675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 amt="14000"/>
            </a:blip>
            <a:stretch>
              <a:fillRect b="15999" l="11997" r="9998" t="13997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7" name="Google Shape;87;p13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ih.gov.in/sih2022PS" TargetMode="External"/><Relationship Id="rId4" Type="http://schemas.openxmlformats.org/officeDocument/2006/relationships/hyperlink" Target="https://www.mongodb.com/docs/" TargetMode="External"/><Relationship Id="rId5" Type="http://schemas.openxmlformats.org/officeDocument/2006/relationships/hyperlink" Target="https://coachcampus.com/coach-portfolios/research-papers/sandra-dangelo-the-importance-of-self-care/" TargetMode="External"/><Relationship Id="rId6" Type="http://schemas.openxmlformats.org/officeDocument/2006/relationships/hyperlink" Target="https://psychcentral.com/blog/what-self-care-is-and-what-it-isn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000"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ctrTitle"/>
          </p:nvPr>
        </p:nvSpPr>
        <p:spPr>
          <a:xfrm>
            <a:off x="48900" y="1710400"/>
            <a:ext cx="9046200" cy="836100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Self-Care Application </a:t>
            </a:r>
            <a:endParaRPr b="1" sz="25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2837175" y="201975"/>
            <a:ext cx="6258000" cy="1416000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SHRI RAMDEOBABA COLLEGE OF ENGINEERING AND MANAGEMENT, NAGPUR</a:t>
            </a:r>
            <a:endParaRPr b="1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Department of  Information Technology</a:t>
            </a:r>
            <a:endParaRPr b="1" i="0" sz="17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Sem -VII (2022-23)</a:t>
            </a:r>
            <a:endParaRPr b="1" i="0" sz="17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99150" y="2622700"/>
            <a:ext cx="8996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0955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ibre Baskerville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Anshul Sharma (30)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095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ibre Baskerville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Aryan Khandelwal (34)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09550" lvl="0" marL="171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ibre Baskerville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Raunak Gandhi (51)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Under the guidance of</a:t>
            </a:r>
            <a:endParaRPr b="0" i="0" sz="15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Prof. Ashish Chandak</a:t>
            </a:r>
            <a:endParaRPr b="1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Department, RCOEM, Nagpur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61975" y="49575"/>
            <a:ext cx="26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99150" y="173525"/>
            <a:ext cx="26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5" y="201975"/>
            <a:ext cx="2677200" cy="14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37"/>
          <p:cNvSpPr txBox="1"/>
          <p:nvPr/>
        </p:nvSpPr>
        <p:spPr>
          <a:xfrm>
            <a:off x="3306500" y="1710400"/>
            <a:ext cx="2343600" cy="415500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Seminar on -</a:t>
            </a:r>
            <a:endParaRPr b="0" i="0" sz="15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Status (contd.)</a:t>
            </a:r>
            <a:endParaRPr sz="3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7" name="Google Shape;317;p46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6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25/07/2022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319" name="Google Shape;319;p46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3276900" y="4396475"/>
            <a:ext cx="25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URL of Resized dimensions</a:t>
            </a:r>
            <a:endParaRPr b="0" i="1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21" name="Google Shape;32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328" y="1063374"/>
            <a:ext cx="6638544" cy="335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7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328" name="Google Shape;328;p47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25/07/2022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329" name="Google Shape;329;p47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</a:rPr>
              <a:t>References</a:t>
            </a:r>
            <a:endParaRPr sz="3300">
              <a:solidFill>
                <a:srgbClr val="C00000"/>
              </a:solidFill>
            </a:endParaRPr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914400" y="1368875"/>
            <a:ext cx="78699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1600">
                <a:solidFill>
                  <a:schemeClr val="accent2"/>
                </a:solidFill>
              </a:rPr>
              <a:t>Site References</a:t>
            </a:r>
            <a:endParaRPr sz="1600">
              <a:solidFill>
                <a:schemeClr val="accen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https://www.sih.gov.in/sih2022PS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https://www.mongodb.com/docs/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https://coachcampus.com/coach-portfolios/research-papers/sandra-dangelo-the-importance-of-self-care/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6"/>
              </a:rPr>
              <a:t>https://psychcentral.com/blog/what-self-care-is-and-what-it-isnt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8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337" name="Google Shape;337;p48"/>
          <p:cNvSpPr txBox="1"/>
          <p:nvPr>
            <p:ph type="title"/>
          </p:nvPr>
        </p:nvSpPr>
        <p:spPr>
          <a:xfrm>
            <a:off x="2514150" y="1785900"/>
            <a:ext cx="41157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50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You!</a:t>
            </a:r>
            <a:endParaRPr sz="50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8" name="Google Shape;338;p48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25/07/2022</a:t>
            </a:r>
            <a:endParaRPr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8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6464"/>
                </a:solidFill>
              </a:rPr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34" name="Google Shape;234;p38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25/07/2022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35" name="Google Shape;235;p38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Contents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914400" y="1414550"/>
            <a:ext cx="77724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Problem Definition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Methodology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Application Advantages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Timeline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Current Status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References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914400" y="379500"/>
            <a:ext cx="77724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 Definition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914400" y="1904700"/>
            <a:ext cx="74994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1530"/>
              <a:buNone/>
            </a:pPr>
            <a:r>
              <a:rPr lang="en" sz="1700"/>
              <a:t>A utility application that provides the user with various resources related to self-care domain and signifies the importance of self-care which helps an individual to live well and improve the quality of life.</a:t>
            </a:r>
            <a:endParaRPr b="1" sz="1700"/>
          </a:p>
        </p:txBody>
      </p:sp>
      <p:sp>
        <p:nvSpPr>
          <p:cNvPr id="243" name="Google Shape;243;p39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44" name="Google Shape;244;p39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25/07/2022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45" name="Google Shape;245;p39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914400" y="1316736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Self-care is intending, planning and actually taking the time to attend to your basic physical, mental and emotional needs – and making sure you get it. It is the conscious rest which helps you recharge your batteries. It is not inherently indulgent or selfish, it is necessary.</a:t>
            </a:r>
            <a:endParaRPr b="1" sz="1700"/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As adults, we are solely responsible for managing our own health, emotions, and personal growth. Self-care is the set of practices that allow us to accomplish this. The first step in quality self-care is to learn what it is and understand its importance.</a:t>
            </a:r>
            <a:endParaRPr sz="1700"/>
          </a:p>
        </p:txBody>
      </p:sp>
      <p:sp>
        <p:nvSpPr>
          <p:cNvPr id="252" name="Google Shape;252;p40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0"/>
          <p:cNvSpPr txBox="1"/>
          <p:nvPr>
            <p:ph idx="10" type="dt"/>
          </p:nvPr>
        </p:nvSpPr>
        <p:spPr>
          <a:xfrm>
            <a:off x="6172200" y="4643438"/>
            <a:ext cx="24765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25/07/2022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54" name="Google Shape;254;p40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 (contd.)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914400" y="1317550"/>
            <a:ext cx="77724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Self-care should not be viewed as something you only do if you have time. Neither is self-care something that should only be a reward that can be gained once other tasks are completed.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700"/>
              <a:buChar char="●"/>
            </a:pPr>
            <a:r>
              <a:rPr lang="en" sz="1700"/>
              <a:t>Self-care, if practiced appropriately, needs to be an integral part of your daily life. Fortifying your emotional, physical, and spiritual health through self-care is the foundation for your overall health and well-being.</a:t>
            </a:r>
            <a:endParaRPr b="1" sz="1700"/>
          </a:p>
        </p:txBody>
      </p:sp>
      <p:sp>
        <p:nvSpPr>
          <p:cNvPr id="261" name="Google Shape;261;p41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41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25/07/2022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63" name="Google Shape;263;p41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2"/>
          <p:cNvSpPr/>
          <p:nvPr/>
        </p:nvSpPr>
        <p:spPr>
          <a:xfrm>
            <a:off x="1072575" y="1063375"/>
            <a:ext cx="2356800" cy="1241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re Baskerville"/>
              <a:buAutoNum type="romanU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Database Type Selection</a:t>
            </a:r>
            <a:endParaRPr b="0" i="0" sz="13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(NoSQL-MongoDB)</a:t>
            </a:r>
            <a:endParaRPr b="0" i="0" sz="13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4265000" y="1063375"/>
            <a:ext cx="4116900" cy="1241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re Baskerville"/>
              <a:buAutoNum type="romanUcPeriod" startAt="2"/>
            </a:pPr>
            <a:r>
              <a:rPr b="0" i="0" lang="en" sz="13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Creating Cluster to host the database</a:t>
            </a:r>
            <a:endParaRPr b="0" i="0" sz="13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96850" lvl="0" marL="6286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re Baskerville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Finalising the Database Schema</a:t>
            </a:r>
            <a:endParaRPr b="0" i="0" sz="13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96850" lvl="0" marL="6286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re Baskerville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Designing of Collections data format</a:t>
            </a:r>
            <a:endParaRPr b="0" i="0" sz="13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6234888" y="2743375"/>
            <a:ext cx="2685900" cy="1154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6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re Baskerville"/>
              <a:buAutoNum type="romanUcPeriod" startAt="3"/>
            </a:pPr>
            <a:r>
              <a:rPr b="0" i="0" lang="en" sz="13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Defining the deliverables for the application</a:t>
            </a:r>
            <a:endParaRPr b="0" i="0" sz="13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2" name="Google Shape;272;p42"/>
          <p:cNvSpPr/>
          <p:nvPr/>
        </p:nvSpPr>
        <p:spPr>
          <a:xfrm>
            <a:off x="3492075" y="2787025"/>
            <a:ext cx="2052300" cy="1154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6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re Baskerville"/>
              <a:buAutoNum type="romanUcPeriod" startAt="4"/>
            </a:pPr>
            <a:r>
              <a:rPr b="0" i="0" lang="en" sz="13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and updating of resource records into database</a:t>
            </a:r>
            <a:endParaRPr b="0" i="0" sz="13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3" name="Google Shape;273;p42"/>
          <p:cNvSpPr/>
          <p:nvPr/>
        </p:nvSpPr>
        <p:spPr>
          <a:xfrm>
            <a:off x="547063" y="2787025"/>
            <a:ext cx="2254500" cy="1154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6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ibre Baskerville"/>
              <a:buAutoNum type="romanUcPeriod" startAt="5"/>
            </a:pPr>
            <a:r>
              <a:rPr b="0" i="0" lang="en" sz="13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Application Development using Flutter</a:t>
            </a:r>
            <a:endParaRPr b="0" i="0" sz="13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4" name="Google Shape;274;p42"/>
          <p:cNvSpPr/>
          <p:nvPr/>
        </p:nvSpPr>
        <p:spPr>
          <a:xfrm>
            <a:off x="3429375" y="1628725"/>
            <a:ext cx="835800" cy="110700"/>
          </a:xfrm>
          <a:prstGeom prst="rightArrow">
            <a:avLst>
              <a:gd fmla="val 50000" name="adj1"/>
              <a:gd fmla="val 18297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2"/>
          <p:cNvSpPr/>
          <p:nvPr/>
        </p:nvSpPr>
        <p:spPr>
          <a:xfrm rot="5395294">
            <a:off x="7012896" y="2468722"/>
            <a:ext cx="438300" cy="110700"/>
          </a:xfrm>
          <a:prstGeom prst="rightArrow">
            <a:avLst>
              <a:gd fmla="val 50000" name="adj1"/>
              <a:gd fmla="val 18297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2"/>
          <p:cNvSpPr/>
          <p:nvPr/>
        </p:nvSpPr>
        <p:spPr>
          <a:xfrm rot="10794385">
            <a:off x="5512803" y="3308761"/>
            <a:ext cx="734701" cy="110700"/>
          </a:xfrm>
          <a:prstGeom prst="rightArrow">
            <a:avLst>
              <a:gd fmla="val 50000" name="adj1"/>
              <a:gd fmla="val 18297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2"/>
          <p:cNvSpPr/>
          <p:nvPr/>
        </p:nvSpPr>
        <p:spPr>
          <a:xfrm rot="10794016">
            <a:off x="2801550" y="3308819"/>
            <a:ext cx="689401" cy="110700"/>
          </a:xfrm>
          <a:prstGeom prst="rightArrow">
            <a:avLst>
              <a:gd fmla="val 50000" name="adj1"/>
              <a:gd fmla="val 18297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2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Methodology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9" name="Google Shape;279;p42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25/07/2022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80" name="Google Shape;280;p42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81" name="Google Shape;281;p42"/>
          <p:cNvSpPr/>
          <p:nvPr/>
        </p:nvSpPr>
        <p:spPr>
          <a:xfrm>
            <a:off x="4752900" y="4114650"/>
            <a:ext cx="2254500" cy="85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Feedback and Suggestions from a professional</a:t>
            </a:r>
            <a:endParaRPr b="0" i="0" sz="13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82" name="Google Shape;282;p42"/>
          <p:cNvCxnSpPr>
            <a:endCxn id="281" idx="1"/>
          </p:cNvCxnSpPr>
          <p:nvPr/>
        </p:nvCxnSpPr>
        <p:spPr>
          <a:xfrm flipH="1" rot="-5400000">
            <a:off x="4164000" y="3954450"/>
            <a:ext cx="606300" cy="5715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42"/>
          <p:cNvCxnSpPr>
            <a:stCxn id="281" idx="3"/>
            <a:endCxn id="271" idx="2"/>
          </p:cNvCxnSpPr>
          <p:nvPr/>
        </p:nvCxnSpPr>
        <p:spPr>
          <a:xfrm flipH="1" rot="10800000">
            <a:off x="7007400" y="3897450"/>
            <a:ext cx="570300" cy="6459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Application Advantages</a:t>
            </a:r>
            <a:endParaRPr sz="33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914400" y="1322925"/>
            <a:ext cx="77724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application will provide users all the required information in one place.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application will only consist of the data which is fully authenticated and highly rated and has already been used by users.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will help the users to understand the need of self-care.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This will make users aware of the importance of self-care &amp; why one need to take care of themselves.</a:t>
            </a:r>
            <a:endParaRPr sz="1700"/>
          </a:p>
        </p:txBody>
      </p:sp>
      <p:sp>
        <p:nvSpPr>
          <p:cNvPr id="290" name="Google Shape;290;p43"/>
          <p:cNvSpPr/>
          <p:nvPr>
            <p:ph idx="12" type="sldNum"/>
          </p:nvPr>
        </p:nvSpPr>
        <p:spPr>
          <a:xfrm>
            <a:off x="146050" y="4650650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43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25/07/2022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292" name="Google Shape;292;p43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Timeline</a:t>
            </a:r>
            <a:endParaRPr sz="3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914400" y="1393550"/>
            <a:ext cx="79029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1700"/>
              <a:t>Project modules to be completed in VII Sem -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Designing the Database (1 wk)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Refining deliverables (- wk)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Updating the Database documents (- wk)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Development of a cross platform application using flutter (9 wk)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Integration of modules (4 wk)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Deployment of application (1 wk)</a:t>
            </a:r>
            <a:endParaRPr sz="1700"/>
          </a:p>
        </p:txBody>
      </p:sp>
      <p:sp>
        <p:nvSpPr>
          <p:cNvPr id="299" name="Google Shape;299;p44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4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25/07/2022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301" name="Google Shape;301;p44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914400" y="205978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Status (contd.)</a:t>
            </a:r>
            <a:endParaRPr sz="3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7" name="Google Shape;307;p45"/>
          <p:cNvSpPr/>
          <p:nvPr>
            <p:ph idx="12" type="sldNum"/>
          </p:nvPr>
        </p:nvSpPr>
        <p:spPr>
          <a:xfrm>
            <a:off x="146050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5"/>
          <p:cNvSpPr txBox="1"/>
          <p:nvPr>
            <p:ph idx="10" type="dt"/>
          </p:nvPr>
        </p:nvSpPr>
        <p:spPr>
          <a:xfrm>
            <a:off x="6172200" y="4643438"/>
            <a:ext cx="247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25/07/2022</a:t>
            </a:r>
            <a:endParaRPr>
              <a:solidFill>
                <a:srgbClr val="696464"/>
              </a:solidFill>
            </a:endParaRPr>
          </a:p>
        </p:txBody>
      </p:sp>
      <p:sp>
        <p:nvSpPr>
          <p:cNvPr id="309" name="Google Shape;309;p45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Self-Care Application</a:t>
            </a:r>
            <a:endParaRPr>
              <a:solidFill>
                <a:srgbClr val="696464"/>
              </a:solidFill>
            </a:endParaRPr>
          </a:p>
        </p:txBody>
      </p:sp>
      <p:pic>
        <p:nvPicPr>
          <p:cNvPr id="310" name="Google Shape;310;p45"/>
          <p:cNvPicPr preferRelativeResize="0"/>
          <p:nvPr/>
        </p:nvPicPr>
        <p:blipFill rotWithShape="1">
          <a:blip r:embed="rId3">
            <a:alphaModFix/>
          </a:blip>
          <a:srcRect b="0" l="0" r="0" t="10103"/>
          <a:stretch/>
        </p:blipFill>
        <p:spPr>
          <a:xfrm>
            <a:off x="1479550" y="1105948"/>
            <a:ext cx="6642101" cy="335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11" name="Google Shape;311;p45"/>
          <p:cNvSpPr txBox="1"/>
          <p:nvPr/>
        </p:nvSpPr>
        <p:spPr>
          <a:xfrm>
            <a:off x="3072000" y="4417625"/>
            <a:ext cx="33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MongoDB cluster hosting the database</a:t>
            </a:r>
            <a:endParaRPr b="0" i="1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