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ibre Baskerville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22" Type="http://schemas.openxmlformats.org/officeDocument/2006/relationships/font" Target="fonts/LibreFranklin-italic.fntdata"/><Relationship Id="rId21" Type="http://schemas.openxmlformats.org/officeDocument/2006/relationships/font" Target="fonts/LibreFranklin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ibreBaskerville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Baskervill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ibreBaskervill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a487cbbb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7a487cbbb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a487cbb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7a487cbb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7a487cbb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7a487cbb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89343" y="-626165"/>
            <a:ext cx="4388644" cy="605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65088" y="52388"/>
            <a:ext cx="9013825" cy="5018485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 amt="14000"/>
            </a:blip>
            <a:stretch>
              <a:fillRect b="15999" l="11997" r="9998" t="13997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63500" y="1087041"/>
            <a:ext cx="9020175" cy="11453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63500" y="1047750"/>
            <a:ext cx="9020175" cy="9048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63500" y="2232422"/>
            <a:ext cx="9020175" cy="83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1295400" y="2400300"/>
            <a:ext cx="6400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457200" y="1129447"/>
            <a:ext cx="82296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5313" y="52316"/>
            <a:ext cx="9013372" cy="501915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 amt="14000"/>
            </a:blip>
            <a:stretch>
              <a:fillRect b="15999" l="11997" r="9998" t="13997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8" name="Google Shape;108;p16"/>
          <p:cNvSpPr/>
          <p:nvPr/>
        </p:nvSpPr>
        <p:spPr>
          <a:xfrm flipH="1" rot="10800000">
            <a:off x="69850" y="1782366"/>
            <a:ext cx="9013825" cy="69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69850" y="1756172"/>
            <a:ext cx="9013825" cy="3452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68263" y="1851422"/>
            <a:ext cx="9015412" cy="345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722313" y="7143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2313" y="1910954"/>
            <a:ext cx="7772400" cy="100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800100" y="4629150"/>
            <a:ext cx="4000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/>
          <p:nvPr>
            <p:ph idx="12" type="sldNum"/>
          </p:nvPr>
        </p:nvSpPr>
        <p:spPr>
          <a:xfrm>
            <a:off x="146050" y="465653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914400" y="1085850"/>
            <a:ext cx="374904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933950" y="1085850"/>
            <a:ext cx="374904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914400" y="20478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914400" y="1085850"/>
            <a:ext cx="3733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953000" y="1085850"/>
            <a:ext cx="3733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3" type="body"/>
          </p:nvPr>
        </p:nvSpPr>
        <p:spPr>
          <a:xfrm>
            <a:off x="914400" y="1685925"/>
            <a:ext cx="37338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4" type="body"/>
          </p:nvPr>
        </p:nvSpPr>
        <p:spPr>
          <a:xfrm>
            <a:off x="4953000" y="1685925"/>
            <a:ext cx="37338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63500" y="52388"/>
            <a:ext cx="9013825" cy="5019675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 amt="14000"/>
            </a:blip>
            <a:stretch>
              <a:fillRect b="15999" l="11997" r="9998" t="13997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914400" y="20478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914400" y="1200150"/>
            <a:ext cx="19050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2971800" y="1200150"/>
            <a:ext cx="57150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 flipH="1" rot="10800000">
            <a:off x="68263" y="3512344"/>
            <a:ext cx="9007475" cy="69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68263" y="3487341"/>
            <a:ext cx="9007475" cy="3452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68263" y="3580210"/>
            <a:ext cx="9007475" cy="3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914400" y="3675413"/>
            <a:ext cx="7315200" cy="391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914400" y="4084369"/>
            <a:ext cx="73152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2"/>
          <p:cNvSpPr/>
          <p:nvPr>
            <p:ph idx="2" type="pic"/>
          </p:nvPr>
        </p:nvSpPr>
        <p:spPr>
          <a:xfrm>
            <a:off x="68308" y="50006"/>
            <a:ext cx="9001873" cy="3436144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2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1" type="ftr"/>
          </p:nvPr>
        </p:nvSpPr>
        <p:spPr>
          <a:xfrm>
            <a:off x="914400" y="4629150"/>
            <a:ext cx="388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/>
          <p:nvPr>
            <p:ph idx="12" type="sldNum"/>
          </p:nvPr>
        </p:nvSpPr>
        <p:spPr>
          <a:xfrm>
            <a:off x="146050" y="465653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 rot="5400000">
            <a:off x="3086100" y="-1085850"/>
            <a:ext cx="3429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 rot="5400000">
            <a:off x="5440918" y="1394463"/>
            <a:ext cx="4388644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 rot="5400000">
            <a:off x="1501378" y="-380998"/>
            <a:ext cx="438864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4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2504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54296" y="1200150"/>
            <a:ext cx="4032504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14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14000"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63500" y="52388"/>
            <a:ext cx="9013825" cy="5019675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 amt="14000"/>
            </a:blip>
            <a:stretch>
              <a:fillRect b="15999" l="11997" r="9998" t="13997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7" name="Google Shape;87;p13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ih.gov.in/sih2022PS" TargetMode="External"/><Relationship Id="rId4" Type="http://schemas.openxmlformats.org/officeDocument/2006/relationships/hyperlink" Target="https://support.google.com/appsheet/topic/11828091?hl=en&amp;ref_topic=10099895" TargetMode="External"/><Relationship Id="rId5" Type="http://schemas.openxmlformats.org/officeDocument/2006/relationships/hyperlink" Target="https://psychcentral.com/blog/what-self-care-is-and-what-it-isnt" TargetMode="External"/><Relationship Id="rId6" Type="http://schemas.openxmlformats.org/officeDocument/2006/relationships/hyperlink" Target="https://support.google.com/docs/table/25273?hl=e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9000"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ctrTitle"/>
          </p:nvPr>
        </p:nvSpPr>
        <p:spPr>
          <a:xfrm>
            <a:off x="48900" y="1710400"/>
            <a:ext cx="9046200" cy="836100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Self-Care Application </a:t>
            </a:r>
            <a:endParaRPr b="1" sz="25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2837175" y="201975"/>
            <a:ext cx="6258000" cy="1416000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SHRI RAMDEOBABA COLLEGE OF ENGINEERING AND MANAGEMENT, NAGPUR</a:t>
            </a:r>
            <a:endParaRPr b="1" i="0" sz="18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Department of  Information Technology</a:t>
            </a:r>
            <a:endParaRPr b="1" i="0" sz="17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Sem -VII (2022-23)</a:t>
            </a:r>
            <a:endParaRPr b="1" i="0" sz="17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99150" y="2622700"/>
            <a:ext cx="8996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</a:t>
            </a:r>
            <a:endParaRPr b="0" i="0" sz="15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0955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ibre Baskerville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Anshul Sharma (30)</a:t>
            </a:r>
            <a:endParaRPr b="0" i="0" sz="15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095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ibre Baskerville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Aryan Khandelwal (34)</a:t>
            </a:r>
            <a:endParaRPr b="0" i="0" sz="15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09550" lvl="0" marL="171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ibre Baskerville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Raunak Gandhi (51)</a:t>
            </a:r>
            <a:endParaRPr b="0" i="0" sz="15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Under the guidance of</a:t>
            </a:r>
            <a:endParaRPr b="0" i="0" sz="15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Prof. Ashish Chandak</a:t>
            </a:r>
            <a:endParaRPr b="1" i="0" sz="15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Department, RCOEM, Nagpur</a:t>
            </a:r>
            <a:endParaRPr b="0" i="0" sz="15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61975" y="49575"/>
            <a:ext cx="26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99150" y="173525"/>
            <a:ext cx="26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75" y="201975"/>
            <a:ext cx="2677200" cy="141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25"/>
          <p:cNvSpPr txBox="1"/>
          <p:nvPr/>
        </p:nvSpPr>
        <p:spPr>
          <a:xfrm>
            <a:off x="3306500" y="1710400"/>
            <a:ext cx="2343600" cy="415500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Seminar on -</a:t>
            </a:r>
            <a:endParaRPr b="0" i="0" sz="15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 Status (contd.)</a:t>
            </a:r>
            <a:endParaRPr sz="3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2" name="Google Shape;262;p34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4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01/11/2022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64" name="Google Shape;264;p34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3261150" y="4527575"/>
            <a:ext cx="30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>
                <a:latin typeface="Libre Baskerville"/>
                <a:ea typeface="Libre Baskerville"/>
                <a:cs typeface="Libre Baskerville"/>
                <a:sym typeface="Libre Baskerville"/>
              </a:rPr>
              <a:t>Application view on Mobile Device</a:t>
            </a:r>
            <a:endParaRPr b="0" i="1" sz="1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50" y="978725"/>
            <a:ext cx="1818249" cy="354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7525" y="978725"/>
            <a:ext cx="1818249" cy="354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688" y="978725"/>
            <a:ext cx="1818249" cy="354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9850" y="978725"/>
            <a:ext cx="1818249" cy="354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Timeline</a:t>
            </a:r>
            <a:endParaRPr sz="3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914400" y="1393550"/>
            <a:ext cx="7902900" cy="3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" sz="1700"/>
              <a:t>Project modules to be completed in VII Sem -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Designing the Database (1 wk)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Refining deliverables (- wk)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Updating the Database with records (- wk)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Development of application (9 wk)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Integration and Testing (4 wk)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Deployment of application (1 wk)</a:t>
            </a:r>
            <a:endParaRPr sz="1700"/>
          </a:p>
        </p:txBody>
      </p:sp>
      <p:sp>
        <p:nvSpPr>
          <p:cNvPr id="276" name="Google Shape;276;p35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5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01/11/2022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78" name="Google Shape;278;p35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6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85" name="Google Shape;285;p36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01/11/2022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86" name="Google Shape;286;p36"/>
          <p:cNvSpPr txBox="1"/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300">
                <a:solidFill>
                  <a:srgbClr val="C00000"/>
                </a:solidFill>
              </a:rPr>
              <a:t>References</a:t>
            </a:r>
            <a:endParaRPr sz="3300">
              <a:solidFill>
                <a:srgbClr val="C00000"/>
              </a:solidFill>
            </a:endParaRPr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914400" y="2370675"/>
            <a:ext cx="7869900" cy="23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" sz="1600">
                <a:solidFill>
                  <a:schemeClr val="accent2"/>
                </a:solidFill>
              </a:rPr>
              <a:t>Site References</a:t>
            </a:r>
            <a:endParaRPr sz="1600">
              <a:solidFill>
                <a:schemeClr val="accen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https://www.sih.gov.in/sih2022PS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https://support.google.com/appsheet/topic/11828091?hl=en&amp;ref_topic=10099895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https://psychcentral.com/blog/what-self-care-is-and-what-it-isnt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https://support.google.com/docs/table/25273?hl=en</a:t>
            </a:r>
            <a:endParaRPr sz="1500"/>
          </a:p>
        </p:txBody>
      </p:sp>
      <p:sp>
        <p:nvSpPr>
          <p:cNvPr id="288" name="Google Shape;288;p36"/>
          <p:cNvSpPr txBox="1"/>
          <p:nvPr>
            <p:ph idx="1" type="body"/>
          </p:nvPr>
        </p:nvSpPr>
        <p:spPr>
          <a:xfrm>
            <a:off x="971550" y="1005425"/>
            <a:ext cx="78699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" sz="1600">
                <a:solidFill>
                  <a:schemeClr val="accent2"/>
                </a:solidFill>
              </a:rPr>
              <a:t>Paper</a:t>
            </a:r>
            <a:r>
              <a:rPr lang="en" sz="1600">
                <a:solidFill>
                  <a:schemeClr val="accent2"/>
                </a:solidFill>
              </a:rPr>
              <a:t> Reference</a:t>
            </a:r>
            <a:endParaRPr sz="16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Rizvi, Yasmeen &amp; Ilyaz, Aleena. (2022). Mental Health among Millennials and Post-Millennials: The Role of Loneliness and Multi-Dimensional Perfectionism. Volume 14. 387.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7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95" name="Google Shape;295;p37"/>
          <p:cNvSpPr txBox="1"/>
          <p:nvPr>
            <p:ph type="title"/>
          </p:nvPr>
        </p:nvSpPr>
        <p:spPr>
          <a:xfrm>
            <a:off x="2514150" y="1785900"/>
            <a:ext cx="41157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50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You!</a:t>
            </a:r>
            <a:endParaRPr sz="50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6" name="Google Shape;296;p37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01/11/2022</a:t>
            </a:r>
            <a:endParaRPr>
              <a:solidFill>
                <a:srgbClr val="69646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6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6464"/>
                </a:solidFill>
              </a:rPr>
              <a:t>Self-Care Application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189" name="Google Shape;189;p26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01/11/2022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Contents</a:t>
            </a:r>
            <a:endParaRPr sz="33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914400" y="1414550"/>
            <a:ext cx="77724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Problem Definition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Flow chart of operations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Application Advantages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Current Status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Timeline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References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914400" y="379500"/>
            <a:ext cx="77724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 Definition</a:t>
            </a:r>
            <a:endParaRPr sz="33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914400" y="1904700"/>
            <a:ext cx="74994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SzPts val="1530"/>
              <a:buNone/>
            </a:pPr>
            <a:r>
              <a:rPr lang="en" sz="1700"/>
              <a:t>A utility application that provides the user with various resources related to self-care domain and signifies the importance of self-care which helps an individual to live well and improve the quality of life.</a:t>
            </a:r>
            <a:endParaRPr b="1" sz="1700"/>
          </a:p>
        </p:txBody>
      </p:sp>
      <p:sp>
        <p:nvSpPr>
          <p:cNvPr id="198" name="Google Shape;198;p27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199" name="Google Shape;199;p27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01/11/2022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00" name="Google Shape;200;p27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</a:t>
            </a:r>
            <a:endParaRPr sz="33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914400" y="1316736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Self-care is intending, planning and actually taking the time to attend to your basic physical, mental and emotional needs – and making sure you get it. It is the conscious rest which helps you recharge your batteries. It is not inherently indulgent or selfish, it is necessary.</a:t>
            </a:r>
            <a:endParaRPr b="1" sz="1700"/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As adults, we are solely responsible for managing our own health, emotions, and personal growth. Self-care is the set of practices that allow us to accomplish this. The first step in quality self-care is to learn what it is and understand its importance.</a:t>
            </a:r>
            <a:endParaRPr sz="1700"/>
          </a:p>
        </p:txBody>
      </p:sp>
      <p:sp>
        <p:nvSpPr>
          <p:cNvPr id="207" name="Google Shape;207;p28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8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01/11/2022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09" name="Google Shape;209;p28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 (contd.)</a:t>
            </a:r>
            <a:endParaRPr sz="33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914400" y="1317550"/>
            <a:ext cx="77724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Self-care should not be viewed as something you only do if you have time. Neither is self-care something that should only be a reward that can be gained once other tasks are completed.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700"/>
              <a:buChar char="●"/>
            </a:pPr>
            <a:r>
              <a:rPr lang="en" sz="1700"/>
              <a:t>Self-care, if practiced appropriately, needs to be an integral part of your daily life. Fortifying your emotional, physical, and spiritual health through self-care is the foundation for your overall health and well-being.</a:t>
            </a:r>
            <a:endParaRPr b="1" sz="1700"/>
          </a:p>
        </p:txBody>
      </p:sp>
      <p:sp>
        <p:nvSpPr>
          <p:cNvPr id="216" name="Google Shape;216;p29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9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01/11/2022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18" name="Google Shape;218;p29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Flow Chart of Operations</a:t>
            </a:r>
            <a:endParaRPr sz="33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4" name="Google Shape;224;p30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0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01/11/2022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26" name="Google Shape;226;p30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325" y="1063375"/>
            <a:ext cx="7482425" cy="35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Application Advantages</a:t>
            </a:r>
            <a:endParaRPr sz="33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914400" y="1322925"/>
            <a:ext cx="7772400" cy="3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application will provide users all the required information in one place.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application will only consist of the data which is fully authenticated and highly rated and has already been used by users.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will help the users to understand the need of self-care.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This will make users aware of the importance of self-care &amp; why one need to take care of themselves.</a:t>
            </a:r>
            <a:endParaRPr sz="1700"/>
          </a:p>
        </p:txBody>
      </p:sp>
      <p:sp>
        <p:nvSpPr>
          <p:cNvPr id="234" name="Google Shape;234;p31"/>
          <p:cNvSpPr/>
          <p:nvPr>
            <p:ph idx="12" type="sldNum"/>
          </p:nvPr>
        </p:nvSpPr>
        <p:spPr>
          <a:xfrm>
            <a:off x="146050" y="4650650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1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01/11/2022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36" name="Google Shape;236;p31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 Status</a:t>
            </a:r>
            <a:endParaRPr sz="3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2" name="Google Shape;242;p32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2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01/11/2022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44" name="Google Shape;244;p32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 rotWithShape="1">
          <a:blip r:embed="rId3">
            <a:alphaModFix/>
          </a:blip>
          <a:srcRect b="0" l="99" r="99" t="0"/>
          <a:stretch/>
        </p:blipFill>
        <p:spPr>
          <a:xfrm>
            <a:off x="1479550" y="1105948"/>
            <a:ext cx="6642101" cy="33587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46" name="Google Shape;246;p32"/>
          <p:cNvSpPr txBox="1"/>
          <p:nvPr/>
        </p:nvSpPr>
        <p:spPr>
          <a:xfrm>
            <a:off x="3261150" y="4417625"/>
            <a:ext cx="26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>
                <a:latin typeface="Libre Baskerville"/>
                <a:ea typeface="Libre Baskerville"/>
                <a:cs typeface="Libre Baskerville"/>
                <a:sym typeface="Libre Baskerville"/>
              </a:rPr>
              <a:t>Application view on Desktop</a:t>
            </a:r>
            <a:endParaRPr b="0" i="1" sz="1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 Status (contd.)</a:t>
            </a:r>
            <a:endParaRPr sz="3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2" name="Google Shape;252;p33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3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01/11/2022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54" name="Google Shape;254;p33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  <p:pic>
        <p:nvPicPr>
          <p:cNvPr id="255" name="Google Shape;255;p33"/>
          <p:cNvPicPr preferRelativeResize="0"/>
          <p:nvPr/>
        </p:nvPicPr>
        <p:blipFill rotWithShape="1">
          <a:blip r:embed="rId3">
            <a:alphaModFix/>
          </a:blip>
          <a:srcRect b="10" l="0" r="0" t="0"/>
          <a:stretch/>
        </p:blipFill>
        <p:spPr>
          <a:xfrm>
            <a:off x="1479550" y="1105948"/>
            <a:ext cx="6642101" cy="3358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256" name="Google Shape;256;p33"/>
          <p:cNvSpPr txBox="1"/>
          <p:nvPr/>
        </p:nvSpPr>
        <p:spPr>
          <a:xfrm>
            <a:off x="3261150" y="4417625"/>
            <a:ext cx="26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>
                <a:latin typeface="Libre Baskerville"/>
                <a:ea typeface="Libre Baskerville"/>
                <a:cs typeface="Libre Baskerville"/>
                <a:sym typeface="Libre Baskerville"/>
              </a:rPr>
              <a:t>Application view on Desktop</a:t>
            </a:r>
            <a:endParaRPr b="0" i="1" sz="1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