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Lexend Tera"/>
      <p:regular r:id="rId28"/>
      <p:bold r:id="rId29"/>
    </p:embeddedFont>
    <p:embeddedFont>
      <p:font typeface="Roboto"/>
      <p:regular r:id="rId30"/>
      <p:bold r:id="rId31"/>
      <p:italic r:id="rId32"/>
      <p:boldItalic r:id="rId33"/>
    </p:embeddedFont>
    <p:embeddedFont>
      <p:font typeface="Inria Sans"/>
      <p:regular r:id="rId34"/>
      <p:bold r:id="rId35"/>
      <p:italic r:id="rId36"/>
      <p:boldItalic r:id="rId37"/>
    </p:embeddedFont>
    <p:embeddedFont>
      <p:font typeface="Didact Gothic"/>
      <p:regular r:id="rId38"/>
    </p:embeddedFont>
    <p:embeddedFont>
      <p:font typeface="Old Standard TT"/>
      <p:regular r:id="rId39"/>
      <p:bold r:id="rId40"/>
      <p:italic r:id="rId41"/>
    </p:embeddedFont>
    <p:embeddedFont>
      <p:font typeface="Montserrat ExtraBold"/>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ldStandardTT-bold.fntdata"/><Relationship Id="rId20" Type="http://schemas.openxmlformats.org/officeDocument/2006/relationships/slide" Target="slides/slide16.xml"/><Relationship Id="rId42" Type="http://schemas.openxmlformats.org/officeDocument/2006/relationships/font" Target="fonts/MontserratExtraBold-bold.fntdata"/><Relationship Id="rId41" Type="http://schemas.openxmlformats.org/officeDocument/2006/relationships/font" Target="fonts/OldStandardTT-italic.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MontserratExtraBold-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exendTera-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exendTer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InriaSans-bold.fntdata"/><Relationship Id="rId12" Type="http://schemas.openxmlformats.org/officeDocument/2006/relationships/slide" Target="slides/slide8.xml"/><Relationship Id="rId34" Type="http://schemas.openxmlformats.org/officeDocument/2006/relationships/font" Target="fonts/InriaSans-regular.fntdata"/><Relationship Id="rId15" Type="http://schemas.openxmlformats.org/officeDocument/2006/relationships/slide" Target="slides/slide11.xml"/><Relationship Id="rId37" Type="http://schemas.openxmlformats.org/officeDocument/2006/relationships/font" Target="fonts/InriaSans-boldItalic.fntdata"/><Relationship Id="rId14" Type="http://schemas.openxmlformats.org/officeDocument/2006/relationships/slide" Target="slides/slide10.xml"/><Relationship Id="rId36" Type="http://schemas.openxmlformats.org/officeDocument/2006/relationships/font" Target="fonts/InriaSans-italic.fntdata"/><Relationship Id="rId17" Type="http://schemas.openxmlformats.org/officeDocument/2006/relationships/slide" Target="slides/slide13.xml"/><Relationship Id="rId39" Type="http://schemas.openxmlformats.org/officeDocument/2006/relationships/font" Target="fonts/OldStandardTT-regular.fntdata"/><Relationship Id="rId16" Type="http://schemas.openxmlformats.org/officeDocument/2006/relationships/slide" Target="slides/slide12.xml"/><Relationship Id="rId38" Type="http://schemas.openxmlformats.org/officeDocument/2006/relationships/font" Target="fonts/DidactGothic-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dd3286a6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dd3286a6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71e6cf8a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71e6cf8a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Koena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71e6cf8a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71e6cf8a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Koena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71e6cf8a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671e6cf8a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b6af4024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b6af4024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b6af4024c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b6af4024c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b6af4024c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b6af4024c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b6af4024c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b6af4024c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b6af4024c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b6af4024c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b4c30e467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b4c30e467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b6e1c3c1de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b6e1c3c1de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5189d2428_0_19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5189d2428_0_19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b6e1c3c1de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b6e1c3c1de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b6e1c3c1d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b6e1c3c1d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b4c30e467d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b4c30e467d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99f2f57a7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99f2f57a7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dd3286a6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dd3286a6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9f2f57a7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99f2f57a7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Problem: Regular Morse code is easy to break and not secure for secret messages anymore.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Goal: Build a new Morse code system that hides messages with a special, changing key, like a super complicated lock. Only people with the right, ever-changing key can unlock the message.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b4c30e467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b4c30e467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Benefits: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More secure than regular Morse code.</a:t>
            </a:r>
            <a:endParaRPr/>
          </a:p>
          <a:p>
            <a:pPr indent="0" lvl="0" marL="0" rtl="0" algn="l">
              <a:spcBef>
                <a:spcPts val="0"/>
              </a:spcBef>
              <a:spcAft>
                <a:spcPts val="0"/>
              </a:spcAft>
              <a:buClr>
                <a:schemeClr val="dk1"/>
              </a:buClr>
              <a:buSzPts val="1100"/>
              <a:buFont typeface="Arial"/>
              <a:buNone/>
            </a:pPr>
            <a:r>
              <a:rPr lang="en"/>
              <a:t>Easy to use with a friendly interface.</a:t>
            </a:r>
            <a:endParaRPr/>
          </a:p>
          <a:p>
            <a:pPr indent="0" lvl="0" marL="0" rtl="0" algn="l">
              <a:spcBef>
                <a:spcPts val="0"/>
              </a:spcBef>
              <a:spcAft>
                <a:spcPts val="0"/>
              </a:spcAft>
              <a:buClr>
                <a:schemeClr val="dk1"/>
              </a:buClr>
              <a:buSzPts val="1100"/>
              <a:buFont typeface="Arial"/>
              <a:buNone/>
            </a:pPr>
            <a:r>
              <a:rPr lang="en"/>
              <a:t>Combines classic Morse code with modern security.</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71e6cf8a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71e6cf8a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Koena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dd3286a6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dd3286a6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Koena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671e6cf8a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671e6cf8a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Koena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484100" y="1479650"/>
            <a:ext cx="6175800" cy="1640400"/>
          </a:xfrm>
          <a:prstGeom prst="rect">
            <a:avLst/>
          </a:prstGeom>
        </p:spPr>
        <p:txBody>
          <a:bodyPr anchorCtr="0" anchor="b" bIns="91425" lIns="0" spcFirstLastPara="1" rIns="91425" wrap="square" tIns="91425">
            <a:noAutofit/>
          </a:bodyPr>
          <a:lstStyle>
            <a:lvl1pPr lvl="0" rtl="0" algn="ctr">
              <a:lnSpc>
                <a:spcPct val="90000"/>
              </a:lnSpc>
              <a:spcBef>
                <a:spcPts val="0"/>
              </a:spcBef>
              <a:spcAft>
                <a:spcPts val="0"/>
              </a:spcAft>
              <a:buClr>
                <a:srgbClr val="191919"/>
              </a:buClr>
              <a:buSzPts val="5200"/>
              <a:buNone/>
              <a:defRPr sz="55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724250" y="3265350"/>
            <a:ext cx="5695500" cy="393600"/>
          </a:xfrm>
          <a:prstGeom prst="rect">
            <a:avLst/>
          </a:prstGeom>
          <a:ln>
            <a:noFill/>
          </a:ln>
        </p:spPr>
        <p:txBody>
          <a:bodyPr anchorCtr="0" anchor="t"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1" name="Google Shape;11;p2"/>
          <p:cNvGrpSpPr/>
          <p:nvPr/>
        </p:nvGrpSpPr>
        <p:grpSpPr>
          <a:xfrm>
            <a:off x="-35700" y="-30000"/>
            <a:ext cx="9215400" cy="5203500"/>
            <a:chOff x="-35700" y="-30000"/>
            <a:chExt cx="9215400" cy="5203500"/>
          </a:xfrm>
        </p:grpSpPr>
        <p:cxnSp>
          <p:nvCxnSpPr>
            <p:cNvPr id="12" name="Google Shape;12;p2"/>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3" name="Google Shape;13;p2"/>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4" name="Google Shape;14;p2"/>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5" name="Google Shape;15;p2"/>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6" name="Google Shape;16;p2"/>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7" name="Google Shape;17;p2"/>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8" name="Google Shape;18;p2"/>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11"/>
          <p:cNvSpPr txBox="1"/>
          <p:nvPr>
            <p:ph hasCustomPrompt="1" type="title"/>
          </p:nvPr>
        </p:nvSpPr>
        <p:spPr>
          <a:xfrm>
            <a:off x="713100" y="1249247"/>
            <a:ext cx="7717800" cy="2100300"/>
          </a:xfrm>
          <a:prstGeom prst="rect">
            <a:avLst/>
          </a:prstGeom>
        </p:spPr>
        <p:txBody>
          <a:bodyPr anchorCtr="0" anchor="b" bIns="91425" lIns="0" spcFirstLastPara="1" rIns="91425" wrap="square" tIns="91425">
            <a:noAutofit/>
          </a:bodyPr>
          <a:lstStyle>
            <a:lvl1pPr lvl="0" rtl="0" algn="ctr">
              <a:spcBef>
                <a:spcPts val="0"/>
              </a:spcBef>
              <a:spcAft>
                <a:spcPts val="0"/>
              </a:spcAft>
              <a:buSzPts val="9600"/>
              <a:buNone/>
              <a:defRPr sz="112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6" name="Google Shape;106;p11"/>
          <p:cNvSpPr txBox="1"/>
          <p:nvPr>
            <p:ph idx="1" type="subTitle"/>
          </p:nvPr>
        </p:nvSpPr>
        <p:spPr>
          <a:xfrm>
            <a:off x="2453425" y="3349547"/>
            <a:ext cx="4237200" cy="535800"/>
          </a:xfrm>
          <a:prstGeom prst="rect">
            <a:avLst/>
          </a:prstGeom>
        </p:spPr>
        <p:txBody>
          <a:bodyPr anchorCtr="0" anchor="t" bIns="91425" lIns="0"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07" name="Google Shape;107;p11"/>
          <p:cNvGrpSpPr/>
          <p:nvPr/>
        </p:nvGrpSpPr>
        <p:grpSpPr>
          <a:xfrm>
            <a:off x="-35700" y="-30000"/>
            <a:ext cx="9215400" cy="5203500"/>
            <a:chOff x="-35700" y="-30000"/>
            <a:chExt cx="9215400" cy="5203500"/>
          </a:xfrm>
        </p:grpSpPr>
        <p:cxnSp>
          <p:nvCxnSpPr>
            <p:cNvPr id="108" name="Google Shape;108;p11"/>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09" name="Google Shape;109;p11"/>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10" name="Google Shape;110;p11"/>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11" name="Google Shape;111;p11"/>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12" name="Google Shape;112;p11"/>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13" name="Google Shape;113;p11"/>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14" name="Google Shape;114;p11"/>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6"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Google Shape;118;p13"/>
          <p:cNvSpPr txBox="1"/>
          <p:nvPr>
            <p:ph type="title"/>
          </p:nvPr>
        </p:nvSpPr>
        <p:spPr>
          <a:xfrm>
            <a:off x="1380631" y="1148650"/>
            <a:ext cx="2803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13"/>
          <p:cNvSpPr txBox="1"/>
          <p:nvPr>
            <p:ph hasCustomPrompt="1" idx="2" type="title"/>
          </p:nvPr>
        </p:nvSpPr>
        <p:spPr>
          <a:xfrm>
            <a:off x="4962573" y="2352463"/>
            <a:ext cx="535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idx="1" type="subTitle"/>
          </p:nvPr>
        </p:nvSpPr>
        <p:spPr>
          <a:xfrm>
            <a:off x="843710" y="1600083"/>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21" name="Google Shape;121;p13"/>
          <p:cNvSpPr txBox="1"/>
          <p:nvPr>
            <p:ph idx="3" type="title"/>
          </p:nvPr>
        </p:nvSpPr>
        <p:spPr>
          <a:xfrm>
            <a:off x="1378248" y="2352463"/>
            <a:ext cx="2803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2" name="Google Shape;122;p13"/>
          <p:cNvSpPr txBox="1"/>
          <p:nvPr>
            <p:ph hasCustomPrompt="1" idx="4" type="title"/>
          </p:nvPr>
        </p:nvSpPr>
        <p:spPr>
          <a:xfrm>
            <a:off x="840948" y="2352463"/>
            <a:ext cx="5373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idx="5" type="subTitle"/>
          </p:nvPr>
        </p:nvSpPr>
        <p:spPr>
          <a:xfrm>
            <a:off x="840947" y="2803944"/>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24" name="Google Shape;124;p13"/>
          <p:cNvSpPr txBox="1"/>
          <p:nvPr>
            <p:ph idx="6" type="title"/>
          </p:nvPr>
        </p:nvSpPr>
        <p:spPr>
          <a:xfrm>
            <a:off x="1380631" y="3556275"/>
            <a:ext cx="2803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5" name="Google Shape;125;p13"/>
          <p:cNvSpPr txBox="1"/>
          <p:nvPr>
            <p:ph hasCustomPrompt="1" idx="7" type="title"/>
          </p:nvPr>
        </p:nvSpPr>
        <p:spPr>
          <a:xfrm>
            <a:off x="843091" y="3556275"/>
            <a:ext cx="5373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p:nvPr>
            <p:ph idx="8" type="subTitle"/>
          </p:nvPr>
        </p:nvSpPr>
        <p:spPr>
          <a:xfrm>
            <a:off x="843710" y="4007804"/>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27" name="Google Shape;127;p13"/>
          <p:cNvSpPr txBox="1"/>
          <p:nvPr>
            <p:ph idx="9" type="title"/>
          </p:nvPr>
        </p:nvSpPr>
        <p:spPr>
          <a:xfrm>
            <a:off x="5502253" y="1148650"/>
            <a:ext cx="28008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8" name="Google Shape;128;p13"/>
          <p:cNvSpPr txBox="1"/>
          <p:nvPr>
            <p:ph hasCustomPrompt="1" idx="13" type="title"/>
          </p:nvPr>
        </p:nvSpPr>
        <p:spPr>
          <a:xfrm>
            <a:off x="4964707" y="1148650"/>
            <a:ext cx="535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p:nvPr>
            <p:ph idx="14" type="subTitle"/>
          </p:nvPr>
        </p:nvSpPr>
        <p:spPr>
          <a:xfrm>
            <a:off x="4965334" y="1600083"/>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30" name="Google Shape;130;p13"/>
          <p:cNvSpPr txBox="1"/>
          <p:nvPr>
            <p:ph idx="15" type="title"/>
          </p:nvPr>
        </p:nvSpPr>
        <p:spPr>
          <a:xfrm>
            <a:off x="5499872" y="2352463"/>
            <a:ext cx="28008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1" name="Google Shape;131;p13"/>
          <p:cNvSpPr txBox="1"/>
          <p:nvPr>
            <p:ph hasCustomPrompt="1" idx="16" type="title"/>
          </p:nvPr>
        </p:nvSpPr>
        <p:spPr>
          <a:xfrm>
            <a:off x="843091" y="1148650"/>
            <a:ext cx="5373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p:nvPr>
            <p:ph idx="17" type="subTitle"/>
          </p:nvPr>
        </p:nvSpPr>
        <p:spPr>
          <a:xfrm>
            <a:off x="4962571" y="2803944"/>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33" name="Google Shape;133;p13"/>
          <p:cNvSpPr txBox="1"/>
          <p:nvPr>
            <p:ph idx="18" type="title"/>
          </p:nvPr>
        </p:nvSpPr>
        <p:spPr>
          <a:xfrm>
            <a:off x="5502253" y="3556275"/>
            <a:ext cx="28008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4" name="Google Shape;134;p13"/>
          <p:cNvSpPr txBox="1"/>
          <p:nvPr>
            <p:ph hasCustomPrompt="1" idx="19" type="title"/>
          </p:nvPr>
        </p:nvSpPr>
        <p:spPr>
          <a:xfrm>
            <a:off x="4964707" y="3556275"/>
            <a:ext cx="535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p:nvPr>
            <p:ph idx="20" type="subTitle"/>
          </p:nvPr>
        </p:nvSpPr>
        <p:spPr>
          <a:xfrm>
            <a:off x="4965334" y="4007804"/>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36" name="Google Shape;136;p13"/>
          <p:cNvSpPr txBox="1"/>
          <p:nvPr>
            <p:ph idx="21"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7" name="Google Shape;137;p13"/>
          <p:cNvGrpSpPr/>
          <p:nvPr/>
        </p:nvGrpSpPr>
        <p:grpSpPr>
          <a:xfrm>
            <a:off x="-35700" y="-30000"/>
            <a:ext cx="9215400" cy="5203500"/>
            <a:chOff x="-35700" y="-30000"/>
            <a:chExt cx="9215400" cy="5203500"/>
          </a:xfrm>
        </p:grpSpPr>
        <p:cxnSp>
          <p:nvCxnSpPr>
            <p:cNvPr id="138" name="Google Shape;138;p13"/>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139" name="Google Shape;139;p13"/>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140" name="Google Shape;140;p13"/>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141" name="Google Shape;141;p13"/>
          <p:cNvSpPr/>
          <p:nvPr/>
        </p:nvSpPr>
        <p:spPr>
          <a:xfrm>
            <a:off x="8712900"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blipFill>
          <a:blip r:embed="rId2">
            <a:alphaModFix/>
          </a:blip>
          <a:stretch>
            <a:fillRect/>
          </a:stretch>
        </a:blipFill>
      </p:bgPr>
    </p:bg>
    <p:spTree>
      <p:nvGrpSpPr>
        <p:cNvPr id="142" name="Shape 142"/>
        <p:cNvGrpSpPr/>
        <p:nvPr/>
      </p:nvGrpSpPr>
      <p:grpSpPr>
        <a:xfrm>
          <a:off x="0" y="0"/>
          <a:ext cx="0" cy="0"/>
          <a:chOff x="0" y="0"/>
          <a:chExt cx="0" cy="0"/>
        </a:xfrm>
      </p:grpSpPr>
      <p:sp>
        <p:nvSpPr>
          <p:cNvPr id="143" name="Google Shape;143;p14"/>
          <p:cNvSpPr txBox="1"/>
          <p:nvPr>
            <p:ph type="title"/>
          </p:nvPr>
        </p:nvSpPr>
        <p:spPr>
          <a:xfrm>
            <a:off x="1076100" y="1482813"/>
            <a:ext cx="7002000" cy="1413300"/>
          </a:xfrm>
          <a:prstGeom prst="rect">
            <a:avLst/>
          </a:prstGeom>
        </p:spPr>
        <p:txBody>
          <a:bodyPr anchorCtr="0" anchor="b" bIns="91425" lIns="0" spcFirstLastPara="1" rIns="91425" wrap="square" tIns="91425">
            <a:noAutofit/>
          </a:bodyPr>
          <a:lstStyle>
            <a:lvl1pPr lvl="0" rtl="0" algn="ctr">
              <a:spcBef>
                <a:spcPts val="0"/>
              </a:spcBef>
              <a:spcAft>
                <a:spcPts val="0"/>
              </a:spcAft>
              <a:buSzPts val="3500"/>
              <a:buNone/>
              <a:defRPr sz="10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4" name="Google Shape;144;p14"/>
          <p:cNvSpPr txBox="1"/>
          <p:nvPr>
            <p:ph idx="1" type="subTitle"/>
          </p:nvPr>
        </p:nvSpPr>
        <p:spPr>
          <a:xfrm>
            <a:off x="2045700" y="3106513"/>
            <a:ext cx="5062800" cy="571200"/>
          </a:xfrm>
          <a:prstGeom prst="rect">
            <a:avLst/>
          </a:prstGeom>
        </p:spPr>
        <p:txBody>
          <a:bodyPr anchorCtr="0" anchor="t"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45" name="Google Shape;145;p14"/>
          <p:cNvGrpSpPr/>
          <p:nvPr/>
        </p:nvGrpSpPr>
        <p:grpSpPr>
          <a:xfrm>
            <a:off x="-35700" y="-30000"/>
            <a:ext cx="9215400" cy="5203500"/>
            <a:chOff x="-35700" y="-30000"/>
            <a:chExt cx="9215400" cy="5203500"/>
          </a:xfrm>
        </p:grpSpPr>
        <p:cxnSp>
          <p:nvCxnSpPr>
            <p:cNvPr id="146" name="Google Shape;146;p14"/>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47" name="Google Shape;147;p14"/>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48" name="Google Shape;148;p14"/>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49" name="Google Shape;149;p14"/>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50" name="Google Shape;150;p14"/>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51" name="Google Shape;151;p14"/>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52" name="Google Shape;152;p14"/>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154" name="Shape 154"/>
        <p:cNvGrpSpPr/>
        <p:nvPr/>
      </p:nvGrpSpPr>
      <p:grpSpPr>
        <a:xfrm>
          <a:off x="0" y="0"/>
          <a:ext cx="0" cy="0"/>
          <a:chOff x="0" y="0"/>
          <a:chExt cx="0" cy="0"/>
        </a:xfrm>
      </p:grpSpPr>
      <p:sp>
        <p:nvSpPr>
          <p:cNvPr id="155" name="Google Shape;155;p15"/>
          <p:cNvSpPr txBox="1"/>
          <p:nvPr>
            <p:ph type="title"/>
          </p:nvPr>
        </p:nvSpPr>
        <p:spPr>
          <a:xfrm>
            <a:off x="2642550" y="2977131"/>
            <a:ext cx="3858900" cy="531900"/>
          </a:xfrm>
          <a:prstGeom prst="rect">
            <a:avLst/>
          </a:prstGeom>
        </p:spPr>
        <p:txBody>
          <a:bodyPr anchorCtr="0" anchor="t" bIns="91425" lIns="0" spcFirstLastPara="1" rIns="91425" wrap="square" tIns="91425">
            <a:noAutofit/>
          </a:bodyPr>
          <a:lstStyle>
            <a:lvl1pPr lvl="0" rtl="0" algn="ct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6" name="Google Shape;156;p15"/>
          <p:cNvSpPr txBox="1"/>
          <p:nvPr>
            <p:ph idx="1" type="subTitle"/>
          </p:nvPr>
        </p:nvSpPr>
        <p:spPr>
          <a:xfrm>
            <a:off x="1714500" y="1634469"/>
            <a:ext cx="5715000" cy="1203000"/>
          </a:xfrm>
          <a:prstGeom prst="rect">
            <a:avLst/>
          </a:prstGeom>
        </p:spPr>
        <p:txBody>
          <a:bodyPr anchorCtr="0" anchor="b" bIns="91425" lIns="0" spcFirstLastPara="1" rIns="91425" wrap="square" tIns="91425">
            <a:noAutofit/>
          </a:bodyPr>
          <a:lstStyle>
            <a:lvl1pPr lvl="0" rtl="0" algn="ctr">
              <a:lnSpc>
                <a:spcPct val="100000"/>
              </a:lnSpc>
              <a:spcBef>
                <a:spcPts val="0"/>
              </a:spcBef>
              <a:spcAft>
                <a:spcPts val="0"/>
              </a:spcAft>
              <a:buSzPts val="3000"/>
              <a:buNone/>
              <a:defRPr sz="22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157" name="Google Shape;157;p15"/>
          <p:cNvGrpSpPr/>
          <p:nvPr/>
        </p:nvGrpSpPr>
        <p:grpSpPr>
          <a:xfrm>
            <a:off x="-35700" y="-30000"/>
            <a:ext cx="9215400" cy="5203500"/>
            <a:chOff x="-35700" y="-30000"/>
            <a:chExt cx="9215400" cy="5203500"/>
          </a:xfrm>
        </p:grpSpPr>
        <p:cxnSp>
          <p:nvCxnSpPr>
            <p:cNvPr id="158" name="Google Shape;158;p15"/>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59" name="Google Shape;159;p15"/>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60" name="Google Shape;160;p15"/>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61" name="Google Shape;161;p15"/>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62" name="Google Shape;162;p15"/>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63" name="Google Shape;163;p15"/>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64" name="Google Shape;164;p15"/>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16"/>
          <p:cNvSpPr txBox="1"/>
          <p:nvPr>
            <p:ph type="title"/>
          </p:nvPr>
        </p:nvSpPr>
        <p:spPr>
          <a:xfrm flipH="1">
            <a:off x="4638075" y="1477141"/>
            <a:ext cx="3692100" cy="1480200"/>
          </a:xfrm>
          <a:prstGeom prst="rect">
            <a:avLst/>
          </a:prstGeom>
        </p:spPr>
        <p:txBody>
          <a:bodyPr anchorCtr="0" anchor="t" bIns="91425" lIns="0"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8" name="Google Shape;168;p16"/>
          <p:cNvSpPr txBox="1"/>
          <p:nvPr>
            <p:ph idx="1" type="subTitle"/>
          </p:nvPr>
        </p:nvSpPr>
        <p:spPr>
          <a:xfrm flipH="1">
            <a:off x="4637975" y="3130175"/>
            <a:ext cx="3525900" cy="8109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69" name="Google Shape;169;p16"/>
          <p:cNvGrpSpPr/>
          <p:nvPr/>
        </p:nvGrpSpPr>
        <p:grpSpPr>
          <a:xfrm>
            <a:off x="-35700" y="-30000"/>
            <a:ext cx="9215400" cy="5203500"/>
            <a:chOff x="-35700" y="-30000"/>
            <a:chExt cx="9215400" cy="5203500"/>
          </a:xfrm>
        </p:grpSpPr>
        <p:cxnSp>
          <p:nvCxnSpPr>
            <p:cNvPr id="170" name="Google Shape;170;p16"/>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16"/>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172" name="Google Shape;172;p16"/>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17"/>
          <p:cNvSpPr txBox="1"/>
          <p:nvPr>
            <p:ph type="title"/>
          </p:nvPr>
        </p:nvSpPr>
        <p:spPr>
          <a:xfrm>
            <a:off x="880000" y="1353625"/>
            <a:ext cx="3571200" cy="1198800"/>
          </a:xfrm>
          <a:prstGeom prst="rect">
            <a:avLst/>
          </a:prstGeom>
        </p:spPr>
        <p:txBody>
          <a:bodyPr anchorCtr="0" anchor="t" bIns="91425" lIns="0"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5" name="Google Shape;175;p17"/>
          <p:cNvSpPr txBox="1"/>
          <p:nvPr>
            <p:ph idx="1" type="subTitle"/>
          </p:nvPr>
        </p:nvSpPr>
        <p:spPr>
          <a:xfrm>
            <a:off x="879825" y="2709575"/>
            <a:ext cx="3353700" cy="10803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76" name="Google Shape;176;p17"/>
          <p:cNvGrpSpPr/>
          <p:nvPr/>
        </p:nvGrpSpPr>
        <p:grpSpPr>
          <a:xfrm>
            <a:off x="-35700" y="-30000"/>
            <a:ext cx="9215400" cy="5203500"/>
            <a:chOff x="-35700" y="-30000"/>
            <a:chExt cx="9215400" cy="5203500"/>
          </a:xfrm>
        </p:grpSpPr>
        <p:cxnSp>
          <p:nvCxnSpPr>
            <p:cNvPr id="177" name="Google Shape;177;p17"/>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78" name="Google Shape;178;p17"/>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79" name="Google Shape;179;p17"/>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80" name="Google Shape;180;p17"/>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81" name="Google Shape;181;p17"/>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82" name="Google Shape;182;p17"/>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83" name="Google Shape;183;p17"/>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blipFill>
          <a:blip r:embed="rId2">
            <a:alphaModFix/>
          </a:blip>
          <a:stretch>
            <a:fillRect/>
          </a:stretch>
        </a:blipFill>
      </p:bgPr>
    </p:bg>
    <p:spTree>
      <p:nvGrpSpPr>
        <p:cNvPr id="185" name="Shape 185"/>
        <p:cNvGrpSpPr/>
        <p:nvPr/>
      </p:nvGrpSpPr>
      <p:grpSpPr>
        <a:xfrm>
          <a:off x="0" y="0"/>
          <a:ext cx="0" cy="0"/>
          <a:chOff x="0" y="0"/>
          <a:chExt cx="0" cy="0"/>
        </a:xfrm>
      </p:grpSpPr>
      <p:grpSp>
        <p:nvGrpSpPr>
          <p:cNvPr id="186" name="Google Shape;186;p18"/>
          <p:cNvGrpSpPr/>
          <p:nvPr/>
        </p:nvGrpSpPr>
        <p:grpSpPr>
          <a:xfrm>
            <a:off x="-35700" y="-30000"/>
            <a:ext cx="9215400" cy="5203500"/>
            <a:chOff x="-35700" y="-30000"/>
            <a:chExt cx="9215400" cy="5203500"/>
          </a:xfrm>
        </p:grpSpPr>
        <p:cxnSp>
          <p:nvCxnSpPr>
            <p:cNvPr id="187" name="Google Shape;187;p18"/>
            <p:cNvCxnSpPr/>
            <p:nvPr/>
          </p:nvCxnSpPr>
          <p:spPr>
            <a:xfrm>
              <a:off x="-21425" y="2571750"/>
              <a:ext cx="653400" cy="0"/>
            </a:xfrm>
            <a:prstGeom prst="straightConnector1">
              <a:avLst/>
            </a:prstGeom>
            <a:noFill/>
            <a:ln cap="flat" cmpd="sng" w="9525">
              <a:solidFill>
                <a:schemeClr val="dk1"/>
              </a:solidFill>
              <a:prstDash val="solid"/>
              <a:round/>
              <a:headEnd len="med" w="med" type="none"/>
              <a:tailEnd len="med" w="med" type="none"/>
            </a:ln>
          </p:spPr>
        </p:cxnSp>
        <p:cxnSp>
          <p:nvCxnSpPr>
            <p:cNvPr id="188" name="Google Shape;188;p18"/>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18"/>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190" name="Google Shape;190;p18"/>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txBox="1"/>
          <p:nvPr>
            <p:ph type="title"/>
          </p:nvPr>
        </p:nvSpPr>
        <p:spPr>
          <a:xfrm>
            <a:off x="1094861" y="1101325"/>
            <a:ext cx="6954300" cy="527700"/>
          </a:xfrm>
          <a:prstGeom prst="rect">
            <a:avLst/>
          </a:prstGeom>
        </p:spPr>
        <p:txBody>
          <a:bodyPr anchorCtr="0" anchor="b" bIns="91425" lIns="0"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18"/>
          <p:cNvSpPr txBox="1"/>
          <p:nvPr>
            <p:ph idx="1" type="subTitle"/>
          </p:nvPr>
        </p:nvSpPr>
        <p:spPr>
          <a:xfrm>
            <a:off x="1094861" y="1506475"/>
            <a:ext cx="6954300" cy="7764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18"/>
          <p:cNvSpPr txBox="1"/>
          <p:nvPr>
            <p:ph idx="2" type="title"/>
          </p:nvPr>
        </p:nvSpPr>
        <p:spPr>
          <a:xfrm>
            <a:off x="1094861" y="2282875"/>
            <a:ext cx="6954300" cy="527700"/>
          </a:xfrm>
          <a:prstGeom prst="rect">
            <a:avLst/>
          </a:prstGeom>
        </p:spPr>
        <p:txBody>
          <a:bodyPr anchorCtr="0" anchor="b" bIns="91425" lIns="0"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18"/>
          <p:cNvSpPr txBox="1"/>
          <p:nvPr>
            <p:ph idx="3" type="subTitle"/>
          </p:nvPr>
        </p:nvSpPr>
        <p:spPr>
          <a:xfrm>
            <a:off x="1094861" y="2688025"/>
            <a:ext cx="6954300" cy="7764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18"/>
          <p:cNvSpPr txBox="1"/>
          <p:nvPr>
            <p:ph idx="4" type="title"/>
          </p:nvPr>
        </p:nvSpPr>
        <p:spPr>
          <a:xfrm>
            <a:off x="1094861" y="3464425"/>
            <a:ext cx="6954300" cy="527700"/>
          </a:xfrm>
          <a:prstGeom prst="rect">
            <a:avLst/>
          </a:prstGeom>
        </p:spPr>
        <p:txBody>
          <a:bodyPr anchorCtr="0" anchor="b" bIns="91425" lIns="0"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18"/>
          <p:cNvSpPr txBox="1"/>
          <p:nvPr>
            <p:ph idx="5" type="subTitle"/>
          </p:nvPr>
        </p:nvSpPr>
        <p:spPr>
          <a:xfrm>
            <a:off x="1094861" y="3869575"/>
            <a:ext cx="6954300" cy="7764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18"/>
          <p:cNvSpPr txBox="1"/>
          <p:nvPr>
            <p:ph idx="6"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_1">
    <p:bg>
      <p:bgPr>
        <a:blipFill>
          <a:blip r:embed="rId2">
            <a:alphaModFix/>
          </a:blip>
          <a:stretch>
            <a:fillRect/>
          </a:stretch>
        </a:blipFill>
      </p:bgPr>
    </p:bg>
    <p:spTree>
      <p:nvGrpSpPr>
        <p:cNvPr id="198" name="Shape 198"/>
        <p:cNvGrpSpPr/>
        <p:nvPr/>
      </p:nvGrpSpPr>
      <p:grpSpPr>
        <a:xfrm>
          <a:off x="0" y="0"/>
          <a:ext cx="0" cy="0"/>
          <a:chOff x="0" y="0"/>
          <a:chExt cx="0" cy="0"/>
        </a:xfrm>
      </p:grpSpPr>
      <p:sp>
        <p:nvSpPr>
          <p:cNvPr id="199" name="Google Shape;199;p19"/>
          <p:cNvSpPr txBox="1"/>
          <p:nvPr>
            <p:ph idx="1" type="body"/>
          </p:nvPr>
        </p:nvSpPr>
        <p:spPr>
          <a:xfrm>
            <a:off x="719975" y="1922886"/>
            <a:ext cx="3780600" cy="2562900"/>
          </a:xfrm>
          <a:prstGeom prst="rect">
            <a:avLst/>
          </a:prstGeom>
        </p:spPr>
        <p:txBody>
          <a:bodyPr anchorCtr="0" anchor="t" bIns="91425" lIns="0"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1600"/>
              </a:spcBef>
              <a:spcAft>
                <a:spcPts val="0"/>
              </a:spcAft>
              <a:buSzPts val="1200"/>
              <a:buChar char="■"/>
              <a:defRPr/>
            </a:lvl3pPr>
            <a:lvl4pPr indent="-304800" lvl="3" marL="1828800" rtl="0">
              <a:lnSpc>
                <a:spcPct val="115000"/>
              </a:lnSpc>
              <a:spcBef>
                <a:spcPts val="1600"/>
              </a:spcBef>
              <a:spcAft>
                <a:spcPts val="0"/>
              </a:spcAft>
              <a:buSzPts val="1200"/>
              <a:buChar char="●"/>
              <a:defRPr/>
            </a:lvl4pPr>
            <a:lvl5pPr indent="-304800" lvl="4" marL="2286000" rtl="0">
              <a:lnSpc>
                <a:spcPct val="115000"/>
              </a:lnSpc>
              <a:spcBef>
                <a:spcPts val="1600"/>
              </a:spcBef>
              <a:spcAft>
                <a:spcPts val="0"/>
              </a:spcAft>
              <a:buSzPts val="1200"/>
              <a:buChar char="○"/>
              <a:defRPr/>
            </a:lvl5pPr>
            <a:lvl6pPr indent="-304800" lvl="5" marL="2743200" rtl="0">
              <a:lnSpc>
                <a:spcPct val="115000"/>
              </a:lnSpc>
              <a:spcBef>
                <a:spcPts val="1600"/>
              </a:spcBef>
              <a:spcAft>
                <a:spcPts val="0"/>
              </a:spcAft>
              <a:buSzPts val="1200"/>
              <a:buChar char="■"/>
              <a:defRPr/>
            </a:lvl6pPr>
            <a:lvl7pPr indent="-304800" lvl="6" marL="3200400" rtl="0">
              <a:lnSpc>
                <a:spcPct val="115000"/>
              </a:lnSpc>
              <a:spcBef>
                <a:spcPts val="1600"/>
              </a:spcBef>
              <a:spcAft>
                <a:spcPts val="0"/>
              </a:spcAft>
              <a:buSzPts val="1200"/>
              <a:buChar char="●"/>
              <a:defRPr/>
            </a:lvl7pPr>
            <a:lvl8pPr indent="-304800" lvl="7" marL="3657600" rtl="0">
              <a:lnSpc>
                <a:spcPct val="115000"/>
              </a:lnSpc>
              <a:spcBef>
                <a:spcPts val="1600"/>
              </a:spcBef>
              <a:spcAft>
                <a:spcPts val="0"/>
              </a:spcAft>
              <a:buSzPts val="1200"/>
              <a:buChar char="○"/>
              <a:defRPr/>
            </a:lvl8pPr>
            <a:lvl9pPr indent="-304800" lvl="8" marL="4114800" rtl="0">
              <a:lnSpc>
                <a:spcPct val="115000"/>
              </a:lnSpc>
              <a:spcBef>
                <a:spcPts val="1600"/>
              </a:spcBef>
              <a:spcAft>
                <a:spcPts val="1600"/>
              </a:spcAft>
              <a:buSzPts val="1200"/>
              <a:buChar char="■"/>
              <a:defRPr/>
            </a:lvl9pPr>
          </a:lstStyle>
          <a:p/>
        </p:txBody>
      </p:sp>
      <p:sp>
        <p:nvSpPr>
          <p:cNvPr id="200" name="Google Shape;200;p19"/>
          <p:cNvSpPr txBox="1"/>
          <p:nvPr>
            <p:ph idx="2" type="body"/>
          </p:nvPr>
        </p:nvSpPr>
        <p:spPr>
          <a:xfrm>
            <a:off x="4742425" y="1922886"/>
            <a:ext cx="3681600" cy="2562900"/>
          </a:xfrm>
          <a:prstGeom prst="rect">
            <a:avLst/>
          </a:prstGeom>
        </p:spPr>
        <p:txBody>
          <a:bodyPr anchorCtr="0" anchor="t" bIns="91425" lIns="0"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1600"/>
              </a:spcBef>
              <a:spcAft>
                <a:spcPts val="0"/>
              </a:spcAft>
              <a:buSzPts val="1200"/>
              <a:buChar char="■"/>
              <a:defRPr/>
            </a:lvl3pPr>
            <a:lvl4pPr indent="-304800" lvl="3" marL="1828800" rtl="0">
              <a:lnSpc>
                <a:spcPct val="115000"/>
              </a:lnSpc>
              <a:spcBef>
                <a:spcPts val="1600"/>
              </a:spcBef>
              <a:spcAft>
                <a:spcPts val="0"/>
              </a:spcAft>
              <a:buSzPts val="1200"/>
              <a:buChar char="●"/>
              <a:defRPr/>
            </a:lvl4pPr>
            <a:lvl5pPr indent="-304800" lvl="4" marL="2286000" rtl="0">
              <a:lnSpc>
                <a:spcPct val="115000"/>
              </a:lnSpc>
              <a:spcBef>
                <a:spcPts val="1600"/>
              </a:spcBef>
              <a:spcAft>
                <a:spcPts val="0"/>
              </a:spcAft>
              <a:buSzPts val="1200"/>
              <a:buChar char="○"/>
              <a:defRPr/>
            </a:lvl5pPr>
            <a:lvl6pPr indent="-304800" lvl="5" marL="2743200" rtl="0">
              <a:lnSpc>
                <a:spcPct val="115000"/>
              </a:lnSpc>
              <a:spcBef>
                <a:spcPts val="1600"/>
              </a:spcBef>
              <a:spcAft>
                <a:spcPts val="0"/>
              </a:spcAft>
              <a:buSzPts val="1200"/>
              <a:buChar char="■"/>
              <a:defRPr/>
            </a:lvl6pPr>
            <a:lvl7pPr indent="-304800" lvl="6" marL="3200400" rtl="0">
              <a:lnSpc>
                <a:spcPct val="115000"/>
              </a:lnSpc>
              <a:spcBef>
                <a:spcPts val="1600"/>
              </a:spcBef>
              <a:spcAft>
                <a:spcPts val="0"/>
              </a:spcAft>
              <a:buSzPts val="1200"/>
              <a:buChar char="●"/>
              <a:defRPr/>
            </a:lvl7pPr>
            <a:lvl8pPr indent="-304800" lvl="7" marL="3657600" rtl="0">
              <a:lnSpc>
                <a:spcPct val="115000"/>
              </a:lnSpc>
              <a:spcBef>
                <a:spcPts val="1600"/>
              </a:spcBef>
              <a:spcAft>
                <a:spcPts val="0"/>
              </a:spcAft>
              <a:buSzPts val="1200"/>
              <a:buChar char="○"/>
              <a:defRPr/>
            </a:lvl8pPr>
            <a:lvl9pPr indent="-304800" lvl="8" marL="4114800" rtl="0">
              <a:lnSpc>
                <a:spcPct val="115000"/>
              </a:lnSpc>
              <a:spcBef>
                <a:spcPts val="1600"/>
              </a:spcBef>
              <a:spcAft>
                <a:spcPts val="1600"/>
              </a:spcAft>
              <a:buSzPts val="1200"/>
              <a:buChar char="■"/>
              <a:defRPr/>
            </a:lvl9pPr>
          </a:lstStyle>
          <a:p/>
        </p:txBody>
      </p:sp>
      <p:sp>
        <p:nvSpPr>
          <p:cNvPr id="201" name="Google Shape;201;p19"/>
          <p:cNvSpPr txBox="1"/>
          <p:nvPr>
            <p:ph type="title"/>
          </p:nvPr>
        </p:nvSpPr>
        <p:spPr>
          <a:xfrm>
            <a:off x="720000" y="1521225"/>
            <a:ext cx="3780600" cy="4119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500"/>
              <a:buNone/>
              <a:defRPr sz="2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19"/>
          <p:cNvSpPr txBox="1"/>
          <p:nvPr>
            <p:ph idx="3" type="title"/>
          </p:nvPr>
        </p:nvSpPr>
        <p:spPr>
          <a:xfrm>
            <a:off x="4742425" y="1521225"/>
            <a:ext cx="3681600" cy="4119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500"/>
              <a:buNone/>
              <a:defRPr sz="2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3" name="Google Shape;203;p19"/>
          <p:cNvSpPr txBox="1"/>
          <p:nvPr>
            <p:ph idx="4"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4" name="Google Shape;204;p19"/>
          <p:cNvGrpSpPr/>
          <p:nvPr/>
        </p:nvGrpSpPr>
        <p:grpSpPr>
          <a:xfrm>
            <a:off x="-35700" y="-30000"/>
            <a:ext cx="9215400" cy="5203500"/>
            <a:chOff x="-35700" y="-30000"/>
            <a:chExt cx="9215400" cy="5203500"/>
          </a:xfrm>
        </p:grpSpPr>
        <p:cxnSp>
          <p:nvCxnSpPr>
            <p:cNvPr id="205" name="Google Shape;205;p19"/>
            <p:cNvCxnSpPr/>
            <p:nvPr/>
          </p:nvCxnSpPr>
          <p:spPr>
            <a:xfrm>
              <a:off x="-21425" y="2571750"/>
              <a:ext cx="653400" cy="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19"/>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19"/>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bg>
      <p:bgPr>
        <a:blipFill>
          <a:blip r:embed="rId2">
            <a:alphaModFix/>
          </a:blip>
          <a:stretch>
            <a:fillRect/>
          </a:stretch>
        </a:blipFill>
      </p:bgPr>
    </p:bg>
    <p:spTree>
      <p:nvGrpSpPr>
        <p:cNvPr id="208" name="Shape 208"/>
        <p:cNvGrpSpPr/>
        <p:nvPr/>
      </p:nvGrpSpPr>
      <p:grpSpPr>
        <a:xfrm>
          <a:off x="0" y="0"/>
          <a:ext cx="0" cy="0"/>
          <a:chOff x="0" y="0"/>
          <a:chExt cx="0" cy="0"/>
        </a:xfrm>
      </p:grpSpPr>
      <p:sp>
        <p:nvSpPr>
          <p:cNvPr id="209" name="Google Shape;209;p20"/>
          <p:cNvSpPr txBox="1"/>
          <p:nvPr>
            <p:ph type="title"/>
          </p:nvPr>
        </p:nvSpPr>
        <p:spPr>
          <a:xfrm flipH="1">
            <a:off x="1071619" y="1652134"/>
            <a:ext cx="2120700" cy="393600"/>
          </a:xfrm>
          <a:prstGeom prst="rect">
            <a:avLst/>
          </a:prstGeom>
          <a:ln>
            <a:noFill/>
          </a:ln>
        </p:spPr>
        <p:txBody>
          <a:bodyPr anchorCtr="0" anchor="b" bIns="91425" lIns="0" spcFirstLastPara="1" rIns="91425" wrap="square" tIns="91425">
            <a:noAutofit/>
          </a:bodyPr>
          <a:lstStyle>
            <a:lvl1pPr lvl="0" rtl="0" algn="r">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0" name="Google Shape;210;p20"/>
          <p:cNvSpPr txBox="1"/>
          <p:nvPr>
            <p:ph idx="1" type="subTitle"/>
          </p:nvPr>
        </p:nvSpPr>
        <p:spPr>
          <a:xfrm flipH="1">
            <a:off x="1071619" y="1934000"/>
            <a:ext cx="2120700" cy="572700"/>
          </a:xfrm>
          <a:prstGeom prst="rect">
            <a:avLst/>
          </a:prstGeom>
          <a:ln>
            <a:noFill/>
          </a:ln>
        </p:spPr>
        <p:txBody>
          <a:bodyPr anchorCtr="0" anchor="t" bIns="91425" lIns="0" spcFirstLastPara="1" rIns="91425" wrap="square" tIns="91425">
            <a:noAutofit/>
          </a:bodyPr>
          <a:lstStyle>
            <a:lvl1pPr lvl="0" rtl="0" algn="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1" name="Google Shape;211;p20"/>
          <p:cNvSpPr txBox="1"/>
          <p:nvPr>
            <p:ph idx="2" type="title"/>
          </p:nvPr>
        </p:nvSpPr>
        <p:spPr>
          <a:xfrm flipH="1">
            <a:off x="1071619" y="3284934"/>
            <a:ext cx="2120700" cy="393600"/>
          </a:xfrm>
          <a:prstGeom prst="rect">
            <a:avLst/>
          </a:prstGeom>
          <a:ln>
            <a:noFill/>
          </a:ln>
        </p:spPr>
        <p:txBody>
          <a:bodyPr anchorCtr="0" anchor="b" bIns="91425" lIns="0" spcFirstLastPara="1" rIns="91425" wrap="square" tIns="91425">
            <a:noAutofit/>
          </a:bodyPr>
          <a:lstStyle>
            <a:lvl1pPr lvl="0" rtl="0" algn="r">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2" name="Google Shape;212;p20"/>
          <p:cNvSpPr txBox="1"/>
          <p:nvPr>
            <p:ph idx="3" type="subTitle"/>
          </p:nvPr>
        </p:nvSpPr>
        <p:spPr>
          <a:xfrm flipH="1">
            <a:off x="1071619" y="3566800"/>
            <a:ext cx="2120700" cy="572700"/>
          </a:xfrm>
          <a:prstGeom prst="rect">
            <a:avLst/>
          </a:prstGeom>
          <a:ln>
            <a:noFill/>
          </a:ln>
        </p:spPr>
        <p:txBody>
          <a:bodyPr anchorCtr="0" anchor="t" bIns="91425" lIns="0" spcFirstLastPara="1" rIns="91425" wrap="square" tIns="91425">
            <a:noAutofit/>
          </a:bodyPr>
          <a:lstStyle>
            <a:lvl1pPr lvl="0" rtl="0" algn="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3" name="Google Shape;213;p20"/>
          <p:cNvSpPr txBox="1"/>
          <p:nvPr>
            <p:ph idx="4" type="title"/>
          </p:nvPr>
        </p:nvSpPr>
        <p:spPr>
          <a:xfrm>
            <a:off x="5951681" y="1652134"/>
            <a:ext cx="2120700" cy="3936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4" name="Google Shape;214;p20"/>
          <p:cNvSpPr txBox="1"/>
          <p:nvPr>
            <p:ph idx="5" type="subTitle"/>
          </p:nvPr>
        </p:nvSpPr>
        <p:spPr>
          <a:xfrm>
            <a:off x="5951681" y="193400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5" name="Google Shape;215;p20"/>
          <p:cNvSpPr txBox="1"/>
          <p:nvPr>
            <p:ph idx="6" type="title"/>
          </p:nvPr>
        </p:nvSpPr>
        <p:spPr>
          <a:xfrm>
            <a:off x="5951681" y="3284934"/>
            <a:ext cx="2120700" cy="3936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6" name="Google Shape;216;p20"/>
          <p:cNvSpPr txBox="1"/>
          <p:nvPr>
            <p:ph idx="7" type="subTitle"/>
          </p:nvPr>
        </p:nvSpPr>
        <p:spPr>
          <a:xfrm>
            <a:off x="5951681" y="356680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7" name="Google Shape;217;p20"/>
          <p:cNvSpPr txBox="1"/>
          <p:nvPr>
            <p:ph idx="8"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8" name="Google Shape;218;p20"/>
          <p:cNvGrpSpPr/>
          <p:nvPr/>
        </p:nvGrpSpPr>
        <p:grpSpPr>
          <a:xfrm>
            <a:off x="-35700" y="-30000"/>
            <a:ext cx="9215400" cy="5203500"/>
            <a:chOff x="-35700" y="-30000"/>
            <a:chExt cx="9215400" cy="5203500"/>
          </a:xfrm>
        </p:grpSpPr>
        <p:cxnSp>
          <p:nvCxnSpPr>
            <p:cNvPr id="219" name="Google Shape;219;p20"/>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20" name="Google Shape;220;p20"/>
            <p:cNvCxnSpPr/>
            <p:nvPr/>
          </p:nvCxnSpPr>
          <p:spPr>
            <a:xfrm>
              <a:off x="-35700" y="4623597"/>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21" name="Google Shape;221;p20"/>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222" name="Google Shape;222;p20"/>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23" name="Google Shape;223;p20"/>
          <p:cNvSpPr/>
          <p:nvPr/>
        </p:nvSpPr>
        <p:spPr>
          <a:xfrm>
            <a:off x="8712900" y="4751950"/>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3"/>
          <p:cNvSpPr txBox="1"/>
          <p:nvPr>
            <p:ph type="title"/>
          </p:nvPr>
        </p:nvSpPr>
        <p:spPr>
          <a:xfrm>
            <a:off x="1751250" y="2576650"/>
            <a:ext cx="5641500" cy="535800"/>
          </a:xfrm>
          <a:prstGeom prst="rect">
            <a:avLst/>
          </a:prstGeom>
          <a:ln>
            <a:noFill/>
          </a:ln>
        </p:spPr>
        <p:txBody>
          <a:bodyPr anchorCtr="0" anchor="ctr" bIns="91425" lIns="0"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p3"/>
          <p:cNvSpPr txBox="1"/>
          <p:nvPr>
            <p:ph hasCustomPrompt="1" idx="2" type="title"/>
          </p:nvPr>
        </p:nvSpPr>
        <p:spPr>
          <a:xfrm>
            <a:off x="2996575" y="1057362"/>
            <a:ext cx="3150900" cy="1393500"/>
          </a:xfrm>
          <a:prstGeom prst="rect">
            <a:avLst/>
          </a:prstGeom>
        </p:spPr>
        <p:txBody>
          <a:bodyPr anchorCtr="0" anchor="ctr" bIns="91425" lIns="0" spcFirstLastPara="1" rIns="91425" wrap="square" tIns="91425">
            <a:noAutofit/>
          </a:bodyPr>
          <a:lstStyle>
            <a:lvl1pPr lvl="0" rtl="0" algn="ctr">
              <a:spcBef>
                <a:spcPts val="0"/>
              </a:spcBef>
              <a:spcAft>
                <a:spcPts val="0"/>
              </a:spcAft>
              <a:buSzPts val="6000"/>
              <a:buNone/>
              <a:defRPr sz="111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 name="Google Shape;23;p3"/>
          <p:cNvSpPr txBox="1"/>
          <p:nvPr>
            <p:ph idx="1" type="subTitle"/>
          </p:nvPr>
        </p:nvSpPr>
        <p:spPr>
          <a:xfrm>
            <a:off x="3097150" y="3238237"/>
            <a:ext cx="2949900" cy="713400"/>
          </a:xfrm>
          <a:prstGeom prst="rect">
            <a:avLst/>
          </a:prstGeom>
        </p:spPr>
        <p:txBody>
          <a:bodyPr anchorCtr="0" anchor="t"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 name="Google Shape;24;p3"/>
          <p:cNvGrpSpPr/>
          <p:nvPr/>
        </p:nvGrpSpPr>
        <p:grpSpPr>
          <a:xfrm>
            <a:off x="-35700" y="-30000"/>
            <a:ext cx="9215400" cy="5203500"/>
            <a:chOff x="-35700" y="-30000"/>
            <a:chExt cx="9215400" cy="5203500"/>
          </a:xfrm>
        </p:grpSpPr>
        <p:cxnSp>
          <p:nvCxnSpPr>
            <p:cNvPr id="25" name="Google Shape;25;p3"/>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6" name="Google Shape;26;p3"/>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7" name="Google Shape;27;p3"/>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28" name="Google Shape;28;p3"/>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29" name="Google Shape;29;p3"/>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30" name="Google Shape;30;p3"/>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31" name="Google Shape;31;p3"/>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bg>
      <p:bgPr>
        <a:blipFill>
          <a:blip r:embed="rId2">
            <a:alphaModFix/>
          </a:blip>
          <a:stretch>
            <a:fillRect/>
          </a:stretch>
        </a:blipFill>
      </p:bgPr>
    </p:bg>
    <p:spTree>
      <p:nvGrpSpPr>
        <p:cNvPr id="224" name="Shape 224"/>
        <p:cNvGrpSpPr/>
        <p:nvPr/>
      </p:nvGrpSpPr>
      <p:grpSpPr>
        <a:xfrm>
          <a:off x="0" y="0"/>
          <a:ext cx="0" cy="0"/>
          <a:chOff x="0" y="0"/>
          <a:chExt cx="0" cy="0"/>
        </a:xfrm>
      </p:grpSpPr>
      <p:sp>
        <p:nvSpPr>
          <p:cNvPr id="225" name="Google Shape;225;p21"/>
          <p:cNvSpPr txBox="1"/>
          <p:nvPr>
            <p:ph type="title"/>
          </p:nvPr>
        </p:nvSpPr>
        <p:spPr>
          <a:xfrm>
            <a:off x="1843206" y="1218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6" name="Google Shape;226;p21"/>
          <p:cNvSpPr txBox="1"/>
          <p:nvPr>
            <p:ph idx="1" type="subTitle"/>
          </p:nvPr>
        </p:nvSpPr>
        <p:spPr>
          <a:xfrm>
            <a:off x="1843206" y="1611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7" name="Google Shape;227;p21"/>
          <p:cNvSpPr txBox="1"/>
          <p:nvPr>
            <p:ph idx="2" type="title"/>
          </p:nvPr>
        </p:nvSpPr>
        <p:spPr>
          <a:xfrm>
            <a:off x="1843206" y="2382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8" name="Google Shape;228;p21"/>
          <p:cNvSpPr txBox="1"/>
          <p:nvPr>
            <p:ph idx="3" type="subTitle"/>
          </p:nvPr>
        </p:nvSpPr>
        <p:spPr>
          <a:xfrm>
            <a:off x="1843206" y="2775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9" name="Google Shape;229;p21"/>
          <p:cNvSpPr txBox="1"/>
          <p:nvPr>
            <p:ph idx="4" type="title"/>
          </p:nvPr>
        </p:nvSpPr>
        <p:spPr>
          <a:xfrm>
            <a:off x="1843206" y="3546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0" name="Google Shape;230;p21"/>
          <p:cNvSpPr txBox="1"/>
          <p:nvPr>
            <p:ph idx="5" type="subTitle"/>
          </p:nvPr>
        </p:nvSpPr>
        <p:spPr>
          <a:xfrm>
            <a:off x="1843206" y="3939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1" name="Google Shape;231;p21"/>
          <p:cNvSpPr txBox="1"/>
          <p:nvPr>
            <p:ph idx="6" type="title"/>
          </p:nvPr>
        </p:nvSpPr>
        <p:spPr>
          <a:xfrm>
            <a:off x="6167681" y="1218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2" name="Google Shape;232;p21"/>
          <p:cNvSpPr txBox="1"/>
          <p:nvPr>
            <p:ph idx="7" type="subTitle"/>
          </p:nvPr>
        </p:nvSpPr>
        <p:spPr>
          <a:xfrm>
            <a:off x="6167681" y="1611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3" name="Google Shape;233;p21"/>
          <p:cNvSpPr txBox="1"/>
          <p:nvPr>
            <p:ph idx="8" type="title"/>
          </p:nvPr>
        </p:nvSpPr>
        <p:spPr>
          <a:xfrm>
            <a:off x="6167681" y="2382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4" name="Google Shape;234;p21"/>
          <p:cNvSpPr txBox="1"/>
          <p:nvPr>
            <p:ph idx="9" type="subTitle"/>
          </p:nvPr>
        </p:nvSpPr>
        <p:spPr>
          <a:xfrm>
            <a:off x="6167681" y="2775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5" name="Google Shape;235;p21"/>
          <p:cNvSpPr txBox="1"/>
          <p:nvPr>
            <p:ph idx="13" type="title"/>
          </p:nvPr>
        </p:nvSpPr>
        <p:spPr>
          <a:xfrm>
            <a:off x="6167681" y="3546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6" name="Google Shape;236;p21"/>
          <p:cNvSpPr txBox="1"/>
          <p:nvPr>
            <p:ph idx="14" type="subTitle"/>
          </p:nvPr>
        </p:nvSpPr>
        <p:spPr>
          <a:xfrm>
            <a:off x="6167681" y="3939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7" name="Google Shape;237;p21"/>
          <p:cNvSpPr txBox="1"/>
          <p:nvPr>
            <p:ph idx="15"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38" name="Google Shape;238;p21"/>
          <p:cNvGrpSpPr/>
          <p:nvPr/>
        </p:nvGrpSpPr>
        <p:grpSpPr>
          <a:xfrm>
            <a:off x="-35700" y="-30000"/>
            <a:ext cx="9215400" cy="5203500"/>
            <a:chOff x="-35700" y="-30000"/>
            <a:chExt cx="9215400" cy="5203500"/>
          </a:xfrm>
        </p:grpSpPr>
        <p:cxnSp>
          <p:nvCxnSpPr>
            <p:cNvPr id="239" name="Google Shape;239;p21"/>
            <p:cNvCxnSpPr/>
            <p:nvPr/>
          </p:nvCxnSpPr>
          <p:spPr>
            <a:xfrm>
              <a:off x="-21425" y="2571750"/>
              <a:ext cx="653400" cy="0"/>
            </a:xfrm>
            <a:prstGeom prst="straightConnector1">
              <a:avLst/>
            </a:prstGeom>
            <a:noFill/>
            <a:ln cap="flat" cmpd="sng" w="9525">
              <a:solidFill>
                <a:schemeClr val="dk1"/>
              </a:solidFill>
              <a:prstDash val="solid"/>
              <a:round/>
              <a:headEnd len="med" w="med" type="none"/>
              <a:tailEnd len="med" w="med" type="none"/>
            </a:ln>
          </p:spPr>
        </p:cxnSp>
        <p:cxnSp>
          <p:nvCxnSpPr>
            <p:cNvPr id="240" name="Google Shape;240;p21"/>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41" name="Google Shape;241;p21"/>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42" name="Google Shape;242;p21"/>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bg>
      <p:bgPr>
        <a:blipFill>
          <a:blip r:embed="rId2">
            <a:alphaModFix/>
          </a:blip>
          <a:stretch>
            <a:fillRect/>
          </a:stretch>
        </a:blipFill>
      </p:bgPr>
    </p:bg>
    <p:spTree>
      <p:nvGrpSpPr>
        <p:cNvPr id="243" name="Shape 243"/>
        <p:cNvGrpSpPr/>
        <p:nvPr/>
      </p:nvGrpSpPr>
      <p:grpSpPr>
        <a:xfrm>
          <a:off x="0" y="0"/>
          <a:ext cx="0" cy="0"/>
          <a:chOff x="0" y="0"/>
          <a:chExt cx="0" cy="0"/>
        </a:xfrm>
      </p:grpSpPr>
      <p:sp>
        <p:nvSpPr>
          <p:cNvPr id="244" name="Google Shape;244;p22"/>
          <p:cNvSpPr txBox="1"/>
          <p:nvPr>
            <p:ph hasCustomPrompt="1" type="title"/>
          </p:nvPr>
        </p:nvSpPr>
        <p:spPr>
          <a:xfrm>
            <a:off x="2244900" y="541072"/>
            <a:ext cx="4654200" cy="914400"/>
          </a:xfrm>
          <a:prstGeom prst="rect">
            <a:avLst/>
          </a:prstGeom>
        </p:spPr>
        <p:txBody>
          <a:bodyPr anchorCtr="0" anchor="ctr" bIns="91425" lIns="0" spcFirstLastPara="1" rIns="91425" wrap="square" tIns="91425">
            <a:noAutofit/>
          </a:bodyPr>
          <a:lstStyle>
            <a:lvl1pPr lvl="0" rtl="0" algn="ctr">
              <a:spcBef>
                <a:spcPts val="0"/>
              </a:spcBef>
              <a:spcAft>
                <a:spcPts val="0"/>
              </a:spcAft>
              <a:buSzPts val="60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5" name="Google Shape;245;p22"/>
          <p:cNvSpPr txBox="1"/>
          <p:nvPr>
            <p:ph idx="1" type="subTitle"/>
          </p:nvPr>
        </p:nvSpPr>
        <p:spPr>
          <a:xfrm>
            <a:off x="2139713" y="1434100"/>
            <a:ext cx="48645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Font typeface="Inria Sans"/>
              <a:buNone/>
              <a:defRPr/>
            </a:lvl1pPr>
            <a:lvl2pPr lvl="1"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2pPr>
            <a:lvl3pPr lvl="2"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3pPr>
            <a:lvl4pPr lvl="3"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4pPr>
            <a:lvl5pPr lvl="4"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5pPr>
            <a:lvl6pPr lvl="5"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6pPr>
            <a:lvl7pPr lvl="6"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7pPr>
            <a:lvl8pPr lvl="7"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8pPr>
            <a:lvl9pPr lvl="8" rtl="0" algn="ctr">
              <a:lnSpc>
                <a:spcPct val="100000"/>
              </a:lnSpc>
              <a:spcBef>
                <a:spcPts val="1600"/>
              </a:spcBef>
              <a:spcAft>
                <a:spcPts val="1600"/>
              </a:spcAft>
              <a:buSzPts val="1500"/>
              <a:buFont typeface="Inria Sans"/>
              <a:buNone/>
              <a:defRPr sz="1500">
                <a:latin typeface="Inria Sans"/>
                <a:ea typeface="Inria Sans"/>
                <a:cs typeface="Inria Sans"/>
                <a:sym typeface="Inria Sans"/>
              </a:defRPr>
            </a:lvl9pPr>
          </a:lstStyle>
          <a:p/>
        </p:txBody>
      </p:sp>
      <p:sp>
        <p:nvSpPr>
          <p:cNvPr id="246" name="Google Shape;246;p22"/>
          <p:cNvSpPr txBox="1"/>
          <p:nvPr>
            <p:ph hasCustomPrompt="1" idx="2" type="title"/>
          </p:nvPr>
        </p:nvSpPr>
        <p:spPr>
          <a:xfrm>
            <a:off x="1211550" y="1895150"/>
            <a:ext cx="6720900" cy="914400"/>
          </a:xfrm>
          <a:prstGeom prst="rect">
            <a:avLst/>
          </a:prstGeom>
        </p:spPr>
        <p:txBody>
          <a:bodyPr anchorCtr="0" anchor="ctr" bIns="91425" lIns="0" spcFirstLastPara="1" rIns="91425" wrap="square" tIns="91425">
            <a:noAutofit/>
          </a:bodyPr>
          <a:lstStyle>
            <a:lvl1pPr lvl="0" rtl="0" algn="ctr">
              <a:spcBef>
                <a:spcPts val="0"/>
              </a:spcBef>
              <a:spcAft>
                <a:spcPts val="0"/>
              </a:spcAft>
              <a:buSzPts val="60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7" name="Google Shape;247;p22"/>
          <p:cNvSpPr txBox="1"/>
          <p:nvPr>
            <p:ph idx="3" type="subTitle"/>
          </p:nvPr>
        </p:nvSpPr>
        <p:spPr>
          <a:xfrm>
            <a:off x="2139775" y="2788175"/>
            <a:ext cx="48645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Font typeface="Inria Sans"/>
              <a:buNone/>
              <a:defRPr/>
            </a:lvl1pPr>
            <a:lvl2pPr lvl="1"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2pPr>
            <a:lvl3pPr lvl="2"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3pPr>
            <a:lvl4pPr lvl="3"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4pPr>
            <a:lvl5pPr lvl="4"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5pPr>
            <a:lvl6pPr lvl="5"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6pPr>
            <a:lvl7pPr lvl="6"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7pPr>
            <a:lvl8pPr lvl="7"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8pPr>
            <a:lvl9pPr lvl="8" rtl="0" algn="ctr">
              <a:lnSpc>
                <a:spcPct val="100000"/>
              </a:lnSpc>
              <a:spcBef>
                <a:spcPts val="1600"/>
              </a:spcBef>
              <a:spcAft>
                <a:spcPts val="1600"/>
              </a:spcAft>
              <a:buSzPts val="1500"/>
              <a:buFont typeface="Inria Sans"/>
              <a:buNone/>
              <a:defRPr sz="1500">
                <a:latin typeface="Inria Sans"/>
                <a:ea typeface="Inria Sans"/>
                <a:cs typeface="Inria Sans"/>
                <a:sym typeface="Inria Sans"/>
              </a:defRPr>
            </a:lvl9pPr>
          </a:lstStyle>
          <a:p/>
        </p:txBody>
      </p:sp>
      <p:sp>
        <p:nvSpPr>
          <p:cNvPr id="248" name="Google Shape;248;p22"/>
          <p:cNvSpPr txBox="1"/>
          <p:nvPr>
            <p:ph hasCustomPrompt="1" idx="4" type="title"/>
          </p:nvPr>
        </p:nvSpPr>
        <p:spPr>
          <a:xfrm>
            <a:off x="2244900" y="3283128"/>
            <a:ext cx="4654200" cy="914400"/>
          </a:xfrm>
          <a:prstGeom prst="rect">
            <a:avLst/>
          </a:prstGeom>
        </p:spPr>
        <p:txBody>
          <a:bodyPr anchorCtr="0" anchor="ctr" bIns="91425" lIns="0" spcFirstLastPara="1" rIns="91425" wrap="square" tIns="91425">
            <a:noAutofit/>
          </a:bodyPr>
          <a:lstStyle>
            <a:lvl1pPr lvl="0" rtl="0" algn="ctr">
              <a:spcBef>
                <a:spcPts val="0"/>
              </a:spcBef>
              <a:spcAft>
                <a:spcPts val="0"/>
              </a:spcAft>
              <a:buSzPts val="6000"/>
              <a:buNone/>
              <a:defRPr sz="55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249" name="Google Shape;249;p22"/>
          <p:cNvSpPr txBox="1"/>
          <p:nvPr>
            <p:ph idx="5" type="subTitle"/>
          </p:nvPr>
        </p:nvSpPr>
        <p:spPr>
          <a:xfrm>
            <a:off x="2139713" y="4176150"/>
            <a:ext cx="48645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Font typeface="Inria Sans"/>
              <a:buNone/>
              <a:defRPr/>
            </a:lvl1pPr>
            <a:lvl2pPr lvl="1"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2pPr>
            <a:lvl3pPr lvl="2"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3pPr>
            <a:lvl4pPr lvl="3"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4pPr>
            <a:lvl5pPr lvl="4"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5pPr>
            <a:lvl6pPr lvl="5"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6pPr>
            <a:lvl7pPr lvl="6"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7pPr>
            <a:lvl8pPr lvl="7"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8pPr>
            <a:lvl9pPr lvl="8" rtl="0" algn="r">
              <a:lnSpc>
                <a:spcPct val="100000"/>
              </a:lnSpc>
              <a:spcBef>
                <a:spcPts val="1600"/>
              </a:spcBef>
              <a:spcAft>
                <a:spcPts val="1600"/>
              </a:spcAft>
              <a:buSzPts val="1500"/>
              <a:buFont typeface="Inria Sans"/>
              <a:buNone/>
              <a:defRPr sz="1500">
                <a:latin typeface="Inria Sans"/>
                <a:ea typeface="Inria Sans"/>
                <a:cs typeface="Inria Sans"/>
                <a:sym typeface="Inria Sans"/>
              </a:defRPr>
            </a:lvl9pPr>
          </a:lstStyle>
          <a:p/>
        </p:txBody>
      </p:sp>
      <p:grpSp>
        <p:nvGrpSpPr>
          <p:cNvPr id="250" name="Google Shape;250;p22"/>
          <p:cNvGrpSpPr/>
          <p:nvPr/>
        </p:nvGrpSpPr>
        <p:grpSpPr>
          <a:xfrm>
            <a:off x="-35700" y="-30000"/>
            <a:ext cx="9215400" cy="5203500"/>
            <a:chOff x="-35700" y="-30000"/>
            <a:chExt cx="9215400" cy="5203500"/>
          </a:xfrm>
        </p:grpSpPr>
        <p:cxnSp>
          <p:nvCxnSpPr>
            <p:cNvPr id="251" name="Google Shape;251;p22"/>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52" name="Google Shape;252;p22"/>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53" name="Google Shape;253;p22"/>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254" name="Google Shape;254;p22"/>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255" name="Google Shape;255;p22"/>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256" name="Google Shape;256;p22"/>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257" name="Google Shape;257;p22"/>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
    <p:bg>
      <p:bgPr>
        <a:blipFill>
          <a:blip r:embed="rId2">
            <a:alphaModFix/>
          </a:blip>
          <a:stretch>
            <a:fillRect/>
          </a:stretch>
        </a:blipFill>
      </p:bgPr>
    </p:bg>
    <p:spTree>
      <p:nvGrpSpPr>
        <p:cNvPr id="259" name="Shape 259"/>
        <p:cNvGrpSpPr/>
        <p:nvPr/>
      </p:nvGrpSpPr>
      <p:grpSpPr>
        <a:xfrm>
          <a:off x="0" y="0"/>
          <a:ext cx="0" cy="0"/>
          <a:chOff x="0" y="0"/>
          <a:chExt cx="0" cy="0"/>
        </a:xfrm>
      </p:grpSpPr>
      <p:sp>
        <p:nvSpPr>
          <p:cNvPr id="260" name="Google Shape;260;p23"/>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61" name="Google Shape;261;p23"/>
          <p:cNvGrpSpPr/>
          <p:nvPr/>
        </p:nvGrpSpPr>
        <p:grpSpPr>
          <a:xfrm>
            <a:off x="-35700" y="-30000"/>
            <a:ext cx="9215400" cy="5203500"/>
            <a:chOff x="-35700" y="-30000"/>
            <a:chExt cx="9215400" cy="5203500"/>
          </a:xfrm>
        </p:grpSpPr>
        <p:cxnSp>
          <p:nvCxnSpPr>
            <p:cNvPr id="262" name="Google Shape;262;p23"/>
            <p:cNvCxnSpPr/>
            <p:nvPr/>
          </p:nvCxnSpPr>
          <p:spPr>
            <a:xfrm>
              <a:off x="-21425" y="2571750"/>
              <a:ext cx="647100" cy="0"/>
            </a:xfrm>
            <a:prstGeom prst="straightConnector1">
              <a:avLst/>
            </a:prstGeom>
            <a:noFill/>
            <a:ln cap="flat" cmpd="sng" w="9525">
              <a:solidFill>
                <a:schemeClr val="dk1"/>
              </a:solidFill>
              <a:prstDash val="solid"/>
              <a:round/>
              <a:headEnd len="med" w="med" type="none"/>
              <a:tailEnd len="med" w="med" type="none"/>
            </a:ln>
          </p:spPr>
        </p:cxnSp>
        <p:cxnSp>
          <p:nvCxnSpPr>
            <p:cNvPr id="263" name="Google Shape;263;p23"/>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64" name="Google Shape;264;p23"/>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65" name="Google Shape;265;p23"/>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blipFill>
          <a:blip r:embed="rId2">
            <a:alphaModFix/>
          </a:blip>
          <a:stretch>
            <a:fillRect/>
          </a:stretch>
        </a:blipFill>
      </p:bgPr>
    </p:bg>
    <p:spTree>
      <p:nvGrpSpPr>
        <p:cNvPr id="266" name="Shape 266"/>
        <p:cNvGrpSpPr/>
        <p:nvPr/>
      </p:nvGrpSpPr>
      <p:grpSpPr>
        <a:xfrm>
          <a:off x="0" y="0"/>
          <a:ext cx="0" cy="0"/>
          <a:chOff x="0" y="0"/>
          <a:chExt cx="0" cy="0"/>
        </a:xfrm>
      </p:grpSpPr>
      <p:sp>
        <p:nvSpPr>
          <p:cNvPr id="267" name="Google Shape;267;p24"/>
          <p:cNvSpPr txBox="1"/>
          <p:nvPr>
            <p:ph type="title"/>
          </p:nvPr>
        </p:nvSpPr>
        <p:spPr>
          <a:xfrm>
            <a:off x="2295150" y="691800"/>
            <a:ext cx="4553700" cy="1024200"/>
          </a:xfrm>
          <a:prstGeom prst="rect">
            <a:avLst/>
          </a:prstGeom>
        </p:spPr>
        <p:txBody>
          <a:bodyPr anchorCtr="0" anchor="b" bIns="91425" lIns="0" spcFirstLastPara="1" rIns="91425" wrap="square" tIns="91425">
            <a:noAutofit/>
          </a:bodyPr>
          <a:lstStyle>
            <a:lvl1pPr lvl="0" rtl="0" algn="ctr">
              <a:spcBef>
                <a:spcPts val="0"/>
              </a:spcBef>
              <a:spcAft>
                <a:spcPts val="0"/>
              </a:spcAft>
              <a:buSzPts val="35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8" name="Google Shape;268;p24"/>
          <p:cNvSpPr txBox="1"/>
          <p:nvPr>
            <p:ph idx="1" type="subTitle"/>
          </p:nvPr>
        </p:nvSpPr>
        <p:spPr>
          <a:xfrm>
            <a:off x="2854650" y="1609925"/>
            <a:ext cx="3434700" cy="14265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9" name="Google Shape;269;p24"/>
          <p:cNvSpPr txBox="1"/>
          <p:nvPr/>
        </p:nvSpPr>
        <p:spPr>
          <a:xfrm>
            <a:off x="2685596" y="3795016"/>
            <a:ext cx="3772800" cy="43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Didact Gothic"/>
                <a:ea typeface="Didact Gothic"/>
                <a:cs typeface="Didact Gothic"/>
                <a:sym typeface="Didact Gothic"/>
              </a:rPr>
              <a:t>CREDITS: This presentation template was created by </a:t>
            </a:r>
            <a:r>
              <a:rPr b="1" lang="en" sz="1000">
                <a:solidFill>
                  <a:schemeClr val="dk1"/>
                </a:solidFill>
                <a:uFill>
                  <a:noFill/>
                </a:uFill>
                <a:latin typeface="Didact Gothic"/>
                <a:ea typeface="Didact Gothic"/>
                <a:cs typeface="Didact Gothic"/>
                <a:sym typeface="Didact Gothic"/>
                <a:hlinkClick r:id="rId3">
                  <a:extLst>
                    <a:ext uri="{A12FA001-AC4F-418D-AE19-62706E023703}">
                      <ahyp:hlinkClr val="tx"/>
                    </a:ext>
                  </a:extLst>
                </a:hlinkClick>
              </a:rPr>
              <a:t>Slidesgo</a:t>
            </a:r>
            <a:r>
              <a:rPr lang="en" sz="1000">
                <a:solidFill>
                  <a:schemeClr val="dk1"/>
                </a:solidFill>
                <a:latin typeface="Didact Gothic"/>
                <a:ea typeface="Didact Gothic"/>
                <a:cs typeface="Didact Gothic"/>
                <a:sym typeface="Didact Gothic"/>
              </a:rPr>
              <a:t>, including icons by </a:t>
            </a:r>
            <a:r>
              <a:rPr b="1" lang="en" sz="1000">
                <a:solidFill>
                  <a:schemeClr val="dk1"/>
                </a:solidFill>
                <a:uFill>
                  <a:noFill/>
                </a:uFill>
                <a:latin typeface="Didact Gothic"/>
                <a:ea typeface="Didact Gothic"/>
                <a:cs typeface="Didact Gothic"/>
                <a:sym typeface="Didact Gothic"/>
                <a:hlinkClick r:id="rId4">
                  <a:extLst>
                    <a:ext uri="{A12FA001-AC4F-418D-AE19-62706E023703}">
                      <ahyp:hlinkClr val="tx"/>
                    </a:ext>
                  </a:extLst>
                </a:hlinkClick>
              </a:rPr>
              <a:t>Flaticon</a:t>
            </a:r>
            <a:r>
              <a:rPr b="1" lang="en" sz="1000">
                <a:solidFill>
                  <a:schemeClr val="dk1"/>
                </a:solidFill>
                <a:latin typeface="Didact Gothic"/>
                <a:ea typeface="Didact Gothic"/>
                <a:cs typeface="Didact Gothic"/>
                <a:sym typeface="Didact Gothic"/>
              </a:rPr>
              <a:t> </a:t>
            </a:r>
            <a:r>
              <a:rPr lang="en" sz="1000">
                <a:solidFill>
                  <a:schemeClr val="dk1"/>
                </a:solidFill>
                <a:latin typeface="Didact Gothic"/>
                <a:ea typeface="Didact Gothic"/>
                <a:cs typeface="Didact Gothic"/>
                <a:sym typeface="Didact Gothic"/>
              </a:rPr>
              <a:t>and infographics &amp; images by </a:t>
            </a:r>
            <a:r>
              <a:rPr b="1" lang="en" sz="1000">
                <a:solidFill>
                  <a:schemeClr val="dk1"/>
                </a:solidFill>
                <a:uFill>
                  <a:noFill/>
                </a:uFill>
                <a:latin typeface="Didact Gothic"/>
                <a:ea typeface="Didact Gothic"/>
                <a:cs typeface="Didact Gothic"/>
                <a:sym typeface="Didact Gothic"/>
                <a:hlinkClick r:id="rId5">
                  <a:extLst>
                    <a:ext uri="{A12FA001-AC4F-418D-AE19-62706E023703}">
                      <ahyp:hlinkClr val="tx"/>
                    </a:ext>
                  </a:extLst>
                </a:hlinkClick>
              </a:rPr>
              <a:t>Freepik</a:t>
            </a:r>
            <a:endParaRPr b="1" sz="1000">
              <a:solidFill>
                <a:schemeClr val="dk1"/>
              </a:solidFill>
              <a:latin typeface="Didact Gothic"/>
              <a:ea typeface="Didact Gothic"/>
              <a:cs typeface="Didact Gothic"/>
              <a:sym typeface="Didact Gothic"/>
            </a:endParaRPr>
          </a:p>
        </p:txBody>
      </p:sp>
      <p:grpSp>
        <p:nvGrpSpPr>
          <p:cNvPr id="270" name="Google Shape;270;p24"/>
          <p:cNvGrpSpPr/>
          <p:nvPr/>
        </p:nvGrpSpPr>
        <p:grpSpPr>
          <a:xfrm>
            <a:off x="-35700" y="-30000"/>
            <a:ext cx="9215400" cy="5203500"/>
            <a:chOff x="-35700" y="-30000"/>
            <a:chExt cx="9215400" cy="5203500"/>
          </a:xfrm>
        </p:grpSpPr>
        <p:cxnSp>
          <p:nvCxnSpPr>
            <p:cNvPr id="271" name="Google Shape;271;p24"/>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72" name="Google Shape;272;p24"/>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73" name="Google Shape;273;p24"/>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274" name="Google Shape;274;p24"/>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275" name="Google Shape;275;p24"/>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276" name="Google Shape;276;p24"/>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277" name="Google Shape;277;p24"/>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blipFill>
          <a:blip r:embed="rId2">
            <a:alphaModFix/>
          </a:blip>
          <a:stretch>
            <a:fillRect/>
          </a:stretch>
        </a:blipFill>
      </p:bgPr>
    </p:bg>
    <p:spTree>
      <p:nvGrpSpPr>
        <p:cNvPr id="279" name="Shape 279"/>
        <p:cNvGrpSpPr/>
        <p:nvPr/>
      </p:nvGrpSpPr>
      <p:grpSpPr>
        <a:xfrm>
          <a:off x="0" y="0"/>
          <a:ext cx="0" cy="0"/>
          <a:chOff x="0" y="0"/>
          <a:chExt cx="0" cy="0"/>
        </a:xfrm>
      </p:grpSpPr>
      <p:grpSp>
        <p:nvGrpSpPr>
          <p:cNvPr id="280" name="Google Shape;280;p25"/>
          <p:cNvGrpSpPr/>
          <p:nvPr/>
        </p:nvGrpSpPr>
        <p:grpSpPr>
          <a:xfrm>
            <a:off x="-35700" y="-30000"/>
            <a:ext cx="9215400" cy="5203500"/>
            <a:chOff x="-35700" y="-30000"/>
            <a:chExt cx="9215400" cy="5203500"/>
          </a:xfrm>
        </p:grpSpPr>
        <p:cxnSp>
          <p:nvCxnSpPr>
            <p:cNvPr id="281" name="Google Shape;281;p25"/>
            <p:cNvCxnSpPr/>
            <p:nvPr/>
          </p:nvCxnSpPr>
          <p:spPr>
            <a:xfrm>
              <a:off x="-35700" y="4623597"/>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82" name="Google Shape;282;p25"/>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283" name="Google Shape;283;p25"/>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84" name="Google Shape;284;p25"/>
          <p:cNvSpPr/>
          <p:nvPr/>
        </p:nvSpPr>
        <p:spPr>
          <a:xfrm>
            <a:off x="8712900" y="4751950"/>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blipFill>
          <a:blip r:embed="rId2">
            <a:alphaModFix/>
          </a:blip>
          <a:stretch>
            <a:fillRect/>
          </a:stretch>
        </a:blipFill>
      </p:bgPr>
    </p:bg>
    <p:spTree>
      <p:nvGrpSpPr>
        <p:cNvPr id="285" name="Shape 285"/>
        <p:cNvGrpSpPr/>
        <p:nvPr/>
      </p:nvGrpSpPr>
      <p:grpSpPr>
        <a:xfrm>
          <a:off x="0" y="0"/>
          <a:ext cx="0" cy="0"/>
          <a:chOff x="0" y="0"/>
          <a:chExt cx="0" cy="0"/>
        </a:xfrm>
      </p:grpSpPr>
      <p:grpSp>
        <p:nvGrpSpPr>
          <p:cNvPr id="286" name="Google Shape;286;p26"/>
          <p:cNvGrpSpPr/>
          <p:nvPr/>
        </p:nvGrpSpPr>
        <p:grpSpPr>
          <a:xfrm>
            <a:off x="-35700" y="-30000"/>
            <a:ext cx="9215400" cy="5203500"/>
            <a:chOff x="-35700" y="-30000"/>
            <a:chExt cx="9215400" cy="5203500"/>
          </a:xfrm>
        </p:grpSpPr>
        <p:cxnSp>
          <p:nvCxnSpPr>
            <p:cNvPr id="287" name="Google Shape;287;p26"/>
            <p:cNvCxnSpPr/>
            <p:nvPr/>
          </p:nvCxnSpPr>
          <p:spPr>
            <a:xfrm>
              <a:off x="-21425" y="2571750"/>
              <a:ext cx="653400" cy="0"/>
            </a:xfrm>
            <a:prstGeom prst="straightConnector1">
              <a:avLst/>
            </a:prstGeom>
            <a:noFill/>
            <a:ln cap="flat" cmpd="sng" w="9525">
              <a:solidFill>
                <a:schemeClr val="dk1"/>
              </a:solidFill>
              <a:prstDash val="solid"/>
              <a:round/>
              <a:headEnd len="med" w="med" type="none"/>
              <a:tailEnd len="med" w="med" type="none"/>
            </a:ln>
          </p:spPr>
        </p:cxnSp>
        <p:cxnSp>
          <p:nvCxnSpPr>
            <p:cNvPr id="288" name="Google Shape;288;p26"/>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89" name="Google Shape;289;p26"/>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90" name="Google Shape;290;p26"/>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4"/>
          <p:cNvSpPr txBox="1"/>
          <p:nvPr>
            <p:ph idx="1" type="body"/>
          </p:nvPr>
        </p:nvSpPr>
        <p:spPr>
          <a:xfrm>
            <a:off x="720000" y="1265775"/>
            <a:ext cx="7704000" cy="3339900"/>
          </a:xfrm>
          <a:prstGeom prst="rect">
            <a:avLst/>
          </a:prstGeom>
        </p:spPr>
        <p:txBody>
          <a:bodyPr anchorCtr="0" anchor="t" bIns="91425" lIns="0" spcFirstLastPara="1" rIns="91425" wrap="square" tIns="91425">
            <a:noAutofit/>
          </a:bodyPr>
          <a:lstStyle>
            <a:lvl1pPr indent="-304800" lvl="0" marL="457200" rtl="0">
              <a:lnSpc>
                <a:spcPct val="100000"/>
              </a:lnSpc>
              <a:spcBef>
                <a:spcPts val="0"/>
              </a:spcBef>
              <a:spcAft>
                <a:spcPts val="0"/>
              </a:spcAft>
              <a:buSzPts val="1200"/>
              <a:buFont typeface="Anaheim"/>
              <a:buChar char="●"/>
              <a:defRPr b="1">
                <a:latin typeface="Old Standard TT"/>
                <a:ea typeface="Old Standard TT"/>
                <a:cs typeface="Old Standard TT"/>
                <a:sym typeface="Old Standard TT"/>
              </a:defRPr>
            </a:lvl1pPr>
            <a:lvl2pPr indent="-304800" lvl="1" marL="914400" rtl="0">
              <a:lnSpc>
                <a:spcPct val="100000"/>
              </a:lnSpc>
              <a:spcBef>
                <a:spcPts val="0"/>
              </a:spcBef>
              <a:spcAft>
                <a:spcPts val="0"/>
              </a:spcAft>
              <a:buSzPts val="1200"/>
              <a:buChar char="○"/>
              <a:defRPr/>
            </a:lvl2pPr>
            <a:lvl3pPr indent="-304800" lvl="2" marL="1371600" rtl="0">
              <a:lnSpc>
                <a:spcPct val="115000"/>
              </a:lnSpc>
              <a:spcBef>
                <a:spcPts val="0"/>
              </a:spcBef>
              <a:spcAft>
                <a:spcPts val="0"/>
              </a:spcAft>
              <a:buClr>
                <a:srgbClr val="434343"/>
              </a:buClr>
              <a:buSzPts val="1200"/>
              <a:buFont typeface="Roboto Condensed Light"/>
              <a:buChar char="■"/>
              <a:defRPr/>
            </a:lvl3pPr>
            <a:lvl4pPr indent="-304800" lvl="3" marL="1828800" rtl="0">
              <a:lnSpc>
                <a:spcPct val="115000"/>
              </a:lnSpc>
              <a:spcBef>
                <a:spcPts val="1600"/>
              </a:spcBef>
              <a:spcAft>
                <a:spcPts val="0"/>
              </a:spcAft>
              <a:buClr>
                <a:srgbClr val="434343"/>
              </a:buClr>
              <a:buSzPts val="1200"/>
              <a:buFont typeface="Roboto Condensed Light"/>
              <a:buChar char="●"/>
              <a:defRPr/>
            </a:lvl4pPr>
            <a:lvl5pPr indent="-304800" lvl="4" marL="2286000" rtl="0">
              <a:lnSpc>
                <a:spcPct val="115000"/>
              </a:lnSpc>
              <a:spcBef>
                <a:spcPts val="1600"/>
              </a:spcBef>
              <a:spcAft>
                <a:spcPts val="0"/>
              </a:spcAft>
              <a:buClr>
                <a:srgbClr val="434343"/>
              </a:buClr>
              <a:buSzPts val="1200"/>
              <a:buFont typeface="Roboto Condensed Light"/>
              <a:buChar char="○"/>
              <a:defRPr/>
            </a:lvl5pPr>
            <a:lvl6pPr indent="-304800" lvl="5" marL="2743200" rtl="0">
              <a:lnSpc>
                <a:spcPct val="115000"/>
              </a:lnSpc>
              <a:spcBef>
                <a:spcPts val="1600"/>
              </a:spcBef>
              <a:spcAft>
                <a:spcPts val="0"/>
              </a:spcAft>
              <a:buClr>
                <a:srgbClr val="434343"/>
              </a:buClr>
              <a:buSzPts val="1200"/>
              <a:buFont typeface="Roboto Condensed Light"/>
              <a:buChar char="■"/>
              <a:defRPr/>
            </a:lvl6pPr>
            <a:lvl7pPr indent="-304800" lvl="6" marL="3200400" rtl="0">
              <a:lnSpc>
                <a:spcPct val="115000"/>
              </a:lnSpc>
              <a:spcBef>
                <a:spcPts val="1600"/>
              </a:spcBef>
              <a:spcAft>
                <a:spcPts val="0"/>
              </a:spcAft>
              <a:buClr>
                <a:srgbClr val="434343"/>
              </a:buClr>
              <a:buSzPts val="1200"/>
              <a:buFont typeface="Roboto Condensed Light"/>
              <a:buChar char="●"/>
              <a:defRPr/>
            </a:lvl7pPr>
            <a:lvl8pPr indent="-304800" lvl="7" marL="3657600" rtl="0">
              <a:lnSpc>
                <a:spcPct val="115000"/>
              </a:lnSpc>
              <a:spcBef>
                <a:spcPts val="1600"/>
              </a:spcBef>
              <a:spcAft>
                <a:spcPts val="0"/>
              </a:spcAft>
              <a:buClr>
                <a:srgbClr val="434343"/>
              </a:buClr>
              <a:buSzPts val="1200"/>
              <a:buFont typeface="Roboto Condensed Light"/>
              <a:buChar char="○"/>
              <a:defRPr/>
            </a:lvl8pPr>
            <a:lvl9pPr indent="-304800" lvl="8" marL="4114800" rtl="0">
              <a:lnSpc>
                <a:spcPct val="115000"/>
              </a:lnSpc>
              <a:spcBef>
                <a:spcPts val="1600"/>
              </a:spcBef>
              <a:spcAft>
                <a:spcPts val="1600"/>
              </a:spcAft>
              <a:buClr>
                <a:srgbClr val="434343"/>
              </a:buClr>
              <a:buSzPts val="1200"/>
              <a:buFont typeface="Roboto Condensed Light"/>
              <a:buChar char="■"/>
              <a:defRPr/>
            </a:lvl9pPr>
          </a:lstStyle>
          <a:p/>
        </p:txBody>
      </p:sp>
      <p:sp>
        <p:nvSpPr>
          <p:cNvPr id="35" name="Google Shape;35;p4"/>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 name="Google Shape;36;p4"/>
          <p:cNvGrpSpPr/>
          <p:nvPr/>
        </p:nvGrpSpPr>
        <p:grpSpPr>
          <a:xfrm>
            <a:off x="-35700" y="-30000"/>
            <a:ext cx="9215400" cy="5203500"/>
            <a:chOff x="-35700" y="-30000"/>
            <a:chExt cx="9215400" cy="5203500"/>
          </a:xfrm>
        </p:grpSpPr>
        <p:cxnSp>
          <p:nvCxnSpPr>
            <p:cNvPr id="37" name="Google Shape;37;p4"/>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38" name="Google Shape;38;p4"/>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39" name="Google Shape;39;p4"/>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40" name="Google Shape;40;p4"/>
          <p:cNvSpPr/>
          <p:nvPr/>
        </p:nvSpPr>
        <p:spPr>
          <a:xfrm>
            <a:off x="8712900"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41" name="Shape 41"/>
        <p:cNvGrpSpPr/>
        <p:nvPr/>
      </p:nvGrpSpPr>
      <p:grpSpPr>
        <a:xfrm>
          <a:off x="0" y="0"/>
          <a:ext cx="0" cy="0"/>
          <a:chOff x="0" y="0"/>
          <a:chExt cx="0" cy="0"/>
        </a:xfrm>
      </p:grpSpPr>
      <p:grpSp>
        <p:nvGrpSpPr>
          <p:cNvPr id="42" name="Google Shape;42;p5"/>
          <p:cNvGrpSpPr/>
          <p:nvPr/>
        </p:nvGrpSpPr>
        <p:grpSpPr>
          <a:xfrm>
            <a:off x="-35700" y="-30000"/>
            <a:ext cx="9215400" cy="5203500"/>
            <a:chOff x="-35700" y="-30000"/>
            <a:chExt cx="9215400" cy="5203500"/>
          </a:xfrm>
        </p:grpSpPr>
        <p:cxnSp>
          <p:nvCxnSpPr>
            <p:cNvPr id="43" name="Google Shape;43;p5"/>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5"/>
            <p:cNvCxnSpPr/>
            <p:nvPr/>
          </p:nvCxnSpPr>
          <p:spPr>
            <a:xfrm>
              <a:off x="-35700" y="4623597"/>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45" name="Google Shape;45;p5"/>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46" name="Google Shape;46;p5"/>
          <p:cNvSpPr/>
          <p:nvPr/>
        </p:nvSpPr>
        <p:spPr>
          <a:xfrm>
            <a:off x="8712900" y="4751950"/>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txBox="1"/>
          <p:nvPr>
            <p:ph idx="1" type="subTitle"/>
          </p:nvPr>
        </p:nvSpPr>
        <p:spPr>
          <a:xfrm>
            <a:off x="2138887" y="1854447"/>
            <a:ext cx="2752200" cy="5394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2500"/>
              <a:buFont typeface="Montserrat ExtraBold"/>
              <a:buNone/>
              <a:defRPr b="1" sz="2200">
                <a:latin typeface="Old Standard TT"/>
                <a:ea typeface="Old Standard TT"/>
                <a:cs typeface="Old Standard TT"/>
                <a:sym typeface="Old Standard TT"/>
              </a:defRPr>
            </a:lvl1pPr>
            <a:lvl2pPr lvl="1"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2pPr>
            <a:lvl3pPr lvl="2"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3pPr>
            <a:lvl4pPr lvl="3"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4pPr>
            <a:lvl5pPr lvl="4"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5pPr>
            <a:lvl6pPr lvl="5"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6pPr>
            <a:lvl7pPr lvl="6"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7pPr>
            <a:lvl8pPr lvl="7"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8pPr>
            <a:lvl9pPr lvl="8"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9pPr>
          </a:lstStyle>
          <a:p/>
        </p:txBody>
      </p:sp>
      <p:sp>
        <p:nvSpPr>
          <p:cNvPr id="48" name="Google Shape;48;p5"/>
          <p:cNvSpPr txBox="1"/>
          <p:nvPr>
            <p:ph idx="2" type="subTitle"/>
          </p:nvPr>
        </p:nvSpPr>
        <p:spPr>
          <a:xfrm>
            <a:off x="4267224" y="3232125"/>
            <a:ext cx="2752200" cy="5394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2500"/>
              <a:buFont typeface="Montserrat ExtraBold"/>
              <a:buNone/>
              <a:defRPr b="1" sz="2200">
                <a:latin typeface="Old Standard TT"/>
                <a:ea typeface="Old Standard TT"/>
                <a:cs typeface="Old Standard TT"/>
                <a:sym typeface="Old Standard TT"/>
              </a:defRPr>
            </a:lvl1pPr>
            <a:lvl2pPr lvl="1"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2pPr>
            <a:lvl3pPr lvl="2"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3pPr>
            <a:lvl4pPr lvl="3"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4pPr>
            <a:lvl5pPr lvl="4"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5pPr>
            <a:lvl6pPr lvl="5"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6pPr>
            <a:lvl7pPr lvl="6"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7pPr>
            <a:lvl8pPr lvl="7"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8pPr>
            <a:lvl9pPr lvl="8"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9pPr>
          </a:lstStyle>
          <a:p/>
        </p:txBody>
      </p:sp>
      <p:sp>
        <p:nvSpPr>
          <p:cNvPr id="49" name="Google Shape;49;p5"/>
          <p:cNvSpPr txBox="1"/>
          <p:nvPr>
            <p:ph idx="3" type="subTitle"/>
          </p:nvPr>
        </p:nvSpPr>
        <p:spPr>
          <a:xfrm>
            <a:off x="5103324" y="1626300"/>
            <a:ext cx="3320700" cy="9957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5"/>
          <p:cNvSpPr txBox="1"/>
          <p:nvPr>
            <p:ph idx="4" type="subTitle"/>
          </p:nvPr>
        </p:nvSpPr>
        <p:spPr>
          <a:xfrm>
            <a:off x="719976" y="3003975"/>
            <a:ext cx="3269100" cy="9957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 name="Google Shape;51;p5"/>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6"/>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 name="Google Shape;54;p6"/>
          <p:cNvSpPr/>
          <p:nvPr/>
        </p:nvSpPr>
        <p:spPr>
          <a:xfrm>
            <a:off x="8712900"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6"/>
          <p:cNvGrpSpPr/>
          <p:nvPr/>
        </p:nvGrpSpPr>
        <p:grpSpPr>
          <a:xfrm>
            <a:off x="-35700" y="-30000"/>
            <a:ext cx="9215400" cy="5203500"/>
            <a:chOff x="-35700" y="-30000"/>
            <a:chExt cx="9215400" cy="5203500"/>
          </a:xfrm>
        </p:grpSpPr>
        <p:cxnSp>
          <p:nvCxnSpPr>
            <p:cNvPr id="56" name="Google Shape;56;p6"/>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6"/>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6"/>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cxnSp>
          <p:nvCxnSpPr>
            <p:cNvPr id="59" name="Google Shape;59;p6"/>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7"/>
          <p:cNvSpPr txBox="1"/>
          <p:nvPr>
            <p:ph idx="1" type="body"/>
          </p:nvPr>
        </p:nvSpPr>
        <p:spPr>
          <a:xfrm>
            <a:off x="707175" y="1728263"/>
            <a:ext cx="3763500" cy="2126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2" name="Google Shape;62;p7"/>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3" name="Google Shape;63;p7"/>
          <p:cNvGrpSpPr/>
          <p:nvPr/>
        </p:nvGrpSpPr>
        <p:grpSpPr>
          <a:xfrm>
            <a:off x="-35700" y="-30000"/>
            <a:ext cx="9215400" cy="5203500"/>
            <a:chOff x="-35700" y="-30000"/>
            <a:chExt cx="9215400" cy="5203500"/>
          </a:xfrm>
        </p:grpSpPr>
        <p:cxnSp>
          <p:nvCxnSpPr>
            <p:cNvPr id="64" name="Google Shape;64;p7"/>
            <p:cNvCxnSpPr/>
            <p:nvPr/>
          </p:nvCxnSpPr>
          <p:spPr>
            <a:xfrm>
              <a:off x="-35700" y="4623597"/>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65" name="Google Shape;65;p7"/>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66" name="Google Shape;66;p7"/>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67" name="Google Shape;67;p7"/>
          <p:cNvSpPr/>
          <p:nvPr/>
        </p:nvSpPr>
        <p:spPr>
          <a:xfrm>
            <a:off x="8712900" y="4751950"/>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8"/>
          <p:cNvSpPr txBox="1"/>
          <p:nvPr>
            <p:ph type="title"/>
          </p:nvPr>
        </p:nvSpPr>
        <p:spPr>
          <a:xfrm>
            <a:off x="1546625" y="1307100"/>
            <a:ext cx="6050700" cy="2529300"/>
          </a:xfrm>
          <a:prstGeom prst="rect">
            <a:avLst/>
          </a:prstGeom>
        </p:spPr>
        <p:txBody>
          <a:bodyPr anchorCtr="0" anchor="ctr" bIns="91425" lIns="0" spcFirstLastPara="1" rIns="91425" wrap="square" tIns="91425">
            <a:noAutofit/>
          </a:bodyPr>
          <a:lstStyle>
            <a:lvl1pPr lvl="0" algn="ctr">
              <a:lnSpc>
                <a:spcPct val="80000"/>
              </a:lnSpc>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0" name="Google Shape;70;p8"/>
          <p:cNvGrpSpPr/>
          <p:nvPr/>
        </p:nvGrpSpPr>
        <p:grpSpPr>
          <a:xfrm>
            <a:off x="-35700" y="-30000"/>
            <a:ext cx="9215400" cy="5203500"/>
            <a:chOff x="-35700" y="-30000"/>
            <a:chExt cx="9215400" cy="5203500"/>
          </a:xfrm>
        </p:grpSpPr>
        <p:cxnSp>
          <p:nvCxnSpPr>
            <p:cNvPr id="71" name="Google Shape;71;p8"/>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72" name="Google Shape;72;p8"/>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73" name="Google Shape;73;p8"/>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74" name="Google Shape;74;p8"/>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75" name="Google Shape;75;p8"/>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76" name="Google Shape;76;p8"/>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77" name="Google Shape;77;p8"/>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9"/>
          <p:cNvSpPr txBox="1"/>
          <p:nvPr>
            <p:ph type="title"/>
          </p:nvPr>
        </p:nvSpPr>
        <p:spPr>
          <a:xfrm>
            <a:off x="2298750" y="1249600"/>
            <a:ext cx="4546500" cy="9933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1" name="Google Shape;81;p9"/>
          <p:cNvSpPr txBox="1"/>
          <p:nvPr>
            <p:ph idx="1" type="subTitle"/>
          </p:nvPr>
        </p:nvSpPr>
        <p:spPr>
          <a:xfrm>
            <a:off x="2298750" y="2412263"/>
            <a:ext cx="4546500" cy="1352700"/>
          </a:xfrm>
          <a:prstGeom prst="rect">
            <a:avLst/>
          </a:prstGeom>
        </p:spPr>
        <p:txBody>
          <a:bodyPr anchorCtr="0" anchor="t"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2" name="Google Shape;82;p9"/>
          <p:cNvGrpSpPr/>
          <p:nvPr/>
        </p:nvGrpSpPr>
        <p:grpSpPr>
          <a:xfrm>
            <a:off x="-35700" y="-30000"/>
            <a:ext cx="9215400" cy="5203500"/>
            <a:chOff x="-35700" y="-30000"/>
            <a:chExt cx="9215400" cy="5203500"/>
          </a:xfrm>
        </p:grpSpPr>
        <p:cxnSp>
          <p:nvCxnSpPr>
            <p:cNvPr id="83" name="Google Shape;83;p9"/>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84" name="Google Shape;84;p9"/>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85" name="Google Shape;85;p9"/>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86" name="Google Shape;86;p9"/>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87" name="Google Shape;87;p9"/>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88" name="Google Shape;88;p9"/>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89" name="Google Shape;89;p9"/>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10"/>
          <p:cNvSpPr/>
          <p:nvPr/>
        </p:nvSpPr>
        <p:spPr>
          <a:xfrm rot="10800000">
            <a:off x="-34750" y="-29950"/>
            <a:ext cx="9215400" cy="853500"/>
          </a:xfrm>
          <a:prstGeom prst="rect">
            <a:avLst/>
          </a:prstGeom>
          <a:gradFill>
            <a:gsLst>
              <a:gs pos="0">
                <a:srgbClr val="DDD9D5">
                  <a:alpha val="0"/>
                </a:srgbClr>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a:off x="-34750" y="2591750"/>
            <a:ext cx="9215400" cy="2581500"/>
          </a:xfrm>
          <a:prstGeom prst="rect">
            <a:avLst/>
          </a:prstGeom>
          <a:gradFill>
            <a:gsLst>
              <a:gs pos="0">
                <a:srgbClr val="DDD9D5">
                  <a:alpha val="0"/>
                </a:srgbClr>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txBox="1"/>
          <p:nvPr>
            <p:ph type="title"/>
          </p:nvPr>
        </p:nvSpPr>
        <p:spPr>
          <a:xfrm>
            <a:off x="706350" y="3703875"/>
            <a:ext cx="7731300" cy="597000"/>
          </a:xfrm>
          <a:prstGeom prst="rect">
            <a:avLst/>
          </a:prstGeom>
        </p:spPr>
        <p:txBody>
          <a:bodyPr anchorCtr="0" anchor="t" bIns="91425" lIns="0"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95" name="Google Shape;95;p10"/>
          <p:cNvGrpSpPr/>
          <p:nvPr/>
        </p:nvGrpSpPr>
        <p:grpSpPr>
          <a:xfrm>
            <a:off x="-35700" y="-30000"/>
            <a:ext cx="9215400" cy="5203500"/>
            <a:chOff x="-35700" y="-30000"/>
            <a:chExt cx="9215400" cy="5203500"/>
          </a:xfrm>
        </p:grpSpPr>
        <p:cxnSp>
          <p:nvCxnSpPr>
            <p:cNvPr id="96" name="Google Shape;96;p10"/>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97" name="Google Shape;97;p10"/>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98" name="Google Shape;98;p10"/>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99" name="Google Shape;99;p10"/>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00" name="Google Shape;100;p10"/>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01" name="Google Shape;101;p10"/>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02" name="Google Shape;102;p10"/>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0" spcFirstLastPara="1" rIns="91425" wrap="square" tIns="91425">
            <a:noAutofit/>
          </a:bodyPr>
          <a:lstStyle>
            <a:lvl1pPr lvl="0"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0" spcFirstLastPara="1" rIns="91425" wrap="square" tIns="91425">
            <a:noAutofit/>
          </a:bodyPr>
          <a:lstStyle>
            <a:lvl1pPr indent="-317500" lvl="0" marL="4572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hyperlink" Target="https://www.researchgate.net/scientific-contributions/Aditya-Pathak-2227553325?_sg%5B0%5D=LLVNf2N1G2EMPT-1d0ufH0y6Ox_2WztqxVilaBlkxcZgd5wY1kOxuT84ycJkEFGkO6g_8_U.ezIv96Ps_rjfZD_hFaLvcfOYLEPVIPp4O4tQPKWevwryChcEDSsBgDf8TD19zTMcHEa4udpmrlgPyyac8CZfcg&amp;_sg%5B1%5D=UvLiDCEI9gQuqmq_GFigDX3GlSYt-UlbB7s9u4qDFnMnLcHIrbDDlNvj0dujEaTfDUSCGj0.QW5f9ILDXsJjZoFVugW9ulBOdHgN7l6r3BqJrvFaaKmm3PuOq_Lx5RWDXR16fkOhZ78r3xkFOShSgYqF8kcWeA&amp;_tp=eyJjb250ZXh0Ijp7ImZpcnN0UGFnZSI6InNpZ251cCIsInBhZ2UiOiJwdWJsaWNhdGlvbiIsInBvc2l0aW9uIjoicGFnZUhlYWRlciJ9fQ" TargetMode="External"/><Relationship Id="rId4" Type="http://schemas.openxmlformats.org/officeDocument/2006/relationships/hyperlink" Target="https://www.researchgate.net/scientific-contributions/Aditya-Pathak-2227553325?_sg%5B0%5D=LLVNf2N1G2EMPT-1d0ufH0y6Ox_2WztqxVilaBlkxcZgd5wY1kOxuT84ycJkEFGkO6g_8_U.ezIv96Ps_rjfZD_hFaLvcfOYLEPVIPp4O4tQPKWevwryChcEDSsBgDf8TD19zTMcHEa4udpmrlgPyyac8CZfcg&amp;_sg%5B1%5D=UvLiDCEI9gQuqmq_GFigDX3GlSYt-UlbB7s9u4qDFnMnLcHIrbDDlNvj0dujEaTfDUSCGj0.QW5f9ILDXsJjZoFVugW9ulBOdHgN7l6r3BqJrvFaaKmm3PuOq_Lx5RWDXR16fkOhZ78r3xkFOShSgYqF8kcWeA&amp;_tp=eyJjb250ZXh0Ijp7ImZpcnN0UGFnZSI6InNpZ251cCIsInBhZ2UiOiJwdWJsaWNhdGlvbiIsInBvc2l0aW9uIjoicGFnZUhlYWRlciJ9fQ" TargetMode="External"/><Relationship Id="rId5" Type="http://schemas.openxmlformats.org/officeDocument/2006/relationships/hyperlink" Target="https://www.researchgate.net/scientific-contributions/Anmol-Kaur-2242860369?_sg%5B0%5D=LLVNf2N1G2EMPT-1d0ufH0y6Ox_2WztqxVilaBlkxcZgd5wY1kOxuT84ycJkEFGkO6g_8_U.ezIv96Ps_rjfZD_hFaLvcfOYLEPVIPp4O4tQPKWevwryChcEDSsBgDf8TD19zTMcHEa4udpmrlgPyyac8CZfcg&amp;_sg%5B1%5D=UvLiDCEI9gQuqmq_GFigDX3GlSYt-UlbB7s9u4qDFnMnLcHIrbDDlNvj0dujEaTfDUSCGj0.QW5f9ILDXsJjZoFVugW9ulBOdHgN7l6r3BqJrvFaaKmm3PuOq_Lx5RWDXR16fkOhZ78r3xkFOShSgYqF8kcWeA&amp;_tp=eyJjb250ZXh0Ijp7ImZpcnN0UGFnZSI6InNpZ251cCIsInBhZ2UiOiJwdWJsaWNhdGlvbiIsInBvc2l0aW9uIjoicGFnZUhlYWRlciJ9fQ" TargetMode="External"/><Relationship Id="rId6" Type="http://schemas.openxmlformats.org/officeDocument/2006/relationships/hyperlink" Target="https://www.researchgate.net/scientific-contributions/Sagar-2227573777?_sg%5B0%5D=LLVNf2N1G2EMPT-1d0ufH0y6Ox_2WztqxVilaBlkxcZgd5wY1kOxuT84ycJkEFGkO6g_8_U.ezIv96Ps_rjfZD_hFaLvcfOYLEPVIPp4O4tQPKWevwryChcEDSsBgDf8TD19zTMcHEa4udpmrlgPyyac8CZfcg&amp;_sg%5B1%5D=UvLiDCEI9gQuqmq_GFigDX3GlSYt-UlbB7s9u4qDFnMnLcHIrbDDlNvj0dujEaTfDUSCGj0.QW5f9ILDXsJjZoFVugW9ulBOdHgN7l6r3BqJrvFaaKmm3PuOq_Lx5RWDXR16fkOhZ78r3xkFOShSgYqF8kcWeA&amp;_tp=eyJjb250ZXh0Ijp7ImZpcnN0UGFnZSI6InNpZ251cCIsInBhZ2UiOiJwdWJsaWNhdGlvbiIsInBvc2l0aW9uIjoicGFnZUhlYWRlciJ9fQ"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27"/>
          <p:cNvSpPr txBox="1"/>
          <p:nvPr>
            <p:ph type="ctrTitle"/>
          </p:nvPr>
        </p:nvSpPr>
        <p:spPr>
          <a:xfrm>
            <a:off x="1086475" y="1300575"/>
            <a:ext cx="6679200" cy="846600"/>
          </a:xfrm>
          <a:prstGeom prst="rect">
            <a:avLst/>
          </a:prstGeom>
        </p:spPr>
        <p:txBody>
          <a:bodyPr anchorCtr="0" anchor="b" bIns="91425" lIns="0" spcFirstLastPara="1" rIns="91425" wrap="square" tIns="91425">
            <a:noAutofit/>
          </a:bodyPr>
          <a:lstStyle/>
          <a:p>
            <a:pPr indent="0" lvl="0" marL="0" rtl="0" algn="ctr">
              <a:spcBef>
                <a:spcPts val="0"/>
              </a:spcBef>
              <a:spcAft>
                <a:spcPts val="0"/>
              </a:spcAft>
              <a:buNone/>
            </a:pPr>
            <a:r>
              <a:rPr lang="en" sz="3600"/>
              <a:t>Morse code encryption with Dynamic Key</a:t>
            </a:r>
            <a:endParaRPr sz="3600">
              <a:solidFill>
                <a:schemeClr val="dk1"/>
              </a:solidFill>
            </a:endParaRPr>
          </a:p>
        </p:txBody>
      </p:sp>
      <p:sp>
        <p:nvSpPr>
          <p:cNvPr id="296" name="Google Shape;296;p27"/>
          <p:cNvSpPr txBox="1"/>
          <p:nvPr>
            <p:ph idx="1" type="subTitle"/>
          </p:nvPr>
        </p:nvSpPr>
        <p:spPr>
          <a:xfrm>
            <a:off x="2422400" y="2590625"/>
            <a:ext cx="5695500" cy="982200"/>
          </a:xfrm>
          <a:prstGeom prst="rect">
            <a:avLst/>
          </a:prstGeom>
        </p:spPr>
        <p:txBody>
          <a:bodyPr anchorCtr="0" anchor="t" bIns="91425" lIns="0" spcFirstLastPara="1" rIns="91425" wrap="square" tIns="91425">
            <a:noAutofit/>
          </a:bodyPr>
          <a:lstStyle/>
          <a:p>
            <a:pPr indent="-317500" lvl="0" marL="457200" rtl="0" algn="l">
              <a:spcBef>
                <a:spcPts val="0"/>
              </a:spcBef>
              <a:spcAft>
                <a:spcPts val="0"/>
              </a:spcAft>
              <a:buSzPts val="1400"/>
              <a:buChar char="●"/>
            </a:pPr>
            <a:r>
              <a:rPr lang="en"/>
              <a:t>Course Code: BSCE309L  </a:t>
            </a:r>
            <a:endParaRPr/>
          </a:p>
          <a:p>
            <a:pPr indent="-317500" lvl="0" marL="457200" rtl="0" algn="l">
              <a:spcBef>
                <a:spcPts val="0"/>
              </a:spcBef>
              <a:spcAft>
                <a:spcPts val="0"/>
              </a:spcAft>
              <a:buSzPts val="1400"/>
              <a:buChar char="●"/>
            </a:pPr>
            <a:r>
              <a:rPr lang="en"/>
              <a:t>Slot: F2+T2.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txBox="1"/>
          <p:nvPr/>
        </p:nvSpPr>
        <p:spPr>
          <a:xfrm>
            <a:off x="663125" y="325125"/>
            <a:ext cx="87192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This paper proposes a novel hybrid encryption technique combining classical methods with modern techniques to enhance security. The author(Fauzan Saeed) claims their approach surpasses conventional encryption in terms of security, perplexity, and avalanche effect.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Key findings: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 hybrid technique combining classical and modern methods is proposed.</a:t>
            </a:r>
            <a:endParaRPr/>
          </a:p>
          <a:p>
            <a:pPr indent="0" lvl="0" marL="0" rtl="0" algn="l">
              <a:spcBef>
                <a:spcPts val="0"/>
              </a:spcBef>
              <a:spcAft>
                <a:spcPts val="0"/>
              </a:spcAft>
              <a:buNone/>
            </a:pPr>
            <a:r>
              <a:rPr lang="en"/>
              <a:t>* This method addresses limitations of classical ciphers.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Methodology: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Experimentation with classical encryption techniques.</a:t>
            </a:r>
            <a:endParaRPr/>
          </a:p>
          <a:p>
            <a:pPr indent="0" lvl="0" marL="0" rtl="0" algn="l">
              <a:spcBef>
                <a:spcPts val="0"/>
              </a:spcBef>
              <a:spcAft>
                <a:spcPts val="0"/>
              </a:spcAft>
              <a:buNone/>
            </a:pPr>
            <a:r>
              <a:rPr lang="en"/>
              <a:t>* Avalanche effect comparison among various techniques.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Theoretical framework: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 hybrid model integrating classical methods with modern ciphers is proposed.</a:t>
            </a:r>
            <a:endParaRPr/>
          </a:p>
          <a:p>
            <a:pPr indent="0" lvl="0" marL="0" rtl="0" algn="l">
              <a:spcBef>
                <a:spcPts val="0"/>
              </a:spcBef>
              <a:spcAft>
                <a:spcPts val="0"/>
              </a:spcAft>
              <a:buNone/>
            </a:pPr>
            <a:r>
              <a:rPr lang="en"/>
              <a:t>* Uncertainty is introduced through key variation and a "Black Box" processing structure.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txBox="1"/>
          <p:nvPr>
            <p:ph idx="1" type="body"/>
          </p:nvPr>
        </p:nvSpPr>
        <p:spPr>
          <a:xfrm>
            <a:off x="761725" y="640450"/>
            <a:ext cx="8233500" cy="4338900"/>
          </a:xfrm>
          <a:prstGeom prst="rect">
            <a:avLst/>
          </a:prstGeom>
          <a:ln cap="flat" cmpd="sng" w="19050">
            <a:solidFill>
              <a:srgbClr val="000000"/>
            </a:solidFill>
            <a:prstDash val="solid"/>
            <a:round/>
            <a:headEnd len="sm" w="sm" type="none"/>
            <a:tailEnd len="sm" w="sm" type="none"/>
          </a:ln>
        </p:spPr>
        <p:txBody>
          <a:bodyPr anchorCtr="0" anchor="t" bIns="91425" lIns="0"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Significance:</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 Addresses limitations of classical encryption through modern integration.</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 Aims to improve overall encryption security.</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Strengths: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 Novel hybrid technique proposal.</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 Demonstrated improvement in avalanche effect.</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Weaknesses: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 Lack of comprehensive vulnerability analysis.</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 Potential omission of other crucial security considerations.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ph idx="1" type="body"/>
          </p:nvPr>
        </p:nvSpPr>
        <p:spPr>
          <a:xfrm>
            <a:off x="764800" y="640450"/>
            <a:ext cx="8175900" cy="4338900"/>
          </a:xfrm>
          <a:prstGeom prst="rect">
            <a:avLst/>
          </a:prstGeom>
          <a:ln cap="flat" cmpd="sng" w="19050">
            <a:solidFill>
              <a:srgbClr val="000000"/>
            </a:solidFill>
            <a:prstDash val="solid"/>
            <a:round/>
            <a:headEnd len="sm" w="sm" type="none"/>
            <a:tailEnd len="sm" w="sm" type="none"/>
          </a:ln>
        </p:spPr>
        <p:txBody>
          <a:bodyPr anchorCtr="0" anchor="t" bIns="91425" lIns="0" spcFirstLastPara="1" rIns="91425" wrap="square" tIns="91425">
            <a:noAutofit/>
          </a:bodyPr>
          <a:lstStyle/>
          <a:p>
            <a:pPr indent="0" lvl="0" marL="0" rtl="0" algn="ctr">
              <a:lnSpc>
                <a:spcPct val="115000"/>
              </a:lnSpc>
              <a:spcBef>
                <a:spcPts val="1200"/>
              </a:spcBef>
              <a:spcAft>
                <a:spcPts val="0"/>
              </a:spcAft>
              <a:buNone/>
            </a:pPr>
            <a:r>
              <a:rPr b="1" lang="en">
                <a:solidFill>
                  <a:srgbClr val="000000"/>
                </a:solidFill>
                <a:latin typeface="Arial"/>
                <a:ea typeface="Arial"/>
                <a:cs typeface="Arial"/>
                <a:sym typeface="Arial"/>
              </a:rPr>
              <a:t>Generate Dynamic Key On Asymmetric Key Cryptography Infrastructure </a:t>
            </a:r>
            <a:endParaRPr b="1">
              <a:solidFill>
                <a:srgbClr val="000000"/>
              </a:solidFill>
              <a:latin typeface="Arial"/>
              <a:ea typeface="Arial"/>
              <a:cs typeface="Arial"/>
              <a:sym typeface="Arial"/>
            </a:endParaRPr>
          </a:p>
          <a:p>
            <a:pPr indent="0" lvl="0" marL="0" rtl="0" algn="r">
              <a:lnSpc>
                <a:spcPct val="115000"/>
              </a:lnSpc>
              <a:spcBef>
                <a:spcPts val="1200"/>
              </a:spcBef>
              <a:spcAft>
                <a:spcPts val="0"/>
              </a:spcAft>
              <a:buNone/>
            </a:pPr>
            <a:r>
              <a:rPr lang="en">
                <a:solidFill>
                  <a:srgbClr val="000000"/>
                </a:solidFill>
                <a:latin typeface="Arial"/>
                <a:ea typeface="Arial"/>
                <a:cs typeface="Arial"/>
                <a:sym typeface="Arial"/>
              </a:rPr>
              <a:t>~ by N. Yuvaraj, M.E , D. Manikandan, M.E,(Ph.D) , Dr. V. Parthasarathy3</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lang="en">
                <a:solidFill>
                  <a:srgbClr val="000000"/>
                </a:solidFill>
                <a:latin typeface="Arial"/>
                <a:ea typeface="Arial"/>
                <a:cs typeface="Arial"/>
                <a:sym typeface="Arial"/>
              </a:rPr>
              <a:t>The report gives an outline of another strategy for creating solid secret word keys, especially for use out in the open key cryptography like the RSA calculation. It talks about the dangers of secret word split the difference through on the web and disconnected assaults, the idea of public key cryptography, and the current RSA calculation. The principal center is around the presentation of dynamic keys for RSA, stressing the utilization of progressively created indivisible numbers to improve security. It likewise frames an indivisible number age calculation for making irregular primes inside a predetermined stretch and examines the advantages of the proposed strategy, featuring improved and decreased time necessities. At long last, it addresses the counteraction of disavowal of administration assaults and proposes another strategy for relieving such dangers.</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9"/>
          <p:cNvSpPr txBox="1"/>
          <p:nvPr>
            <p:ph idx="1" type="body"/>
          </p:nvPr>
        </p:nvSpPr>
        <p:spPr>
          <a:xfrm>
            <a:off x="764800" y="640450"/>
            <a:ext cx="8175900" cy="4338900"/>
          </a:xfrm>
          <a:prstGeom prst="rect">
            <a:avLst/>
          </a:prstGeom>
          <a:ln cap="flat" cmpd="sng" w="19050">
            <a:solidFill>
              <a:srgbClr val="000000"/>
            </a:solidFill>
            <a:prstDash val="solid"/>
            <a:round/>
            <a:headEnd len="sm" w="sm" type="none"/>
            <a:tailEnd len="sm" w="sm" type="none"/>
          </a:ln>
        </p:spPr>
        <p:txBody>
          <a:bodyPr anchorCtr="0" anchor="t" bIns="91425" lIns="0" spcFirstLastPara="1" rIns="91425" wrap="square" tIns="91425">
            <a:noAutofit/>
          </a:bodyPr>
          <a:lstStyle/>
          <a:p>
            <a:pPr indent="0" lvl="0" marL="0" rtl="0" algn="ctr">
              <a:lnSpc>
                <a:spcPct val="115000"/>
              </a:lnSpc>
              <a:spcBef>
                <a:spcPts val="1200"/>
              </a:spcBef>
              <a:spcAft>
                <a:spcPts val="0"/>
              </a:spcAft>
              <a:buNone/>
            </a:pPr>
            <a:r>
              <a:rPr b="1" lang="en">
                <a:solidFill>
                  <a:srgbClr val="000000"/>
                </a:solidFill>
                <a:latin typeface="Arial"/>
                <a:ea typeface="Arial"/>
                <a:cs typeface="Arial"/>
                <a:sym typeface="Arial"/>
              </a:rPr>
              <a:t>Morse Code Security </a:t>
            </a:r>
            <a:endParaRPr b="1">
              <a:solidFill>
                <a:srgbClr val="000000"/>
              </a:solidFill>
              <a:latin typeface="Arial"/>
              <a:ea typeface="Arial"/>
              <a:cs typeface="Arial"/>
              <a:sym typeface="Arial"/>
            </a:endParaRPr>
          </a:p>
          <a:p>
            <a:pPr indent="0" lvl="0" marL="0" rtl="0" algn="r">
              <a:lnSpc>
                <a:spcPct val="115000"/>
              </a:lnSpc>
              <a:spcBef>
                <a:spcPts val="1200"/>
              </a:spcBef>
              <a:spcAft>
                <a:spcPts val="0"/>
              </a:spcAft>
              <a:buNone/>
            </a:pPr>
            <a:r>
              <a:rPr lang="en">
                <a:solidFill>
                  <a:srgbClr val="000000"/>
                </a:solidFill>
                <a:latin typeface="Arial"/>
                <a:ea typeface="Arial"/>
                <a:cs typeface="Arial"/>
                <a:sym typeface="Arial"/>
              </a:rPr>
              <a:t>~ by Gaurav Gawade , Gulam M.Khan , Indrajeet Gurav , Lonkar Kiran Rajendra  , Prof. Mrs. Vanita Gadekar</a:t>
            </a:r>
            <a:endParaRPr>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lang="en">
                <a:solidFill>
                  <a:srgbClr val="000000"/>
                </a:solidFill>
                <a:latin typeface="Arial"/>
                <a:ea typeface="Arial"/>
                <a:cs typeface="Arial"/>
                <a:sym typeface="Arial"/>
              </a:rPr>
              <a:t>The report is revolved around a spearheading strategy pointed toward sustaining information security inside distributed computing by incorporating DNA successions with Morse code and crisscross examples for powerful encryption. It gives understanding into the authentic effect of Morse code and highlights the developing meaning of distributed computing, especially in tending to related security challenges. The proposed framework includes encoded record capacity, client access worked with through Morse code keys, and critical key age processes. Underscoring elevated safety efforts, the utilization of the framework stretches out to offering secure transmission and capacity of delicate information, taking special care of basic areas including the military, aeronautics, naval force, and radio correspondences. This imaginative methodology presents a promising road for supporting information security inside current figuring standards.</a:t>
            </a:r>
            <a:endParaRPr>
              <a:solidFill>
                <a:srgbClr val="000000"/>
              </a:solidFill>
              <a:latin typeface="Arial"/>
              <a:ea typeface="Arial"/>
              <a:cs typeface="Arial"/>
              <a:sym typeface="Arial"/>
            </a:endParaRPr>
          </a:p>
          <a:p>
            <a:pPr indent="0" lvl="0" marL="0" rtl="0" algn="ctr">
              <a:spcBef>
                <a:spcPts val="1200"/>
              </a:spcBef>
              <a:spcAft>
                <a:spcPts val="0"/>
              </a:spcAft>
              <a:buNone/>
            </a:pPr>
            <a:r>
              <a:t/>
            </a:r>
            <a:endParaRPr/>
          </a:p>
          <a:p>
            <a:pPr indent="0" lvl="0" marL="0" rtl="0" algn="ctr">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txBox="1"/>
          <p:nvPr>
            <p:ph idx="1" type="body"/>
          </p:nvPr>
        </p:nvSpPr>
        <p:spPr>
          <a:xfrm>
            <a:off x="764800" y="640450"/>
            <a:ext cx="8175900" cy="4338900"/>
          </a:xfrm>
          <a:prstGeom prst="rect">
            <a:avLst/>
          </a:prstGeom>
          <a:ln cap="flat" cmpd="sng" w="19050">
            <a:solidFill>
              <a:srgbClr val="000000"/>
            </a:solidFill>
            <a:prstDash val="solid"/>
            <a:round/>
            <a:headEnd len="sm" w="sm" type="none"/>
            <a:tailEnd len="sm" w="sm" type="none"/>
          </a:ln>
        </p:spPr>
        <p:txBody>
          <a:bodyPr anchorCtr="0" anchor="t" bIns="91425" lIns="0" spcFirstLastPara="1" rIns="91425" wrap="square" tIns="91425">
            <a:noAutofit/>
          </a:bodyPr>
          <a:lstStyle/>
          <a:p>
            <a:pPr indent="0" lvl="0" marL="0" rtl="0" algn="ctr">
              <a:lnSpc>
                <a:spcPct val="115000"/>
              </a:lnSpc>
              <a:spcBef>
                <a:spcPts val="1200"/>
              </a:spcBef>
              <a:spcAft>
                <a:spcPts val="0"/>
              </a:spcAft>
              <a:buNone/>
            </a:pPr>
            <a:r>
              <a:rPr b="1" lang="en">
                <a:solidFill>
                  <a:srgbClr val="111111"/>
                </a:solidFill>
                <a:latin typeface="Roboto"/>
                <a:ea typeface="Roboto"/>
                <a:cs typeface="Roboto"/>
                <a:sym typeface="Roboto"/>
              </a:rPr>
              <a:t>Symmetric Key Cryptography using Dynamic Key and Linear Congruential Generator (LCG)</a:t>
            </a:r>
            <a:endParaRPr b="1">
              <a:solidFill>
                <a:srgbClr val="111111"/>
              </a:solidFill>
              <a:latin typeface="Roboto"/>
              <a:ea typeface="Roboto"/>
              <a:cs typeface="Roboto"/>
              <a:sym typeface="Roboto"/>
            </a:endParaRPr>
          </a:p>
          <a:p>
            <a:pPr indent="0" lvl="0" marL="0" rtl="0" algn="r">
              <a:lnSpc>
                <a:spcPct val="115000"/>
              </a:lnSpc>
              <a:spcBef>
                <a:spcPts val="1200"/>
              </a:spcBef>
              <a:spcAft>
                <a:spcPts val="0"/>
              </a:spcAft>
              <a:buNone/>
            </a:pPr>
            <a:r>
              <a:rPr b="1" lang="en">
                <a:solidFill>
                  <a:srgbClr val="111111"/>
                </a:solidFill>
                <a:latin typeface="Roboto"/>
                <a:ea typeface="Roboto"/>
                <a:cs typeface="Roboto"/>
                <a:sym typeface="Roboto"/>
              </a:rPr>
              <a:t>~ By Zeenat Mahmood</a:t>
            </a:r>
            <a:r>
              <a:rPr b="1" lang="en">
                <a:solidFill>
                  <a:srgbClr val="111111"/>
                </a:solidFill>
                <a:latin typeface="Times New Roman"/>
                <a:ea typeface="Times New Roman"/>
                <a:cs typeface="Times New Roman"/>
                <a:sym typeface="Times New Roman"/>
              </a:rPr>
              <a:t>, J.L. Rana, Ashish Khare</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lang="en">
                <a:solidFill>
                  <a:srgbClr val="000000"/>
                </a:solidFill>
                <a:latin typeface="Arial"/>
                <a:ea typeface="Arial"/>
                <a:cs typeface="Arial"/>
                <a:sym typeface="Arial"/>
              </a:rPr>
              <a:t>The paper presents another symmetric key cryptographic technique using dynamic key age to address the rising interest for vigorous electronic information security. Linear Congruential Generator (LCG) is utilized for key age, comprising a block figure procedure. The strategy's eminent benefit lies in the age of another unique key for every encryption and unscrambling activity, essentially confusing expected breaks. Not at all like customary strategies depending on long haul shared keys helpless against cryptanalysis, this approach renders design recognition for cryptanalysis on the powerful key for all intents and purposes incomprehensible. The idea of dynamic key with symmetric cryptography is likened to a one-time cushion, offering improved security. The proposed cryptography framework in the paper includes four rounds of encryption and unscrambling, with various sections of the powerful key used in each round to brace versatility against cryptanalysis assaults.</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1"/>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1"/>
          <p:cNvSpPr txBox="1"/>
          <p:nvPr>
            <p:ph idx="1" type="body"/>
          </p:nvPr>
        </p:nvSpPr>
        <p:spPr>
          <a:xfrm>
            <a:off x="764800" y="640450"/>
            <a:ext cx="8175900" cy="4338900"/>
          </a:xfrm>
          <a:prstGeom prst="rect">
            <a:avLst/>
          </a:prstGeom>
          <a:ln cap="flat" cmpd="sng" w="19050">
            <a:solidFill>
              <a:srgbClr val="000000"/>
            </a:solidFill>
            <a:prstDash val="solid"/>
            <a:round/>
            <a:headEnd len="sm" w="sm" type="none"/>
            <a:tailEnd len="sm" w="sm" type="none"/>
          </a:ln>
        </p:spPr>
        <p:txBody>
          <a:bodyPr anchorCtr="0" anchor="t" bIns="91425" lIns="0" spcFirstLastPara="1" rIns="91425" wrap="square" tIns="91425">
            <a:noAutofit/>
          </a:bodyPr>
          <a:lstStyle/>
          <a:p>
            <a:pPr indent="0" lvl="0" marL="0" rtl="0" algn="ctr">
              <a:lnSpc>
                <a:spcPct val="115000"/>
              </a:lnSpc>
              <a:spcBef>
                <a:spcPts val="1200"/>
              </a:spcBef>
              <a:spcAft>
                <a:spcPts val="0"/>
              </a:spcAft>
              <a:buNone/>
            </a:pPr>
            <a:r>
              <a:rPr b="1" lang="en">
                <a:solidFill>
                  <a:srgbClr val="000000"/>
                </a:solidFill>
                <a:latin typeface="Arial"/>
                <a:ea typeface="Arial"/>
                <a:cs typeface="Arial"/>
                <a:sym typeface="Arial"/>
              </a:rPr>
              <a:t>A Hybrid Cryptographic Algorithm Combining Stream and Block Ciphers for Secure Image Encryption</a:t>
            </a:r>
            <a:endParaRPr b="1">
              <a:solidFill>
                <a:srgbClr val="000000"/>
              </a:solidFill>
              <a:latin typeface="Arial"/>
              <a:ea typeface="Arial"/>
              <a:cs typeface="Arial"/>
              <a:sym typeface="Arial"/>
            </a:endParaRPr>
          </a:p>
          <a:p>
            <a:pPr indent="0" lvl="0" marL="0" rtl="0" algn="r">
              <a:lnSpc>
                <a:spcPct val="115000"/>
              </a:lnSpc>
              <a:spcBef>
                <a:spcPts val="1200"/>
              </a:spcBef>
              <a:spcAft>
                <a:spcPts val="0"/>
              </a:spcAft>
              <a:buNone/>
            </a:pPr>
            <a:r>
              <a:rPr lang="en">
                <a:solidFill>
                  <a:srgbClr val="000000"/>
                </a:solidFill>
                <a:latin typeface="Arial"/>
                <a:ea typeface="Arial"/>
                <a:cs typeface="Arial"/>
                <a:sym typeface="Arial"/>
              </a:rPr>
              <a:t>~ by M.A. Khan, M. Khurram, and M.A. Malik (2022)</a:t>
            </a:r>
            <a:endParaRPr>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lang="en">
                <a:solidFill>
                  <a:srgbClr val="000000"/>
                </a:solidFill>
                <a:latin typeface="Arial"/>
                <a:ea typeface="Arial"/>
                <a:cs typeface="Arial"/>
                <a:sym typeface="Arial"/>
              </a:rPr>
              <a:t>This paper presents a clever half and half methodology for upgrading picture security on the web by joining encryption and steganography. The proposed technique includes encoding the picture with a high level form of the AES calculation, trailed by disguising it inside a cover picture utilizing steganography. The trial results and examination displayed in the paper highlight the adequacy of this half breed approach, showing its capacity to give elevated protection from different assaults.</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2"/>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2"/>
          <p:cNvSpPr txBox="1"/>
          <p:nvPr>
            <p:ph idx="1" type="body"/>
          </p:nvPr>
        </p:nvSpPr>
        <p:spPr>
          <a:xfrm>
            <a:off x="764800" y="640450"/>
            <a:ext cx="8175900" cy="4338900"/>
          </a:xfrm>
          <a:prstGeom prst="rect">
            <a:avLst/>
          </a:prstGeom>
          <a:ln cap="flat" cmpd="sng" w="19050">
            <a:solidFill>
              <a:srgbClr val="000000"/>
            </a:solidFill>
            <a:prstDash val="solid"/>
            <a:round/>
            <a:headEnd len="sm" w="sm" type="none"/>
            <a:tailEnd len="sm" w="sm" type="none"/>
          </a:ln>
        </p:spPr>
        <p:txBody>
          <a:bodyPr anchorCtr="0" anchor="t" bIns="91425" lIns="0" spcFirstLastPara="1" rIns="91425" wrap="square" tIns="91425">
            <a:noAutofit/>
          </a:bodyPr>
          <a:lstStyle/>
          <a:p>
            <a:pPr indent="0" lvl="0" marL="0" rtl="0" algn="ctr">
              <a:lnSpc>
                <a:spcPct val="115000"/>
              </a:lnSpc>
              <a:spcBef>
                <a:spcPts val="1200"/>
              </a:spcBef>
              <a:spcAft>
                <a:spcPts val="0"/>
              </a:spcAft>
              <a:buNone/>
            </a:pPr>
            <a:r>
              <a:rPr b="1" lang="en">
                <a:solidFill>
                  <a:srgbClr val="131314"/>
                </a:solidFill>
                <a:latin typeface="Arial"/>
                <a:ea typeface="Arial"/>
                <a:cs typeface="Arial"/>
                <a:sym typeface="Arial"/>
              </a:rPr>
              <a:t>Data Encryption Using Morse Code</a:t>
            </a:r>
            <a:endParaRPr b="1">
              <a:solidFill>
                <a:srgbClr val="131314"/>
              </a:solidFill>
              <a:latin typeface="Arial"/>
              <a:ea typeface="Arial"/>
              <a:cs typeface="Arial"/>
              <a:sym typeface="Arial"/>
            </a:endParaRPr>
          </a:p>
          <a:p>
            <a:pPr indent="-228600" lvl="0" marL="457200" rtl="0" algn="r">
              <a:lnSpc>
                <a:spcPct val="115000"/>
              </a:lnSpc>
              <a:spcBef>
                <a:spcPts val="1200"/>
              </a:spcBef>
              <a:spcAft>
                <a:spcPts val="0"/>
              </a:spcAft>
              <a:buNone/>
            </a:pPr>
            <a:r>
              <a:rPr lang="en">
                <a:solidFill>
                  <a:srgbClr val="131314"/>
                </a:solidFill>
                <a:latin typeface="Arial"/>
                <a:ea typeface="Arial"/>
                <a:cs typeface="Arial"/>
                <a:sym typeface="Arial"/>
              </a:rPr>
              <a:t>·</a:t>
            </a:r>
            <a:r>
              <a:rPr lang="en">
                <a:solidFill>
                  <a:srgbClr val="131314"/>
                </a:solidFill>
                <a:latin typeface="Times New Roman"/>
                <a:ea typeface="Times New Roman"/>
                <a:cs typeface="Times New Roman"/>
                <a:sym typeface="Times New Roman"/>
              </a:rPr>
              <a:t>       </a:t>
            </a:r>
            <a:r>
              <a:rPr lang="en">
                <a:solidFill>
                  <a:srgbClr val="131314"/>
                </a:solidFill>
                <a:uFill>
                  <a:noFill/>
                </a:uFill>
                <a:latin typeface="Times New Roman"/>
                <a:ea typeface="Times New Roman"/>
                <a:cs typeface="Times New Roman"/>
                <a:sym typeface="Times New Roman"/>
                <a:hlinkClick r:id="rId3">
                  <a:extLst>
                    <a:ext uri="{A12FA001-AC4F-418D-AE19-62706E023703}">
                      <ahyp:hlinkClr val="tx"/>
                    </a:ext>
                  </a:extLst>
                </a:hlinkClick>
              </a:rPr>
              <a:t> ~ By </a:t>
            </a:r>
            <a:r>
              <a:rPr lang="en">
                <a:solidFill>
                  <a:schemeClr val="hlink"/>
                </a:solidFill>
                <a:uFill>
                  <a:noFill/>
                </a:uFill>
                <a:latin typeface="Times New Roman"/>
                <a:ea typeface="Times New Roman"/>
                <a:cs typeface="Times New Roman"/>
                <a:sym typeface="Times New Roman"/>
                <a:hlinkClick r:id="rId4"/>
              </a:rPr>
              <a:t>Aditya Pathak</a:t>
            </a:r>
            <a:r>
              <a:rPr lang="en">
                <a:solidFill>
                  <a:schemeClr val="hlink"/>
                </a:solidFill>
                <a:latin typeface="Times New Roman"/>
                <a:ea typeface="Times New Roman"/>
                <a:cs typeface="Times New Roman"/>
                <a:sym typeface="Times New Roman"/>
              </a:rPr>
              <a:t>, </a:t>
            </a:r>
            <a:r>
              <a:rPr lang="en">
                <a:uFill>
                  <a:noFill/>
                </a:uFill>
                <a:latin typeface="Times New Roman"/>
                <a:ea typeface="Times New Roman"/>
                <a:cs typeface="Times New Roman"/>
                <a:sym typeface="Times New Roman"/>
                <a:hlinkClick r:id="rId5"/>
              </a:rPr>
              <a:t>Anmol Kaur</a:t>
            </a:r>
            <a:r>
              <a:rPr lang="en">
                <a:solidFill>
                  <a:schemeClr val="hlink"/>
                </a:solidFill>
                <a:latin typeface="Times New Roman"/>
                <a:ea typeface="Times New Roman"/>
                <a:cs typeface="Times New Roman"/>
                <a:sym typeface="Times New Roman"/>
              </a:rPr>
              <a:t>, </a:t>
            </a:r>
            <a:r>
              <a:rPr lang="en">
                <a:uFill>
                  <a:noFill/>
                </a:uFill>
                <a:latin typeface="Times New Roman"/>
                <a:ea typeface="Times New Roman"/>
                <a:cs typeface="Times New Roman"/>
                <a:sym typeface="Times New Roman"/>
                <a:hlinkClick r:id="rId6"/>
              </a:rPr>
              <a:t>Sagar</a:t>
            </a:r>
            <a:endParaRPr>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lang="en">
                <a:solidFill>
                  <a:srgbClr val="000000"/>
                </a:solidFill>
                <a:latin typeface="Arial"/>
                <a:ea typeface="Arial"/>
                <a:cs typeface="Arial"/>
                <a:sym typeface="Arial"/>
              </a:rPr>
              <a:t>The rising dependence on the web has highlighted the basic requirement for guaranteeing the security of information. Cryptography assumes a fundamental part in defending information by encoding it in a way that renders it unintelligible to unapproved clients. Morse code, with its utilization of dabs and runs to address letters and numbers, presents an expected strategy for information encryption. Nonetheless, to support security further, the scrambled information might require re-encryption utilizing extra calculations to alleviate potential unscrambling dangers. Past information security, protecting the respectability of the encryption calculation is fundamental to forestall unapproved unscrambling endeavors. Python's Cryptography module offers an answer as Fernet, which works with the encryption of both the calculation and information records, guaranteeing they stay secure. By utilizing the Python Cryptography module's symmetric encryption strategy, which utilizes a solitary key for both encryption and decoding, this paper means to show the joined utilization of Morse code, time, and Python's Cryptography module to boost information security.</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3"/>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3"/>
          <p:cNvSpPr txBox="1"/>
          <p:nvPr>
            <p:ph idx="1" type="body"/>
          </p:nvPr>
        </p:nvSpPr>
        <p:spPr>
          <a:xfrm>
            <a:off x="764800" y="640450"/>
            <a:ext cx="8175900" cy="4338900"/>
          </a:xfrm>
          <a:prstGeom prst="rect">
            <a:avLst/>
          </a:prstGeom>
          <a:ln cap="flat" cmpd="sng" w="19050">
            <a:solidFill>
              <a:srgbClr val="000000"/>
            </a:solidFill>
            <a:prstDash val="solid"/>
            <a:round/>
            <a:headEnd len="sm" w="sm" type="none"/>
            <a:tailEnd len="sm" w="sm" type="none"/>
          </a:ln>
        </p:spPr>
        <p:txBody>
          <a:bodyPr anchorCtr="0" anchor="t" bIns="91425" lIns="0" spcFirstLastPara="1" rIns="91425" wrap="square" tIns="91425">
            <a:noAutofit/>
          </a:bodyPr>
          <a:lstStyle/>
          <a:p>
            <a:pPr indent="0" lvl="0" marL="0" rtl="0" algn="ctr">
              <a:lnSpc>
                <a:spcPct val="115000"/>
              </a:lnSpc>
              <a:spcBef>
                <a:spcPts val="1200"/>
              </a:spcBef>
              <a:spcAft>
                <a:spcPts val="0"/>
              </a:spcAft>
              <a:buNone/>
            </a:pPr>
            <a:r>
              <a:rPr b="1" lang="en">
                <a:solidFill>
                  <a:srgbClr val="231F20"/>
                </a:solidFill>
                <a:latin typeface="Arial"/>
                <a:ea typeface="Arial"/>
                <a:cs typeface="Arial"/>
                <a:sym typeface="Arial"/>
              </a:rPr>
              <a:t>Dynamic Key Cryptography and Applications</a:t>
            </a:r>
            <a:endParaRPr b="1">
              <a:solidFill>
                <a:srgbClr val="231F20"/>
              </a:solidFill>
              <a:latin typeface="Arial"/>
              <a:ea typeface="Arial"/>
              <a:cs typeface="Arial"/>
              <a:sym typeface="Arial"/>
            </a:endParaRPr>
          </a:p>
          <a:p>
            <a:pPr indent="0" lvl="0" marL="0" rtl="0" algn="r">
              <a:lnSpc>
                <a:spcPct val="115000"/>
              </a:lnSpc>
              <a:spcBef>
                <a:spcPts val="1200"/>
              </a:spcBef>
              <a:spcAft>
                <a:spcPts val="0"/>
              </a:spcAft>
              <a:buNone/>
            </a:pPr>
            <a:r>
              <a:rPr lang="en">
                <a:solidFill>
                  <a:srgbClr val="231F20"/>
                </a:solidFill>
                <a:latin typeface="Arial"/>
                <a:ea typeface="Arial"/>
                <a:cs typeface="Arial"/>
                <a:sym typeface="Arial"/>
              </a:rPr>
              <a:t>~ Huy Hoang Ngo, Xianping Wu, Phu Dung Le, Campbell Wilson, and Balasubramaniam Srinivasan</a:t>
            </a:r>
            <a:endParaRPr>
              <a:solidFill>
                <a:srgbClr val="231F20"/>
              </a:solidFill>
              <a:latin typeface="Arial"/>
              <a:ea typeface="Arial"/>
              <a:cs typeface="Arial"/>
              <a:sym typeface="Arial"/>
            </a:endParaRPr>
          </a:p>
          <a:p>
            <a:pPr indent="0" lvl="0" marL="0" rtl="0" algn="l">
              <a:lnSpc>
                <a:spcPct val="115000"/>
              </a:lnSpc>
              <a:spcBef>
                <a:spcPts val="1200"/>
              </a:spcBef>
              <a:spcAft>
                <a:spcPts val="0"/>
              </a:spcAft>
              <a:buNone/>
            </a:pPr>
            <a:r>
              <a:rPr lang="en">
                <a:solidFill>
                  <a:srgbClr val="231F20"/>
                </a:solidFill>
                <a:highlight>
                  <a:srgbClr val="F3F4FA"/>
                </a:highlight>
                <a:latin typeface="Arial"/>
                <a:ea typeface="Arial"/>
                <a:cs typeface="Arial"/>
                <a:sym typeface="Arial"/>
              </a:rPr>
              <a:t> </a:t>
            </a:r>
            <a:endParaRPr>
              <a:solidFill>
                <a:srgbClr val="231F20"/>
              </a:solidFill>
              <a:highlight>
                <a:srgbClr val="F3F4FA"/>
              </a:highlight>
              <a:latin typeface="Arial"/>
              <a:ea typeface="Arial"/>
              <a:cs typeface="Arial"/>
              <a:sym typeface="Arial"/>
            </a:endParaRPr>
          </a:p>
          <a:p>
            <a:pPr indent="0" lvl="0" marL="0" rtl="0" algn="ctr">
              <a:lnSpc>
                <a:spcPct val="115000"/>
              </a:lnSpc>
              <a:spcBef>
                <a:spcPts val="1200"/>
              </a:spcBef>
              <a:spcAft>
                <a:spcPts val="0"/>
              </a:spcAft>
              <a:buNone/>
            </a:pPr>
            <a:r>
              <a:rPr lang="en">
                <a:solidFill>
                  <a:srgbClr val="000000"/>
                </a:solidFill>
                <a:latin typeface="Arial"/>
                <a:ea typeface="Arial"/>
                <a:cs typeface="Arial"/>
                <a:sym typeface="Arial"/>
              </a:rPr>
              <a:t>The paper "Dynamic Key Cryptography and Applications" handles the crucial job of cryptography in protecting information uprightness and privacy inside current security models. It acquaints a powerful key hypothesis with address cryptography's defencelessness to cryptanalysis assaults, underlining the capability of dynamic keys as one-time symmetric cryptographic keys to improve framework security outstandingly. The proposed group of dynamic key age capabilities means to adjust security and execution, especially in remote organization correspondence. The paper basically audits forerunner plans and leads exhaustive examinations to highlight the benefits and capability of dynamic keys to sustain cryptographic frameworks. The top to bottom investigation of dynamic keys offers guarantee in reinforcing information security in different basic areas.</a:t>
            </a:r>
            <a:endParaRPr>
              <a:solidFill>
                <a:srgbClr val="000000"/>
              </a:solidFill>
              <a:latin typeface="Arial"/>
              <a:ea typeface="Arial"/>
              <a:cs typeface="Arial"/>
              <a:sym typeface="Arial"/>
            </a:endParaRPr>
          </a:p>
          <a:p>
            <a:pPr indent="0" lvl="0" marL="0" rtl="0" algn="ctr">
              <a:spcBef>
                <a:spcPts val="12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6" name="Shape 416"/>
        <p:cNvGrpSpPr/>
        <p:nvPr/>
      </p:nvGrpSpPr>
      <p:grpSpPr>
        <a:xfrm>
          <a:off x="0" y="0"/>
          <a:ext cx="0" cy="0"/>
          <a:chOff x="0" y="0"/>
          <a:chExt cx="0" cy="0"/>
        </a:xfrm>
      </p:grpSpPr>
      <p:sp>
        <p:nvSpPr>
          <p:cNvPr id="417" name="Google Shape;417;p44"/>
          <p:cNvSpPr txBox="1"/>
          <p:nvPr>
            <p:ph idx="2" type="title"/>
          </p:nvPr>
        </p:nvSpPr>
        <p:spPr>
          <a:xfrm>
            <a:off x="2996575" y="1057362"/>
            <a:ext cx="3150900" cy="13935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a:t>03</a:t>
            </a:r>
            <a:endParaRPr/>
          </a:p>
        </p:txBody>
      </p:sp>
      <p:sp>
        <p:nvSpPr>
          <p:cNvPr id="418" name="Google Shape;418;p44"/>
          <p:cNvSpPr txBox="1"/>
          <p:nvPr>
            <p:ph type="title"/>
          </p:nvPr>
        </p:nvSpPr>
        <p:spPr>
          <a:xfrm>
            <a:off x="3278375" y="2555450"/>
            <a:ext cx="2514000" cy="64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Key Tasks</a:t>
            </a:r>
            <a:endParaRPr sz="5200"/>
          </a:p>
        </p:txBody>
      </p:sp>
      <p:sp>
        <p:nvSpPr>
          <p:cNvPr id="419" name="Google Shape;419;p44"/>
          <p:cNvSpPr txBox="1"/>
          <p:nvPr/>
        </p:nvSpPr>
        <p:spPr>
          <a:xfrm>
            <a:off x="8431200" y="4618675"/>
            <a:ext cx="712800" cy="53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91919"/>
              </a:solidFill>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5"/>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5"/>
          <p:cNvSpPr txBox="1"/>
          <p:nvPr>
            <p:ph idx="1" type="body"/>
          </p:nvPr>
        </p:nvSpPr>
        <p:spPr>
          <a:xfrm>
            <a:off x="749850" y="632975"/>
            <a:ext cx="8175900" cy="4338900"/>
          </a:xfrm>
          <a:prstGeom prst="rect">
            <a:avLst/>
          </a:prstGeom>
          <a:ln cap="flat" cmpd="sng" w="19050">
            <a:solidFill>
              <a:srgbClr val="000000"/>
            </a:solidFill>
            <a:prstDash val="solid"/>
            <a:round/>
            <a:headEnd len="sm" w="sm" type="none"/>
            <a:tailEnd len="sm" w="sm" type="none"/>
          </a:ln>
        </p:spPr>
        <p:txBody>
          <a:bodyPr anchorCtr="0" anchor="t" bIns="91425" lIns="0" spcFirstLastPara="1" rIns="91425" wrap="square" tIns="91425">
            <a:noAutofit/>
          </a:bodyPr>
          <a:lstStyle/>
          <a:p>
            <a:pPr indent="0" lvl="0" marL="0" rtl="0" algn="l">
              <a:spcBef>
                <a:spcPts val="1000"/>
              </a:spcBef>
              <a:spcAft>
                <a:spcPts val="0"/>
              </a:spcAft>
              <a:buNone/>
            </a:pPr>
            <a:r>
              <a:rPr lang="en"/>
              <a:t>To accomplish the creation of a dynamic Morse code encryption system, several key tasks and considerations need to be addressed:</a:t>
            </a:r>
            <a:endParaRPr/>
          </a:p>
          <a:p>
            <a:pPr indent="0" lvl="0" marL="0" rtl="0" algn="l">
              <a:spcBef>
                <a:spcPts val="1000"/>
              </a:spcBef>
              <a:spcAft>
                <a:spcPts val="0"/>
              </a:spcAft>
              <a:buNone/>
            </a:pPr>
            <a:r>
              <a:rPr lang="en"/>
              <a:t>1. </a:t>
            </a:r>
            <a:r>
              <a:rPr b="1" lang="en"/>
              <a:t>Dynamic Key Generation</a:t>
            </a:r>
            <a:r>
              <a:rPr lang="en"/>
              <a:t>: Develop a secure algorithm or method for generating a dynamic key that can be reliably changed at specified intervals or based on predetermined factors.</a:t>
            </a:r>
            <a:endParaRPr/>
          </a:p>
          <a:p>
            <a:pPr indent="0" lvl="0" marL="0" rtl="0" algn="l">
              <a:spcBef>
                <a:spcPts val="1000"/>
              </a:spcBef>
              <a:spcAft>
                <a:spcPts val="0"/>
              </a:spcAft>
              <a:buNone/>
            </a:pPr>
            <a:r>
              <a:rPr lang="en"/>
              <a:t>2. </a:t>
            </a:r>
            <a:r>
              <a:rPr b="1" lang="en"/>
              <a:t>Symbol Mapping Algorithm</a:t>
            </a:r>
            <a:r>
              <a:rPr lang="en"/>
              <a:t>s: Design algorithms to dynamically map Morse code symbols to letters based on the current dynamic key. This will involve creating a system to effectively encode and decode messages using the changing symbol mappings.</a:t>
            </a:r>
            <a:endParaRPr/>
          </a:p>
          <a:p>
            <a:pPr indent="0" lvl="0" marL="0" rtl="0" algn="l">
              <a:spcBef>
                <a:spcPts val="1000"/>
              </a:spcBef>
              <a:spcAft>
                <a:spcPts val="0"/>
              </a:spcAft>
              <a:buNone/>
            </a:pPr>
            <a:r>
              <a:rPr lang="en"/>
              <a:t>3. </a:t>
            </a:r>
            <a:r>
              <a:rPr b="1" lang="en"/>
              <a:t>Encryption and Decryption Logic</a:t>
            </a:r>
            <a:r>
              <a:rPr lang="en"/>
              <a:t>: Implement encryption and decryption logic to encode messages into dynamic Morse code using the current dynamic key and to decode them back into plain text using the same dynamic key.</a:t>
            </a:r>
            <a:endParaRPr/>
          </a:p>
          <a:p>
            <a:pPr indent="0" lvl="0" marL="0" rtl="0" algn="l">
              <a:spcBef>
                <a:spcPts val="1000"/>
              </a:spcBef>
              <a:spcAft>
                <a:spcPts val="0"/>
              </a:spcAft>
              <a:buNone/>
            </a:pPr>
            <a:r>
              <a:rPr lang="en"/>
              <a:t>4. </a:t>
            </a:r>
            <a:r>
              <a:rPr b="1" lang="en"/>
              <a:t>Key Management Infrastructure</a:t>
            </a:r>
            <a:r>
              <a:rPr lang="en"/>
              <a:t>: Develop a robust key management infrastructure to securely store, update, and distribute dynamic keys to authorized parties. This may involve cryptographic key management protocols and secure communication channels.</a:t>
            </a:r>
            <a:endParaRPr/>
          </a:p>
          <a:p>
            <a:pPr indent="0" lvl="0" marL="0" rtl="0" algn="l">
              <a:spcBef>
                <a:spcPts val="1000"/>
              </a:spcBef>
              <a:spcAft>
                <a:spcPts val="0"/>
              </a:spcAft>
              <a:buNone/>
            </a:pPr>
            <a:r>
              <a:rPr lang="en"/>
              <a:t>5. </a:t>
            </a:r>
            <a:r>
              <a:rPr b="1" lang="en"/>
              <a:t>Security Measures</a:t>
            </a:r>
            <a:r>
              <a:rPr lang="en"/>
              <a:t>: Incorporate robust security measures to protect the dynamic key and the communication channels involved in key distribution. Consider encryption of key exchange, authentication protocols, and access controls.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8"/>
          <p:cNvSpPr txBox="1"/>
          <p:nvPr>
            <p:ph type="title"/>
          </p:nvPr>
        </p:nvSpPr>
        <p:spPr>
          <a:xfrm>
            <a:off x="744300" y="756175"/>
            <a:ext cx="7704000" cy="622800"/>
          </a:xfrm>
          <a:prstGeom prst="rect">
            <a:avLst/>
          </a:prstGeom>
        </p:spPr>
        <p:txBody>
          <a:bodyPr anchorCtr="0" anchor="b" bIns="91425" lIns="0" spcFirstLastPara="1" rIns="91425" wrap="square" tIns="91425">
            <a:noAutofit/>
          </a:bodyPr>
          <a:lstStyle/>
          <a:p>
            <a:pPr indent="0" lvl="0" marL="0" rtl="0" algn="ctr">
              <a:spcBef>
                <a:spcPts val="0"/>
              </a:spcBef>
              <a:spcAft>
                <a:spcPts val="0"/>
              </a:spcAft>
              <a:buNone/>
            </a:pPr>
            <a:r>
              <a:rPr lang="en"/>
              <a:t>TEAM DETAILS</a:t>
            </a:r>
            <a:endParaRPr/>
          </a:p>
        </p:txBody>
      </p:sp>
      <p:sp>
        <p:nvSpPr>
          <p:cNvPr id="302" name="Google Shape;302;p28"/>
          <p:cNvSpPr/>
          <p:nvPr/>
        </p:nvSpPr>
        <p:spPr>
          <a:xfrm>
            <a:off x="5554875" y="1869912"/>
            <a:ext cx="607500" cy="6078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1000">
              <a:latin typeface="Lexend Tera"/>
              <a:ea typeface="Lexend Tera"/>
              <a:cs typeface="Lexend Tera"/>
              <a:sym typeface="Lexend Tera"/>
            </a:endParaRPr>
          </a:p>
        </p:txBody>
      </p:sp>
      <p:sp>
        <p:nvSpPr>
          <p:cNvPr id="303" name="Google Shape;303;p28"/>
          <p:cNvSpPr/>
          <p:nvPr/>
        </p:nvSpPr>
        <p:spPr>
          <a:xfrm>
            <a:off x="3548312" y="1869912"/>
            <a:ext cx="607500" cy="6078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1000">
              <a:latin typeface="Lexend Tera"/>
              <a:ea typeface="Lexend Tera"/>
              <a:cs typeface="Lexend Tera"/>
              <a:sym typeface="Lexend Tera"/>
            </a:endParaRPr>
          </a:p>
        </p:txBody>
      </p:sp>
      <p:sp>
        <p:nvSpPr>
          <p:cNvPr id="304" name="Google Shape;304;p28"/>
          <p:cNvSpPr txBox="1"/>
          <p:nvPr/>
        </p:nvSpPr>
        <p:spPr>
          <a:xfrm>
            <a:off x="3023600" y="3108225"/>
            <a:ext cx="16569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idact Gothic"/>
                <a:ea typeface="Didact Gothic"/>
                <a:cs typeface="Didact Gothic"/>
                <a:sym typeface="Didact Gothic"/>
              </a:rPr>
              <a:t>21BCE1296</a:t>
            </a:r>
            <a:endParaRPr>
              <a:solidFill>
                <a:schemeClr val="dk1"/>
              </a:solidFill>
              <a:latin typeface="Didact Gothic"/>
              <a:ea typeface="Didact Gothic"/>
              <a:cs typeface="Didact Gothic"/>
              <a:sym typeface="Didact Gothic"/>
            </a:endParaRPr>
          </a:p>
        </p:txBody>
      </p:sp>
      <p:sp>
        <p:nvSpPr>
          <p:cNvPr id="305" name="Google Shape;305;p28"/>
          <p:cNvSpPr txBox="1"/>
          <p:nvPr/>
        </p:nvSpPr>
        <p:spPr>
          <a:xfrm>
            <a:off x="3000175" y="2656500"/>
            <a:ext cx="1754700" cy="50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Old Standard TT"/>
                <a:ea typeface="Old Standard TT"/>
                <a:cs typeface="Old Standard TT"/>
                <a:sym typeface="Old Standard TT"/>
              </a:rPr>
              <a:t>Aryan Choudhary</a:t>
            </a:r>
            <a:endParaRPr b="1" sz="1600">
              <a:solidFill>
                <a:schemeClr val="dk1"/>
              </a:solidFill>
              <a:latin typeface="Old Standard TT"/>
              <a:ea typeface="Old Standard TT"/>
              <a:cs typeface="Old Standard TT"/>
              <a:sym typeface="Old Standard TT"/>
            </a:endParaRPr>
          </a:p>
        </p:txBody>
      </p:sp>
      <p:sp>
        <p:nvSpPr>
          <p:cNvPr id="306" name="Google Shape;306;p28"/>
          <p:cNvSpPr txBox="1"/>
          <p:nvPr/>
        </p:nvSpPr>
        <p:spPr>
          <a:xfrm>
            <a:off x="3404275" y="2009100"/>
            <a:ext cx="946500" cy="32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Old Standard TT"/>
                <a:ea typeface="Old Standard TT"/>
                <a:cs typeface="Old Standard TT"/>
                <a:sym typeface="Old Standard TT"/>
              </a:rPr>
              <a:t>01</a:t>
            </a:r>
            <a:endParaRPr b="1" baseline="30000" sz="2200">
              <a:solidFill>
                <a:schemeClr val="dk1"/>
              </a:solidFill>
              <a:latin typeface="Old Standard TT"/>
              <a:ea typeface="Old Standard TT"/>
              <a:cs typeface="Old Standard TT"/>
              <a:sym typeface="Old Standard TT"/>
            </a:endParaRPr>
          </a:p>
        </p:txBody>
      </p:sp>
      <p:sp>
        <p:nvSpPr>
          <p:cNvPr id="307" name="Google Shape;307;p28"/>
          <p:cNvSpPr txBox="1"/>
          <p:nvPr/>
        </p:nvSpPr>
        <p:spPr>
          <a:xfrm>
            <a:off x="5334436" y="2009100"/>
            <a:ext cx="946500" cy="32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Old Standard TT"/>
                <a:ea typeface="Old Standard TT"/>
                <a:cs typeface="Old Standard TT"/>
                <a:sym typeface="Old Standard TT"/>
              </a:rPr>
              <a:t>02</a:t>
            </a:r>
            <a:endParaRPr b="1" baseline="30000" sz="2200">
              <a:solidFill>
                <a:schemeClr val="dk1"/>
              </a:solidFill>
              <a:latin typeface="Old Standard TT"/>
              <a:ea typeface="Old Standard TT"/>
              <a:cs typeface="Old Standard TT"/>
              <a:sym typeface="Old Standard TT"/>
            </a:endParaRPr>
          </a:p>
        </p:txBody>
      </p:sp>
      <p:cxnSp>
        <p:nvCxnSpPr>
          <p:cNvPr id="308" name="Google Shape;308;p28"/>
          <p:cNvCxnSpPr/>
          <p:nvPr/>
        </p:nvCxnSpPr>
        <p:spPr>
          <a:xfrm>
            <a:off x="1092300" y="2567100"/>
            <a:ext cx="7570500" cy="0"/>
          </a:xfrm>
          <a:prstGeom prst="straightConnector1">
            <a:avLst/>
          </a:prstGeom>
          <a:noFill/>
          <a:ln cap="flat" cmpd="sng" w="9525">
            <a:solidFill>
              <a:schemeClr val="dk1"/>
            </a:solidFill>
            <a:prstDash val="solid"/>
            <a:round/>
            <a:headEnd len="med" w="med" type="none"/>
            <a:tailEnd len="med" w="med" type="none"/>
          </a:ln>
        </p:spPr>
      </p:cxnSp>
      <p:cxnSp>
        <p:nvCxnSpPr>
          <p:cNvPr id="309" name="Google Shape;309;p28"/>
          <p:cNvCxnSpPr>
            <a:stCxn id="310" idx="2"/>
            <a:endCxn id="311" idx="0"/>
          </p:cNvCxnSpPr>
          <p:nvPr/>
        </p:nvCxnSpPr>
        <p:spPr>
          <a:xfrm>
            <a:off x="7839725" y="2470037"/>
            <a:ext cx="0" cy="182400"/>
          </a:xfrm>
          <a:prstGeom prst="straightConnector1">
            <a:avLst/>
          </a:prstGeom>
          <a:noFill/>
          <a:ln cap="flat" cmpd="sng" w="9525">
            <a:solidFill>
              <a:schemeClr val="dk1"/>
            </a:solidFill>
            <a:prstDash val="solid"/>
            <a:round/>
            <a:headEnd len="med" w="med" type="none"/>
            <a:tailEnd len="med" w="med" type="none"/>
          </a:ln>
        </p:spPr>
      </p:cxnSp>
      <p:cxnSp>
        <p:nvCxnSpPr>
          <p:cNvPr id="312" name="Google Shape;312;p28"/>
          <p:cNvCxnSpPr/>
          <p:nvPr/>
        </p:nvCxnSpPr>
        <p:spPr>
          <a:xfrm>
            <a:off x="1896475" y="2475912"/>
            <a:ext cx="0" cy="182400"/>
          </a:xfrm>
          <a:prstGeom prst="straightConnector1">
            <a:avLst/>
          </a:prstGeom>
          <a:noFill/>
          <a:ln cap="flat" cmpd="sng" w="9525">
            <a:solidFill>
              <a:schemeClr val="dk1"/>
            </a:solidFill>
            <a:prstDash val="solid"/>
            <a:round/>
            <a:headEnd len="med" w="med" type="none"/>
            <a:tailEnd len="med" w="med" type="none"/>
          </a:ln>
        </p:spPr>
      </p:cxnSp>
      <p:cxnSp>
        <p:nvCxnSpPr>
          <p:cNvPr id="313" name="Google Shape;313;p28"/>
          <p:cNvCxnSpPr/>
          <p:nvPr/>
        </p:nvCxnSpPr>
        <p:spPr>
          <a:xfrm>
            <a:off x="3877525" y="2470037"/>
            <a:ext cx="0" cy="182400"/>
          </a:xfrm>
          <a:prstGeom prst="straightConnector1">
            <a:avLst/>
          </a:prstGeom>
          <a:noFill/>
          <a:ln cap="flat" cmpd="sng" w="9525">
            <a:solidFill>
              <a:schemeClr val="dk1"/>
            </a:solidFill>
            <a:prstDash val="solid"/>
            <a:round/>
            <a:headEnd len="med" w="med" type="none"/>
            <a:tailEnd len="med" w="med" type="none"/>
          </a:ln>
        </p:spPr>
      </p:cxnSp>
      <p:cxnSp>
        <p:nvCxnSpPr>
          <p:cNvPr id="314" name="Google Shape;314;p28"/>
          <p:cNvCxnSpPr/>
          <p:nvPr/>
        </p:nvCxnSpPr>
        <p:spPr>
          <a:xfrm>
            <a:off x="5858625" y="2475912"/>
            <a:ext cx="0" cy="182400"/>
          </a:xfrm>
          <a:prstGeom prst="straightConnector1">
            <a:avLst/>
          </a:prstGeom>
          <a:noFill/>
          <a:ln cap="flat" cmpd="sng" w="9525">
            <a:solidFill>
              <a:schemeClr val="dk1"/>
            </a:solidFill>
            <a:prstDash val="solid"/>
            <a:round/>
            <a:headEnd len="med" w="med" type="none"/>
            <a:tailEnd len="med" w="med" type="none"/>
          </a:ln>
        </p:spPr>
      </p:cxnSp>
      <p:sp>
        <p:nvSpPr>
          <p:cNvPr id="315" name="Google Shape;315;p28"/>
          <p:cNvSpPr txBox="1"/>
          <p:nvPr/>
        </p:nvSpPr>
        <p:spPr>
          <a:xfrm>
            <a:off x="4254650" y="31082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Didact Gothic"/>
                <a:ea typeface="Didact Gothic"/>
                <a:cs typeface="Didact Gothic"/>
                <a:sym typeface="Didact Gothic"/>
              </a:rPr>
              <a:t>21BCE5682</a:t>
            </a:r>
            <a:endParaRPr/>
          </a:p>
        </p:txBody>
      </p:sp>
      <p:sp>
        <p:nvSpPr>
          <p:cNvPr id="316" name="Google Shape;316;p28"/>
          <p:cNvSpPr txBox="1"/>
          <p:nvPr/>
        </p:nvSpPr>
        <p:spPr>
          <a:xfrm>
            <a:off x="4358625" y="2570700"/>
            <a:ext cx="3000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Old Standard TT"/>
                <a:ea typeface="Old Standard TT"/>
                <a:cs typeface="Old Standard TT"/>
                <a:sym typeface="Old Standard TT"/>
              </a:rPr>
              <a:t>Koena </a:t>
            </a:r>
            <a:endParaRPr b="1" sz="1600">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rPr b="1" lang="en" sz="1600">
                <a:solidFill>
                  <a:schemeClr val="dk1"/>
                </a:solidFill>
                <a:latin typeface="Old Standard TT"/>
                <a:ea typeface="Old Standard TT"/>
                <a:cs typeface="Old Standard TT"/>
                <a:sym typeface="Old Standard TT"/>
              </a:rPr>
              <a:t>Mahajan</a:t>
            </a:r>
            <a:endParaRPr b="1" sz="1600">
              <a:solidFill>
                <a:schemeClr val="dk1"/>
              </a:solidFill>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6"/>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6"/>
          <p:cNvSpPr txBox="1"/>
          <p:nvPr>
            <p:ph idx="1" type="body"/>
          </p:nvPr>
        </p:nvSpPr>
        <p:spPr>
          <a:xfrm>
            <a:off x="749850" y="632975"/>
            <a:ext cx="8175900" cy="4338900"/>
          </a:xfrm>
          <a:prstGeom prst="rect">
            <a:avLst/>
          </a:prstGeom>
          <a:ln cap="flat" cmpd="sng" w="19050">
            <a:solidFill>
              <a:srgbClr val="000000"/>
            </a:solidFill>
            <a:prstDash val="solid"/>
            <a:round/>
            <a:headEnd len="sm" w="sm" type="none"/>
            <a:tailEnd len="sm" w="sm" type="none"/>
          </a:ln>
        </p:spPr>
        <p:txBody>
          <a:bodyPr anchorCtr="0" anchor="t" bIns="91425" lIns="0" spcFirstLastPara="1" rIns="91425" wrap="square" tIns="91425">
            <a:noAutofit/>
          </a:bodyPr>
          <a:lstStyle/>
          <a:p>
            <a:pPr indent="0" lvl="0" marL="0" rtl="0" algn="l">
              <a:spcBef>
                <a:spcPts val="1000"/>
              </a:spcBef>
              <a:spcAft>
                <a:spcPts val="0"/>
              </a:spcAft>
              <a:buNone/>
            </a:pPr>
            <a:r>
              <a:rPr lang="en"/>
              <a:t>6. </a:t>
            </a:r>
            <a:r>
              <a:rPr b="1" lang="en"/>
              <a:t>Testing and Validation</a:t>
            </a:r>
            <a:r>
              <a:rPr lang="en"/>
              <a:t>: Thoroughly test the system to ensure that the dynamic Morse code encryption and decryption processes are functioning correctly and securely, and that the changing symbol mappings are being handled accurately.</a:t>
            </a:r>
            <a:endParaRPr/>
          </a:p>
          <a:p>
            <a:pPr indent="0" lvl="0" marL="0" rtl="0" algn="l">
              <a:spcBef>
                <a:spcPts val="1000"/>
              </a:spcBef>
              <a:spcAft>
                <a:spcPts val="0"/>
              </a:spcAft>
              <a:buNone/>
            </a:pPr>
            <a:r>
              <a:rPr lang="en"/>
              <a:t>7. </a:t>
            </a:r>
            <a:r>
              <a:rPr b="1" lang="en"/>
              <a:t>User Interface and Experience</a:t>
            </a:r>
            <a:r>
              <a:rPr lang="en"/>
              <a:t>: Design a user-friendly interface for interacting with the dynamic Morse code encryption system, including features for key input, message encoding, and decoding.</a:t>
            </a:r>
            <a:endParaRPr/>
          </a:p>
          <a:p>
            <a:pPr indent="0" lvl="0" marL="0" rtl="0" algn="l">
              <a:spcBef>
                <a:spcPts val="1000"/>
              </a:spcBef>
              <a:spcAft>
                <a:spcPts val="0"/>
              </a:spcAft>
              <a:buNone/>
            </a:pPr>
            <a:r>
              <a:rPr lang="en"/>
              <a:t>8. </a:t>
            </a:r>
            <a:r>
              <a:rPr b="1" lang="en"/>
              <a:t>Documentation and Training</a:t>
            </a:r>
            <a:r>
              <a:rPr lang="en"/>
              <a:t>: Prepare comprehensive documentation for the system, including user manuals and training materials for authorized parties regarding the use and management of dynamic keys and the encryption system.</a:t>
            </a:r>
            <a:endParaRPr/>
          </a:p>
          <a:p>
            <a:pPr indent="0" lvl="0" marL="0" rtl="0" algn="l">
              <a:spcBef>
                <a:spcPts val="1000"/>
              </a:spcBef>
              <a:spcAft>
                <a:spcPts val="0"/>
              </a:spcAft>
              <a:buNone/>
            </a:pPr>
            <a:r>
              <a:rPr lang="en"/>
              <a:t>9.</a:t>
            </a:r>
            <a:r>
              <a:rPr b="1" lang="en"/>
              <a:t> Compliance and Standards</a:t>
            </a:r>
            <a:r>
              <a:rPr lang="en"/>
              <a:t>: Ensure that the system adheres to relevant security and encryption standards, and consider any legal or regulatory requirements for the use of encryption technology.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By addressing these tasks, the project can yield a dynamic Morse code encryption system that is challenging to decrypt without the correct dynamic key and provides a high level of security for encoded communications. </a:t>
            </a:r>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5" name="Shape 435"/>
        <p:cNvGrpSpPr/>
        <p:nvPr/>
      </p:nvGrpSpPr>
      <p:grpSpPr>
        <a:xfrm>
          <a:off x="0" y="0"/>
          <a:ext cx="0" cy="0"/>
          <a:chOff x="0" y="0"/>
          <a:chExt cx="0" cy="0"/>
        </a:xfrm>
      </p:grpSpPr>
      <p:sp>
        <p:nvSpPr>
          <p:cNvPr id="436" name="Google Shape;436;p47"/>
          <p:cNvSpPr txBox="1"/>
          <p:nvPr>
            <p:ph idx="2" type="title"/>
          </p:nvPr>
        </p:nvSpPr>
        <p:spPr>
          <a:xfrm>
            <a:off x="2996575" y="1057362"/>
            <a:ext cx="3150900" cy="13935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a:t>04</a:t>
            </a:r>
            <a:endParaRPr/>
          </a:p>
        </p:txBody>
      </p:sp>
      <p:sp>
        <p:nvSpPr>
          <p:cNvPr id="437" name="Google Shape;437;p47"/>
          <p:cNvSpPr txBox="1"/>
          <p:nvPr>
            <p:ph type="title"/>
          </p:nvPr>
        </p:nvSpPr>
        <p:spPr>
          <a:xfrm>
            <a:off x="3278375" y="2555450"/>
            <a:ext cx="2514000" cy="64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References</a:t>
            </a:r>
            <a:endParaRPr sz="5200"/>
          </a:p>
        </p:txBody>
      </p:sp>
      <p:sp>
        <p:nvSpPr>
          <p:cNvPr id="438" name="Google Shape;438;p47"/>
          <p:cNvSpPr txBox="1"/>
          <p:nvPr/>
        </p:nvSpPr>
        <p:spPr>
          <a:xfrm>
            <a:off x="8431200" y="4618675"/>
            <a:ext cx="712800" cy="53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91919"/>
              </a:solidFill>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8"/>
          <p:cNvSpPr txBox="1"/>
          <p:nvPr>
            <p:ph idx="4294967295" type="body"/>
          </p:nvPr>
        </p:nvSpPr>
        <p:spPr>
          <a:xfrm>
            <a:off x="659400" y="512775"/>
            <a:ext cx="7752000" cy="3807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p>
          <a:p>
            <a:pPr indent="-317500" lvl="0" marL="457200" rtl="0" algn="l">
              <a:spcBef>
                <a:spcPts val="1600"/>
              </a:spcBef>
              <a:spcAft>
                <a:spcPts val="0"/>
              </a:spcAft>
              <a:buSzPts val="1400"/>
              <a:buAutoNum type="arabicPeriod"/>
            </a:pPr>
            <a:r>
              <a:rPr b="1" lang="en"/>
              <a:t>Shokeen, Vinod and Niranjan Yadav. “Encryption and Decryption Technique for Message Communication.” (2011).</a:t>
            </a:r>
            <a:endParaRPr b="1"/>
          </a:p>
          <a:p>
            <a:pPr indent="-317500" lvl="0" marL="457200" rtl="0" algn="l">
              <a:spcBef>
                <a:spcPts val="0"/>
              </a:spcBef>
              <a:spcAft>
                <a:spcPts val="0"/>
              </a:spcAft>
              <a:buSzPts val="1400"/>
              <a:buAutoNum type="arabicPeriod"/>
            </a:pPr>
            <a:r>
              <a:rPr b="1" lang="en"/>
              <a:t>Saeed, Fauzan and Mustafa Noori Rashid. “Integrating Classical Encryption with Modern Technique.” (2010).</a:t>
            </a:r>
            <a:endParaRPr b="1"/>
          </a:p>
          <a:p>
            <a:pPr indent="-317500" lvl="0" marL="457200" rtl="0" algn="l">
              <a:spcBef>
                <a:spcPts val="0"/>
              </a:spcBef>
              <a:spcAft>
                <a:spcPts val="0"/>
              </a:spcAft>
              <a:buSzPts val="1400"/>
              <a:buAutoNum type="arabicPeriod"/>
            </a:pPr>
            <a:r>
              <a:rPr b="1" lang="en"/>
              <a:t>Agrawal, Ekta and Dr. Parashu Ram Pal. “A Secure and Fast Approach for Encryption and Decryption of Message Communication.” (2017).</a:t>
            </a:r>
            <a:endParaRPr b="1"/>
          </a:p>
          <a:p>
            <a:pPr indent="-317500" lvl="0" marL="457200" rtl="0" algn="l">
              <a:spcBef>
                <a:spcPts val="0"/>
              </a:spcBef>
              <a:spcAft>
                <a:spcPts val="0"/>
              </a:spcAft>
              <a:buSzPts val="1400"/>
              <a:buAutoNum type="arabicPeriod"/>
            </a:pPr>
            <a:r>
              <a:rPr b="1" lang="en"/>
              <a:t>Mohan, Maya, M. K. Kavitha Devi, and V. Jeevan Prakash. "Security Analysis and Modification of Classical Encryption Scheme." Indian Journal of Science and Technology 8(S8) (2015): 542-548.</a:t>
            </a:r>
            <a:endParaRPr b="1"/>
          </a:p>
          <a:p>
            <a:pPr indent="0" lvl="0" marL="914400" rtl="0" algn="l">
              <a:spcBef>
                <a:spcPts val="1600"/>
              </a:spcBef>
              <a:spcAft>
                <a:spcPts val="0"/>
              </a:spcAft>
              <a:buNone/>
            </a:pPr>
            <a:r>
              <a:t/>
            </a:r>
            <a:endParaRPr b="1"/>
          </a:p>
          <a:p>
            <a:pPr indent="0" lvl="0" marL="914400" rtl="0" algn="l">
              <a:spcBef>
                <a:spcPts val="1600"/>
              </a:spcBef>
              <a:spcAft>
                <a:spcPts val="0"/>
              </a:spcAft>
              <a:buNone/>
            </a:pPr>
            <a:r>
              <a:t/>
            </a:r>
            <a:endParaRPr b="1"/>
          </a:p>
          <a:p>
            <a:pPr indent="0" lvl="0" marL="914400" rtl="0" algn="l">
              <a:spcBef>
                <a:spcPts val="1600"/>
              </a:spcBef>
              <a:spcAft>
                <a:spcPts val="0"/>
              </a:spcAft>
              <a:buNone/>
            </a:pPr>
            <a:r>
              <a:t/>
            </a:r>
            <a:endParaRPr b="1"/>
          </a:p>
          <a:p>
            <a:pPr indent="0" lvl="0" marL="457200" rtl="0" algn="l">
              <a:spcBef>
                <a:spcPts val="1600"/>
              </a:spcBef>
              <a:spcAft>
                <a:spcPts val="0"/>
              </a:spcAft>
              <a:buNone/>
            </a:pPr>
            <a:r>
              <a:t/>
            </a:r>
            <a:endParaRPr b="1"/>
          </a:p>
          <a:p>
            <a:pPr indent="0" lvl="0" marL="0" rtl="0" algn="l">
              <a:lnSpc>
                <a:spcPct val="100000"/>
              </a:lnSpc>
              <a:spcBef>
                <a:spcPts val="1600"/>
              </a:spcBef>
              <a:spcAft>
                <a:spcPts val="1000"/>
              </a:spcAft>
              <a:buNone/>
            </a:pPr>
            <a:r>
              <a:t/>
            </a:r>
            <a:endParaRPr b="1" sz="2200">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9"/>
          <p:cNvSpPr/>
          <p:nvPr/>
        </p:nvSpPr>
        <p:spPr>
          <a:xfrm>
            <a:off x="1901025" y="723150"/>
            <a:ext cx="5075700" cy="3697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sp>
        <p:nvSpPr>
          <p:cNvPr id="449" name="Google Shape;449;p49"/>
          <p:cNvSpPr txBox="1"/>
          <p:nvPr>
            <p:ph type="title"/>
          </p:nvPr>
        </p:nvSpPr>
        <p:spPr>
          <a:xfrm>
            <a:off x="2162025" y="2059650"/>
            <a:ext cx="4553700" cy="102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450" name="Google Shape;450;p49"/>
          <p:cNvSpPr txBox="1"/>
          <p:nvPr/>
        </p:nvSpPr>
        <p:spPr>
          <a:xfrm>
            <a:off x="8521600" y="4618675"/>
            <a:ext cx="622500" cy="53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91919"/>
              </a:solidFill>
              <a:latin typeface="Old Standard TT"/>
              <a:ea typeface="Old Standard TT"/>
              <a:cs typeface="Old Standard TT"/>
              <a:sym typeface="Old Standard TT"/>
            </a:endParaRPr>
          </a:p>
        </p:txBody>
      </p:sp>
      <p:sp>
        <p:nvSpPr>
          <p:cNvPr id="451" name="Google Shape;451;p49"/>
          <p:cNvSpPr txBox="1"/>
          <p:nvPr/>
        </p:nvSpPr>
        <p:spPr>
          <a:xfrm>
            <a:off x="-759025" y="1320125"/>
            <a:ext cx="62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29"/>
          <p:cNvSpPr txBox="1"/>
          <p:nvPr>
            <p:ph type="title"/>
          </p:nvPr>
        </p:nvSpPr>
        <p:spPr>
          <a:xfrm>
            <a:off x="4171181" y="1703250"/>
            <a:ext cx="28032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Problem statement</a:t>
            </a:r>
            <a:endParaRPr/>
          </a:p>
        </p:txBody>
      </p:sp>
      <p:sp>
        <p:nvSpPr>
          <p:cNvPr id="322" name="Google Shape;322;p29"/>
          <p:cNvSpPr txBox="1"/>
          <p:nvPr>
            <p:ph idx="4" type="title"/>
          </p:nvPr>
        </p:nvSpPr>
        <p:spPr>
          <a:xfrm>
            <a:off x="2579348" y="2618713"/>
            <a:ext cx="5373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02</a:t>
            </a:r>
            <a:endParaRPr/>
          </a:p>
        </p:txBody>
      </p:sp>
      <p:sp>
        <p:nvSpPr>
          <p:cNvPr id="323" name="Google Shape;323;p29"/>
          <p:cNvSpPr txBox="1"/>
          <p:nvPr>
            <p:ph idx="7" type="title"/>
          </p:nvPr>
        </p:nvSpPr>
        <p:spPr>
          <a:xfrm>
            <a:off x="2533866" y="3498275"/>
            <a:ext cx="5373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03</a:t>
            </a:r>
            <a:endParaRPr/>
          </a:p>
        </p:txBody>
      </p:sp>
      <p:sp>
        <p:nvSpPr>
          <p:cNvPr id="324" name="Google Shape;324;p29"/>
          <p:cNvSpPr txBox="1"/>
          <p:nvPr>
            <p:ph idx="9" type="title"/>
          </p:nvPr>
        </p:nvSpPr>
        <p:spPr>
          <a:xfrm>
            <a:off x="4114078" y="2542525"/>
            <a:ext cx="28008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Literature Survey</a:t>
            </a:r>
            <a:endParaRPr/>
          </a:p>
        </p:txBody>
      </p:sp>
      <p:sp>
        <p:nvSpPr>
          <p:cNvPr id="325" name="Google Shape;325;p29"/>
          <p:cNvSpPr txBox="1"/>
          <p:nvPr>
            <p:ph idx="16" type="title"/>
          </p:nvPr>
        </p:nvSpPr>
        <p:spPr>
          <a:xfrm>
            <a:off x="2648900" y="1755575"/>
            <a:ext cx="5373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01</a:t>
            </a:r>
            <a:endParaRPr/>
          </a:p>
        </p:txBody>
      </p:sp>
      <p:sp>
        <p:nvSpPr>
          <p:cNvPr id="326" name="Google Shape;326;p29"/>
          <p:cNvSpPr txBox="1"/>
          <p:nvPr>
            <p:ph idx="21" type="title"/>
          </p:nvPr>
        </p:nvSpPr>
        <p:spPr>
          <a:xfrm>
            <a:off x="373525" y="734425"/>
            <a:ext cx="7704000" cy="622800"/>
          </a:xfrm>
          <a:prstGeom prst="rect">
            <a:avLst/>
          </a:prstGeom>
        </p:spPr>
        <p:txBody>
          <a:bodyPr anchorCtr="0" anchor="b" bIns="91425" lIns="0" spcFirstLastPara="1" rIns="91425" wrap="square" tIns="91425">
            <a:noAutofit/>
          </a:bodyPr>
          <a:lstStyle/>
          <a:p>
            <a:pPr indent="0" lvl="0" marL="0" rtl="0" algn="ctr">
              <a:spcBef>
                <a:spcPts val="0"/>
              </a:spcBef>
              <a:spcAft>
                <a:spcPts val="0"/>
              </a:spcAft>
              <a:buNone/>
            </a:pPr>
            <a:r>
              <a:rPr lang="en"/>
              <a:t>Table of contents</a:t>
            </a:r>
            <a:endParaRPr/>
          </a:p>
        </p:txBody>
      </p:sp>
      <p:sp>
        <p:nvSpPr>
          <p:cNvPr id="327" name="Google Shape;327;p29"/>
          <p:cNvSpPr txBox="1"/>
          <p:nvPr>
            <p:ph idx="18" type="title"/>
          </p:nvPr>
        </p:nvSpPr>
        <p:spPr>
          <a:xfrm>
            <a:off x="4171175" y="4227550"/>
            <a:ext cx="41049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References</a:t>
            </a:r>
            <a:endParaRPr/>
          </a:p>
        </p:txBody>
      </p:sp>
      <p:sp>
        <p:nvSpPr>
          <p:cNvPr id="328" name="Google Shape;328;p29"/>
          <p:cNvSpPr txBox="1"/>
          <p:nvPr>
            <p:ph idx="7" type="title"/>
          </p:nvPr>
        </p:nvSpPr>
        <p:spPr>
          <a:xfrm>
            <a:off x="2614391" y="4333875"/>
            <a:ext cx="5373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04</a:t>
            </a:r>
            <a:endParaRPr/>
          </a:p>
        </p:txBody>
      </p:sp>
      <p:sp>
        <p:nvSpPr>
          <p:cNvPr id="329" name="Google Shape;329;p29"/>
          <p:cNvSpPr txBox="1"/>
          <p:nvPr>
            <p:ph idx="9" type="title"/>
          </p:nvPr>
        </p:nvSpPr>
        <p:spPr>
          <a:xfrm>
            <a:off x="4172378" y="3435050"/>
            <a:ext cx="28008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Key Task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30"/>
          <p:cNvSpPr txBox="1"/>
          <p:nvPr>
            <p:ph idx="2" type="title"/>
          </p:nvPr>
        </p:nvSpPr>
        <p:spPr>
          <a:xfrm>
            <a:off x="2996575" y="1057362"/>
            <a:ext cx="3150900" cy="13935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a:t>01</a:t>
            </a:r>
            <a:endParaRPr/>
          </a:p>
        </p:txBody>
      </p:sp>
      <p:sp>
        <p:nvSpPr>
          <p:cNvPr id="335" name="Google Shape;335;p30"/>
          <p:cNvSpPr txBox="1"/>
          <p:nvPr>
            <p:ph type="title"/>
          </p:nvPr>
        </p:nvSpPr>
        <p:spPr>
          <a:xfrm>
            <a:off x="1751250" y="2576650"/>
            <a:ext cx="5641500" cy="53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p31"/>
          <p:cNvSpPr txBox="1"/>
          <p:nvPr>
            <p:ph idx="1" type="subTitle"/>
          </p:nvPr>
        </p:nvSpPr>
        <p:spPr>
          <a:xfrm>
            <a:off x="982800" y="715800"/>
            <a:ext cx="7178400" cy="371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Traditional Morse code, while historically effective, lacks the modern security measures required to safeguard sensitive communication in today's digital age. The objective of this project is to develop an innovative Morse Code Encryption System with a Dynamic Key to address the shortcomings of conventional Morse code in terms of security. </a:t>
            </a:r>
            <a:endParaRPr/>
          </a:p>
          <a:p>
            <a:pPr indent="0" lvl="0" marL="0" rtl="0" algn="ctr">
              <a:spcBef>
                <a:spcPts val="0"/>
              </a:spcBef>
              <a:spcAft>
                <a:spcPts val="0"/>
              </a:spcAft>
              <a:buNone/>
            </a:pPr>
            <a:r>
              <a:rPr lang="en"/>
              <a:t>The project aims to create a communication system that encrypts messages into Morse code using a dynamic key, rendering it challenging for unauthorized entities to decipher the messages without the correct and up-to-date key.             The key generation, encryption, and decryption processes should be seamlessly integrated into a user-friendly interface, ensuring practicality and usability. This project seeks to explore the integration of classic Morse code with dynamic encryption techniques, adding an extra layer of security to communication channels.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p32"/>
          <p:cNvSpPr txBox="1"/>
          <p:nvPr>
            <p:ph idx="2" type="title"/>
          </p:nvPr>
        </p:nvSpPr>
        <p:spPr>
          <a:xfrm>
            <a:off x="2996550" y="1046487"/>
            <a:ext cx="3150900" cy="13935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a:t>02</a:t>
            </a:r>
            <a:endParaRPr/>
          </a:p>
        </p:txBody>
      </p:sp>
      <p:sp>
        <p:nvSpPr>
          <p:cNvPr id="346" name="Google Shape;346;p32"/>
          <p:cNvSpPr txBox="1"/>
          <p:nvPr>
            <p:ph type="title"/>
          </p:nvPr>
        </p:nvSpPr>
        <p:spPr>
          <a:xfrm>
            <a:off x="2422225" y="2608450"/>
            <a:ext cx="4642500" cy="53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3"/>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txBox="1"/>
          <p:nvPr>
            <p:ph idx="1" type="body"/>
          </p:nvPr>
        </p:nvSpPr>
        <p:spPr>
          <a:xfrm>
            <a:off x="764800" y="640450"/>
            <a:ext cx="8175900" cy="4338900"/>
          </a:xfrm>
          <a:prstGeom prst="rect">
            <a:avLst/>
          </a:prstGeom>
          <a:ln cap="flat" cmpd="sng" w="19050">
            <a:solidFill>
              <a:srgbClr val="000000"/>
            </a:solidFill>
            <a:prstDash val="solid"/>
            <a:round/>
            <a:headEnd len="sm" w="sm" type="none"/>
            <a:tailEnd len="sm" w="sm" type="none"/>
          </a:ln>
        </p:spPr>
        <p:txBody>
          <a:bodyPr anchorCtr="0" anchor="t" bIns="91425" lIns="0" spcFirstLastPara="1" rIns="91425" wrap="square" tIns="91425">
            <a:noAutofit/>
          </a:bodyPr>
          <a:lstStyle/>
          <a:p>
            <a:pPr indent="0" lvl="0" marL="0" rtl="0" algn="l">
              <a:spcBef>
                <a:spcPts val="0"/>
              </a:spcBef>
              <a:spcAft>
                <a:spcPts val="0"/>
              </a:spcAft>
              <a:buNone/>
            </a:pPr>
            <a:r>
              <a:rPr lang="en" sz="2000"/>
              <a:t>The need for a more secure Morse code encryption system is addressed by Saeed (2010), who proposes a hybrid technique combining classical and modern encryption methods. Shokeen (2011) further enhances this by suggesting a fast and secure encryption algorithm using substitution mapping, translation, and transposing operations. Mohan (2015) </a:t>
            </a:r>
            <a:r>
              <a:rPr b="1" lang="en" sz="2000"/>
              <a:t>emphasizes the importance of a dynamic key in classical encryption </a:t>
            </a:r>
            <a:r>
              <a:rPr lang="en" sz="2000"/>
              <a:t>schemes, which aligns with the project's objective of using a dynamic key in Morse code encryption. Finally, Agrawal (2017) presents a reliable symmetric key-based algorithm for text data encryption and decryption, which could potentially be adapted for use in the Morse code encryption system.</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txBox="1"/>
          <p:nvPr>
            <p:ph idx="1" type="body"/>
          </p:nvPr>
        </p:nvSpPr>
        <p:spPr>
          <a:xfrm>
            <a:off x="764800" y="640450"/>
            <a:ext cx="8024400" cy="4338900"/>
          </a:xfrm>
          <a:prstGeom prst="rect">
            <a:avLst/>
          </a:prstGeom>
          <a:ln cap="flat" cmpd="sng" w="19050">
            <a:solidFill>
              <a:srgbClr val="000000"/>
            </a:solidFill>
            <a:prstDash val="solid"/>
            <a:round/>
            <a:headEnd len="sm" w="sm" type="none"/>
            <a:tailEnd len="sm" w="sm" type="none"/>
          </a:ln>
        </p:spPr>
        <p:txBody>
          <a:bodyPr anchorCtr="0" anchor="t" bIns="91425" lIns="0" spcFirstLastPara="1" rIns="91425" wrap="square" tIns="91425">
            <a:noAutofit/>
          </a:bodyPr>
          <a:lstStyle/>
          <a:p>
            <a:pPr indent="0" lvl="0" marL="0" rtl="0" algn="l">
              <a:lnSpc>
                <a:spcPct val="115000"/>
              </a:lnSpc>
              <a:spcBef>
                <a:spcPts val="1200"/>
              </a:spcBef>
              <a:spcAft>
                <a:spcPts val="0"/>
              </a:spcAft>
              <a:buNone/>
            </a:pPr>
            <a:r>
              <a:rPr lang="en" sz="1850">
                <a:solidFill>
                  <a:srgbClr val="000000"/>
                </a:solidFill>
              </a:rPr>
              <a:t>Agrawal et al. (2017) propose a novel symmetric key-based algorithm for text data encryption and decryption, addressing the need for efficiency, reliability, and ease of implementation. Their method aims to </a:t>
            </a:r>
            <a:r>
              <a:rPr b="1" lang="en" sz="1850">
                <a:solidFill>
                  <a:srgbClr val="000000"/>
                </a:solidFill>
              </a:rPr>
              <a:t>secure data against unauthorized access, particularly for short message communication</a:t>
            </a:r>
            <a:r>
              <a:rPr lang="en" sz="1850">
                <a:solidFill>
                  <a:srgbClr val="000000"/>
                </a:solidFill>
              </a:rPr>
              <a:t>. They identify limitations in existing algorithms across architecture, security, flexibility, scalability, and resource usage. Their proposed algorithm includes specific steps for generating ASCII and binary values, performing mathematical operations, and manipulating bits to achieve encryption and decryption. Compared to a standard symmetric approach, their method shows improvements in file size and execution time. </a:t>
            </a:r>
            <a:endParaRPr sz="1450">
              <a:solidFill>
                <a:srgbClr val="000000"/>
              </a:solidFill>
            </a:endParaRPr>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txBox="1"/>
          <p:nvPr>
            <p:ph idx="1" type="body"/>
          </p:nvPr>
        </p:nvSpPr>
        <p:spPr>
          <a:xfrm>
            <a:off x="779125" y="575650"/>
            <a:ext cx="8216100" cy="4403700"/>
          </a:xfrm>
          <a:prstGeom prst="rect">
            <a:avLst/>
          </a:prstGeom>
          <a:ln cap="flat" cmpd="sng" w="19050">
            <a:solidFill>
              <a:srgbClr val="000000"/>
            </a:solidFill>
            <a:prstDash val="solid"/>
            <a:round/>
            <a:headEnd len="sm" w="sm" type="none"/>
            <a:tailEnd len="sm" w="sm" type="none"/>
          </a:ln>
        </p:spPr>
        <p:txBody>
          <a:bodyPr anchorCtr="0" anchor="t" bIns="91425" lIns="0" spcFirstLastPara="1" rIns="91425" wrap="square" tIns="91425">
            <a:noAutofit/>
          </a:bodyPr>
          <a:lstStyle/>
          <a:p>
            <a:pPr indent="0" lvl="0" marL="0" rtl="0" algn="l">
              <a:spcBef>
                <a:spcPts val="1000"/>
              </a:spcBef>
              <a:spcAft>
                <a:spcPts val="0"/>
              </a:spcAft>
              <a:buNone/>
            </a:pPr>
            <a:r>
              <a:rPr lang="en"/>
              <a:t>Shokeen and Yadav introduce a new approach to secure communication with their symmetric encryption algorithm. This algorithm utilizes a combination of substitution, translation, and transposition operations, aiming for both speed and security in data transmission over insecure channels. While the paper claims superiority to existing methods in both aspects, concerns arise due to limited testing and the absence of a comprehensive cryptanalysis.</a:t>
            </a:r>
            <a:endParaRPr/>
          </a:p>
          <a:p>
            <a:pPr indent="0" lvl="0" marL="0" rtl="0" algn="l">
              <a:spcBef>
                <a:spcPts val="1000"/>
              </a:spcBef>
              <a:spcAft>
                <a:spcPts val="0"/>
              </a:spcAft>
              <a:buNone/>
            </a:pPr>
            <a:r>
              <a:rPr lang="en"/>
              <a:t>Despite these limitations, the paper offers valuable insights:</a:t>
            </a:r>
            <a:endParaRPr/>
          </a:p>
          <a:p>
            <a:pPr indent="0" lvl="0" marL="0" rtl="0" algn="l">
              <a:spcBef>
                <a:spcPts val="1000"/>
              </a:spcBef>
              <a:spcAft>
                <a:spcPts val="0"/>
              </a:spcAft>
              <a:buNone/>
            </a:pPr>
            <a:r>
              <a:rPr lang="en"/>
              <a:t>Emphasis on fast encryption: Recognizing the need for swift data protection in vulnerable channels, the proposed algorithm prioritizes speed as a key feature.</a:t>
            </a:r>
            <a:endParaRPr/>
          </a:p>
          <a:p>
            <a:pPr indent="0" lvl="0" marL="0" rtl="0" algn="l">
              <a:spcBef>
                <a:spcPts val="1000"/>
              </a:spcBef>
              <a:spcAft>
                <a:spcPts val="0"/>
              </a:spcAft>
              <a:buNone/>
            </a:pPr>
            <a:r>
              <a:rPr lang="en"/>
              <a:t>Potential security benefits: The combination of substitution, translation, and transposition operations suggests</a:t>
            </a:r>
            <a:r>
              <a:rPr b="1" lang="en"/>
              <a:t> enhanced security </a:t>
            </a:r>
            <a:r>
              <a:rPr lang="en"/>
              <a:t>compared to traditional methods.Drawbacks :</a:t>
            </a:r>
            <a:endParaRPr/>
          </a:p>
          <a:p>
            <a:pPr indent="0" lvl="0" marL="0" rtl="0" algn="l">
              <a:spcBef>
                <a:spcPts val="1000"/>
              </a:spcBef>
              <a:spcAft>
                <a:spcPts val="0"/>
              </a:spcAft>
              <a:buNone/>
            </a:pPr>
            <a:r>
              <a:rPr lang="en"/>
              <a:t>Limited testing: The lack of rigorous testing raises questions about the algorithm's real-world performance and effectiveness.</a:t>
            </a:r>
            <a:endParaRPr/>
          </a:p>
          <a:p>
            <a:pPr indent="0" lvl="0" marL="0" rtl="0" algn="l">
              <a:spcBef>
                <a:spcPts val="1000"/>
              </a:spcBef>
              <a:spcAft>
                <a:spcPts val="0"/>
              </a:spcAft>
              <a:buNone/>
            </a:pPr>
            <a:r>
              <a:rPr lang="en"/>
              <a:t>Missing cryptanalysis: The absence of a comprehensive cryptanalysis leaves the algorithm's vulnerability to potential attacks unclear.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rmal Research Paper Slideshow by Slidesgo">
  <a:themeElements>
    <a:clrScheme name="Simple Light">
      <a:dk1>
        <a:srgbClr val="191919"/>
      </a:dk1>
      <a:lt1>
        <a:srgbClr val="FFFFFF"/>
      </a:lt1>
      <a:dk2>
        <a:srgbClr val="DDD9D5"/>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