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57" r:id="rId4"/>
    <p:sldId id="258" r:id="rId5"/>
    <p:sldId id="260" r:id="rId6"/>
    <p:sldId id="261" r:id="rId7"/>
    <p:sldId id="262" r:id="rId8"/>
    <p:sldId id="263" r:id="rId9"/>
    <p:sldId id="264" r:id="rId10"/>
    <p:sldId id="265" r:id="rId11"/>
    <p:sldId id="266" r:id="rId12"/>
    <p:sldId id="267" r:id="rId13"/>
    <p:sldId id="259" r:id="rId14"/>
    <p:sldId id="270" r:id="rId15"/>
    <p:sldId id="277" r:id="rId16"/>
    <p:sldId id="271" r:id="rId17"/>
    <p:sldId id="272" r:id="rId18"/>
    <p:sldId id="273" r:id="rId19"/>
    <p:sldId id="274" r:id="rId20"/>
    <p:sldId id="275" r:id="rId21"/>
    <p:sldId id="269" r:id="rId22"/>
    <p:sldId id="26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1FDBE5-7AD2-429E-B86D-5B0F1C0E29F5}"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35F5F-122A-4535-BF72-CE75B914C8F0}" type="slidenum">
              <a:rPr lang="en-US" smtClean="0"/>
              <a:t>‹#›</a:t>
            </a:fld>
            <a:endParaRPr lang="en-US"/>
          </a:p>
        </p:txBody>
      </p:sp>
    </p:spTree>
    <p:extLst>
      <p:ext uri="{BB962C8B-B14F-4D97-AF65-F5344CB8AC3E}">
        <p14:creationId xmlns:p14="http://schemas.microsoft.com/office/powerpoint/2010/main" val="2958418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1FDBE5-7AD2-429E-B86D-5B0F1C0E29F5}"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35F5F-122A-4535-BF72-CE75B914C8F0}" type="slidenum">
              <a:rPr lang="en-US" smtClean="0"/>
              <a:t>‹#›</a:t>
            </a:fld>
            <a:endParaRPr lang="en-US"/>
          </a:p>
        </p:txBody>
      </p:sp>
    </p:spTree>
    <p:extLst>
      <p:ext uri="{BB962C8B-B14F-4D97-AF65-F5344CB8AC3E}">
        <p14:creationId xmlns:p14="http://schemas.microsoft.com/office/powerpoint/2010/main" val="2586368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1FDBE5-7AD2-429E-B86D-5B0F1C0E29F5}"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35F5F-122A-4535-BF72-CE75B914C8F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64732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1FDBE5-7AD2-429E-B86D-5B0F1C0E29F5}"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35F5F-122A-4535-BF72-CE75B914C8F0}" type="slidenum">
              <a:rPr lang="en-US" smtClean="0"/>
              <a:t>‹#›</a:t>
            </a:fld>
            <a:endParaRPr lang="en-US"/>
          </a:p>
        </p:txBody>
      </p:sp>
    </p:spTree>
    <p:extLst>
      <p:ext uri="{BB962C8B-B14F-4D97-AF65-F5344CB8AC3E}">
        <p14:creationId xmlns:p14="http://schemas.microsoft.com/office/powerpoint/2010/main" val="3128493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1FDBE5-7AD2-429E-B86D-5B0F1C0E29F5}"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35F5F-122A-4535-BF72-CE75B914C8F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57164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1FDBE5-7AD2-429E-B86D-5B0F1C0E29F5}"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35F5F-122A-4535-BF72-CE75B914C8F0}" type="slidenum">
              <a:rPr lang="en-US" smtClean="0"/>
              <a:t>‹#›</a:t>
            </a:fld>
            <a:endParaRPr lang="en-US"/>
          </a:p>
        </p:txBody>
      </p:sp>
    </p:spTree>
    <p:extLst>
      <p:ext uri="{BB962C8B-B14F-4D97-AF65-F5344CB8AC3E}">
        <p14:creationId xmlns:p14="http://schemas.microsoft.com/office/powerpoint/2010/main" val="571880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1FDBE5-7AD2-429E-B86D-5B0F1C0E29F5}"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35F5F-122A-4535-BF72-CE75B914C8F0}" type="slidenum">
              <a:rPr lang="en-US" smtClean="0"/>
              <a:t>‹#›</a:t>
            </a:fld>
            <a:endParaRPr lang="en-US"/>
          </a:p>
        </p:txBody>
      </p:sp>
    </p:spTree>
    <p:extLst>
      <p:ext uri="{BB962C8B-B14F-4D97-AF65-F5344CB8AC3E}">
        <p14:creationId xmlns:p14="http://schemas.microsoft.com/office/powerpoint/2010/main" val="3237466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1FDBE5-7AD2-429E-B86D-5B0F1C0E29F5}"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35F5F-122A-4535-BF72-CE75B914C8F0}" type="slidenum">
              <a:rPr lang="en-US" smtClean="0"/>
              <a:t>‹#›</a:t>
            </a:fld>
            <a:endParaRPr lang="en-US"/>
          </a:p>
        </p:txBody>
      </p:sp>
    </p:spTree>
    <p:extLst>
      <p:ext uri="{BB962C8B-B14F-4D97-AF65-F5344CB8AC3E}">
        <p14:creationId xmlns:p14="http://schemas.microsoft.com/office/powerpoint/2010/main" val="361318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1FDBE5-7AD2-429E-B86D-5B0F1C0E29F5}"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35F5F-122A-4535-BF72-CE75B914C8F0}" type="slidenum">
              <a:rPr lang="en-US" smtClean="0"/>
              <a:t>‹#›</a:t>
            </a:fld>
            <a:endParaRPr lang="en-US"/>
          </a:p>
        </p:txBody>
      </p:sp>
    </p:spTree>
    <p:extLst>
      <p:ext uri="{BB962C8B-B14F-4D97-AF65-F5344CB8AC3E}">
        <p14:creationId xmlns:p14="http://schemas.microsoft.com/office/powerpoint/2010/main" val="343818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1FDBE5-7AD2-429E-B86D-5B0F1C0E29F5}"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35F5F-122A-4535-BF72-CE75B914C8F0}" type="slidenum">
              <a:rPr lang="en-US" smtClean="0"/>
              <a:t>‹#›</a:t>
            </a:fld>
            <a:endParaRPr lang="en-US"/>
          </a:p>
        </p:txBody>
      </p:sp>
    </p:spTree>
    <p:extLst>
      <p:ext uri="{BB962C8B-B14F-4D97-AF65-F5344CB8AC3E}">
        <p14:creationId xmlns:p14="http://schemas.microsoft.com/office/powerpoint/2010/main" val="236192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1FDBE5-7AD2-429E-B86D-5B0F1C0E29F5}"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B35F5F-122A-4535-BF72-CE75B914C8F0}" type="slidenum">
              <a:rPr lang="en-US" smtClean="0"/>
              <a:t>‹#›</a:t>
            </a:fld>
            <a:endParaRPr lang="en-US"/>
          </a:p>
        </p:txBody>
      </p:sp>
    </p:spTree>
    <p:extLst>
      <p:ext uri="{BB962C8B-B14F-4D97-AF65-F5344CB8AC3E}">
        <p14:creationId xmlns:p14="http://schemas.microsoft.com/office/powerpoint/2010/main" val="1403557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1FDBE5-7AD2-429E-B86D-5B0F1C0E29F5}" type="datetimeFigureOut">
              <a:rPr lang="en-US" smtClean="0"/>
              <a:t>6/24/2021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B35F5F-122A-4535-BF72-CE75B914C8F0}" type="slidenum">
              <a:rPr lang="en-US" smtClean="0"/>
              <a:t>‹#›</a:t>
            </a:fld>
            <a:endParaRPr lang="en-US"/>
          </a:p>
        </p:txBody>
      </p:sp>
    </p:spTree>
    <p:extLst>
      <p:ext uri="{BB962C8B-B14F-4D97-AF65-F5344CB8AC3E}">
        <p14:creationId xmlns:p14="http://schemas.microsoft.com/office/powerpoint/2010/main" val="3718297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1FDBE5-7AD2-429E-B86D-5B0F1C0E29F5}" type="datetimeFigureOut">
              <a:rPr lang="en-US" smtClean="0"/>
              <a:t>6/24/2021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B35F5F-122A-4535-BF72-CE75B914C8F0}" type="slidenum">
              <a:rPr lang="en-US" smtClean="0"/>
              <a:t>‹#›</a:t>
            </a:fld>
            <a:endParaRPr lang="en-US"/>
          </a:p>
        </p:txBody>
      </p:sp>
    </p:spTree>
    <p:extLst>
      <p:ext uri="{BB962C8B-B14F-4D97-AF65-F5344CB8AC3E}">
        <p14:creationId xmlns:p14="http://schemas.microsoft.com/office/powerpoint/2010/main" val="3585562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1FDBE5-7AD2-429E-B86D-5B0F1C0E29F5}" type="datetimeFigureOut">
              <a:rPr lang="en-US" smtClean="0"/>
              <a:t>6/24/2021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B35F5F-122A-4535-BF72-CE75B914C8F0}" type="slidenum">
              <a:rPr lang="en-US" smtClean="0"/>
              <a:t>‹#›</a:t>
            </a:fld>
            <a:endParaRPr lang="en-US"/>
          </a:p>
        </p:txBody>
      </p:sp>
    </p:spTree>
    <p:extLst>
      <p:ext uri="{BB962C8B-B14F-4D97-AF65-F5344CB8AC3E}">
        <p14:creationId xmlns:p14="http://schemas.microsoft.com/office/powerpoint/2010/main" val="1121060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1FDBE5-7AD2-429E-B86D-5B0F1C0E29F5}"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B35F5F-122A-4535-BF72-CE75B914C8F0}" type="slidenum">
              <a:rPr lang="en-US" smtClean="0"/>
              <a:t>‹#›</a:t>
            </a:fld>
            <a:endParaRPr lang="en-US"/>
          </a:p>
        </p:txBody>
      </p:sp>
    </p:spTree>
    <p:extLst>
      <p:ext uri="{BB962C8B-B14F-4D97-AF65-F5344CB8AC3E}">
        <p14:creationId xmlns:p14="http://schemas.microsoft.com/office/powerpoint/2010/main" val="3737628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1FDBE5-7AD2-429E-B86D-5B0F1C0E29F5}"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B35F5F-122A-4535-BF72-CE75B914C8F0}" type="slidenum">
              <a:rPr lang="en-US" smtClean="0"/>
              <a:t>‹#›</a:t>
            </a:fld>
            <a:endParaRPr lang="en-US"/>
          </a:p>
        </p:txBody>
      </p:sp>
    </p:spTree>
    <p:extLst>
      <p:ext uri="{BB962C8B-B14F-4D97-AF65-F5344CB8AC3E}">
        <p14:creationId xmlns:p14="http://schemas.microsoft.com/office/powerpoint/2010/main" val="1289328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31FDBE5-7AD2-429E-B86D-5B0F1C0E29F5}" type="datetimeFigureOut">
              <a:rPr lang="en-US" smtClean="0"/>
              <a:t>6/24/2021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9B35F5F-122A-4535-BF72-CE75B914C8F0}" type="slidenum">
              <a:rPr lang="en-US" smtClean="0"/>
              <a:t>‹#›</a:t>
            </a:fld>
            <a:endParaRPr lang="en-US"/>
          </a:p>
        </p:txBody>
      </p:sp>
    </p:spTree>
    <p:extLst>
      <p:ext uri="{BB962C8B-B14F-4D97-AF65-F5344CB8AC3E}">
        <p14:creationId xmlns:p14="http://schemas.microsoft.com/office/powerpoint/2010/main" val="2119856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D2457-39F6-45EB-A3F3-45373F180DC0}"/>
              </a:ext>
            </a:extLst>
          </p:cNvPr>
          <p:cNvSpPr>
            <a:spLocks noGrp="1"/>
          </p:cNvSpPr>
          <p:nvPr>
            <p:ph type="ctrTitle"/>
          </p:nvPr>
        </p:nvSpPr>
        <p:spPr>
          <a:xfrm>
            <a:off x="1507067" y="1160865"/>
            <a:ext cx="7766936" cy="1646302"/>
          </a:xfrm>
        </p:spPr>
        <p:txBody>
          <a:bodyPr/>
          <a:lstStyle/>
          <a:p>
            <a:pPr algn="ctr"/>
            <a:r>
              <a:rPr lang="en-US" b="1" dirty="0"/>
              <a:t> AUTOMATED GAS EXHAUSTER AND TEMPERATURE SENSOR</a:t>
            </a:r>
          </a:p>
        </p:txBody>
      </p:sp>
      <p:sp>
        <p:nvSpPr>
          <p:cNvPr id="3" name="Subtitle 2">
            <a:extLst>
              <a:ext uri="{FF2B5EF4-FFF2-40B4-BE49-F238E27FC236}">
                <a16:creationId xmlns:a16="http://schemas.microsoft.com/office/drawing/2014/main" id="{1DB21231-7295-4821-900B-6BC2A804B272}"/>
              </a:ext>
            </a:extLst>
          </p:cNvPr>
          <p:cNvSpPr>
            <a:spLocks noGrp="1"/>
          </p:cNvSpPr>
          <p:nvPr>
            <p:ph type="subTitle" idx="1"/>
          </p:nvPr>
        </p:nvSpPr>
        <p:spPr>
          <a:xfrm>
            <a:off x="1507067" y="4050833"/>
            <a:ext cx="7766936" cy="2530942"/>
          </a:xfrm>
        </p:spPr>
        <p:txBody>
          <a:bodyPr/>
          <a:lstStyle/>
          <a:p>
            <a:pPr algn="ctr"/>
            <a:r>
              <a:rPr lang="en-US" sz="2800" b="1" u="sng" dirty="0"/>
              <a:t>GROUP 8</a:t>
            </a:r>
          </a:p>
          <a:p>
            <a:pPr algn="ctr"/>
            <a:r>
              <a:rPr lang="en-US" sz="2000" b="1" dirty="0"/>
              <a:t>Mayank Garg (20CE10035)</a:t>
            </a:r>
          </a:p>
          <a:p>
            <a:pPr algn="ctr"/>
            <a:r>
              <a:rPr lang="en-US" sz="2000" b="1" dirty="0"/>
              <a:t>Aryan (20CE10015)</a:t>
            </a:r>
          </a:p>
          <a:p>
            <a:pPr algn="ctr"/>
            <a:r>
              <a:rPr lang="en-US" sz="2000" b="1" dirty="0"/>
              <a:t>Jay Ramesh Anantwar (20AE10017) </a:t>
            </a:r>
          </a:p>
          <a:p>
            <a:pPr algn="ctr"/>
            <a:r>
              <a:rPr lang="en-US" sz="2000" b="1" dirty="0"/>
              <a:t>Binay Bhattacharya (20CH10012)</a:t>
            </a:r>
          </a:p>
          <a:p>
            <a:endParaRPr lang="en-US" dirty="0"/>
          </a:p>
        </p:txBody>
      </p:sp>
    </p:spTree>
    <p:extLst>
      <p:ext uri="{BB962C8B-B14F-4D97-AF65-F5344CB8AC3E}">
        <p14:creationId xmlns:p14="http://schemas.microsoft.com/office/powerpoint/2010/main" val="3684177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8D05D-2BA5-4ED4-A01D-2B7475335EF9}"/>
              </a:ext>
            </a:extLst>
          </p:cNvPr>
          <p:cNvSpPr>
            <a:spLocks noGrp="1"/>
          </p:cNvSpPr>
          <p:nvPr>
            <p:ph type="title"/>
          </p:nvPr>
        </p:nvSpPr>
        <p:spPr/>
        <p:txBody>
          <a:bodyPr/>
          <a:lstStyle/>
          <a:p>
            <a:r>
              <a:rPr lang="en-US" b="1" dirty="0"/>
              <a:t>SEEBECK EFFECT</a:t>
            </a:r>
          </a:p>
        </p:txBody>
      </p:sp>
      <p:sp>
        <p:nvSpPr>
          <p:cNvPr id="3" name="Content Placeholder 2">
            <a:extLst>
              <a:ext uri="{FF2B5EF4-FFF2-40B4-BE49-F238E27FC236}">
                <a16:creationId xmlns:a16="http://schemas.microsoft.com/office/drawing/2014/main" id="{32CBBDAE-61F5-454E-8F36-D21D61EABDD1}"/>
              </a:ext>
            </a:extLst>
          </p:cNvPr>
          <p:cNvSpPr>
            <a:spLocks noGrp="1"/>
          </p:cNvSpPr>
          <p:nvPr>
            <p:ph idx="1"/>
          </p:nvPr>
        </p:nvSpPr>
        <p:spPr>
          <a:xfrm>
            <a:off x="1039284" y="3989389"/>
            <a:ext cx="8596668" cy="2259011"/>
          </a:xfrm>
        </p:spPr>
        <p:txBody>
          <a:bodyPr>
            <a:normAutofit/>
          </a:bodyPr>
          <a:lstStyle/>
          <a:p>
            <a:pPr marL="0" indent="0">
              <a:buNone/>
            </a:pPr>
            <a:r>
              <a:rPr lang="en-US" sz="2400" b="1" dirty="0"/>
              <a:t>Thermocouple has two metal wires. When there is temperature difference between them, a potential difference is created. This is called </a:t>
            </a:r>
            <a:r>
              <a:rPr lang="en-US" sz="2400" b="1" dirty="0" err="1"/>
              <a:t>Seebeck</a:t>
            </a:r>
            <a:r>
              <a:rPr lang="en-US" sz="2400" b="1" dirty="0"/>
              <a:t> Effect.</a:t>
            </a:r>
          </a:p>
        </p:txBody>
      </p:sp>
      <p:pic>
        <p:nvPicPr>
          <p:cNvPr id="5" name="Picture 4">
            <a:extLst>
              <a:ext uri="{FF2B5EF4-FFF2-40B4-BE49-F238E27FC236}">
                <a16:creationId xmlns:a16="http://schemas.microsoft.com/office/drawing/2014/main" id="{6BFB519F-5F17-401E-ABE3-CF0543AEA9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4018" y="1495425"/>
            <a:ext cx="3543300" cy="2228850"/>
          </a:xfrm>
          <a:prstGeom prst="rect">
            <a:avLst/>
          </a:prstGeom>
        </p:spPr>
      </p:pic>
    </p:spTree>
    <p:extLst>
      <p:ext uri="{BB962C8B-B14F-4D97-AF65-F5344CB8AC3E}">
        <p14:creationId xmlns:p14="http://schemas.microsoft.com/office/powerpoint/2010/main" val="2873268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445B5-FA52-4190-98D1-8A828CCE1608}"/>
              </a:ext>
            </a:extLst>
          </p:cNvPr>
          <p:cNvSpPr>
            <a:spLocks noGrp="1"/>
          </p:cNvSpPr>
          <p:nvPr>
            <p:ph type="title"/>
          </p:nvPr>
        </p:nvSpPr>
        <p:spPr/>
        <p:txBody>
          <a:bodyPr/>
          <a:lstStyle/>
          <a:p>
            <a:r>
              <a:rPr lang="en-US" b="1" dirty="0"/>
              <a:t>GREATER SCOPE OF THE DEVICE</a:t>
            </a:r>
          </a:p>
        </p:txBody>
      </p:sp>
      <p:sp>
        <p:nvSpPr>
          <p:cNvPr id="3" name="Content Placeholder 2">
            <a:extLst>
              <a:ext uri="{FF2B5EF4-FFF2-40B4-BE49-F238E27FC236}">
                <a16:creationId xmlns:a16="http://schemas.microsoft.com/office/drawing/2014/main" id="{0EAA1548-1B4C-4EB8-A3F1-A9553A55ECE6}"/>
              </a:ext>
            </a:extLst>
          </p:cNvPr>
          <p:cNvSpPr>
            <a:spLocks noGrp="1"/>
          </p:cNvSpPr>
          <p:nvPr>
            <p:ph idx="1"/>
          </p:nvPr>
        </p:nvSpPr>
        <p:spPr/>
        <p:txBody>
          <a:bodyPr>
            <a:normAutofit/>
          </a:bodyPr>
          <a:lstStyle/>
          <a:p>
            <a:r>
              <a:rPr lang="en-US" sz="2400" b="1" dirty="0"/>
              <a:t> adding a servo motor and connecting it to the ventilator for better regulation of air in the room</a:t>
            </a:r>
          </a:p>
          <a:p>
            <a:endParaRPr lang="en-US" sz="2400" b="1" dirty="0"/>
          </a:p>
          <a:p>
            <a:r>
              <a:rPr lang="en-US" sz="2400" b="1" dirty="0"/>
              <a:t>humidity sensor can also be added</a:t>
            </a:r>
          </a:p>
        </p:txBody>
      </p:sp>
    </p:spTree>
    <p:extLst>
      <p:ext uri="{BB962C8B-B14F-4D97-AF65-F5344CB8AC3E}">
        <p14:creationId xmlns:p14="http://schemas.microsoft.com/office/powerpoint/2010/main" val="2202528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32AA6-14B9-4948-8357-A509AEED9F4A}"/>
              </a:ext>
            </a:extLst>
          </p:cNvPr>
          <p:cNvSpPr>
            <a:spLocks noGrp="1"/>
          </p:cNvSpPr>
          <p:nvPr>
            <p:ph type="title"/>
          </p:nvPr>
        </p:nvSpPr>
        <p:spPr/>
        <p:txBody>
          <a:bodyPr/>
          <a:lstStyle/>
          <a:p>
            <a:r>
              <a:rPr lang="en-US" b="1" dirty="0"/>
              <a:t>APPLICATIONS…</a:t>
            </a:r>
          </a:p>
        </p:txBody>
      </p:sp>
      <p:sp>
        <p:nvSpPr>
          <p:cNvPr id="3" name="Content Placeholder 2">
            <a:extLst>
              <a:ext uri="{FF2B5EF4-FFF2-40B4-BE49-F238E27FC236}">
                <a16:creationId xmlns:a16="http://schemas.microsoft.com/office/drawing/2014/main" id="{339C26A2-F69A-4FAC-BDEC-7F5FB40D252C}"/>
              </a:ext>
            </a:extLst>
          </p:cNvPr>
          <p:cNvSpPr>
            <a:spLocks noGrp="1"/>
          </p:cNvSpPr>
          <p:nvPr>
            <p:ph idx="1"/>
          </p:nvPr>
        </p:nvSpPr>
        <p:spPr/>
        <p:txBody>
          <a:bodyPr>
            <a:normAutofit/>
          </a:bodyPr>
          <a:lstStyle/>
          <a:p>
            <a:r>
              <a:rPr lang="en-US" sz="2400" b="1" dirty="0"/>
              <a:t>For home safety</a:t>
            </a:r>
          </a:p>
          <a:p>
            <a:r>
              <a:rPr lang="en-US" sz="2400" b="1" dirty="0"/>
              <a:t>In hospitals, for the welfare of patients and medical staff</a:t>
            </a:r>
          </a:p>
        </p:txBody>
      </p:sp>
    </p:spTree>
    <p:extLst>
      <p:ext uri="{BB962C8B-B14F-4D97-AF65-F5344CB8AC3E}">
        <p14:creationId xmlns:p14="http://schemas.microsoft.com/office/powerpoint/2010/main" val="1877338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FA95C-DF29-4721-B462-CD6E94BE89C5}"/>
              </a:ext>
            </a:extLst>
          </p:cNvPr>
          <p:cNvSpPr>
            <a:spLocks noGrp="1"/>
          </p:cNvSpPr>
          <p:nvPr>
            <p:ph type="ctrTitle"/>
          </p:nvPr>
        </p:nvSpPr>
        <p:spPr>
          <a:xfrm>
            <a:off x="1507067" y="2242609"/>
            <a:ext cx="7766936" cy="1646302"/>
          </a:xfrm>
        </p:spPr>
        <p:txBody>
          <a:bodyPr/>
          <a:lstStyle/>
          <a:p>
            <a:pPr algn="ctr"/>
            <a:r>
              <a:rPr lang="en-US" b="1" u="sng" dirty="0"/>
              <a:t>DIAGRAM</a:t>
            </a:r>
          </a:p>
        </p:txBody>
      </p:sp>
    </p:spTree>
    <p:extLst>
      <p:ext uri="{BB962C8B-B14F-4D97-AF65-F5344CB8AC3E}">
        <p14:creationId xmlns:p14="http://schemas.microsoft.com/office/powerpoint/2010/main" val="3351534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FA799C-4879-4564-A26D-FFB187661733}"/>
              </a:ext>
            </a:extLst>
          </p:cNvPr>
          <p:cNvPicPr>
            <a:picLocks noChangeAspect="1"/>
          </p:cNvPicPr>
          <p:nvPr/>
        </p:nvPicPr>
        <p:blipFill>
          <a:blip r:embed="rId2"/>
          <a:stretch>
            <a:fillRect/>
          </a:stretch>
        </p:blipFill>
        <p:spPr>
          <a:xfrm>
            <a:off x="121106" y="495300"/>
            <a:ext cx="11949787" cy="5867400"/>
          </a:xfrm>
          <a:prstGeom prst="rect">
            <a:avLst/>
          </a:prstGeom>
        </p:spPr>
      </p:pic>
    </p:spTree>
    <p:extLst>
      <p:ext uri="{BB962C8B-B14F-4D97-AF65-F5344CB8AC3E}">
        <p14:creationId xmlns:p14="http://schemas.microsoft.com/office/powerpoint/2010/main" val="1739093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E81D2-4A51-467C-980A-2C6155C82916}"/>
              </a:ext>
            </a:extLst>
          </p:cNvPr>
          <p:cNvSpPr>
            <a:spLocks noGrp="1"/>
          </p:cNvSpPr>
          <p:nvPr>
            <p:ph type="ctrTitle"/>
          </p:nvPr>
        </p:nvSpPr>
        <p:spPr>
          <a:xfrm>
            <a:off x="1507067" y="1347259"/>
            <a:ext cx="7766936" cy="1646302"/>
          </a:xfrm>
        </p:spPr>
        <p:txBody>
          <a:bodyPr/>
          <a:lstStyle/>
          <a:p>
            <a:pPr algn="ctr"/>
            <a:r>
              <a:rPr lang="en-US" dirty="0"/>
              <a:t>LINK FOR THE TINKERCAD CIRCUIT</a:t>
            </a:r>
          </a:p>
        </p:txBody>
      </p:sp>
      <p:sp>
        <p:nvSpPr>
          <p:cNvPr id="3" name="Subtitle 2">
            <a:extLst>
              <a:ext uri="{FF2B5EF4-FFF2-40B4-BE49-F238E27FC236}">
                <a16:creationId xmlns:a16="http://schemas.microsoft.com/office/drawing/2014/main" id="{FD0C5ABD-EF4B-4CD5-B391-A9F1520ADC47}"/>
              </a:ext>
            </a:extLst>
          </p:cNvPr>
          <p:cNvSpPr>
            <a:spLocks noGrp="1"/>
          </p:cNvSpPr>
          <p:nvPr>
            <p:ph type="subTitle" idx="1"/>
          </p:nvPr>
        </p:nvSpPr>
        <p:spPr>
          <a:xfrm>
            <a:off x="895793" y="3589039"/>
            <a:ext cx="8989483" cy="2369017"/>
          </a:xfrm>
        </p:spPr>
        <p:txBody>
          <a:bodyPr>
            <a:normAutofit/>
          </a:bodyPr>
          <a:lstStyle/>
          <a:p>
            <a:pPr algn="ctr"/>
            <a:r>
              <a:rPr lang="en-US" sz="2400" b="1" dirty="0">
                <a:solidFill>
                  <a:srgbClr val="0070C0"/>
                </a:solidFill>
              </a:rPr>
              <a:t>https://www.tinkercad.com/things/2NqYQiDz005-copy-of-automatic-gas-exhausterand-siren-as-per-the-level-of/editel?sharecode=WWVhhkUWf0G5o0Z7wS7xBDII9cW3AysquUbjguW6Bzk</a:t>
            </a:r>
          </a:p>
        </p:txBody>
      </p:sp>
    </p:spTree>
    <p:extLst>
      <p:ext uri="{BB962C8B-B14F-4D97-AF65-F5344CB8AC3E}">
        <p14:creationId xmlns:p14="http://schemas.microsoft.com/office/powerpoint/2010/main" val="2593334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D4A2D-95BE-4838-A2FB-75F84FE24BBC}"/>
              </a:ext>
            </a:extLst>
          </p:cNvPr>
          <p:cNvSpPr>
            <a:spLocks noGrp="1"/>
          </p:cNvSpPr>
          <p:nvPr>
            <p:ph type="ctrTitle"/>
          </p:nvPr>
        </p:nvSpPr>
        <p:spPr>
          <a:xfrm>
            <a:off x="1252684" y="318516"/>
            <a:ext cx="8254828" cy="1250486"/>
          </a:xfrm>
        </p:spPr>
        <p:txBody>
          <a:bodyPr/>
          <a:lstStyle/>
          <a:p>
            <a:pPr algn="ctr"/>
            <a:r>
              <a:rPr lang="en-US" b="1" u="sng" dirty="0"/>
              <a:t>GAS SENSOR STRUCTURE</a:t>
            </a:r>
          </a:p>
        </p:txBody>
      </p:sp>
      <p:sp>
        <p:nvSpPr>
          <p:cNvPr id="3" name="Subtitle 2">
            <a:extLst>
              <a:ext uri="{FF2B5EF4-FFF2-40B4-BE49-F238E27FC236}">
                <a16:creationId xmlns:a16="http://schemas.microsoft.com/office/drawing/2014/main" id="{41739081-39C3-4F84-B44F-9AF2AC75A74D}"/>
              </a:ext>
            </a:extLst>
          </p:cNvPr>
          <p:cNvSpPr>
            <a:spLocks noGrp="1"/>
          </p:cNvSpPr>
          <p:nvPr>
            <p:ph type="subTitle" idx="1"/>
          </p:nvPr>
        </p:nvSpPr>
        <p:spPr>
          <a:xfrm>
            <a:off x="1560598" y="2101894"/>
            <a:ext cx="7766936" cy="3867150"/>
          </a:xfrm>
        </p:spPr>
        <p:txBody>
          <a:bodyPr/>
          <a:lstStyle/>
          <a:p>
            <a:pPr marL="285750" indent="-285750" algn="l">
              <a:buFont typeface="Arial" panose="020B0604020202020204" pitchFamily="34" charset="0"/>
              <a:buChar char="•"/>
            </a:pPr>
            <a:r>
              <a:rPr lang="en-US" dirty="0"/>
              <a:t> </a:t>
            </a:r>
            <a:r>
              <a:rPr lang="en-US" sz="2000" b="1" dirty="0"/>
              <a:t>MOTOR STARTS WHEN GAS CONC. &gt; 100 PPM</a:t>
            </a:r>
          </a:p>
          <a:p>
            <a:pPr algn="l"/>
            <a:endParaRPr lang="en-US" sz="2000" b="1" dirty="0"/>
          </a:p>
          <a:p>
            <a:pPr marL="285750" indent="-285750" algn="l">
              <a:buFont typeface="Arial" panose="020B0604020202020204" pitchFamily="34" charset="0"/>
              <a:buChar char="•"/>
            </a:pPr>
            <a:r>
              <a:rPr lang="en-US" sz="2000" b="1" dirty="0"/>
              <a:t> PIEZO ALARM RINGS WHEN GAS CONC. &gt; 250 PPM</a:t>
            </a:r>
          </a:p>
          <a:p>
            <a:pPr marL="285750" indent="-285750" algn="l">
              <a:buFont typeface="Arial" panose="020B0604020202020204" pitchFamily="34" charset="0"/>
              <a:buChar char="•"/>
            </a:pPr>
            <a:endParaRPr lang="en-US" sz="2000" b="1" dirty="0"/>
          </a:p>
          <a:p>
            <a:pPr marL="285750" indent="-285750" algn="l">
              <a:buFont typeface="Arial" panose="020B0604020202020204" pitchFamily="34" charset="0"/>
              <a:buChar char="•"/>
            </a:pPr>
            <a:r>
              <a:rPr lang="en-US" sz="2000" b="1" dirty="0"/>
              <a:t>THERE ARE MANY TYPES OF GAS SENSORS FOR IDENTIFYING DIFFERENT GASES. WE CAN CONNECT MULTIPLE SENSORS WITH DIFFERENT LIMITS TO CHECK DIFFERENT GASES.</a:t>
            </a:r>
          </a:p>
        </p:txBody>
      </p:sp>
      <p:sp>
        <p:nvSpPr>
          <p:cNvPr id="4" name="Rectangle 3">
            <a:extLst>
              <a:ext uri="{FF2B5EF4-FFF2-40B4-BE49-F238E27FC236}">
                <a16:creationId xmlns:a16="http://schemas.microsoft.com/office/drawing/2014/main" id="{597470B2-E4BE-4C87-A20A-E6AAA4A294A0}"/>
              </a:ext>
            </a:extLst>
          </p:cNvPr>
          <p:cNvSpPr/>
          <p:nvPr/>
        </p:nvSpPr>
        <p:spPr>
          <a:xfrm rot="1454976">
            <a:off x="835279" y="5291413"/>
            <a:ext cx="172034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CO   </a:t>
            </a:r>
          </a:p>
        </p:txBody>
      </p:sp>
      <p:sp>
        <p:nvSpPr>
          <p:cNvPr id="5" name="Rectangle 4">
            <a:extLst>
              <a:ext uri="{FF2B5EF4-FFF2-40B4-BE49-F238E27FC236}">
                <a16:creationId xmlns:a16="http://schemas.microsoft.com/office/drawing/2014/main" id="{7D6BF245-3D55-4686-9B88-5E50C2AC6655}"/>
              </a:ext>
            </a:extLst>
          </p:cNvPr>
          <p:cNvSpPr/>
          <p:nvPr/>
        </p:nvSpPr>
        <p:spPr>
          <a:xfrm rot="20691178">
            <a:off x="4664197" y="5507379"/>
            <a:ext cx="1431803"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SO2</a:t>
            </a:r>
          </a:p>
        </p:txBody>
      </p:sp>
      <p:sp>
        <p:nvSpPr>
          <p:cNvPr id="6" name="Rectangle 5">
            <a:extLst>
              <a:ext uri="{FF2B5EF4-FFF2-40B4-BE49-F238E27FC236}">
                <a16:creationId xmlns:a16="http://schemas.microsoft.com/office/drawing/2014/main" id="{F4DCF3A8-A18E-494C-8F33-55E5D9FF57CD}"/>
              </a:ext>
            </a:extLst>
          </p:cNvPr>
          <p:cNvSpPr/>
          <p:nvPr/>
        </p:nvSpPr>
        <p:spPr>
          <a:xfrm rot="536765">
            <a:off x="8281360" y="5298480"/>
            <a:ext cx="1516762"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NOx</a:t>
            </a:r>
          </a:p>
        </p:txBody>
      </p:sp>
    </p:spTree>
    <p:extLst>
      <p:ext uri="{BB962C8B-B14F-4D97-AF65-F5344CB8AC3E}">
        <p14:creationId xmlns:p14="http://schemas.microsoft.com/office/powerpoint/2010/main" val="1101755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DCDE5-7BA2-43EB-9B64-086ABF3A4193}"/>
              </a:ext>
            </a:extLst>
          </p:cNvPr>
          <p:cNvSpPr>
            <a:spLocks noGrp="1"/>
          </p:cNvSpPr>
          <p:nvPr>
            <p:ph type="ctrTitle"/>
          </p:nvPr>
        </p:nvSpPr>
        <p:spPr>
          <a:xfrm>
            <a:off x="1507067" y="333375"/>
            <a:ext cx="7766936" cy="1098086"/>
          </a:xfrm>
        </p:spPr>
        <p:txBody>
          <a:bodyPr/>
          <a:lstStyle/>
          <a:p>
            <a:pPr algn="ctr"/>
            <a:r>
              <a:rPr lang="en-US" b="1" dirty="0"/>
              <a:t>TEMPERATURE SENSOR</a:t>
            </a:r>
          </a:p>
        </p:txBody>
      </p:sp>
      <p:sp>
        <p:nvSpPr>
          <p:cNvPr id="3" name="Subtitle 2">
            <a:extLst>
              <a:ext uri="{FF2B5EF4-FFF2-40B4-BE49-F238E27FC236}">
                <a16:creationId xmlns:a16="http://schemas.microsoft.com/office/drawing/2014/main" id="{A60BDAF6-96DF-47A8-98CE-24DC4343ECDD}"/>
              </a:ext>
            </a:extLst>
          </p:cNvPr>
          <p:cNvSpPr>
            <a:spLocks noGrp="1"/>
          </p:cNvSpPr>
          <p:nvPr>
            <p:ph type="subTitle" idx="1"/>
          </p:nvPr>
        </p:nvSpPr>
        <p:spPr>
          <a:xfrm>
            <a:off x="592667" y="1771650"/>
            <a:ext cx="8122708" cy="4038600"/>
          </a:xfrm>
        </p:spPr>
        <p:txBody>
          <a:bodyPr/>
          <a:lstStyle/>
          <a:p>
            <a:pPr marL="285750" indent="-285750" algn="l">
              <a:buFont typeface="Arial" panose="020B0604020202020204" pitchFamily="34" charset="0"/>
              <a:buChar char="•"/>
            </a:pPr>
            <a:r>
              <a:rPr lang="en-US" dirty="0"/>
              <a:t> </a:t>
            </a:r>
            <a:r>
              <a:rPr lang="en-US" sz="2000" b="1" dirty="0"/>
              <a:t>MOTOR STARTS WHEN TEMPERATURE &gt; 40 DEGREE CELSIUS</a:t>
            </a:r>
          </a:p>
          <a:p>
            <a:pPr marL="285750" indent="-285750" algn="l">
              <a:buFont typeface="Arial" panose="020B0604020202020204" pitchFamily="34" charset="0"/>
              <a:buChar char="•"/>
            </a:pPr>
            <a:endParaRPr lang="en-US" sz="2000" b="1" dirty="0"/>
          </a:p>
          <a:p>
            <a:pPr marL="285750" indent="-285750" algn="l">
              <a:buFont typeface="Arial" panose="020B0604020202020204" pitchFamily="34" charset="0"/>
              <a:buChar char="•"/>
            </a:pPr>
            <a:r>
              <a:rPr lang="en-US" sz="2000" b="1" dirty="0"/>
              <a:t>MOTOR CONSTANTLY RUNS FOR 5 SECONDS, AFTER WHICH, THE TEMPERATURE IS CHECKED AGAIN.</a:t>
            </a:r>
          </a:p>
          <a:p>
            <a:pPr marL="285750" indent="-285750" algn="l">
              <a:buFont typeface="Arial" panose="020B0604020202020204" pitchFamily="34" charset="0"/>
              <a:buChar char="•"/>
            </a:pPr>
            <a:endParaRPr lang="en-US" sz="2000" b="1" dirty="0"/>
          </a:p>
          <a:p>
            <a:pPr marL="285750" indent="-285750" algn="l">
              <a:buFont typeface="Arial" panose="020B0604020202020204" pitchFamily="34" charset="0"/>
              <a:buChar char="•"/>
            </a:pPr>
            <a:r>
              <a:rPr lang="en-US" sz="2000" b="1" dirty="0"/>
              <a:t>IN REAL LIFE, THE TIME DURATION WOULD BE LONGER THAN 5 SECONDS (AROUND 5 MINUTES) BUT FOR CONVENIENCE, WE TOOK A SMALL TIME UNIT.</a:t>
            </a:r>
          </a:p>
        </p:txBody>
      </p:sp>
      <p:pic>
        <p:nvPicPr>
          <p:cNvPr id="5" name="Picture 4">
            <a:extLst>
              <a:ext uri="{FF2B5EF4-FFF2-40B4-BE49-F238E27FC236}">
                <a16:creationId xmlns:a16="http://schemas.microsoft.com/office/drawing/2014/main" id="{D936819F-C5DA-41B8-9D30-F364A86A24EE}"/>
              </a:ext>
            </a:extLst>
          </p:cNvPr>
          <p:cNvPicPr>
            <a:picLocks noChangeAspect="1"/>
          </p:cNvPicPr>
          <p:nvPr/>
        </p:nvPicPr>
        <p:blipFill rotWithShape="1">
          <a:blip r:embed="rId2">
            <a:extLst>
              <a:ext uri="{28A0092B-C50C-407E-A947-70E740481C1C}">
                <a14:useLocalDpi xmlns:a14="http://schemas.microsoft.com/office/drawing/2010/main" val="0"/>
              </a:ext>
            </a:extLst>
          </a:blip>
          <a:srcRect l="29896" r="28854"/>
          <a:stretch/>
        </p:blipFill>
        <p:spPr>
          <a:xfrm>
            <a:off x="9151407" y="1771650"/>
            <a:ext cx="2724151" cy="3714750"/>
          </a:xfrm>
          <a:prstGeom prst="rect">
            <a:avLst/>
          </a:prstGeom>
        </p:spPr>
      </p:pic>
    </p:spTree>
    <p:extLst>
      <p:ext uri="{BB962C8B-B14F-4D97-AF65-F5344CB8AC3E}">
        <p14:creationId xmlns:p14="http://schemas.microsoft.com/office/powerpoint/2010/main" val="1316402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C624F-6774-43F1-A5EB-F15D468CDF56}"/>
              </a:ext>
            </a:extLst>
          </p:cNvPr>
          <p:cNvSpPr>
            <a:spLocks noGrp="1"/>
          </p:cNvSpPr>
          <p:nvPr>
            <p:ph type="title"/>
          </p:nvPr>
        </p:nvSpPr>
        <p:spPr>
          <a:xfrm>
            <a:off x="893763" y="180975"/>
            <a:ext cx="9905998" cy="1657350"/>
          </a:xfrm>
        </p:spPr>
        <p:txBody>
          <a:bodyPr>
            <a:normAutofit/>
          </a:bodyPr>
          <a:lstStyle/>
          <a:p>
            <a:pPr algn="ctr"/>
            <a:r>
              <a:rPr lang="en-US" sz="4400" b="1" u="sng" dirty="0">
                <a:solidFill>
                  <a:srgbClr val="FF0000"/>
                </a:solidFill>
              </a:rPr>
              <a:t>LIMITATIONS</a:t>
            </a:r>
            <a:endParaRPr lang="en-IN" sz="4400" b="1" u="sng" dirty="0">
              <a:solidFill>
                <a:srgbClr val="FF0000"/>
              </a:solidFill>
            </a:endParaRPr>
          </a:p>
        </p:txBody>
      </p:sp>
      <p:sp>
        <p:nvSpPr>
          <p:cNvPr id="3" name="Content Placeholder 2">
            <a:extLst>
              <a:ext uri="{FF2B5EF4-FFF2-40B4-BE49-F238E27FC236}">
                <a16:creationId xmlns:a16="http://schemas.microsoft.com/office/drawing/2014/main" id="{8406D5B3-19A2-451C-B632-4639940A8C62}"/>
              </a:ext>
            </a:extLst>
          </p:cNvPr>
          <p:cNvSpPr>
            <a:spLocks noGrp="1"/>
          </p:cNvSpPr>
          <p:nvPr>
            <p:ph idx="1"/>
          </p:nvPr>
        </p:nvSpPr>
        <p:spPr>
          <a:xfrm>
            <a:off x="1055688" y="1009650"/>
            <a:ext cx="9905999" cy="6204225"/>
          </a:xfrm>
        </p:spPr>
        <p:txBody>
          <a:bodyPr>
            <a:normAutofit/>
          </a:bodyPr>
          <a:lstStyle/>
          <a:p>
            <a:pPr marL="514350" indent="-514350">
              <a:buAutoNum type="arabicPeriod"/>
            </a:pPr>
            <a:endParaRPr lang="en-US" sz="3200" dirty="0"/>
          </a:p>
          <a:p>
            <a:pPr marL="514350" indent="-514350">
              <a:buAutoNum type="arabicPeriod"/>
            </a:pPr>
            <a:r>
              <a:rPr lang="en-US" sz="3200" dirty="0"/>
              <a:t>In real life, a gas sensor can’t detect a single gas uniquely; rather, it senses multiple gases of the same category.</a:t>
            </a:r>
          </a:p>
          <a:p>
            <a:pPr marL="514350" indent="-514350">
              <a:buAutoNum type="arabicPeriod"/>
            </a:pPr>
            <a:r>
              <a:rPr lang="en-US" sz="3200" dirty="0"/>
              <a:t>In our temperature “moving average” model, we are finding average of temperature readings. So, if any reading becomes abruptly (largely) wrong, it will cause an error in the device.</a:t>
            </a:r>
          </a:p>
          <a:p>
            <a:pPr marL="514350" indent="-514350">
              <a:buAutoNum type="arabicPeriod"/>
            </a:pPr>
            <a:r>
              <a:rPr lang="en-US" sz="3200" dirty="0"/>
              <a:t>TinkerCAD doesn’t provide facility to use AC motor with Arduino.</a:t>
            </a:r>
          </a:p>
          <a:p>
            <a:pPr marL="0" indent="0">
              <a:buNone/>
            </a:pPr>
            <a:endParaRPr lang="en-IN" sz="2800" dirty="0"/>
          </a:p>
        </p:txBody>
      </p:sp>
    </p:spTree>
    <p:extLst>
      <p:ext uri="{BB962C8B-B14F-4D97-AF65-F5344CB8AC3E}">
        <p14:creationId xmlns:p14="http://schemas.microsoft.com/office/powerpoint/2010/main" val="3491311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F2A57-63B2-42C1-8D25-D16649CE2491}"/>
              </a:ext>
            </a:extLst>
          </p:cNvPr>
          <p:cNvSpPr>
            <a:spLocks noGrp="1"/>
          </p:cNvSpPr>
          <p:nvPr>
            <p:ph type="title"/>
          </p:nvPr>
        </p:nvSpPr>
        <p:spPr>
          <a:xfrm>
            <a:off x="1141412" y="219073"/>
            <a:ext cx="9905998" cy="1390651"/>
          </a:xfrm>
        </p:spPr>
        <p:txBody>
          <a:bodyPr>
            <a:normAutofit/>
          </a:bodyPr>
          <a:lstStyle/>
          <a:p>
            <a:pPr algn="ctr"/>
            <a:r>
              <a:rPr lang="en-US" sz="4400" b="1" u="sng" dirty="0">
                <a:solidFill>
                  <a:srgbClr val="00B050"/>
                </a:solidFill>
              </a:rPr>
              <a:t>ASSUMPTIONS</a:t>
            </a:r>
            <a:endParaRPr lang="en-IN" sz="4400" b="1" u="sng" dirty="0">
              <a:solidFill>
                <a:srgbClr val="00B050"/>
              </a:solidFill>
            </a:endParaRPr>
          </a:p>
        </p:txBody>
      </p:sp>
      <p:sp>
        <p:nvSpPr>
          <p:cNvPr id="3" name="Content Placeholder 2">
            <a:extLst>
              <a:ext uri="{FF2B5EF4-FFF2-40B4-BE49-F238E27FC236}">
                <a16:creationId xmlns:a16="http://schemas.microsoft.com/office/drawing/2014/main" id="{B3F35C2F-C2B9-4BE5-91D4-E3100A62C418}"/>
              </a:ext>
            </a:extLst>
          </p:cNvPr>
          <p:cNvSpPr>
            <a:spLocks noGrp="1"/>
          </p:cNvSpPr>
          <p:nvPr>
            <p:ph idx="1"/>
          </p:nvPr>
        </p:nvSpPr>
        <p:spPr>
          <a:xfrm>
            <a:off x="1141412" y="914399"/>
            <a:ext cx="9905999" cy="5629275"/>
          </a:xfrm>
        </p:spPr>
        <p:txBody>
          <a:bodyPr>
            <a:normAutofit/>
          </a:bodyPr>
          <a:lstStyle/>
          <a:p>
            <a:pPr marL="0" indent="0" algn="just">
              <a:buNone/>
            </a:pPr>
            <a:endParaRPr lang="en-US" sz="3200" cap="none" dirty="0">
              <a:solidFill>
                <a:schemeClr val="tx1"/>
              </a:solidFill>
            </a:endParaRPr>
          </a:p>
          <a:p>
            <a:pPr marL="514350" indent="-514350" algn="just">
              <a:buFont typeface="+mj-lt"/>
              <a:buAutoNum type="arabicPeriod"/>
            </a:pPr>
            <a:r>
              <a:rPr lang="en-US" sz="3200" cap="none" dirty="0">
                <a:solidFill>
                  <a:schemeClr val="tx1"/>
                </a:solidFill>
              </a:rPr>
              <a:t>We assume that in houses, only one gas of a PARTICULAR CATEGORY is vulnerable.</a:t>
            </a:r>
          </a:p>
          <a:p>
            <a:pPr marL="514350" indent="-514350" algn="just">
              <a:buFont typeface="+mj-lt"/>
              <a:buAutoNum type="arabicPeriod"/>
            </a:pPr>
            <a:r>
              <a:rPr lang="en-US" sz="3200" cap="none" dirty="0">
                <a:solidFill>
                  <a:schemeClr val="tx1"/>
                </a:solidFill>
              </a:rPr>
              <a:t>In the temperature “moving average” model, we assume that the Temperature values in data set are realistically correct. </a:t>
            </a:r>
          </a:p>
          <a:p>
            <a:pPr marL="514350" indent="-514350" algn="just">
              <a:buFont typeface="+mj-lt"/>
              <a:buAutoNum type="arabicPeriod"/>
            </a:pPr>
            <a:r>
              <a:rPr lang="en-US" sz="3200" cap="none" dirty="0">
                <a:solidFill>
                  <a:schemeClr val="tx1"/>
                </a:solidFill>
              </a:rPr>
              <a:t>We also assume that our device will work efficiently without any technical glitch.</a:t>
            </a:r>
          </a:p>
        </p:txBody>
      </p:sp>
    </p:spTree>
    <p:extLst>
      <p:ext uri="{BB962C8B-B14F-4D97-AF65-F5344CB8AC3E}">
        <p14:creationId xmlns:p14="http://schemas.microsoft.com/office/powerpoint/2010/main" val="3656073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6909A-80ED-4CC5-AFDA-884B008F9F0A}"/>
              </a:ext>
            </a:extLst>
          </p:cNvPr>
          <p:cNvSpPr>
            <a:spLocks noGrp="1"/>
          </p:cNvSpPr>
          <p:nvPr>
            <p:ph type="ctrTitle"/>
          </p:nvPr>
        </p:nvSpPr>
        <p:spPr>
          <a:xfrm>
            <a:off x="1507067" y="266700"/>
            <a:ext cx="7766936" cy="945686"/>
          </a:xfrm>
        </p:spPr>
        <p:txBody>
          <a:bodyPr/>
          <a:lstStyle/>
          <a:p>
            <a:pPr algn="ctr"/>
            <a:r>
              <a:rPr lang="en-US" b="1" dirty="0"/>
              <a:t>CONTENT</a:t>
            </a:r>
          </a:p>
        </p:txBody>
      </p:sp>
      <p:sp>
        <p:nvSpPr>
          <p:cNvPr id="3" name="Subtitle 2">
            <a:extLst>
              <a:ext uri="{FF2B5EF4-FFF2-40B4-BE49-F238E27FC236}">
                <a16:creationId xmlns:a16="http://schemas.microsoft.com/office/drawing/2014/main" id="{E42D6C47-B8A7-431A-B4B6-3DE3BCF71B66}"/>
              </a:ext>
            </a:extLst>
          </p:cNvPr>
          <p:cNvSpPr>
            <a:spLocks noGrp="1"/>
          </p:cNvSpPr>
          <p:nvPr>
            <p:ph type="subTitle" idx="1"/>
          </p:nvPr>
        </p:nvSpPr>
        <p:spPr>
          <a:xfrm>
            <a:off x="1659467" y="1167471"/>
            <a:ext cx="7766936" cy="5490503"/>
          </a:xfrm>
        </p:spPr>
        <p:txBody>
          <a:bodyPr>
            <a:normAutofit lnSpcReduction="10000"/>
          </a:bodyPr>
          <a:lstStyle/>
          <a:p>
            <a:pPr marL="285750" indent="-285750" algn="l">
              <a:buFont typeface="Arial" panose="020B0604020202020204" pitchFamily="34" charset="0"/>
              <a:buChar char="•"/>
            </a:pPr>
            <a:r>
              <a:rPr lang="en-US" dirty="0"/>
              <a:t> </a:t>
            </a:r>
            <a:r>
              <a:rPr lang="en-US" sz="2000" dirty="0"/>
              <a:t>The problem we are solving</a:t>
            </a:r>
          </a:p>
          <a:p>
            <a:pPr marL="285750" indent="-285750" algn="l">
              <a:buFont typeface="Arial" panose="020B0604020202020204" pitchFamily="34" charset="0"/>
              <a:buChar char="•"/>
            </a:pPr>
            <a:r>
              <a:rPr lang="en-US" sz="2000" dirty="0"/>
              <a:t> Our solution</a:t>
            </a:r>
          </a:p>
          <a:p>
            <a:pPr marL="285750" indent="-285750" algn="l">
              <a:buFont typeface="Arial" panose="020B0604020202020204" pitchFamily="34" charset="0"/>
              <a:buChar char="•"/>
            </a:pPr>
            <a:r>
              <a:rPr lang="en-US" sz="2000" dirty="0"/>
              <a:t> Scientific mechanism and theories involved in the device</a:t>
            </a:r>
          </a:p>
          <a:p>
            <a:pPr marL="285750" indent="-285750" algn="l">
              <a:buFont typeface="Arial" panose="020B0604020202020204" pitchFamily="34" charset="0"/>
              <a:buChar char="•"/>
            </a:pPr>
            <a:r>
              <a:rPr lang="en-US" sz="2000" dirty="0"/>
              <a:t> Main apparatus used</a:t>
            </a:r>
          </a:p>
          <a:p>
            <a:pPr marL="285750" indent="-285750" algn="l">
              <a:buFont typeface="Arial" panose="020B0604020202020204" pitchFamily="34" charset="0"/>
              <a:buChar char="•"/>
            </a:pPr>
            <a:r>
              <a:rPr lang="en-US" sz="2000" dirty="0"/>
              <a:t> Scope of the device</a:t>
            </a:r>
          </a:p>
          <a:p>
            <a:pPr marL="285750" indent="-285750" algn="l">
              <a:buFont typeface="Arial" panose="020B0604020202020204" pitchFamily="34" charset="0"/>
              <a:buChar char="•"/>
            </a:pPr>
            <a:r>
              <a:rPr lang="en-US" sz="2000" dirty="0"/>
              <a:t> Circuit diagram</a:t>
            </a:r>
          </a:p>
          <a:p>
            <a:pPr marL="285750" indent="-285750" algn="l">
              <a:buFont typeface="Arial" panose="020B0604020202020204" pitchFamily="34" charset="0"/>
              <a:buChar char="•"/>
            </a:pPr>
            <a:r>
              <a:rPr lang="en-US" sz="2000" dirty="0"/>
              <a:t> Link for TinkerCAD circuit</a:t>
            </a:r>
          </a:p>
          <a:p>
            <a:pPr marL="285750" indent="-285750" algn="l">
              <a:buFont typeface="Arial" panose="020B0604020202020204" pitchFamily="34" charset="0"/>
              <a:buChar char="•"/>
            </a:pPr>
            <a:r>
              <a:rPr lang="en-US" sz="2000" dirty="0"/>
              <a:t> Gas sensor structure</a:t>
            </a:r>
          </a:p>
          <a:p>
            <a:pPr marL="285750" indent="-285750" algn="l">
              <a:buFont typeface="Arial" panose="020B0604020202020204" pitchFamily="34" charset="0"/>
              <a:buChar char="•"/>
            </a:pPr>
            <a:r>
              <a:rPr lang="en-US" sz="2000" dirty="0"/>
              <a:t>Temperature sensor structure</a:t>
            </a:r>
          </a:p>
          <a:p>
            <a:pPr marL="285750" indent="-285750" algn="l">
              <a:buFont typeface="Arial" panose="020B0604020202020204" pitchFamily="34" charset="0"/>
              <a:buChar char="•"/>
            </a:pPr>
            <a:r>
              <a:rPr lang="en-US" sz="2000" dirty="0"/>
              <a:t> Limitations</a:t>
            </a:r>
          </a:p>
          <a:p>
            <a:pPr marL="285750" indent="-285750" algn="l">
              <a:buFont typeface="Arial" panose="020B0604020202020204" pitchFamily="34" charset="0"/>
              <a:buChar char="•"/>
            </a:pPr>
            <a:r>
              <a:rPr lang="en-US" sz="2000" dirty="0"/>
              <a:t>Assumptions</a:t>
            </a:r>
          </a:p>
          <a:p>
            <a:pPr marL="285750" indent="-285750" algn="l">
              <a:buFont typeface="Arial" panose="020B0604020202020204" pitchFamily="34" charset="0"/>
              <a:buChar char="•"/>
            </a:pPr>
            <a:r>
              <a:rPr lang="en-US" sz="2000" dirty="0"/>
              <a:t> Contribution of the members</a:t>
            </a:r>
          </a:p>
          <a:p>
            <a:pPr marL="285750" indent="-285750" algn="l">
              <a:buFont typeface="Arial" panose="020B0604020202020204" pitchFamily="34" charset="0"/>
              <a:buChar char="•"/>
            </a:pPr>
            <a:r>
              <a:rPr lang="en-US" sz="2000" dirty="0"/>
              <a:t> References</a:t>
            </a:r>
            <a:endParaRPr lang="en-US" dirty="0"/>
          </a:p>
        </p:txBody>
      </p:sp>
    </p:spTree>
    <p:extLst>
      <p:ext uri="{BB962C8B-B14F-4D97-AF65-F5344CB8AC3E}">
        <p14:creationId xmlns:p14="http://schemas.microsoft.com/office/powerpoint/2010/main" val="362841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9121-82A1-4D02-958E-DDCA86A36642}"/>
              </a:ext>
            </a:extLst>
          </p:cNvPr>
          <p:cNvSpPr>
            <a:spLocks noGrp="1"/>
          </p:cNvSpPr>
          <p:nvPr>
            <p:ph type="title"/>
          </p:nvPr>
        </p:nvSpPr>
        <p:spPr>
          <a:xfrm>
            <a:off x="1143001" y="238075"/>
            <a:ext cx="9905998" cy="1238858"/>
          </a:xfrm>
        </p:spPr>
        <p:txBody>
          <a:bodyPr>
            <a:normAutofit/>
          </a:bodyPr>
          <a:lstStyle/>
          <a:p>
            <a:pPr algn="ctr"/>
            <a:r>
              <a:rPr lang="en-US" sz="4400" b="1" u="sng" dirty="0"/>
              <a:t>CONTRIBUTIONS</a:t>
            </a:r>
            <a:endParaRPr lang="en-IN" sz="4400" b="1" u="sng" dirty="0"/>
          </a:p>
        </p:txBody>
      </p:sp>
      <p:sp>
        <p:nvSpPr>
          <p:cNvPr id="5" name="TextBox 4">
            <a:extLst>
              <a:ext uri="{FF2B5EF4-FFF2-40B4-BE49-F238E27FC236}">
                <a16:creationId xmlns:a16="http://schemas.microsoft.com/office/drawing/2014/main" id="{44205F1C-E07D-40DB-B34E-DCB77BBB2187}"/>
              </a:ext>
            </a:extLst>
          </p:cNvPr>
          <p:cNvSpPr txBox="1"/>
          <p:nvPr/>
        </p:nvSpPr>
        <p:spPr>
          <a:xfrm>
            <a:off x="523875" y="1400808"/>
            <a:ext cx="5105400" cy="1877437"/>
          </a:xfrm>
          <a:prstGeom prst="rect">
            <a:avLst/>
          </a:prstGeom>
          <a:noFill/>
          <a:ln>
            <a:solidFill>
              <a:schemeClr val="tx1"/>
            </a:solidFill>
          </a:ln>
        </p:spPr>
        <p:txBody>
          <a:bodyPr wrap="square" rtlCol="0">
            <a:spAutoFit/>
          </a:bodyPr>
          <a:lstStyle/>
          <a:p>
            <a:pPr marL="0" indent="0" algn="ctr">
              <a:spcBef>
                <a:spcPts val="800"/>
              </a:spcBef>
              <a:buNone/>
            </a:pPr>
            <a:r>
              <a:rPr lang="en-US" sz="3100" b="1" dirty="0"/>
              <a:t>Binay</a:t>
            </a:r>
            <a:r>
              <a:rPr lang="en-US" sz="3100" dirty="0"/>
              <a:t> : 3D model creation, PPT representation and its</a:t>
            </a:r>
          </a:p>
          <a:p>
            <a:pPr marL="0" indent="0" algn="ctr">
              <a:lnSpc>
                <a:spcPct val="100000"/>
              </a:lnSpc>
              <a:spcBef>
                <a:spcPts val="600"/>
              </a:spcBef>
              <a:buNone/>
            </a:pPr>
            <a:r>
              <a:rPr lang="en-US" sz="3100" dirty="0">
                <a:solidFill>
                  <a:schemeClr val="tx1">
                    <a:alpha val="90000"/>
                  </a:schemeClr>
                </a:solidFill>
              </a:rPr>
              <a:t>designing</a:t>
            </a:r>
          </a:p>
          <a:p>
            <a:endParaRPr lang="en-US" dirty="0"/>
          </a:p>
        </p:txBody>
      </p:sp>
      <p:sp>
        <p:nvSpPr>
          <p:cNvPr id="6" name="TextBox 5">
            <a:extLst>
              <a:ext uri="{FF2B5EF4-FFF2-40B4-BE49-F238E27FC236}">
                <a16:creationId xmlns:a16="http://schemas.microsoft.com/office/drawing/2014/main" id="{52D3C6E0-9A35-4AB4-B1C8-B4E2F441D220}"/>
              </a:ext>
            </a:extLst>
          </p:cNvPr>
          <p:cNvSpPr txBox="1"/>
          <p:nvPr/>
        </p:nvSpPr>
        <p:spPr>
          <a:xfrm>
            <a:off x="5884859" y="1439280"/>
            <a:ext cx="5572125" cy="1846659"/>
          </a:xfrm>
          <a:prstGeom prst="rect">
            <a:avLst/>
          </a:prstGeom>
          <a:noFill/>
          <a:ln>
            <a:solidFill>
              <a:schemeClr val="tx1"/>
            </a:solidFill>
          </a:ln>
        </p:spPr>
        <p:txBody>
          <a:bodyPr wrap="square" rtlCol="0">
            <a:spAutoFit/>
          </a:bodyPr>
          <a:lstStyle/>
          <a:p>
            <a:pPr algn="ctr"/>
            <a:r>
              <a:rPr lang="en-US" sz="3200" b="1" dirty="0"/>
              <a:t>Aryan</a:t>
            </a:r>
            <a:r>
              <a:rPr lang="en-US" sz="3200" dirty="0"/>
              <a:t> : Temperature system Coding, critical commentator and PPT coordinator</a:t>
            </a:r>
          </a:p>
          <a:p>
            <a:pPr algn="ctr"/>
            <a:endParaRPr lang="en-US" dirty="0"/>
          </a:p>
        </p:txBody>
      </p:sp>
      <p:sp>
        <p:nvSpPr>
          <p:cNvPr id="7" name="TextBox 6">
            <a:extLst>
              <a:ext uri="{FF2B5EF4-FFF2-40B4-BE49-F238E27FC236}">
                <a16:creationId xmlns:a16="http://schemas.microsoft.com/office/drawing/2014/main" id="{A81FCFD3-767B-4C5E-94C5-856208082FB9}"/>
              </a:ext>
            </a:extLst>
          </p:cNvPr>
          <p:cNvSpPr txBox="1"/>
          <p:nvPr/>
        </p:nvSpPr>
        <p:spPr>
          <a:xfrm>
            <a:off x="523875" y="3533589"/>
            <a:ext cx="5105400" cy="1846659"/>
          </a:xfrm>
          <a:prstGeom prst="rect">
            <a:avLst/>
          </a:prstGeom>
          <a:noFill/>
          <a:ln>
            <a:solidFill>
              <a:schemeClr val="tx1"/>
            </a:solidFill>
          </a:ln>
        </p:spPr>
        <p:txBody>
          <a:bodyPr wrap="square" rtlCol="0">
            <a:spAutoFit/>
          </a:bodyPr>
          <a:lstStyle/>
          <a:p>
            <a:pPr algn="ctr"/>
            <a:r>
              <a:rPr lang="en-US" sz="3200" b="1" dirty="0"/>
              <a:t>Jay </a:t>
            </a:r>
            <a:r>
              <a:rPr lang="en-US" sz="3200" dirty="0"/>
              <a:t>: designing, critical commentator and PPT coordinator </a:t>
            </a:r>
          </a:p>
          <a:p>
            <a:endParaRPr lang="en-US" dirty="0"/>
          </a:p>
        </p:txBody>
      </p:sp>
      <p:sp>
        <p:nvSpPr>
          <p:cNvPr id="8" name="TextBox 7">
            <a:extLst>
              <a:ext uri="{FF2B5EF4-FFF2-40B4-BE49-F238E27FC236}">
                <a16:creationId xmlns:a16="http://schemas.microsoft.com/office/drawing/2014/main" id="{DA3606DC-13A5-48E8-B45A-37AC8532207C}"/>
              </a:ext>
            </a:extLst>
          </p:cNvPr>
          <p:cNvSpPr txBox="1"/>
          <p:nvPr/>
        </p:nvSpPr>
        <p:spPr>
          <a:xfrm>
            <a:off x="5884859" y="3534408"/>
            <a:ext cx="5572125" cy="1846659"/>
          </a:xfrm>
          <a:prstGeom prst="rect">
            <a:avLst/>
          </a:prstGeom>
          <a:noFill/>
          <a:ln>
            <a:solidFill>
              <a:schemeClr val="tx1"/>
            </a:solidFill>
          </a:ln>
        </p:spPr>
        <p:txBody>
          <a:bodyPr wrap="square" rtlCol="0">
            <a:spAutoFit/>
          </a:bodyPr>
          <a:lstStyle/>
          <a:p>
            <a:pPr algn="ctr"/>
            <a:r>
              <a:rPr lang="en-US" sz="3200" b="1" dirty="0"/>
              <a:t>Mayank</a:t>
            </a:r>
            <a:r>
              <a:rPr lang="en-US" sz="3200" dirty="0"/>
              <a:t> : Gas system coding, critical commentator and PPT coordinator</a:t>
            </a:r>
          </a:p>
          <a:p>
            <a:endParaRPr lang="en-US" dirty="0"/>
          </a:p>
        </p:txBody>
      </p:sp>
    </p:spTree>
    <p:extLst>
      <p:ext uri="{BB962C8B-B14F-4D97-AF65-F5344CB8AC3E}">
        <p14:creationId xmlns:p14="http://schemas.microsoft.com/office/powerpoint/2010/main" val="3151934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75A8B-4D11-40FB-BB98-D6521EEDA8A1}"/>
              </a:ext>
            </a:extLst>
          </p:cNvPr>
          <p:cNvSpPr>
            <a:spLocks noGrp="1"/>
          </p:cNvSpPr>
          <p:nvPr>
            <p:ph type="title"/>
          </p:nvPr>
        </p:nvSpPr>
        <p:spPr>
          <a:xfrm>
            <a:off x="963085" y="304723"/>
            <a:ext cx="8596668" cy="1305002"/>
          </a:xfrm>
        </p:spPr>
        <p:txBody>
          <a:bodyPr>
            <a:normAutofit/>
          </a:bodyPr>
          <a:lstStyle/>
          <a:p>
            <a:pPr algn="ctr"/>
            <a:r>
              <a:rPr lang="en-US" sz="4800" b="1" dirty="0">
                <a:effectLst>
                  <a:outerShdw blurRad="38100" dist="38100" dir="2700000" algn="tl">
                    <a:srgbClr val="000000">
                      <a:alpha val="43137"/>
                    </a:srgbClr>
                  </a:outerShdw>
                </a:effectLst>
              </a:rPr>
              <a:t>REFERENCES</a:t>
            </a:r>
          </a:p>
        </p:txBody>
      </p:sp>
      <p:sp>
        <p:nvSpPr>
          <p:cNvPr id="3" name="Text Placeholder 2">
            <a:extLst>
              <a:ext uri="{FF2B5EF4-FFF2-40B4-BE49-F238E27FC236}">
                <a16:creationId xmlns:a16="http://schemas.microsoft.com/office/drawing/2014/main" id="{65F115F6-D042-4D56-BC86-43BE9E0EF506}"/>
              </a:ext>
            </a:extLst>
          </p:cNvPr>
          <p:cNvSpPr>
            <a:spLocks noGrp="1"/>
          </p:cNvSpPr>
          <p:nvPr>
            <p:ph type="body" idx="1"/>
          </p:nvPr>
        </p:nvSpPr>
        <p:spPr>
          <a:xfrm>
            <a:off x="1067860" y="2079523"/>
            <a:ext cx="8596668" cy="1720952"/>
          </a:xfrm>
        </p:spPr>
        <p:txBody>
          <a:bodyPr/>
          <a:lstStyle/>
          <a:p>
            <a:r>
              <a:rPr lang="en-US" dirty="0"/>
              <a:t>Articles on temperature sensor and science behind it</a:t>
            </a:r>
          </a:p>
          <a:p>
            <a:r>
              <a:rPr lang="en-US" dirty="0"/>
              <a:t>Articles on gas sensor and its working mechanism</a:t>
            </a:r>
          </a:p>
          <a:p>
            <a:r>
              <a:rPr lang="en-US" dirty="0"/>
              <a:t>Videos on setting up LCD screen in TinkerCAD and code</a:t>
            </a:r>
          </a:p>
        </p:txBody>
      </p:sp>
    </p:spTree>
    <p:extLst>
      <p:ext uri="{BB962C8B-B14F-4D97-AF65-F5344CB8AC3E}">
        <p14:creationId xmlns:p14="http://schemas.microsoft.com/office/powerpoint/2010/main" val="2285637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7B66A-231E-44B6-95FC-9E4E0B7E9473}"/>
              </a:ext>
            </a:extLst>
          </p:cNvPr>
          <p:cNvSpPr>
            <a:spLocks noGrp="1"/>
          </p:cNvSpPr>
          <p:nvPr>
            <p:ph type="title"/>
          </p:nvPr>
        </p:nvSpPr>
        <p:spPr>
          <a:xfrm>
            <a:off x="1163109" y="3343275"/>
            <a:ext cx="8596668" cy="1320800"/>
          </a:xfrm>
        </p:spPr>
        <p:txBody>
          <a:bodyPr/>
          <a:lstStyle/>
          <a:p>
            <a:pPr algn="ctr"/>
            <a:r>
              <a:rPr lang="en-US" b="1" dirty="0"/>
              <a:t>THANK YOU</a:t>
            </a:r>
          </a:p>
        </p:txBody>
      </p:sp>
    </p:spTree>
    <p:extLst>
      <p:ext uri="{BB962C8B-B14F-4D97-AF65-F5344CB8AC3E}">
        <p14:creationId xmlns:p14="http://schemas.microsoft.com/office/powerpoint/2010/main" val="368723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F189F-D6EF-43D2-B34D-11220AAFC8D4}"/>
              </a:ext>
            </a:extLst>
          </p:cNvPr>
          <p:cNvSpPr>
            <a:spLocks noGrp="1"/>
          </p:cNvSpPr>
          <p:nvPr>
            <p:ph type="title"/>
          </p:nvPr>
        </p:nvSpPr>
        <p:spPr/>
        <p:txBody>
          <a:bodyPr/>
          <a:lstStyle/>
          <a:p>
            <a:pPr algn="ctr"/>
            <a:r>
              <a:rPr lang="en-US" b="1" dirty="0"/>
              <a:t>THE PROBLEM…</a:t>
            </a:r>
          </a:p>
        </p:txBody>
      </p:sp>
      <p:sp>
        <p:nvSpPr>
          <p:cNvPr id="3" name="Content Placeholder 2">
            <a:extLst>
              <a:ext uri="{FF2B5EF4-FFF2-40B4-BE49-F238E27FC236}">
                <a16:creationId xmlns:a16="http://schemas.microsoft.com/office/drawing/2014/main" id="{09C43C19-EA9E-4C32-81E6-DDC45315DD31}"/>
              </a:ext>
            </a:extLst>
          </p:cNvPr>
          <p:cNvSpPr>
            <a:spLocks noGrp="1"/>
          </p:cNvSpPr>
          <p:nvPr>
            <p:ph idx="1"/>
          </p:nvPr>
        </p:nvSpPr>
        <p:spPr/>
        <p:txBody>
          <a:bodyPr/>
          <a:lstStyle/>
          <a:p>
            <a:pPr marL="0" indent="0">
              <a:buNone/>
            </a:pPr>
            <a:r>
              <a:rPr lang="en-US" sz="2800" b="1" dirty="0">
                <a:effectLst/>
                <a:latin typeface="Calibri" panose="020F0502020204030204" pitchFamily="34" charset="0"/>
                <a:ea typeface="Calibri" panose="020F0502020204030204" pitchFamily="34" charset="0"/>
                <a:cs typeface="Times New Roman" panose="02020603050405020304" pitchFamily="18" charset="0"/>
              </a:rPr>
              <a:t>If there is high amount of toxic gas in a room, we need a mechanism that would</a:t>
            </a:r>
            <a:endParaRPr lang="en-US" sz="2800" b="1" dirty="0">
              <a:latin typeface="Calibri" panose="020F0502020204030204" pitchFamily="34" charset="0"/>
              <a:ea typeface="Calibri" panose="020F0502020204030204" pitchFamily="34" charset="0"/>
              <a:cs typeface="Times New Roman" panose="02020603050405020304" pitchFamily="18" charset="0"/>
            </a:endParaRPr>
          </a:p>
          <a:p>
            <a:r>
              <a:rPr lang="en-US" sz="2800" b="1" dirty="0">
                <a:effectLst/>
                <a:latin typeface="Calibri" panose="020F0502020204030204" pitchFamily="34" charset="0"/>
                <a:ea typeface="Calibri" panose="020F0502020204030204" pitchFamily="34" charset="0"/>
                <a:cs typeface="Times New Roman" panose="02020603050405020304" pitchFamily="18" charset="0"/>
              </a:rPr>
              <a:t> Warn the people</a:t>
            </a:r>
          </a:p>
          <a:p>
            <a:r>
              <a:rPr lang="en-US" sz="2800" b="1" dirty="0">
                <a:latin typeface="Calibri" panose="020F0502020204030204" pitchFamily="34" charset="0"/>
                <a:ea typeface="Calibri" panose="020F0502020204030204" pitchFamily="34" charset="0"/>
                <a:cs typeface="Times New Roman" panose="02020603050405020304" pitchFamily="18" charset="0"/>
              </a:rPr>
              <a:t> Remove the toxic gas from the room</a:t>
            </a:r>
          </a:p>
          <a:p>
            <a:r>
              <a:rPr lang="en-US" sz="2800" b="1" dirty="0">
                <a:effectLst/>
                <a:latin typeface="Calibri" panose="020F0502020204030204" pitchFamily="34" charset="0"/>
                <a:ea typeface="Calibri" panose="020F0502020204030204" pitchFamily="34" charset="0"/>
                <a:cs typeface="Times New Roman" panose="02020603050405020304" pitchFamily="18" charset="0"/>
              </a:rPr>
              <a:t> Be automated</a:t>
            </a:r>
          </a:p>
          <a:p>
            <a:pPr marL="0" indent="0">
              <a:buNone/>
            </a:pPr>
            <a:endParaRPr lang="en-US" dirty="0"/>
          </a:p>
        </p:txBody>
      </p:sp>
      <p:pic>
        <p:nvPicPr>
          <p:cNvPr id="5" name="Picture 4">
            <a:extLst>
              <a:ext uri="{FF2B5EF4-FFF2-40B4-BE49-F238E27FC236}">
                <a16:creationId xmlns:a16="http://schemas.microsoft.com/office/drawing/2014/main" id="{D4CFCFEF-FA5D-4BFB-A18A-47908FA18852}"/>
              </a:ext>
            </a:extLst>
          </p:cNvPr>
          <p:cNvPicPr>
            <a:picLocks noChangeAspect="1"/>
          </p:cNvPicPr>
          <p:nvPr/>
        </p:nvPicPr>
        <p:blipFill rotWithShape="1">
          <a:blip r:embed="rId2">
            <a:extLst>
              <a:ext uri="{28A0092B-C50C-407E-A947-70E740481C1C}">
                <a14:useLocalDpi xmlns:a14="http://schemas.microsoft.com/office/drawing/2010/main" val="0"/>
              </a:ext>
            </a:extLst>
          </a:blip>
          <a:srcRect l="17840" t="17334" r="16728" b="18519"/>
          <a:stretch/>
        </p:blipFill>
        <p:spPr>
          <a:xfrm>
            <a:off x="6096000" y="4992721"/>
            <a:ext cx="1514475" cy="1484757"/>
          </a:xfrm>
          <a:prstGeom prst="rect">
            <a:avLst/>
          </a:prstGeom>
        </p:spPr>
      </p:pic>
      <p:pic>
        <p:nvPicPr>
          <p:cNvPr id="7" name="Picture 6">
            <a:extLst>
              <a:ext uri="{FF2B5EF4-FFF2-40B4-BE49-F238E27FC236}">
                <a16:creationId xmlns:a16="http://schemas.microsoft.com/office/drawing/2014/main" id="{63066DB5-E9F5-484A-ADB2-6490240A19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7998" y="4778408"/>
            <a:ext cx="2860295" cy="1913381"/>
          </a:xfrm>
          <a:prstGeom prst="rect">
            <a:avLst/>
          </a:prstGeom>
          <a:ln>
            <a:noFill/>
          </a:ln>
          <a:effectLst>
            <a:softEdge rad="112500"/>
          </a:effectLst>
        </p:spPr>
      </p:pic>
      <p:sp>
        <p:nvSpPr>
          <p:cNvPr id="4" name="TextBox 3">
            <a:extLst>
              <a:ext uri="{FF2B5EF4-FFF2-40B4-BE49-F238E27FC236}">
                <a16:creationId xmlns:a16="http://schemas.microsoft.com/office/drawing/2014/main" id="{35E37E0A-7882-4886-9457-8ED4E891804B}"/>
              </a:ext>
            </a:extLst>
          </p:cNvPr>
          <p:cNvSpPr txBox="1"/>
          <p:nvPr/>
        </p:nvSpPr>
        <p:spPr>
          <a:xfrm>
            <a:off x="1409699" y="1232030"/>
            <a:ext cx="7686676" cy="984885"/>
          </a:xfrm>
          <a:prstGeom prst="rect">
            <a:avLst/>
          </a:prstGeom>
          <a:noFill/>
        </p:spPr>
        <p:txBody>
          <a:bodyPr wrap="square" rtlCol="0">
            <a:spAutoFit/>
          </a:bodyPr>
          <a:lstStyle/>
          <a:p>
            <a:r>
              <a:rPr lang="en-US" sz="4000" dirty="0"/>
              <a:t>“</a:t>
            </a:r>
            <a:r>
              <a:rPr lang="en-US" sz="1800" dirty="0"/>
              <a:t> </a:t>
            </a:r>
            <a:r>
              <a:rPr lang="en-US" sz="1800" i="1" dirty="0">
                <a:solidFill>
                  <a:schemeClr val="tx1">
                    <a:lumMod val="50000"/>
                    <a:lumOff val="50000"/>
                  </a:schemeClr>
                </a:solidFill>
              </a:rPr>
              <a:t>IN INDIA, 2 PEOPLE DIE DUE TO GAS POISONING </a:t>
            </a:r>
            <a:r>
              <a:rPr lang="en-US" sz="1800" b="1" i="1" dirty="0">
                <a:solidFill>
                  <a:schemeClr val="tx1">
                    <a:lumMod val="50000"/>
                    <a:lumOff val="50000"/>
                  </a:schemeClr>
                </a:solidFill>
              </a:rPr>
              <a:t>EVERY DAY</a:t>
            </a:r>
            <a:r>
              <a:rPr lang="en-US" sz="1800" i="1" dirty="0">
                <a:solidFill>
                  <a:schemeClr val="tx1">
                    <a:lumMod val="50000"/>
                    <a:lumOff val="50000"/>
                  </a:schemeClr>
                </a:solidFill>
              </a:rPr>
              <a:t>. </a:t>
            </a:r>
            <a:r>
              <a:rPr lang="en-US" sz="4000" dirty="0"/>
              <a:t>”</a:t>
            </a:r>
            <a:endParaRPr lang="en-US" sz="1800" dirty="0"/>
          </a:p>
          <a:p>
            <a:endParaRPr lang="en-US" dirty="0"/>
          </a:p>
        </p:txBody>
      </p:sp>
    </p:spTree>
    <p:extLst>
      <p:ext uri="{BB962C8B-B14F-4D97-AF65-F5344CB8AC3E}">
        <p14:creationId xmlns:p14="http://schemas.microsoft.com/office/powerpoint/2010/main" val="1147701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0BB25-E591-46F8-AF3B-57688CD3808D}"/>
              </a:ext>
            </a:extLst>
          </p:cNvPr>
          <p:cNvSpPr>
            <a:spLocks noGrp="1"/>
          </p:cNvSpPr>
          <p:nvPr>
            <p:ph type="title"/>
          </p:nvPr>
        </p:nvSpPr>
        <p:spPr/>
        <p:txBody>
          <a:bodyPr/>
          <a:lstStyle/>
          <a:p>
            <a:pPr algn="ctr"/>
            <a:r>
              <a:rPr lang="en-US" b="1" dirty="0"/>
              <a:t>THE SOLUTION…</a:t>
            </a:r>
          </a:p>
        </p:txBody>
      </p:sp>
      <p:sp>
        <p:nvSpPr>
          <p:cNvPr id="3" name="Content Placeholder 2">
            <a:extLst>
              <a:ext uri="{FF2B5EF4-FFF2-40B4-BE49-F238E27FC236}">
                <a16:creationId xmlns:a16="http://schemas.microsoft.com/office/drawing/2014/main" id="{89F01C05-9365-4D08-BC7B-C55F921E0227}"/>
              </a:ext>
            </a:extLst>
          </p:cNvPr>
          <p:cNvSpPr>
            <a:spLocks noGrp="1"/>
          </p:cNvSpPr>
          <p:nvPr>
            <p:ph idx="1"/>
          </p:nvPr>
        </p:nvSpPr>
        <p:spPr>
          <a:xfrm>
            <a:off x="772584" y="1560514"/>
            <a:ext cx="8596668" cy="4583111"/>
          </a:xfrm>
        </p:spPr>
        <p:txBody>
          <a:bodyPr>
            <a:normAutofit/>
          </a:bodyPr>
          <a:lstStyle/>
          <a:p>
            <a:pPr marL="0" indent="0">
              <a:buNone/>
            </a:pPr>
            <a:r>
              <a:rPr lang="en-US" sz="2400" b="1" u="sng" dirty="0">
                <a:effectLst>
                  <a:outerShdw blurRad="38100" dist="38100" dir="2700000" algn="tl">
                    <a:srgbClr val="000000">
                      <a:alpha val="43137"/>
                    </a:srgbClr>
                  </a:outerShdw>
                </a:effectLst>
              </a:rPr>
              <a:t>An Automated Gas Exhauster</a:t>
            </a:r>
          </a:p>
          <a:p>
            <a:pPr marL="0" indent="0">
              <a:buNone/>
            </a:pPr>
            <a:endParaRPr lang="en-US" sz="2400" b="1" dirty="0"/>
          </a:p>
          <a:p>
            <a:r>
              <a:rPr lang="en-US" sz="2400" b="1" dirty="0"/>
              <a:t> Gives warning when there is potential toxic gas</a:t>
            </a:r>
          </a:p>
          <a:p>
            <a:r>
              <a:rPr lang="en-US" sz="2400" b="1" dirty="0"/>
              <a:t> Ejects out the toxic gas/smoke automatically</a:t>
            </a:r>
          </a:p>
          <a:p>
            <a:pPr marL="0" indent="0">
              <a:buNone/>
            </a:pPr>
            <a:endParaRPr lang="en-US" sz="2400" b="1" dirty="0"/>
          </a:p>
          <a:p>
            <a:pPr marL="0" indent="0">
              <a:buNone/>
            </a:pPr>
            <a:endParaRPr lang="en-US" sz="2400" b="1" dirty="0"/>
          </a:p>
          <a:p>
            <a:pPr marL="0" indent="0">
              <a:buNone/>
            </a:pPr>
            <a:endParaRPr lang="en-US" sz="2400" b="1" dirty="0"/>
          </a:p>
          <a:p>
            <a:r>
              <a:rPr lang="en-US" sz="2400" b="1" dirty="0"/>
              <a:t> </a:t>
            </a:r>
            <a:r>
              <a:rPr lang="en-US" sz="2400" b="1" dirty="0">
                <a:solidFill>
                  <a:srgbClr val="0070C0"/>
                </a:solidFill>
              </a:rPr>
              <a:t>Also works as temperature regulator</a:t>
            </a:r>
          </a:p>
        </p:txBody>
      </p:sp>
      <p:sp>
        <p:nvSpPr>
          <p:cNvPr id="4" name="Plus Sign 3">
            <a:extLst>
              <a:ext uri="{FF2B5EF4-FFF2-40B4-BE49-F238E27FC236}">
                <a16:creationId xmlns:a16="http://schemas.microsoft.com/office/drawing/2014/main" id="{9919C4B7-FB63-433B-8076-2C03A9139231}"/>
              </a:ext>
            </a:extLst>
          </p:cNvPr>
          <p:cNvSpPr/>
          <p:nvPr/>
        </p:nvSpPr>
        <p:spPr>
          <a:xfrm>
            <a:off x="2946573" y="3604419"/>
            <a:ext cx="1543050" cy="144541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6818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60E10-0F00-48DE-BFB4-E8C39A7F29FD}"/>
              </a:ext>
            </a:extLst>
          </p:cNvPr>
          <p:cNvSpPr>
            <a:spLocks noGrp="1"/>
          </p:cNvSpPr>
          <p:nvPr>
            <p:ph type="title"/>
          </p:nvPr>
        </p:nvSpPr>
        <p:spPr/>
        <p:txBody>
          <a:bodyPr/>
          <a:lstStyle/>
          <a:p>
            <a:pPr algn="ctr"/>
            <a:r>
              <a:rPr lang="en-US" b="1" dirty="0"/>
              <a:t>MECHANISM OF DEVICE</a:t>
            </a:r>
          </a:p>
        </p:txBody>
      </p:sp>
      <p:sp>
        <p:nvSpPr>
          <p:cNvPr id="3" name="Content Placeholder 2">
            <a:extLst>
              <a:ext uri="{FF2B5EF4-FFF2-40B4-BE49-F238E27FC236}">
                <a16:creationId xmlns:a16="http://schemas.microsoft.com/office/drawing/2014/main" id="{4AED8634-82F6-4F8D-81AA-EF20E5A48B37}"/>
              </a:ext>
            </a:extLst>
          </p:cNvPr>
          <p:cNvSpPr>
            <a:spLocks noGrp="1"/>
          </p:cNvSpPr>
          <p:nvPr>
            <p:ph idx="1"/>
          </p:nvPr>
        </p:nvSpPr>
        <p:spPr/>
        <p:txBody>
          <a:bodyPr>
            <a:normAutofit/>
          </a:bodyPr>
          <a:lstStyle/>
          <a:p>
            <a:pPr marL="0" indent="0">
              <a:buNone/>
            </a:pPr>
            <a:r>
              <a:rPr lang="en-US" sz="2000" dirty="0"/>
              <a:t>There are two major functions of the device –</a:t>
            </a:r>
          </a:p>
          <a:p>
            <a:pPr marL="0" indent="0">
              <a:buNone/>
            </a:pPr>
            <a:endParaRPr lang="en-US" sz="2000" dirty="0"/>
          </a:p>
          <a:p>
            <a:pPr marL="457200" indent="-457200">
              <a:buAutoNum type="arabicPeriod"/>
            </a:pPr>
            <a:r>
              <a:rPr lang="en-US" sz="2000" dirty="0"/>
              <a:t>Toxic gas removal</a:t>
            </a:r>
          </a:p>
          <a:p>
            <a:pPr marL="457200" indent="-457200">
              <a:buAutoNum type="arabicPeriod"/>
            </a:pPr>
            <a:r>
              <a:rPr lang="en-US" sz="2000" dirty="0"/>
              <a:t> Temperature regulation</a:t>
            </a:r>
          </a:p>
        </p:txBody>
      </p:sp>
    </p:spTree>
    <p:extLst>
      <p:ext uri="{BB962C8B-B14F-4D97-AF65-F5344CB8AC3E}">
        <p14:creationId xmlns:p14="http://schemas.microsoft.com/office/powerpoint/2010/main" val="1411934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C32DD-2553-4149-8993-CCB2B185225F}"/>
              </a:ext>
            </a:extLst>
          </p:cNvPr>
          <p:cNvSpPr>
            <a:spLocks noGrp="1"/>
          </p:cNvSpPr>
          <p:nvPr>
            <p:ph type="title"/>
          </p:nvPr>
        </p:nvSpPr>
        <p:spPr/>
        <p:txBody>
          <a:bodyPr/>
          <a:lstStyle/>
          <a:p>
            <a:r>
              <a:rPr lang="en-US" dirty="0"/>
              <a:t>Prescribed levels of gases at home</a:t>
            </a:r>
          </a:p>
        </p:txBody>
      </p:sp>
      <p:graphicFrame>
        <p:nvGraphicFramePr>
          <p:cNvPr id="4" name="Table 3">
            <a:extLst>
              <a:ext uri="{FF2B5EF4-FFF2-40B4-BE49-F238E27FC236}">
                <a16:creationId xmlns:a16="http://schemas.microsoft.com/office/drawing/2014/main" id="{BCE1D57D-0217-4135-9725-CAF2E0D010A4}"/>
              </a:ext>
            </a:extLst>
          </p:cNvPr>
          <p:cNvGraphicFramePr>
            <a:graphicFrameLocks/>
          </p:cNvGraphicFramePr>
          <p:nvPr>
            <p:extLst>
              <p:ext uri="{D42A27DB-BD31-4B8C-83A1-F6EECF244321}">
                <p14:modId xmlns:p14="http://schemas.microsoft.com/office/powerpoint/2010/main" val="2416101240"/>
              </p:ext>
            </p:extLst>
          </p:nvPr>
        </p:nvGraphicFramePr>
        <p:xfrm>
          <a:off x="1825962" y="1574800"/>
          <a:ext cx="6858000" cy="3708400"/>
        </p:xfrm>
        <a:graphic>
          <a:graphicData uri="http://schemas.openxmlformats.org/drawingml/2006/table">
            <a:tbl>
              <a:tblPr firstRow="1" bandRow="1">
                <a:tableStyleId>{5940675A-B579-460E-94D1-54222C63F5DA}</a:tableStyleId>
              </a:tblPr>
              <a:tblGrid>
                <a:gridCol w="3429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tblGrid>
              <a:tr h="741680">
                <a:tc>
                  <a:txBody>
                    <a:bodyPr/>
                    <a:lstStyle/>
                    <a:p>
                      <a:r>
                        <a:rPr lang="en-US" altLang="en-US" dirty="0"/>
                        <a:t>Gases</a:t>
                      </a:r>
                    </a:p>
                  </a:txBody>
                  <a:tcPr/>
                </a:tc>
                <a:tc>
                  <a:txBody>
                    <a:bodyPr/>
                    <a:lstStyle/>
                    <a:p>
                      <a:r>
                        <a:rPr lang="en-US" altLang="en-US" dirty="0"/>
                        <a:t>Concentration(for max 1 HR at once in a year)</a:t>
                      </a:r>
                    </a:p>
                  </a:txBody>
                  <a:tcPr/>
                </a:tc>
                <a:extLst>
                  <a:ext uri="{0D108BD9-81ED-4DB2-BD59-A6C34878D82A}">
                    <a16:rowId xmlns:a16="http://schemas.microsoft.com/office/drawing/2014/main" val="10000"/>
                  </a:ext>
                </a:extLst>
              </a:tr>
              <a:tr h="741680">
                <a:tc>
                  <a:txBody>
                    <a:bodyPr/>
                    <a:lstStyle/>
                    <a:p>
                      <a:r>
                        <a:rPr lang="en-US" altLang="en-US"/>
                        <a:t>CO</a:t>
                      </a:r>
                    </a:p>
                  </a:txBody>
                  <a:tcPr/>
                </a:tc>
                <a:tc>
                  <a:txBody>
                    <a:bodyPr/>
                    <a:lstStyle/>
                    <a:p>
                      <a:r>
                        <a:rPr lang="en-US" altLang="en-US" dirty="0"/>
                        <a:t>9ppm</a:t>
                      </a:r>
                    </a:p>
                  </a:txBody>
                  <a:tcPr/>
                </a:tc>
                <a:extLst>
                  <a:ext uri="{0D108BD9-81ED-4DB2-BD59-A6C34878D82A}">
                    <a16:rowId xmlns:a16="http://schemas.microsoft.com/office/drawing/2014/main" val="10001"/>
                  </a:ext>
                </a:extLst>
              </a:tr>
              <a:tr h="741680">
                <a:tc>
                  <a:txBody>
                    <a:bodyPr/>
                    <a:lstStyle/>
                    <a:p>
                      <a:r>
                        <a:rPr lang="en-US" altLang="en-US"/>
                        <a:t>SO2</a:t>
                      </a:r>
                    </a:p>
                  </a:txBody>
                  <a:tcPr/>
                </a:tc>
                <a:tc>
                  <a:txBody>
                    <a:bodyPr/>
                    <a:lstStyle/>
                    <a:p>
                      <a:r>
                        <a:rPr lang="en-US" altLang="en-US"/>
                        <a:t>75ppb</a:t>
                      </a:r>
                    </a:p>
                  </a:txBody>
                  <a:tcPr/>
                </a:tc>
                <a:extLst>
                  <a:ext uri="{0D108BD9-81ED-4DB2-BD59-A6C34878D82A}">
                    <a16:rowId xmlns:a16="http://schemas.microsoft.com/office/drawing/2014/main" val="10002"/>
                  </a:ext>
                </a:extLst>
              </a:tr>
              <a:tr h="741680">
                <a:tc>
                  <a:txBody>
                    <a:bodyPr/>
                    <a:lstStyle/>
                    <a:p>
                      <a:r>
                        <a:rPr lang="en-US" altLang="en-US"/>
                        <a:t>NOx</a:t>
                      </a:r>
                    </a:p>
                  </a:txBody>
                  <a:tcPr/>
                </a:tc>
                <a:tc>
                  <a:txBody>
                    <a:bodyPr/>
                    <a:lstStyle/>
                    <a:p>
                      <a:r>
                        <a:rPr lang="en-US" altLang="en-US"/>
                        <a:t>100ppb</a:t>
                      </a:r>
                    </a:p>
                  </a:txBody>
                  <a:tcPr/>
                </a:tc>
                <a:extLst>
                  <a:ext uri="{0D108BD9-81ED-4DB2-BD59-A6C34878D82A}">
                    <a16:rowId xmlns:a16="http://schemas.microsoft.com/office/drawing/2014/main" val="10003"/>
                  </a:ext>
                </a:extLst>
              </a:tr>
              <a:tr h="741680">
                <a:tc>
                  <a:txBody>
                    <a:bodyPr/>
                    <a:lstStyle/>
                    <a:p>
                      <a:r>
                        <a:rPr lang="en-US" altLang="en-US" dirty="0"/>
                        <a:t>CO2</a:t>
                      </a:r>
                    </a:p>
                  </a:txBody>
                  <a:tcPr/>
                </a:tc>
                <a:tc>
                  <a:txBody>
                    <a:bodyPr/>
                    <a:lstStyle/>
                    <a:p>
                      <a:r>
                        <a:rPr lang="en-US" altLang="en-US" dirty="0"/>
                        <a:t>250-350ppm</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60521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3C1F-B6C6-44D0-A5E2-87AC98385FAE}"/>
              </a:ext>
            </a:extLst>
          </p:cNvPr>
          <p:cNvSpPr>
            <a:spLocks noGrp="1"/>
          </p:cNvSpPr>
          <p:nvPr>
            <p:ph type="title"/>
          </p:nvPr>
        </p:nvSpPr>
        <p:spPr/>
        <p:txBody>
          <a:bodyPr/>
          <a:lstStyle/>
          <a:p>
            <a:r>
              <a:rPr lang="en-US" dirty="0"/>
              <a:t>GAS SENSOR</a:t>
            </a:r>
          </a:p>
        </p:txBody>
      </p:sp>
      <p:sp>
        <p:nvSpPr>
          <p:cNvPr id="3" name="Content Placeholder 2">
            <a:extLst>
              <a:ext uri="{FF2B5EF4-FFF2-40B4-BE49-F238E27FC236}">
                <a16:creationId xmlns:a16="http://schemas.microsoft.com/office/drawing/2014/main" id="{6F496A47-22BA-4D6E-BC06-6006879A3C03}"/>
              </a:ext>
            </a:extLst>
          </p:cNvPr>
          <p:cNvSpPr>
            <a:spLocks noGrp="1"/>
          </p:cNvSpPr>
          <p:nvPr>
            <p:ph idx="1"/>
          </p:nvPr>
        </p:nvSpPr>
        <p:spPr>
          <a:xfrm>
            <a:off x="677334" y="1381400"/>
            <a:ext cx="8596668" cy="5343250"/>
          </a:xfrm>
        </p:spPr>
        <p:txBody>
          <a:bodyPr>
            <a:normAutofit lnSpcReduction="10000"/>
          </a:bodyPr>
          <a:lstStyle/>
          <a:p>
            <a:pPr marL="0" indent="0">
              <a:buNone/>
            </a:pPr>
            <a:r>
              <a:rPr lang="en-US" sz="2400" b="1" dirty="0"/>
              <a:t>Most commonly used sensor – Metal oxide type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000" b="1" dirty="0"/>
              <a:t>When the sensor is placed in the toxic or combustible gases environment, this reducing gas (orange color) reacts with the adsorbed oxygen particles and breaks the chemical bond between oxygen and free electrons thus releasing the free electrons. As the free electrons are back to its initial position they can now conduct current, this conduction will be proportional the amount of free electrons available in SnO2</a:t>
            </a:r>
          </a:p>
        </p:txBody>
      </p:sp>
      <p:pic>
        <p:nvPicPr>
          <p:cNvPr id="4" name="Picture 3">
            <a:extLst>
              <a:ext uri="{FF2B5EF4-FFF2-40B4-BE49-F238E27FC236}">
                <a16:creationId xmlns:a16="http://schemas.microsoft.com/office/drawing/2014/main" id="{816D14A1-5FC6-41C2-9E44-FC52A73969F9}"/>
              </a:ext>
            </a:extLst>
          </p:cNvPr>
          <p:cNvPicPr>
            <a:picLocks/>
          </p:cNvPicPr>
          <p:nvPr/>
        </p:nvPicPr>
        <p:blipFill rotWithShape="1">
          <a:blip r:embed="rId2"/>
          <a:srcRect t="6268"/>
          <a:stretch/>
        </p:blipFill>
        <p:spPr>
          <a:xfrm>
            <a:off x="1249747" y="2190750"/>
            <a:ext cx="3074603" cy="2066925"/>
          </a:xfrm>
          <a:prstGeom prst="rect">
            <a:avLst/>
          </a:prstGeom>
        </p:spPr>
      </p:pic>
      <p:pic>
        <p:nvPicPr>
          <p:cNvPr id="5" name="Picture 4">
            <a:extLst>
              <a:ext uri="{FF2B5EF4-FFF2-40B4-BE49-F238E27FC236}">
                <a16:creationId xmlns:a16="http://schemas.microsoft.com/office/drawing/2014/main" id="{1C3E2F25-4A05-439B-A855-178F871C681E}"/>
              </a:ext>
            </a:extLst>
          </p:cNvPr>
          <p:cNvPicPr>
            <a:picLocks/>
          </p:cNvPicPr>
          <p:nvPr/>
        </p:nvPicPr>
        <p:blipFill>
          <a:blip r:embed="rId3"/>
          <a:stretch>
            <a:fillRect/>
          </a:stretch>
        </p:blipFill>
        <p:spPr>
          <a:xfrm>
            <a:off x="5156644" y="1930400"/>
            <a:ext cx="3806382" cy="2228418"/>
          </a:xfrm>
          <a:prstGeom prst="rect">
            <a:avLst/>
          </a:prstGeom>
        </p:spPr>
      </p:pic>
    </p:spTree>
    <p:extLst>
      <p:ext uri="{BB962C8B-B14F-4D97-AF65-F5344CB8AC3E}">
        <p14:creationId xmlns:p14="http://schemas.microsoft.com/office/powerpoint/2010/main" val="2067277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BB807F-C9F0-4867-8076-AC04B6EBB008}"/>
              </a:ext>
            </a:extLst>
          </p:cNvPr>
          <p:cNvSpPr>
            <a:spLocks noGrp="1"/>
          </p:cNvSpPr>
          <p:nvPr>
            <p:ph idx="1"/>
          </p:nvPr>
        </p:nvSpPr>
        <p:spPr>
          <a:xfrm>
            <a:off x="1153584" y="2341564"/>
            <a:ext cx="8596668" cy="3880773"/>
          </a:xfrm>
        </p:spPr>
        <p:txBody>
          <a:bodyPr/>
          <a:lstStyle/>
          <a:p>
            <a:pPr marL="0" indent="0" algn="ctr">
              <a:buNone/>
            </a:pPr>
            <a:r>
              <a:rPr lang="en-US" sz="2800" b="1" dirty="0"/>
              <a:t>The voltage that the sensor outputs changes accordingly to the smoke/gas level that exists in the atmosphere. The sensor outputs a voltage that is proportional to the concentration of smoke/gas.</a:t>
            </a:r>
          </a:p>
          <a:p>
            <a:pPr marL="0" indent="0">
              <a:buNone/>
            </a:pPr>
            <a:endParaRPr lang="en-US" dirty="0"/>
          </a:p>
        </p:txBody>
      </p:sp>
    </p:spTree>
    <p:extLst>
      <p:ext uri="{BB962C8B-B14F-4D97-AF65-F5344CB8AC3E}">
        <p14:creationId xmlns:p14="http://schemas.microsoft.com/office/powerpoint/2010/main" val="1319386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66773-4A67-4EB8-A8FC-CFCD57BA0BF1}"/>
              </a:ext>
            </a:extLst>
          </p:cNvPr>
          <p:cNvSpPr>
            <a:spLocks noGrp="1"/>
          </p:cNvSpPr>
          <p:nvPr>
            <p:ph type="title"/>
          </p:nvPr>
        </p:nvSpPr>
        <p:spPr/>
        <p:txBody>
          <a:bodyPr/>
          <a:lstStyle/>
          <a:p>
            <a:r>
              <a:rPr lang="en-US" b="1" dirty="0"/>
              <a:t>TEMPERATURE SENSOR</a:t>
            </a:r>
          </a:p>
        </p:txBody>
      </p:sp>
      <p:sp>
        <p:nvSpPr>
          <p:cNvPr id="3" name="Content Placeholder 2">
            <a:extLst>
              <a:ext uri="{FF2B5EF4-FFF2-40B4-BE49-F238E27FC236}">
                <a16:creationId xmlns:a16="http://schemas.microsoft.com/office/drawing/2014/main" id="{750637B5-BA07-4CE3-92FF-624C341A83F3}"/>
              </a:ext>
            </a:extLst>
          </p:cNvPr>
          <p:cNvSpPr>
            <a:spLocks noGrp="1"/>
          </p:cNvSpPr>
          <p:nvPr>
            <p:ph idx="1"/>
          </p:nvPr>
        </p:nvSpPr>
        <p:spPr>
          <a:xfrm>
            <a:off x="677334" y="3362325"/>
            <a:ext cx="8596668" cy="3362325"/>
          </a:xfrm>
        </p:spPr>
        <p:txBody>
          <a:bodyPr/>
          <a:lstStyle/>
          <a:p>
            <a:pPr marL="0" indent="0">
              <a:buNone/>
            </a:pPr>
            <a:endParaRPr lang="en-US" dirty="0"/>
          </a:p>
          <a:p>
            <a:pPr marL="0" indent="0">
              <a:buNone/>
            </a:pPr>
            <a:r>
              <a:rPr lang="en-US" sz="2400" b="1" dirty="0"/>
              <a:t>Measures temperature through electric signals.</a:t>
            </a:r>
          </a:p>
          <a:p>
            <a:pPr marL="0" indent="0">
              <a:buNone/>
            </a:pPr>
            <a:r>
              <a:rPr lang="en-US" sz="2400" b="1" dirty="0"/>
              <a:t>Most common type - thermocouple</a:t>
            </a:r>
          </a:p>
        </p:txBody>
      </p:sp>
      <p:pic>
        <p:nvPicPr>
          <p:cNvPr id="4" name="Picture 3">
            <a:extLst>
              <a:ext uri="{FF2B5EF4-FFF2-40B4-BE49-F238E27FC236}">
                <a16:creationId xmlns:a16="http://schemas.microsoft.com/office/drawing/2014/main" id="{8E653645-D1FF-4AF8-91DA-DACF5C73D857}"/>
              </a:ext>
            </a:extLst>
          </p:cNvPr>
          <p:cNvPicPr>
            <a:picLocks/>
          </p:cNvPicPr>
          <p:nvPr/>
        </p:nvPicPr>
        <p:blipFill>
          <a:blip r:embed="rId2"/>
          <a:stretch>
            <a:fillRect/>
          </a:stretch>
        </p:blipFill>
        <p:spPr>
          <a:xfrm>
            <a:off x="3510256" y="1270000"/>
            <a:ext cx="3456988" cy="2290727"/>
          </a:xfrm>
          <a:prstGeom prst="rect">
            <a:avLst/>
          </a:prstGeom>
        </p:spPr>
      </p:pic>
    </p:spTree>
    <p:extLst>
      <p:ext uri="{BB962C8B-B14F-4D97-AF65-F5344CB8AC3E}">
        <p14:creationId xmlns:p14="http://schemas.microsoft.com/office/powerpoint/2010/main" val="32307837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9594E5758B2F4FA8A5780CA457F572" ma:contentTypeVersion="13" ma:contentTypeDescription="Create a new document." ma:contentTypeScope="" ma:versionID="ea745e93becf49a76de12a165480da8d">
  <xsd:schema xmlns:xsd="http://www.w3.org/2001/XMLSchema" xmlns:xs="http://www.w3.org/2001/XMLSchema" xmlns:p="http://schemas.microsoft.com/office/2006/metadata/properties" xmlns:ns2="ffa34a1b-979e-45f0-8abc-6ec382118230" xmlns:ns3="49a624f3-5d4b-4f43-98a1-3f2cc95a491e" targetNamespace="http://schemas.microsoft.com/office/2006/metadata/properties" ma:root="true" ma:fieldsID="e9941c5d56a08c37d623b599b1582f71" ns2:_="" ns3:_="">
    <xsd:import namespace="ffa34a1b-979e-45f0-8abc-6ec382118230"/>
    <xsd:import namespace="49a624f3-5d4b-4f43-98a1-3f2cc95a491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a34a1b-979e-45f0-8abc-6ec3821182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9a624f3-5d4b-4f43-98a1-3f2cc95a491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0667C4A-5C03-4CC1-BCE1-E2BD8DC63056}"/>
</file>

<file path=customXml/itemProps2.xml><?xml version="1.0" encoding="utf-8"?>
<ds:datastoreItem xmlns:ds="http://schemas.openxmlformats.org/officeDocument/2006/customXml" ds:itemID="{40055E62-9C26-410C-B27B-AF67887D28B1}"/>
</file>

<file path=customXml/itemProps3.xml><?xml version="1.0" encoding="utf-8"?>
<ds:datastoreItem xmlns:ds="http://schemas.openxmlformats.org/officeDocument/2006/customXml" ds:itemID="{6DE4554F-86ED-4C1B-B04C-A26A0CD9C824}"/>
</file>

<file path=docProps/app.xml><?xml version="1.0" encoding="utf-8"?>
<Properties xmlns="http://schemas.openxmlformats.org/officeDocument/2006/extended-properties" xmlns:vt="http://schemas.openxmlformats.org/officeDocument/2006/docPropsVTypes">
  <Template>Facet</Template>
  <TotalTime>274</TotalTime>
  <Words>744</Words>
  <Application>Microsoft Office PowerPoint</Application>
  <PresentationFormat>Widescreen</PresentationFormat>
  <Paragraphs>114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Trebuchet MS</vt:lpstr>
      <vt:lpstr>Wingdings 3</vt:lpstr>
      <vt:lpstr>Facet</vt:lpstr>
      <vt:lpstr> AUTOMATED GAS EXHAUSTER AND TEMPERATURE SENSOR</vt:lpstr>
      <vt:lpstr>CONTENT</vt:lpstr>
      <vt:lpstr>THE PROBLEM…</vt:lpstr>
      <vt:lpstr>THE SOLUTION…</vt:lpstr>
      <vt:lpstr>MECHANISM OF DEVICE</vt:lpstr>
      <vt:lpstr>Prescribed levels of gases at home</vt:lpstr>
      <vt:lpstr>GAS SENSOR</vt:lpstr>
      <vt:lpstr>PowerPoint Presentation</vt:lpstr>
      <vt:lpstr>TEMPERATURE SENSOR</vt:lpstr>
      <vt:lpstr>SEEBECK EFFECT</vt:lpstr>
      <vt:lpstr>GREATER SCOPE OF THE DEVICE</vt:lpstr>
      <vt:lpstr>APPLICATIONS…</vt:lpstr>
      <vt:lpstr>DIAGRAM</vt:lpstr>
      <vt:lpstr>PowerPoint Presentation</vt:lpstr>
      <vt:lpstr>LINK FOR THE TINKERCAD CIRCUIT</vt:lpstr>
      <vt:lpstr>GAS SENSOR STRUCTURE</vt:lpstr>
      <vt:lpstr>TEMPERATURE SENSOR</vt:lpstr>
      <vt:lpstr>LIMITATIONS</vt:lpstr>
      <vt:lpstr>ASSUMPTIONS</vt:lpstr>
      <vt:lpstr>CONTRIBUTIONS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SMOKE EXHAUSTER</dc:title>
  <dc:creator>Binay Bhattacharya</dc:creator>
  <cp:lastModifiedBy>Binay Bhattacharya</cp:lastModifiedBy>
  <cp:revision>21</cp:revision>
  <dcterms:created xsi:type="dcterms:W3CDTF">2021-06-06T14:34:45Z</dcterms:created>
  <dcterms:modified xsi:type="dcterms:W3CDTF">2021-06-24T10:14:08Z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0x0101005B9594E5758B2F4FA8A5780CA457F572</vt:lpwstr>
  </property>
</Properties>
</file>