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403510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955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340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1962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16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993979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3986874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184294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9577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FCFB6-5CD8-4258-BFD7-615B655BFB4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53713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FCFB6-5CD8-4258-BFD7-615B655BFB4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38789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FCFB6-5CD8-4258-BFD7-615B655BFB4C}"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00473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FCFB6-5CD8-4258-BFD7-615B655BFB4C}"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166728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FCFB6-5CD8-4258-BFD7-615B655BFB4C}"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389296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FFCFB6-5CD8-4258-BFD7-615B655BFB4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8B18C-8E9C-4616-9D5D-4AB5D332FF25}" type="slidenum">
              <a:rPr lang="en-IN" smtClean="0"/>
              <a:t>‹#›</a:t>
            </a:fld>
            <a:endParaRPr lang="en-IN"/>
          </a:p>
        </p:txBody>
      </p:sp>
    </p:spTree>
    <p:extLst>
      <p:ext uri="{BB962C8B-B14F-4D97-AF65-F5344CB8AC3E}">
        <p14:creationId xmlns:p14="http://schemas.microsoft.com/office/powerpoint/2010/main" val="20536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8B18C-8E9C-4616-9D5D-4AB5D332FF25}" type="slidenum">
              <a:rPr lang="en-IN" smtClean="0"/>
              <a:t>‹#›</a:t>
            </a:fld>
            <a:endParaRPr lang="en-IN"/>
          </a:p>
        </p:txBody>
      </p:sp>
      <p:sp>
        <p:nvSpPr>
          <p:cNvPr id="5" name="Date Placeholder 4"/>
          <p:cNvSpPr>
            <a:spLocks noGrp="1"/>
          </p:cNvSpPr>
          <p:nvPr>
            <p:ph type="dt" sz="half" idx="10"/>
          </p:nvPr>
        </p:nvSpPr>
        <p:spPr/>
        <p:txBody>
          <a:bodyPr/>
          <a:lstStyle/>
          <a:p>
            <a:fld id="{70FFCFB6-5CD8-4258-BFD7-615B655BFB4C}" type="datetimeFigureOut">
              <a:rPr lang="en-IN" smtClean="0"/>
              <a:t>02-12-2023</a:t>
            </a:fld>
            <a:endParaRPr lang="en-IN"/>
          </a:p>
        </p:txBody>
      </p:sp>
    </p:spTree>
    <p:extLst>
      <p:ext uri="{BB962C8B-B14F-4D97-AF65-F5344CB8AC3E}">
        <p14:creationId xmlns:p14="http://schemas.microsoft.com/office/powerpoint/2010/main" val="358302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FFCFB6-5CD8-4258-BFD7-615B655BFB4C}" type="datetimeFigureOut">
              <a:rPr lang="en-IN" smtClean="0"/>
              <a:t>02-12-2023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A8B18C-8E9C-4616-9D5D-4AB5D332FF25}" type="slidenum">
              <a:rPr lang="en-IN" smtClean="0"/>
              <a:t>‹#›</a:t>
            </a:fld>
            <a:endParaRPr lang="en-IN"/>
          </a:p>
        </p:txBody>
      </p:sp>
    </p:spTree>
    <p:extLst>
      <p:ext uri="{BB962C8B-B14F-4D97-AF65-F5344CB8AC3E}">
        <p14:creationId xmlns:p14="http://schemas.microsoft.com/office/powerpoint/2010/main" val="24060130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507E-CBD9-E0A5-633A-F03DF1387B13}"/>
              </a:ext>
            </a:extLst>
          </p:cNvPr>
          <p:cNvSpPr>
            <a:spLocks noGrp="1"/>
          </p:cNvSpPr>
          <p:nvPr>
            <p:ph type="ctrTitle"/>
          </p:nvPr>
        </p:nvSpPr>
        <p:spPr>
          <a:xfrm>
            <a:off x="1507067" y="1984016"/>
            <a:ext cx="7766936" cy="1646302"/>
          </a:xfrm>
        </p:spPr>
        <p:txBody>
          <a:bodyPr/>
          <a:lstStyle/>
          <a:p>
            <a:pPr algn="ctr"/>
            <a:r>
              <a:rPr lang="en-US" sz="3200" b="1" kern="0" dirty="0">
                <a:solidFill>
                  <a:srgbClr val="000000"/>
                </a:solidFill>
                <a:effectLst/>
                <a:latin typeface="Bodoni MT" panose="02070603080606020203" pitchFamily="18" charset="0"/>
                <a:ea typeface="Calibri" panose="020F0502020204030204" pitchFamily="34" charset="0"/>
                <a:cs typeface="Times New Roman" panose="02020603050405020304" pitchFamily="18" charset="0"/>
              </a:rPr>
              <a:t>Decoding the Depths: A Holistic Exploration of Mental Health in India (1990-2022)</a:t>
            </a:r>
            <a:endParaRPr lang="en-IN" sz="3200" dirty="0">
              <a:latin typeface="Bodoni MT" panose="02070603080606020203" pitchFamily="18" charset="0"/>
            </a:endParaRPr>
          </a:p>
        </p:txBody>
      </p:sp>
      <p:sp>
        <p:nvSpPr>
          <p:cNvPr id="3" name="Subtitle 2">
            <a:extLst>
              <a:ext uri="{FF2B5EF4-FFF2-40B4-BE49-F238E27FC236}">
                <a16:creationId xmlns:a16="http://schemas.microsoft.com/office/drawing/2014/main" id="{8703B326-7C5A-F633-C92E-B04F94C6ECD9}"/>
              </a:ext>
            </a:extLst>
          </p:cNvPr>
          <p:cNvSpPr>
            <a:spLocks noGrp="1"/>
          </p:cNvSpPr>
          <p:nvPr>
            <p:ph type="subTitle" idx="1"/>
          </p:nvPr>
        </p:nvSpPr>
        <p:spPr/>
        <p:txBody>
          <a:bodyPr/>
          <a:lstStyle/>
          <a:p>
            <a:pPr algn="ctr"/>
            <a:r>
              <a:rPr lang="en-IN" dirty="0"/>
              <a:t>By: Aryan Sood(E23MCAG0047)</a:t>
            </a:r>
          </a:p>
          <a:p>
            <a:pPr algn="ctr"/>
            <a:r>
              <a:rPr lang="en-IN" dirty="0"/>
              <a:t>Shruti Pathak(E23MCAG0033)</a:t>
            </a:r>
          </a:p>
        </p:txBody>
      </p:sp>
    </p:spTree>
    <p:extLst>
      <p:ext uri="{BB962C8B-B14F-4D97-AF65-F5344CB8AC3E}">
        <p14:creationId xmlns:p14="http://schemas.microsoft.com/office/powerpoint/2010/main" val="3178671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F67A-4D74-7275-7B1C-7425CB0D8E7D}"/>
              </a:ext>
            </a:extLst>
          </p:cNvPr>
          <p:cNvSpPr>
            <a:spLocks noGrp="1"/>
          </p:cNvSpPr>
          <p:nvPr>
            <p:ph type="title"/>
          </p:nvPr>
        </p:nvSpPr>
        <p:spPr/>
        <p:txBody>
          <a:bodyPr>
            <a:normAutofit/>
          </a:bodyPr>
          <a:lstStyle/>
          <a:p>
            <a:r>
              <a:rPr lang="en-IN" sz="3800" dirty="0"/>
              <a:t>Introduction</a:t>
            </a:r>
          </a:p>
        </p:txBody>
      </p:sp>
      <p:sp>
        <p:nvSpPr>
          <p:cNvPr id="3" name="Content Placeholder 2">
            <a:extLst>
              <a:ext uri="{FF2B5EF4-FFF2-40B4-BE49-F238E27FC236}">
                <a16:creationId xmlns:a16="http://schemas.microsoft.com/office/drawing/2014/main" id="{8B8B544F-E971-8B52-0440-B3744B99BFB1}"/>
              </a:ext>
            </a:extLst>
          </p:cNvPr>
          <p:cNvSpPr>
            <a:spLocks noGrp="1"/>
          </p:cNvSpPr>
          <p:nvPr>
            <p:ph idx="1"/>
          </p:nvPr>
        </p:nvSpPr>
        <p:spPr/>
        <p:txBody>
          <a:bodyPr>
            <a:normAutofit/>
          </a:bodyPr>
          <a:lstStyle/>
          <a:p>
            <a:pPr marL="0" indent="0" algn="just">
              <a:buNone/>
            </a:pPr>
            <a:r>
              <a:rPr lang="en-IN" sz="1500" dirty="0">
                <a:solidFill>
                  <a:srgbClr val="000000"/>
                </a:solidFill>
                <a:effectLst/>
                <a:latin typeface="Times New Roman" panose="02020603050405020304" pitchFamily="18" charset="0"/>
                <a:ea typeface="Times New Roman" panose="02020603050405020304" pitchFamily="18" charset="0"/>
              </a:rPr>
              <a:t>This report focuses on the versatile landscape of mental health, decrypting the sophisticated tapestry of factors that are responsible for the quality of life of an individual across the nation. WHO estimated that globally over 450 million people suffer from mental disorders. Currently, mental and behavioural disorders account for about 12 percent of the global burden of diseases.[2] By thoroughly studying data from 1990 to 2022, this report aims to interpret various trends, patterns, and the impact of economic, cultural, and healthcare variables on different mental health disorders.</a:t>
            </a:r>
          </a:p>
          <a:p>
            <a:pPr marL="0" indent="0" algn="just">
              <a:buNone/>
            </a:pPr>
            <a:r>
              <a:rPr lang="en-IN" sz="1500" dirty="0">
                <a:solidFill>
                  <a:srgbClr val="000000"/>
                </a:solidFill>
                <a:effectLst/>
                <a:latin typeface="Times New Roman" panose="02020603050405020304" pitchFamily="18" charset="0"/>
                <a:ea typeface="Times New Roman" panose="02020603050405020304" pitchFamily="18" charset="0"/>
              </a:rPr>
              <a:t>Through a very coordinated approach, this study navigates the extensiveness of various mental health disorders, which range from depression to various types of anxiety disorders like schizophrenia and eating disorders. Without mental and psychological well-being individuals cannot attain a healthy status.[3] The report puts emphasis on various statistical analyses, visualizations, and various assessments to find various insights that contribute to a complete cognition of mental health dynamics. By putting more emphasis on various divergences, emerging trends, and potential contributing factors, this campaign seeks to aware public discourse, guide various policy formations, and build a more sympathetic and decisive approach toward mental health in our country.</a:t>
            </a:r>
            <a:endParaRPr lang="en-IN"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9794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62C8-D750-AE2D-1877-2018E076816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FE946AC-18A8-2A3A-F873-30887DC225AD}"/>
              </a:ext>
            </a:extLst>
          </p:cNvPr>
          <p:cNvSpPr>
            <a:spLocks noGrp="1"/>
          </p:cNvSpPr>
          <p:nvPr>
            <p:ph idx="1"/>
          </p:nvPr>
        </p:nvSpPr>
        <p:spPr/>
        <p:txBody>
          <a:bodyPr>
            <a:normAutofit fontScale="77500" lnSpcReduction="20000"/>
          </a:bodyPr>
          <a:lstStyle/>
          <a:p>
            <a:pPr marL="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Mental Health has always been a crucial aspect of the overall well-being of an individual. Still, it is neglected and left untouched in various parts of India. Our report focuses on the intricacies of mental health in India, covering the years from 1990 to 2022. It comprises a thorough analysis of the extensiveness, symptoms, and different treatment options related to mental health in our country. This report sheds light on the significant rise in mental health concerns over a substantial period, prioritizing the need for rapid and effective rectifications.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report diligently analyses the socio-cultural and economic parameters of mental health in India, emphasizing the impact of sex discrimination, poverty, and social stigma on individual mental well-being. It draws attention to the crucial role of mental health education and various awareness campaigns in nullifying various misperceptions and cultivating a healthy environment for those who are struggling with any type of mental disorder.</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kern="0" dirty="0">
                <a:effectLst/>
                <a:latin typeface="Times New Roman" panose="02020603050405020304" pitchFamily="18" charset="0"/>
                <a:ea typeface="Calibri" panose="020F0502020204030204" pitchFamily="34" charset="0"/>
              </a:rPr>
              <a:t>Moreover, the report also covers various healthcare infrastructure and resources that are dedicated to mental health in India. It is important to understand the broad gap between the challenges and desirable outcomes that are hindering access to quality care. It guides everyone towards improving mental health services, specifically in rural and under-resourced areas, to make sure that everyone in this country has the opportunity to lead a mentally healthy life.</a:t>
            </a:r>
            <a:endParaRPr lang="en-IN" dirty="0"/>
          </a:p>
        </p:txBody>
      </p:sp>
    </p:spTree>
    <p:extLst>
      <p:ext uri="{BB962C8B-B14F-4D97-AF65-F5344CB8AC3E}">
        <p14:creationId xmlns:p14="http://schemas.microsoft.com/office/powerpoint/2010/main" val="20197867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F3B9-8B73-E6CC-FE14-2B732FBAED53}"/>
              </a:ext>
            </a:extLst>
          </p:cNvPr>
          <p:cNvSpPr>
            <a:spLocks noGrp="1"/>
          </p:cNvSpPr>
          <p:nvPr>
            <p:ph type="title"/>
          </p:nvPr>
        </p:nvSpPr>
        <p:spPr/>
        <p:txBody>
          <a:bodyPr/>
          <a:lstStyle/>
          <a:p>
            <a:r>
              <a:rPr lang="en-IN" dirty="0"/>
              <a:t>Software Used</a:t>
            </a:r>
            <a:br>
              <a:rPr lang="en-IN" dirty="0"/>
            </a:br>
            <a:endParaRPr lang="en-IN" dirty="0"/>
          </a:p>
        </p:txBody>
      </p:sp>
      <p:sp>
        <p:nvSpPr>
          <p:cNvPr id="3" name="Content Placeholder 2">
            <a:extLst>
              <a:ext uri="{FF2B5EF4-FFF2-40B4-BE49-F238E27FC236}">
                <a16:creationId xmlns:a16="http://schemas.microsoft.com/office/drawing/2014/main" id="{24EDA724-B186-67C7-4AD9-DBB3133D0465}"/>
              </a:ext>
            </a:extLst>
          </p:cNvPr>
          <p:cNvSpPr>
            <a:spLocks noGrp="1"/>
          </p:cNvSpPr>
          <p:nvPr>
            <p:ph idx="1"/>
          </p:nvPr>
        </p:nvSpPr>
        <p:spPr/>
        <p:txBody>
          <a:bodyPr/>
          <a:lstStyle/>
          <a:p>
            <a:r>
              <a:rPr lang="en-IN" dirty="0"/>
              <a:t>Jupyter Notebook</a:t>
            </a:r>
          </a:p>
          <a:p>
            <a:r>
              <a:rPr lang="en-IN" dirty="0"/>
              <a:t>Anaconda Navigator</a:t>
            </a:r>
          </a:p>
          <a:p>
            <a:r>
              <a:rPr lang="en-IN" dirty="0"/>
              <a:t>Microsoft Excel</a:t>
            </a:r>
          </a:p>
          <a:p>
            <a:r>
              <a:rPr lang="en-IN" dirty="0"/>
              <a:t>Python Libraries</a:t>
            </a:r>
          </a:p>
        </p:txBody>
      </p:sp>
    </p:spTree>
    <p:extLst>
      <p:ext uri="{BB962C8B-B14F-4D97-AF65-F5344CB8AC3E}">
        <p14:creationId xmlns:p14="http://schemas.microsoft.com/office/powerpoint/2010/main" val="9405041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9C8F-4614-CE02-A824-3D609787FFE3}"/>
              </a:ext>
            </a:extLst>
          </p:cNvPr>
          <p:cNvSpPr>
            <a:spLocks noGrp="1"/>
          </p:cNvSpPr>
          <p:nvPr>
            <p:ph type="title"/>
          </p:nvPr>
        </p:nvSpPr>
        <p:spPr/>
        <p:txBody>
          <a:bodyPr/>
          <a:lstStyle/>
          <a:p>
            <a:pPr algn="ctr"/>
            <a:r>
              <a:rPr lang="en-IN" dirty="0"/>
              <a:t>Research Methodology</a:t>
            </a:r>
          </a:p>
        </p:txBody>
      </p:sp>
      <p:pic>
        <p:nvPicPr>
          <p:cNvPr id="4" name="Content Placeholder 3">
            <a:extLst>
              <a:ext uri="{FF2B5EF4-FFF2-40B4-BE49-F238E27FC236}">
                <a16:creationId xmlns:a16="http://schemas.microsoft.com/office/drawing/2014/main" id="{32078010-BA1D-11D2-8421-13D4BD97573B}"/>
              </a:ext>
            </a:extLst>
          </p:cNvPr>
          <p:cNvPicPr>
            <a:picLocks noGrp="1" noChangeAspect="1"/>
          </p:cNvPicPr>
          <p:nvPr>
            <p:ph idx="1"/>
          </p:nvPr>
        </p:nvPicPr>
        <p:blipFill>
          <a:blip r:embed="rId2"/>
          <a:stretch>
            <a:fillRect/>
          </a:stretch>
        </p:blipFill>
        <p:spPr>
          <a:xfrm>
            <a:off x="2602929" y="1616106"/>
            <a:ext cx="5204642" cy="4909496"/>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0946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32F3-072C-8527-37A4-72B152D223C4}"/>
              </a:ext>
            </a:extLst>
          </p:cNvPr>
          <p:cNvSpPr>
            <a:spLocks noGrp="1"/>
          </p:cNvSpPr>
          <p:nvPr>
            <p:ph type="title"/>
          </p:nvPr>
        </p:nvSpPr>
        <p:spPr>
          <a:xfrm>
            <a:off x="668542" y="61800"/>
            <a:ext cx="8596668" cy="1320800"/>
          </a:xfrm>
        </p:spPr>
        <p:txBody>
          <a:bodyPr/>
          <a:lstStyle/>
          <a:p>
            <a:pPr algn="ctr"/>
            <a:r>
              <a:rPr lang="en-IN" dirty="0"/>
              <a:t>Experimental Analysis</a:t>
            </a:r>
          </a:p>
        </p:txBody>
      </p:sp>
      <p:pic>
        <p:nvPicPr>
          <p:cNvPr id="4" name="Content Placeholder 3">
            <a:extLst>
              <a:ext uri="{FF2B5EF4-FFF2-40B4-BE49-F238E27FC236}">
                <a16:creationId xmlns:a16="http://schemas.microsoft.com/office/drawing/2014/main" id="{5614DC1D-2F71-E1DF-7241-4A9CFB2F1109}"/>
              </a:ext>
            </a:extLst>
          </p:cNvPr>
          <p:cNvPicPr>
            <a:picLocks noGrp="1" noChangeAspect="1"/>
          </p:cNvPicPr>
          <p:nvPr>
            <p:ph idx="1"/>
          </p:nvPr>
        </p:nvPicPr>
        <p:blipFill>
          <a:blip r:embed="rId2"/>
          <a:stretch>
            <a:fillRect/>
          </a:stretch>
        </p:blipFill>
        <p:spPr>
          <a:xfrm>
            <a:off x="436147" y="3785086"/>
            <a:ext cx="4960901" cy="26962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9CF5960-7DFF-62A6-33C0-8D43A4A035E3}"/>
              </a:ext>
            </a:extLst>
          </p:cNvPr>
          <p:cNvPicPr>
            <a:picLocks noChangeAspect="1"/>
          </p:cNvPicPr>
          <p:nvPr/>
        </p:nvPicPr>
        <p:blipFill>
          <a:blip r:embed="rId3"/>
          <a:stretch>
            <a:fillRect/>
          </a:stretch>
        </p:blipFill>
        <p:spPr>
          <a:xfrm>
            <a:off x="5032995" y="763897"/>
            <a:ext cx="4530729" cy="2907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AFD53D9-A851-FA38-86AC-DA0178ABEBEB}"/>
              </a:ext>
            </a:extLst>
          </p:cNvPr>
          <p:cNvPicPr>
            <a:picLocks noChangeAspect="1"/>
          </p:cNvPicPr>
          <p:nvPr/>
        </p:nvPicPr>
        <p:blipFill>
          <a:blip r:embed="rId4"/>
          <a:stretch>
            <a:fillRect/>
          </a:stretch>
        </p:blipFill>
        <p:spPr>
          <a:xfrm>
            <a:off x="436147" y="836094"/>
            <a:ext cx="4364453" cy="272219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84E7A57-4961-1E90-4D0D-B7F494B7F7B3}"/>
              </a:ext>
            </a:extLst>
          </p:cNvPr>
          <p:cNvPicPr>
            <a:picLocks noChangeAspect="1"/>
          </p:cNvPicPr>
          <p:nvPr/>
        </p:nvPicPr>
        <p:blipFill>
          <a:blip r:embed="rId5"/>
          <a:stretch>
            <a:fillRect/>
          </a:stretch>
        </p:blipFill>
        <p:spPr>
          <a:xfrm>
            <a:off x="5417122" y="3984404"/>
            <a:ext cx="4210455" cy="2496910"/>
          </a:xfrm>
          <a:prstGeom prst="rect">
            <a:avLst/>
          </a:prstGeom>
          <a:ln>
            <a:noFill/>
          </a:ln>
          <a:effectLst>
            <a:softEdge rad="112500"/>
          </a:effectLst>
        </p:spPr>
      </p:pic>
    </p:spTree>
    <p:extLst>
      <p:ext uri="{BB962C8B-B14F-4D97-AF65-F5344CB8AC3E}">
        <p14:creationId xmlns:p14="http://schemas.microsoft.com/office/powerpoint/2010/main" val="176493935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7AC1-42E9-9DFD-0964-54675D6A31BC}"/>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900EB413-D632-11ED-4D13-A0FACB7754B6}"/>
              </a:ext>
            </a:extLst>
          </p:cNvPr>
          <p:cNvSpPr>
            <a:spLocks noGrp="1"/>
          </p:cNvSpPr>
          <p:nvPr>
            <p:ph idx="1"/>
          </p:nvPr>
        </p:nvSpPr>
        <p:spPr/>
        <p:txBody>
          <a:bodyPr/>
          <a:lstStyle/>
          <a:p>
            <a:r>
              <a:rPr lang="en-US" dirty="0"/>
              <a:t>In conclusion, our data underscores the urgent need to address mental health issues in our country. While social media discussions signal progress, the substantial journey ahead involves destigmatizing mental health and ensuring universal accessibility for support. The report advocates a paradigm shift toward proactive mental health care, emphasizing its transformative potential. Immediate attention is crucial, necessitating awareness campaigns and integrating mental health education in schools. The report stresses the demand for accessible diagnostic tests and affordable treatments. A collective effort involving healthcare professionals, government, and communities is essential for fostering a supportive environment and improving mental well-being nationwide.</a:t>
            </a:r>
            <a:endParaRPr lang="en-IN" dirty="0"/>
          </a:p>
        </p:txBody>
      </p:sp>
    </p:spTree>
    <p:extLst>
      <p:ext uri="{BB962C8B-B14F-4D97-AF65-F5344CB8AC3E}">
        <p14:creationId xmlns:p14="http://schemas.microsoft.com/office/powerpoint/2010/main" val="34179439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E7D-D5FB-6A1E-F2B2-383B92185258}"/>
              </a:ext>
            </a:extLst>
          </p:cNvPr>
          <p:cNvSpPr>
            <a:spLocks noGrp="1"/>
          </p:cNvSpPr>
          <p:nvPr>
            <p:ph type="title"/>
          </p:nvPr>
        </p:nvSpPr>
        <p:spPr/>
        <p:txBody>
          <a:bodyPr>
            <a:normAutofit/>
          </a:bodyPr>
          <a:lstStyle/>
          <a:p>
            <a:pPr algn="ctr"/>
            <a:r>
              <a:rPr lang="en-IN" sz="4000" dirty="0"/>
              <a:t>References</a:t>
            </a:r>
          </a:p>
        </p:txBody>
      </p:sp>
      <p:sp>
        <p:nvSpPr>
          <p:cNvPr id="3" name="Content Placeholder 2">
            <a:extLst>
              <a:ext uri="{FF2B5EF4-FFF2-40B4-BE49-F238E27FC236}">
                <a16:creationId xmlns:a16="http://schemas.microsoft.com/office/drawing/2014/main" id="{01E1D87B-D7D2-19B8-1CE9-41D8AD954118}"/>
              </a:ext>
            </a:extLst>
          </p:cNvPr>
          <p:cNvSpPr>
            <a:spLocks noGrp="1"/>
          </p:cNvSpPr>
          <p:nvPr>
            <p:ph idx="1"/>
          </p:nvPr>
        </p:nvSpPr>
        <p:spPr/>
        <p:txBody>
          <a:bodyPr/>
          <a:lstStyle/>
          <a:p>
            <a:pPr indent="-4064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	“Effects of Mental Health on Student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064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[2]	V. B. Shiva Reddy, A. Gupta, A.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Lohiya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P.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Kharya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“Mental Health Issues and Challenges in India: A Review,”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International Journal of Scientific and Research Publications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vol. 3, no. 2, 2013, [Online]. Available: www.ijsrp.org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064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	T. Dutta and R. B. Bhagat, “Paper presented at the National Seminar on ‘Suicide and Self-harm: Issues and Challenges’, held at Centre for the Culture and Development The Magnitude of Mental Health Problems in India: Insights from census and large-scale surveys.”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26587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9D24-A707-C241-3F75-DA1B933D98DE}"/>
              </a:ext>
            </a:extLst>
          </p:cNvPr>
          <p:cNvSpPr>
            <a:spLocks noGrp="1"/>
          </p:cNvSpPr>
          <p:nvPr>
            <p:ph type="ctrTitle"/>
          </p:nvPr>
        </p:nvSpPr>
        <p:spPr/>
        <p:txBody>
          <a:bodyPr/>
          <a:lstStyle/>
          <a:p>
            <a:pPr algn="ctr"/>
            <a:r>
              <a:rPr lang="en-IN" b="1" dirty="0"/>
              <a:t>Thank you!</a:t>
            </a:r>
          </a:p>
        </p:txBody>
      </p:sp>
      <p:sp>
        <p:nvSpPr>
          <p:cNvPr id="3" name="Subtitle 2">
            <a:extLst>
              <a:ext uri="{FF2B5EF4-FFF2-40B4-BE49-F238E27FC236}">
                <a16:creationId xmlns:a16="http://schemas.microsoft.com/office/drawing/2014/main" id="{76CD7223-E989-A80B-EF52-E754DF5D416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10219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TotalTime>
  <Words>758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Bodoni MT</vt:lpstr>
      <vt:lpstr>Calibri</vt:lpstr>
      <vt:lpstr>Times New Roman</vt:lpstr>
      <vt:lpstr>Trebuchet MS</vt:lpstr>
      <vt:lpstr>Wingdings 3</vt:lpstr>
      <vt:lpstr>Facet</vt:lpstr>
      <vt:lpstr>Decoding the Depths: A Holistic Exploration of Mental Health in India (1990-2022)</vt:lpstr>
      <vt:lpstr>Introduction</vt:lpstr>
      <vt:lpstr>Abstract</vt:lpstr>
      <vt:lpstr>Software Used </vt:lpstr>
      <vt:lpstr>Research Methodology</vt:lpstr>
      <vt:lpstr>Experimental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the Depths: A Holistic Exploration of Mental Health in India (1990-2022)</dc:title>
  <dc:creator>Aryan  Sood</dc:creator>
  <cp:lastModifiedBy>Aryan  Sood</cp:lastModifiedBy>
  <cp:revision>3</cp:revision>
  <dcterms:created xsi:type="dcterms:W3CDTF">2023-12-02T06:07:18Z</dcterms:created>
  <dcterms:modified xsi:type="dcterms:W3CDTF">2023-12-02T06:29:43Z</dcterms:modified>
</cp:coreProperties>
</file>