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61" r:id="rId1"/>
  </p:sldMasterIdLst>
  <p:notesMasterIdLst>
    <p:notesMasterId r:id="rId16"/>
  </p:notesMasterIdLst>
  <p:sldIdLst>
    <p:sldId id="256" r:id="rId2"/>
    <p:sldId id="257" r:id="rId3"/>
    <p:sldId id="258" r:id="rId4"/>
    <p:sldId id="259" r:id="rId5"/>
    <p:sldId id="260" r:id="rId6"/>
    <p:sldId id="261" r:id="rId7"/>
    <p:sldId id="269" r:id="rId8"/>
    <p:sldId id="262" r:id="rId9"/>
    <p:sldId id="263" r:id="rId10"/>
    <p:sldId id="264" r:id="rId11"/>
    <p:sldId id="266" r:id="rId12"/>
    <p:sldId id="265" r:id="rId13"/>
    <p:sldId id="268" r:id="rId14"/>
    <p:sldId id="267" r:id="rId15"/>
  </p:sldIdLst>
  <p:sldSz cx="14630400" cy="8229600"/>
  <p:notesSz cx="8229600" cy="14630400"/>
  <p:embeddedFontLst>
    <p:embeddedFont>
      <p:font typeface="Algerian" panose="04020705040A02060702" pitchFamily="82" charset="0"/>
      <p:regular r:id="rId17"/>
    </p:embeddedFont>
    <p:embeddedFont>
      <p:font typeface="Corbel" panose="020B0503020204020204" pitchFamily="34" charset="0"/>
      <p:regular r:id="rId18"/>
      <p:bold r:id="rId19"/>
      <p:italic r:id="rId20"/>
      <p:boldItalic r:id="rId21"/>
    </p:embeddedFont>
    <p:embeddedFont>
      <p:font typeface="DM Sans" pitchFamily="2" charset="0"/>
      <p:regular r:id="rId22"/>
      <p:bold r:id="rId23"/>
    </p:embeddedFont>
    <p:embeddedFont>
      <p:font typeface="Eras Medium ITC" panose="020B0602030504020804" pitchFamily="34" charset="0"/>
      <p:regular r:id="rId24"/>
    </p:embeddedFont>
    <p:embeddedFont>
      <p:font typeface="Libre Baskerville" panose="02000000000000000000" pitchFamily="2" charset="0"/>
      <p:regular r:id="rId25"/>
      <p:bold r:id="rId26"/>
      <p:italic r:id="rId2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AC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766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655320" y="-5715"/>
            <a:ext cx="6017894" cy="8235316"/>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3514081" y="1656082"/>
            <a:ext cx="10289546" cy="3139439"/>
          </a:xfrm>
        </p:spPr>
        <p:txBody>
          <a:bodyPr anchor="b">
            <a:normAutofit/>
          </a:bodyPr>
          <a:lstStyle>
            <a:lvl1pPr algn="r">
              <a:defRPr sz="7200">
                <a:effectLst/>
              </a:defRPr>
            </a:lvl1pPr>
          </a:lstStyle>
          <a:p>
            <a:r>
              <a:rPr lang="en-US"/>
              <a:t>Click to edit Master title style</a:t>
            </a:r>
            <a:endParaRPr lang="en-US" dirty="0"/>
          </a:p>
        </p:txBody>
      </p:sp>
      <p:sp>
        <p:nvSpPr>
          <p:cNvPr id="3" name="Subtitle 2"/>
          <p:cNvSpPr>
            <a:spLocks noGrp="1"/>
          </p:cNvSpPr>
          <p:nvPr>
            <p:ph type="subTitle" idx="1"/>
          </p:nvPr>
        </p:nvSpPr>
        <p:spPr>
          <a:xfrm>
            <a:off x="5418453" y="4795520"/>
            <a:ext cx="8385174" cy="1666241"/>
          </a:xfrm>
        </p:spPr>
        <p:txBody>
          <a:bodyPr anchor="t">
            <a:normAutofit/>
          </a:bodyPr>
          <a:lstStyle>
            <a:lvl1pPr marL="0" indent="0" algn="r">
              <a:buNone/>
              <a:defRPr sz="2520">
                <a:solidFill>
                  <a:schemeClr val="tx1"/>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4/18/2025</a:t>
            </a:fld>
            <a:endParaRPr lang="en-US" dirty="0"/>
          </a:p>
        </p:txBody>
      </p:sp>
      <p:sp>
        <p:nvSpPr>
          <p:cNvPr id="5" name="Footer Placeholder 4"/>
          <p:cNvSpPr>
            <a:spLocks noGrp="1"/>
          </p:cNvSpPr>
          <p:nvPr>
            <p:ph type="ftr" sz="quarter" idx="11"/>
          </p:nvPr>
        </p:nvSpPr>
        <p:spPr>
          <a:xfrm>
            <a:off x="6398894" y="7059931"/>
            <a:ext cx="5188853" cy="438150"/>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6976994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81174" y="5679438"/>
            <a:ext cx="12022453" cy="680086"/>
          </a:xfrm>
        </p:spPr>
        <p:txBody>
          <a:bodyPr anchor="b">
            <a:normAutofit/>
          </a:bodyPr>
          <a:lstStyle>
            <a:lvl1pPr algn="ctr">
              <a:defRPr sz="288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863214" y="1118535"/>
            <a:ext cx="9871133" cy="3797971"/>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4" name="Text Placeholder 3"/>
          <p:cNvSpPr>
            <a:spLocks noGrp="1"/>
          </p:cNvSpPr>
          <p:nvPr>
            <p:ph type="body" sz="half" idx="2"/>
          </p:nvPr>
        </p:nvSpPr>
        <p:spPr>
          <a:xfrm>
            <a:off x="1781174" y="6359524"/>
            <a:ext cx="12022453" cy="592454"/>
          </a:xfrm>
        </p:spPr>
        <p:txBody>
          <a:bodyPr>
            <a:normAutofit/>
          </a:bodyPr>
          <a:lstStyle>
            <a:lvl1pPr marL="0" indent="0" algn="ctr">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7533889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81175" y="822960"/>
            <a:ext cx="12022453" cy="3657600"/>
          </a:xfrm>
        </p:spPr>
        <p:txBody>
          <a:bodyPr anchor="ctr">
            <a:normAutofit/>
          </a:bodyPr>
          <a:lstStyle>
            <a:lvl1pPr algn="ctr">
              <a:defRPr sz="3840" b="0" cap="none"/>
            </a:lvl1pPr>
          </a:lstStyle>
          <a:p>
            <a:r>
              <a:rPr lang="en-US"/>
              <a:t>Click to edit Master title style</a:t>
            </a:r>
            <a:endParaRPr lang="en-US" dirty="0"/>
          </a:p>
        </p:txBody>
      </p:sp>
      <p:sp>
        <p:nvSpPr>
          <p:cNvPr id="3" name="Text Placeholder 2"/>
          <p:cNvSpPr>
            <a:spLocks noGrp="1"/>
          </p:cNvSpPr>
          <p:nvPr>
            <p:ph type="body" idx="1"/>
          </p:nvPr>
        </p:nvSpPr>
        <p:spPr>
          <a:xfrm>
            <a:off x="1781175" y="5212080"/>
            <a:ext cx="12022456" cy="1737360"/>
          </a:xfrm>
        </p:spPr>
        <p:txBody>
          <a:bodyPr anchor="ctr">
            <a:normAutofit/>
          </a:bodyPr>
          <a:lstStyle>
            <a:lvl1pPr marL="0" indent="0" algn="ctr">
              <a:buNone/>
              <a:defRPr sz="240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4420965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918334" y="1035628"/>
            <a:ext cx="731520" cy="701731"/>
          </a:xfrm>
          <a:prstGeom prst="rect">
            <a:avLst/>
          </a:prstGeom>
        </p:spPr>
        <p:txBody>
          <a:bodyPr vert="horz" lIns="109728" tIns="54864" rIns="109728" bIns="54864"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9600" dirty="0">
                <a:solidFill>
                  <a:schemeClr val="tx1"/>
                </a:solidFill>
                <a:effectLst/>
              </a:rPr>
              <a:t>“</a:t>
            </a:r>
          </a:p>
        </p:txBody>
      </p:sp>
      <p:sp>
        <p:nvSpPr>
          <p:cNvPr id="15" name="TextBox 14"/>
          <p:cNvSpPr txBox="1"/>
          <p:nvPr/>
        </p:nvSpPr>
        <p:spPr>
          <a:xfrm>
            <a:off x="13072110" y="3383279"/>
            <a:ext cx="731520" cy="701731"/>
          </a:xfrm>
          <a:prstGeom prst="rect">
            <a:avLst/>
          </a:prstGeom>
        </p:spPr>
        <p:txBody>
          <a:bodyPr vert="horz" lIns="109728" tIns="54864" rIns="109728" bIns="54864"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9600" dirty="0">
                <a:solidFill>
                  <a:schemeClr val="tx1"/>
                </a:solidFill>
                <a:effectLst/>
              </a:rPr>
              <a:t>”</a:t>
            </a:r>
          </a:p>
        </p:txBody>
      </p:sp>
      <p:sp>
        <p:nvSpPr>
          <p:cNvPr id="2" name="Title 1"/>
          <p:cNvSpPr>
            <a:spLocks noGrp="1"/>
          </p:cNvSpPr>
          <p:nvPr>
            <p:ph type="title"/>
          </p:nvPr>
        </p:nvSpPr>
        <p:spPr>
          <a:xfrm>
            <a:off x="2649855" y="822961"/>
            <a:ext cx="10788014" cy="3291839"/>
          </a:xfrm>
        </p:spPr>
        <p:txBody>
          <a:bodyPr anchor="ctr">
            <a:normAutofit/>
          </a:bodyPr>
          <a:lstStyle>
            <a:lvl1pPr algn="ctr">
              <a:defRPr sz="384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924174" y="4114799"/>
            <a:ext cx="10239378" cy="457200"/>
          </a:xfrm>
        </p:spPr>
        <p:txBody>
          <a:bodyPr anchor="ctr">
            <a:normAutofit/>
          </a:bodyPr>
          <a:lstStyle>
            <a:lvl1pPr marL="0" indent="0">
              <a:buFontTx/>
              <a:buNone/>
              <a:defRPr sz="2160"/>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p>
        </p:txBody>
      </p:sp>
      <p:sp>
        <p:nvSpPr>
          <p:cNvPr id="3" name="Text Placeholder 2"/>
          <p:cNvSpPr>
            <a:spLocks noGrp="1"/>
          </p:cNvSpPr>
          <p:nvPr>
            <p:ph type="body" idx="1"/>
          </p:nvPr>
        </p:nvSpPr>
        <p:spPr>
          <a:xfrm>
            <a:off x="1781174" y="5212080"/>
            <a:ext cx="12022453" cy="1737360"/>
          </a:xfrm>
        </p:spPr>
        <p:txBody>
          <a:bodyPr anchor="ctr">
            <a:normAutofit/>
          </a:bodyPr>
          <a:lstStyle>
            <a:lvl1pPr marL="0" indent="0" algn="ctr">
              <a:buNone/>
              <a:defRPr sz="240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3285865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81176" y="3970297"/>
            <a:ext cx="12022451" cy="1762560"/>
          </a:xfrm>
        </p:spPr>
        <p:txBody>
          <a:bodyPr anchor="b">
            <a:normAutofit/>
          </a:bodyPr>
          <a:lstStyle>
            <a:lvl1pPr algn="r">
              <a:defRPr sz="3840" b="0" cap="none"/>
            </a:lvl1pPr>
          </a:lstStyle>
          <a:p>
            <a:r>
              <a:rPr lang="en-US"/>
              <a:t>Click to edit Master title style</a:t>
            </a:r>
            <a:endParaRPr lang="en-US" dirty="0"/>
          </a:p>
        </p:txBody>
      </p:sp>
      <p:sp>
        <p:nvSpPr>
          <p:cNvPr id="3" name="Text Placeholder 2"/>
          <p:cNvSpPr>
            <a:spLocks noGrp="1"/>
          </p:cNvSpPr>
          <p:nvPr>
            <p:ph type="body" idx="1"/>
          </p:nvPr>
        </p:nvSpPr>
        <p:spPr>
          <a:xfrm>
            <a:off x="1781174" y="5732857"/>
            <a:ext cx="12022452" cy="1032480"/>
          </a:xfrm>
        </p:spPr>
        <p:txBody>
          <a:bodyPr anchor="t">
            <a:normAutofit/>
          </a:bodyPr>
          <a:lstStyle>
            <a:lvl1pPr marL="0" indent="0" algn="r">
              <a:buNone/>
              <a:defRPr sz="240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9916849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918334" y="1035628"/>
            <a:ext cx="731520" cy="701731"/>
          </a:xfrm>
          <a:prstGeom prst="rect">
            <a:avLst/>
          </a:prstGeom>
        </p:spPr>
        <p:txBody>
          <a:bodyPr vert="horz" lIns="109728" tIns="54864" rIns="109728" bIns="54864"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9600" dirty="0">
                <a:solidFill>
                  <a:schemeClr val="tx1"/>
                </a:solidFill>
                <a:effectLst/>
              </a:rPr>
              <a:t>“</a:t>
            </a:r>
          </a:p>
        </p:txBody>
      </p:sp>
      <p:sp>
        <p:nvSpPr>
          <p:cNvPr id="15" name="TextBox 14"/>
          <p:cNvSpPr txBox="1"/>
          <p:nvPr/>
        </p:nvSpPr>
        <p:spPr>
          <a:xfrm>
            <a:off x="13072110" y="3383279"/>
            <a:ext cx="731520" cy="701731"/>
          </a:xfrm>
          <a:prstGeom prst="rect">
            <a:avLst/>
          </a:prstGeom>
        </p:spPr>
        <p:txBody>
          <a:bodyPr vert="horz" lIns="109728" tIns="54864" rIns="109728" bIns="54864"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9600" dirty="0">
                <a:solidFill>
                  <a:schemeClr val="tx1"/>
                </a:solidFill>
                <a:effectLst/>
              </a:rPr>
              <a:t>”</a:t>
            </a:r>
          </a:p>
        </p:txBody>
      </p:sp>
      <p:sp>
        <p:nvSpPr>
          <p:cNvPr id="2" name="Title 1"/>
          <p:cNvSpPr>
            <a:spLocks noGrp="1"/>
          </p:cNvSpPr>
          <p:nvPr>
            <p:ph type="title"/>
          </p:nvPr>
        </p:nvSpPr>
        <p:spPr>
          <a:xfrm>
            <a:off x="2649855" y="822961"/>
            <a:ext cx="10788014" cy="3291839"/>
          </a:xfrm>
        </p:spPr>
        <p:txBody>
          <a:bodyPr anchor="ctr">
            <a:normAutofit/>
          </a:bodyPr>
          <a:lstStyle>
            <a:lvl1pPr algn="ctr">
              <a:defRPr sz="384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781176" y="4663440"/>
            <a:ext cx="12022452" cy="1066800"/>
          </a:xfrm>
        </p:spPr>
        <p:txBody>
          <a:bodyPr vert="horz" lIns="91440" tIns="45720" rIns="91440" bIns="45720" rtlCol="0" anchor="b">
            <a:normAutofit/>
          </a:bodyPr>
          <a:lstStyle>
            <a:lvl1pPr algn="r">
              <a:buNone/>
              <a:defRPr lang="en-US" sz="288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781174" y="5730240"/>
            <a:ext cx="12022452" cy="1219200"/>
          </a:xfrm>
        </p:spPr>
        <p:txBody>
          <a:bodyPr anchor="t">
            <a:normAutofit/>
          </a:bodyPr>
          <a:lstStyle>
            <a:lvl1pPr marL="0" indent="0" algn="r">
              <a:buNone/>
              <a:defRPr sz="216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4545658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781176" y="822961"/>
            <a:ext cx="12022454" cy="327279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781175" y="4206240"/>
            <a:ext cx="12022456" cy="1005840"/>
          </a:xfrm>
        </p:spPr>
        <p:txBody>
          <a:bodyPr vert="horz" lIns="91440" tIns="45720" rIns="91440" bIns="45720" rtlCol="0" anchor="b">
            <a:normAutofit/>
          </a:bodyPr>
          <a:lstStyle>
            <a:lvl1pPr>
              <a:buNone/>
              <a:defRPr lang="en-US" sz="336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781174" y="5212080"/>
            <a:ext cx="12022456" cy="1737360"/>
          </a:xfrm>
        </p:spPr>
        <p:txBody>
          <a:bodyPr anchor="t">
            <a:normAutofit/>
          </a:bodyPr>
          <a:lstStyle>
            <a:lvl1pPr marL="0" indent="0" algn="l">
              <a:buNone/>
              <a:defRPr sz="216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7367933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3803603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679187" y="822960"/>
            <a:ext cx="2124443" cy="6126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781175" y="822960"/>
            <a:ext cx="9623690" cy="612648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14955766"/>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7192410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73398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3142228" y="7040558"/>
            <a:ext cx="661400" cy="438150"/>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43535563"/>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13615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12337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Slide 5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12847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Slide 6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07085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Slide 7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52022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Slide 8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76683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Slide 9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81360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Slide 10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865264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Slide 11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746899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86736" y="3200399"/>
            <a:ext cx="10716896" cy="2532458"/>
          </a:xfrm>
        </p:spPr>
        <p:txBody>
          <a:bodyPr anchor="b"/>
          <a:lstStyle>
            <a:lvl1pPr algn="r">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3086733" y="5732857"/>
            <a:ext cx="10716898" cy="1032480"/>
          </a:xfrm>
        </p:spPr>
        <p:txBody>
          <a:bodyPr anchor="t">
            <a:normAutofit/>
          </a:bodyPr>
          <a:lstStyle>
            <a:lvl1pPr marL="0" indent="0" algn="r">
              <a:buNone/>
              <a:defRPr sz="240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795161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781174" y="822961"/>
            <a:ext cx="12022456" cy="210311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781175" y="3200400"/>
            <a:ext cx="5874066" cy="3749041"/>
          </a:xfrm>
        </p:spPr>
        <p:txBody>
          <a:bodyPr>
            <a:normAutofit/>
          </a:bodyPr>
          <a:lstStyle>
            <a:lvl1pPr>
              <a:defRPr sz="2160"/>
            </a:lvl1pPr>
            <a:lvl2pPr>
              <a:defRPr sz="1920"/>
            </a:lvl2pPr>
            <a:lvl3pPr>
              <a:defRPr sz="1680"/>
            </a:lvl3pPr>
            <a:lvl4pPr>
              <a:defRPr sz="1440"/>
            </a:lvl4pPr>
            <a:lvl5pPr>
              <a:defRPr sz="1440"/>
            </a:lvl5pPr>
            <a:lvl6pPr>
              <a:defRPr sz="1440"/>
            </a:lvl6pPr>
            <a:lvl7pPr>
              <a:defRPr sz="1440"/>
            </a:lvl7pPr>
            <a:lvl8pPr>
              <a:defRPr sz="1440"/>
            </a:lvl8pPr>
            <a:lvl9pPr>
              <a:defRPr sz="14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929561" y="3200400"/>
            <a:ext cx="5874067" cy="3749040"/>
          </a:xfrm>
        </p:spPr>
        <p:txBody>
          <a:bodyPr>
            <a:normAutofit/>
          </a:bodyPr>
          <a:lstStyle>
            <a:lvl1pPr>
              <a:defRPr sz="2160"/>
            </a:lvl1pPr>
            <a:lvl2pPr>
              <a:defRPr sz="1920"/>
            </a:lvl2pPr>
            <a:lvl3pPr>
              <a:defRPr sz="1680"/>
            </a:lvl3pPr>
            <a:lvl4pPr>
              <a:defRPr sz="1440"/>
            </a:lvl4pPr>
            <a:lvl5pPr>
              <a:defRPr sz="1440"/>
            </a:lvl5pPr>
            <a:lvl6pPr>
              <a:defRPr sz="1440"/>
            </a:lvl6pPr>
            <a:lvl7pPr>
              <a:defRPr sz="1440"/>
            </a:lvl7pPr>
            <a:lvl8pPr>
              <a:defRPr sz="1440"/>
            </a:lvl8pPr>
            <a:lvl9pPr>
              <a:defRPr sz="14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7860266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2126615" y="3190240"/>
            <a:ext cx="5528626" cy="691514"/>
          </a:xfrm>
        </p:spPr>
        <p:txBody>
          <a:bodyPr anchor="b">
            <a:noAutofit/>
          </a:bodyPr>
          <a:lstStyle>
            <a:lvl1pPr marL="0" indent="0">
              <a:buNone/>
              <a:defRPr sz="3360" b="0">
                <a:solidFill>
                  <a:schemeClr val="accent1">
                    <a:lumMod val="75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781173" y="4002405"/>
            <a:ext cx="5874067" cy="2947034"/>
          </a:xfrm>
        </p:spPr>
        <p:txBody>
          <a:bodyPr anchor="t">
            <a:normAutofit/>
          </a:bodyPr>
          <a:lstStyle>
            <a:lvl1pPr>
              <a:defRPr sz="2160"/>
            </a:lvl1pPr>
            <a:lvl2pPr>
              <a:defRPr sz="1920"/>
            </a:lvl2pPr>
            <a:lvl3pPr>
              <a:defRPr sz="1680"/>
            </a:lvl3pPr>
            <a:lvl4pPr>
              <a:defRPr sz="1440"/>
            </a:lvl4pPr>
            <a:lvl5pPr>
              <a:defRPr sz="1440"/>
            </a:lvl5pPr>
            <a:lvl6pPr>
              <a:defRPr sz="1440"/>
            </a:lvl6pPr>
            <a:lvl7pPr>
              <a:defRPr sz="1440"/>
            </a:lvl7pPr>
            <a:lvl8pPr>
              <a:defRPr sz="1440"/>
            </a:lvl8pPr>
            <a:lvl9pPr>
              <a:defRPr sz="14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256585" y="3200400"/>
            <a:ext cx="5547044" cy="691514"/>
          </a:xfrm>
        </p:spPr>
        <p:txBody>
          <a:bodyPr anchor="b">
            <a:noAutofit/>
          </a:bodyPr>
          <a:lstStyle>
            <a:lvl1pPr marL="0" indent="0">
              <a:buNone/>
              <a:defRPr sz="3360" b="0">
                <a:solidFill>
                  <a:schemeClr val="accent1">
                    <a:lumMod val="75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929561" y="4002405"/>
            <a:ext cx="5874067" cy="2947034"/>
          </a:xfrm>
        </p:spPr>
        <p:txBody>
          <a:bodyPr anchor="t">
            <a:normAutofit/>
          </a:bodyPr>
          <a:lstStyle>
            <a:lvl1pPr>
              <a:defRPr sz="2160"/>
            </a:lvl1pPr>
            <a:lvl2pPr>
              <a:defRPr sz="1920"/>
            </a:lvl2pPr>
            <a:lvl3pPr>
              <a:defRPr sz="1680"/>
            </a:lvl3pPr>
            <a:lvl4pPr>
              <a:defRPr sz="1440"/>
            </a:lvl4pPr>
            <a:lvl5pPr>
              <a:defRPr sz="1440"/>
            </a:lvl5pPr>
            <a:lvl6pPr>
              <a:defRPr sz="1440"/>
            </a:lvl6pPr>
            <a:lvl7pPr>
              <a:defRPr sz="1440"/>
            </a:lvl7pPr>
            <a:lvl8pPr>
              <a:defRPr sz="1440"/>
            </a:lvl8pPr>
            <a:lvl9pPr>
              <a:defRPr sz="14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1208626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3157042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4763089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81175" y="1920240"/>
            <a:ext cx="4258945" cy="1645920"/>
          </a:xfrm>
        </p:spPr>
        <p:txBody>
          <a:bodyPr anchor="b">
            <a:normAutofit/>
          </a:bodyPr>
          <a:lstStyle>
            <a:lvl1pPr algn="ctr">
              <a:defRPr sz="2880" b="0"/>
            </a:lvl1pPr>
          </a:lstStyle>
          <a:p>
            <a:r>
              <a:rPr lang="en-US"/>
              <a:t>Click to edit Master title style</a:t>
            </a:r>
            <a:endParaRPr lang="en-US" dirty="0"/>
          </a:p>
        </p:txBody>
      </p:sp>
      <p:sp>
        <p:nvSpPr>
          <p:cNvPr id="3" name="Content Placeholder 2"/>
          <p:cNvSpPr>
            <a:spLocks noGrp="1"/>
          </p:cNvSpPr>
          <p:nvPr>
            <p:ph idx="1"/>
          </p:nvPr>
        </p:nvSpPr>
        <p:spPr>
          <a:xfrm>
            <a:off x="6314440" y="822960"/>
            <a:ext cx="7489188" cy="6126481"/>
          </a:xfrm>
        </p:spPr>
        <p:txBody>
          <a:bodyPr anchor="ctr">
            <a:normAutofit/>
          </a:bodyPr>
          <a:lstStyle>
            <a:lvl1pPr>
              <a:defRPr sz="2400"/>
            </a:lvl1pPr>
            <a:lvl2pPr>
              <a:defRPr sz="2160"/>
            </a:lvl2pPr>
            <a:lvl3pPr>
              <a:defRPr sz="1920"/>
            </a:lvl3pPr>
            <a:lvl4pPr>
              <a:defRPr sz="1680"/>
            </a:lvl4pPr>
            <a:lvl5pPr>
              <a:defRPr sz="1680"/>
            </a:lvl5pPr>
            <a:lvl6pPr>
              <a:defRPr sz="1680"/>
            </a:lvl6pPr>
            <a:lvl7pPr>
              <a:defRPr sz="1680"/>
            </a:lvl7pPr>
            <a:lvl8pPr>
              <a:defRPr sz="1680"/>
            </a:lvl8pPr>
            <a:lvl9pPr>
              <a:defRPr sz="1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81175" y="3566160"/>
            <a:ext cx="4258945" cy="2194560"/>
          </a:xfrm>
        </p:spPr>
        <p:txBody>
          <a:bodyPr>
            <a:normAutofit/>
          </a:bodyPr>
          <a:lstStyle>
            <a:lvl1pPr marL="0" indent="0" algn="ctr">
              <a:buNone/>
              <a:defRPr sz="192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5918758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79269" y="2103119"/>
            <a:ext cx="6511390" cy="1645920"/>
          </a:xfrm>
        </p:spPr>
        <p:txBody>
          <a:bodyPr anchor="b">
            <a:normAutofit/>
          </a:bodyPr>
          <a:lstStyle>
            <a:lvl1pPr algn="ctr">
              <a:defRPr sz="336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113618" y="1097280"/>
            <a:ext cx="3937169" cy="54864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4" name="Text Placeholder 3"/>
          <p:cNvSpPr>
            <a:spLocks noGrp="1"/>
          </p:cNvSpPr>
          <p:nvPr>
            <p:ph type="body" sz="half" idx="2"/>
          </p:nvPr>
        </p:nvSpPr>
        <p:spPr>
          <a:xfrm>
            <a:off x="1779269" y="3749039"/>
            <a:ext cx="6511390" cy="2194560"/>
          </a:xfrm>
        </p:spPr>
        <p:txBody>
          <a:bodyPr>
            <a:normAutofit/>
          </a:bodyPr>
          <a:lstStyle>
            <a:lvl1pPr marL="0" indent="0" algn="ctr">
              <a:buNone/>
              <a:defRPr sz="216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2514052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80975" y="1"/>
            <a:ext cx="2924176" cy="82296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781174" y="822961"/>
            <a:ext cx="12022456" cy="210311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781172" y="3200400"/>
            <a:ext cx="12022456" cy="374904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679187" y="7059931"/>
            <a:ext cx="1371600" cy="438150"/>
          </a:xfrm>
          <a:prstGeom prst="rect">
            <a:avLst/>
          </a:prstGeom>
        </p:spPr>
        <p:txBody>
          <a:bodyPr vert="horz" lIns="91440" tIns="45720" rIns="91440" bIns="45720" rtlCol="0" anchor="ctr"/>
          <a:lstStyle>
            <a:lvl1pPr algn="r">
              <a:defRPr sz="1200" b="0" i="0">
                <a:solidFill>
                  <a:schemeClr val="tx1"/>
                </a:solidFill>
                <a:effectLst/>
                <a:latin typeface="+mn-lt"/>
              </a:defRPr>
            </a:lvl1pPr>
          </a:lstStyle>
          <a:p>
            <a:fld id="{B61BEF0D-F0BB-DE4B-95CE-6DB70DBA9567}" type="datetimeFigureOut">
              <a:rPr lang="en-US" dirty="0"/>
              <a:pPr/>
              <a:t>4/18/2025</a:t>
            </a:fld>
            <a:endParaRPr lang="en-US" dirty="0"/>
          </a:p>
        </p:txBody>
      </p:sp>
      <p:sp>
        <p:nvSpPr>
          <p:cNvPr id="5" name="Footer Placeholder 4"/>
          <p:cNvSpPr>
            <a:spLocks noGrp="1"/>
          </p:cNvSpPr>
          <p:nvPr>
            <p:ph type="ftr" sz="quarter" idx="3"/>
          </p:nvPr>
        </p:nvSpPr>
        <p:spPr>
          <a:xfrm>
            <a:off x="3086736" y="7059931"/>
            <a:ext cx="8501012" cy="438150"/>
          </a:xfrm>
          <a:prstGeom prst="rect">
            <a:avLst/>
          </a:prstGeom>
        </p:spPr>
        <p:txBody>
          <a:bodyPr vert="horz" lIns="91440" tIns="45720" rIns="91440" bIns="45720" rtlCol="0" anchor="ctr"/>
          <a:lstStyle>
            <a:lvl1pPr algn="l">
              <a:defRPr sz="12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3142228" y="7059931"/>
            <a:ext cx="661400" cy="438150"/>
          </a:xfrm>
          <a:prstGeom prst="rect">
            <a:avLst/>
          </a:prstGeom>
        </p:spPr>
        <p:txBody>
          <a:bodyPr vert="horz" lIns="91440" tIns="45720" rIns="91440" bIns="45720" rtlCol="0" anchor="ctr"/>
          <a:lstStyle>
            <a:lvl1pPr algn="r">
              <a:defRPr sz="12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2013506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Lst>
  <p:hf sldNum="0" hdr="0" ftr="0" dt="0"/>
  <p:txStyles>
    <p:titleStyle>
      <a:lvl1pPr algn="ctr" defTabSz="548640" rtl="0" eaLnBrk="1" latinLnBrk="0" hangingPunct="1">
        <a:spcBef>
          <a:spcPct val="0"/>
        </a:spcBef>
        <a:buNone/>
        <a:defRPr sz="48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548640" rtl="0" eaLnBrk="1" latinLnBrk="0" hangingPunct="1">
        <a:spcBef>
          <a:spcPct val="20000"/>
        </a:spcBef>
        <a:spcAft>
          <a:spcPts val="720"/>
        </a:spcAft>
        <a:buClr>
          <a:schemeClr val="accent1">
            <a:lumMod val="75000"/>
          </a:schemeClr>
        </a:buClr>
        <a:buSzPct val="145000"/>
        <a:buFont typeface="Arial"/>
        <a:buChar char="•"/>
        <a:defRPr sz="2880" kern="1200" cap="none">
          <a:solidFill>
            <a:schemeClr val="tx1"/>
          </a:solidFill>
          <a:effectLst/>
          <a:latin typeface="+mn-lt"/>
          <a:ea typeface="+mn-ea"/>
          <a:cs typeface="+mn-cs"/>
        </a:defRPr>
      </a:lvl1pPr>
      <a:lvl2pPr marL="891540" indent="-342900" algn="l" defTabSz="548640" rtl="0" eaLnBrk="1" latinLnBrk="0" hangingPunct="1">
        <a:spcBef>
          <a:spcPct val="20000"/>
        </a:spcBef>
        <a:spcAft>
          <a:spcPts val="720"/>
        </a:spcAft>
        <a:buClr>
          <a:schemeClr val="accent1">
            <a:lumMod val="75000"/>
          </a:schemeClr>
        </a:buClr>
        <a:buSzPct val="145000"/>
        <a:buFont typeface="Arial"/>
        <a:buChar char="•"/>
        <a:defRPr sz="2400" kern="1200" cap="none">
          <a:solidFill>
            <a:schemeClr val="tx1"/>
          </a:solidFill>
          <a:effectLst/>
          <a:latin typeface="+mn-lt"/>
          <a:ea typeface="+mn-ea"/>
          <a:cs typeface="+mn-cs"/>
        </a:defRPr>
      </a:lvl2pPr>
      <a:lvl3pPr marL="1440180" indent="-342900" algn="l" defTabSz="548640" rtl="0" eaLnBrk="1" latinLnBrk="0" hangingPunct="1">
        <a:spcBef>
          <a:spcPct val="20000"/>
        </a:spcBef>
        <a:spcAft>
          <a:spcPts val="720"/>
        </a:spcAft>
        <a:buClr>
          <a:schemeClr val="accent1">
            <a:lumMod val="75000"/>
          </a:schemeClr>
        </a:buClr>
        <a:buSzPct val="145000"/>
        <a:buFont typeface="Arial"/>
        <a:buChar char="•"/>
        <a:defRPr sz="2160" kern="1200" cap="none">
          <a:solidFill>
            <a:schemeClr val="tx1"/>
          </a:solidFill>
          <a:effectLst/>
          <a:latin typeface="+mn-lt"/>
          <a:ea typeface="+mn-ea"/>
          <a:cs typeface="+mn-cs"/>
        </a:defRPr>
      </a:lvl3pPr>
      <a:lvl4pPr marL="1851660" indent="-205740" algn="l" defTabSz="548640" rtl="0" eaLnBrk="1" latinLnBrk="0" hangingPunct="1">
        <a:spcBef>
          <a:spcPct val="20000"/>
        </a:spcBef>
        <a:spcAft>
          <a:spcPts val="720"/>
        </a:spcAft>
        <a:buClr>
          <a:schemeClr val="accent1">
            <a:lumMod val="75000"/>
          </a:schemeClr>
        </a:buClr>
        <a:buSzPct val="145000"/>
        <a:buFont typeface="Arial"/>
        <a:buChar char="•"/>
        <a:defRPr sz="1920" kern="1200" cap="none">
          <a:solidFill>
            <a:schemeClr val="tx1"/>
          </a:solidFill>
          <a:effectLst/>
          <a:latin typeface="+mn-lt"/>
          <a:ea typeface="+mn-ea"/>
          <a:cs typeface="+mn-cs"/>
        </a:defRPr>
      </a:lvl4pPr>
      <a:lvl5pPr marL="2400300" indent="-205740" algn="l" defTabSz="548640" rtl="0" eaLnBrk="1" latinLnBrk="0" hangingPunct="1">
        <a:spcBef>
          <a:spcPct val="20000"/>
        </a:spcBef>
        <a:spcAft>
          <a:spcPts val="720"/>
        </a:spcAft>
        <a:buClr>
          <a:schemeClr val="accent1">
            <a:lumMod val="75000"/>
          </a:schemeClr>
        </a:buClr>
        <a:buSzPct val="145000"/>
        <a:buFont typeface="Arial"/>
        <a:buChar char="•"/>
        <a:defRPr sz="1680" kern="1200" cap="none">
          <a:solidFill>
            <a:schemeClr val="tx1"/>
          </a:solidFill>
          <a:effectLst/>
          <a:latin typeface="+mn-lt"/>
          <a:ea typeface="+mn-ea"/>
          <a:cs typeface="+mn-cs"/>
        </a:defRPr>
      </a:lvl5pPr>
      <a:lvl6pPr marL="3017520" indent="-274320" algn="l" defTabSz="548640" rtl="0" eaLnBrk="1" latinLnBrk="0" hangingPunct="1">
        <a:spcBef>
          <a:spcPct val="20000"/>
        </a:spcBef>
        <a:spcAft>
          <a:spcPts val="720"/>
        </a:spcAft>
        <a:buClr>
          <a:schemeClr val="accent1">
            <a:lumMod val="75000"/>
          </a:schemeClr>
        </a:buClr>
        <a:buSzPct val="145000"/>
        <a:buFont typeface="Arial"/>
        <a:buChar char="•"/>
        <a:defRPr sz="1680" kern="1200" cap="none">
          <a:solidFill>
            <a:schemeClr val="tx1"/>
          </a:solidFill>
          <a:effectLst/>
          <a:latin typeface="+mn-lt"/>
          <a:ea typeface="+mn-ea"/>
          <a:cs typeface="+mn-cs"/>
        </a:defRPr>
      </a:lvl6pPr>
      <a:lvl7pPr marL="3566160" indent="-274320" algn="l" defTabSz="548640" rtl="0" eaLnBrk="1" latinLnBrk="0" hangingPunct="1">
        <a:spcBef>
          <a:spcPct val="20000"/>
        </a:spcBef>
        <a:spcAft>
          <a:spcPts val="720"/>
        </a:spcAft>
        <a:buClr>
          <a:schemeClr val="accent1">
            <a:lumMod val="75000"/>
          </a:schemeClr>
        </a:buClr>
        <a:buSzPct val="145000"/>
        <a:buFont typeface="Arial"/>
        <a:buChar char="•"/>
        <a:defRPr sz="1680" kern="1200" cap="none">
          <a:solidFill>
            <a:schemeClr val="tx1"/>
          </a:solidFill>
          <a:effectLst/>
          <a:latin typeface="+mn-lt"/>
          <a:ea typeface="+mn-ea"/>
          <a:cs typeface="+mn-cs"/>
        </a:defRPr>
      </a:lvl7pPr>
      <a:lvl8pPr marL="4114800" indent="-274320" algn="l" defTabSz="548640" rtl="0" eaLnBrk="1" latinLnBrk="0" hangingPunct="1">
        <a:spcBef>
          <a:spcPct val="20000"/>
        </a:spcBef>
        <a:spcAft>
          <a:spcPts val="720"/>
        </a:spcAft>
        <a:buClr>
          <a:schemeClr val="accent1">
            <a:lumMod val="75000"/>
          </a:schemeClr>
        </a:buClr>
        <a:buSzPct val="145000"/>
        <a:buFont typeface="Arial"/>
        <a:buChar char="•"/>
        <a:defRPr sz="1680" kern="1200" cap="none">
          <a:solidFill>
            <a:schemeClr val="tx1"/>
          </a:solidFill>
          <a:effectLst/>
          <a:latin typeface="+mn-lt"/>
          <a:ea typeface="+mn-ea"/>
          <a:cs typeface="+mn-cs"/>
        </a:defRPr>
      </a:lvl8pPr>
      <a:lvl9pPr marL="4663440" indent="-274320" algn="l" defTabSz="548640" rtl="0" eaLnBrk="1" latinLnBrk="0" hangingPunct="1">
        <a:spcBef>
          <a:spcPct val="20000"/>
        </a:spcBef>
        <a:spcAft>
          <a:spcPts val="720"/>
        </a:spcAft>
        <a:buClr>
          <a:schemeClr val="accent1">
            <a:lumMod val="75000"/>
          </a:schemeClr>
        </a:buClr>
        <a:buSzPct val="145000"/>
        <a:buFont typeface="Arial"/>
        <a:buChar char="•"/>
        <a:defRPr sz="1680" kern="1200" cap="none">
          <a:solidFill>
            <a:schemeClr val="tx1"/>
          </a:solidFill>
          <a:effectLst/>
          <a:latin typeface="+mn-lt"/>
          <a:ea typeface="+mn-ea"/>
          <a:cs typeface="+mn-cs"/>
        </a:defRPr>
      </a:lvl9pPr>
    </p:bodyStyle>
    <p:other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indiaeats.vercel.app/"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5486400" y="1800225"/>
            <a:ext cx="8350211" cy="2308860"/>
          </a:xfrm>
          <a:prstGeom prst="rect">
            <a:avLst/>
          </a:prstGeom>
          <a:noFill/>
          <a:ln/>
        </p:spPr>
        <p:txBody>
          <a:bodyPr wrap="square" lIns="0" tIns="0" rIns="0" bIns="0" rtlCol="0" anchor="t"/>
          <a:lstStyle/>
          <a:p>
            <a:pPr marL="0" indent="0" algn="l">
              <a:lnSpc>
                <a:spcPts val="5550"/>
              </a:lnSpc>
              <a:buNone/>
            </a:pPr>
            <a:r>
              <a:rPr lang="en-US" sz="4450" dirty="0">
                <a:solidFill>
                  <a:srgbClr val="5C4E3D"/>
                </a:solidFill>
                <a:latin typeface="Libre Baskerville" pitchFamily="34" charset="0"/>
                <a:ea typeface="Libre Baskerville" pitchFamily="34" charset="-122"/>
                <a:cs typeface="Libre Baskerville" pitchFamily="34" charset="-120"/>
              </a:rPr>
              <a:t>AI-Powered Self-Healing Mobile Screen</a:t>
            </a:r>
            <a:endParaRPr lang="en-US" sz="4450" dirty="0"/>
          </a:p>
        </p:txBody>
      </p:sp>
      <p:sp>
        <p:nvSpPr>
          <p:cNvPr id="4" name="Text 1"/>
          <p:cNvSpPr/>
          <p:nvPr/>
        </p:nvSpPr>
        <p:spPr>
          <a:xfrm>
            <a:off x="5486400" y="3714750"/>
            <a:ext cx="8188287" cy="2809994"/>
          </a:xfrm>
          <a:prstGeom prst="rect">
            <a:avLst/>
          </a:prstGeom>
          <a:noFill/>
          <a:ln/>
        </p:spPr>
        <p:txBody>
          <a:bodyPr wrap="square" lIns="0" tIns="0" rIns="0" bIns="0" rtlCol="0" anchor="t"/>
          <a:lstStyle/>
          <a:p>
            <a:pPr marL="0" indent="0" algn="l">
              <a:lnSpc>
                <a:spcPts val="2850"/>
              </a:lnSpc>
              <a:buNone/>
            </a:pPr>
            <a:r>
              <a:rPr lang="en-US" sz="2400" dirty="0"/>
              <a:t>The AI-powered self-healing mobile screen is an innovative technology that integrates nanotechnology with artificial intelligence (AI) to detect, analyze, and repair minor scratches and cracks on smartphone screens. This technology aims to enhance screen durability, reduce repair costs, and extend device lifespan by enabling real-time self-repair mechanisms</a:t>
            </a:r>
            <a:r>
              <a:rPr lang="en-US" sz="1600" dirty="0"/>
              <a:t>.</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3760351"/>
            <a:ext cx="5670590" cy="708779"/>
          </a:xfrm>
          <a:prstGeom prst="rect">
            <a:avLst/>
          </a:prstGeom>
          <a:noFill/>
          <a:ln/>
        </p:spPr>
        <p:txBody>
          <a:bodyPr wrap="none" lIns="0" tIns="0" rIns="0" bIns="0" rtlCol="0" anchor="t"/>
          <a:lstStyle/>
          <a:p>
            <a:pPr marL="0" indent="0" algn="l">
              <a:lnSpc>
                <a:spcPts val="5550"/>
              </a:lnSpc>
              <a:buNone/>
            </a:pPr>
            <a:endParaRPr lang="en-US" sz="4450" dirty="0"/>
          </a:p>
        </p:txBody>
      </p:sp>
      <p:sp>
        <p:nvSpPr>
          <p:cNvPr id="3" name="TextBox 2">
            <a:extLst>
              <a:ext uri="{FF2B5EF4-FFF2-40B4-BE49-F238E27FC236}">
                <a16:creationId xmlns:a16="http://schemas.microsoft.com/office/drawing/2014/main" id="{71B41E29-9128-89C5-77CF-6CCE4C4DB25C}"/>
              </a:ext>
            </a:extLst>
          </p:cNvPr>
          <p:cNvSpPr txBox="1"/>
          <p:nvPr/>
        </p:nvSpPr>
        <p:spPr>
          <a:xfrm>
            <a:off x="2087331" y="1128861"/>
            <a:ext cx="8182942" cy="5262979"/>
          </a:xfrm>
          <a:prstGeom prst="rect">
            <a:avLst/>
          </a:prstGeom>
          <a:noFill/>
        </p:spPr>
        <p:txBody>
          <a:bodyPr wrap="square" rtlCol="0">
            <a:spAutoFit/>
          </a:bodyPr>
          <a:lstStyle/>
          <a:p>
            <a:r>
              <a:rPr lang="en-US" sz="3600" dirty="0"/>
              <a:t> </a:t>
            </a:r>
            <a:r>
              <a:rPr lang="en-US" sz="3600" u="sng" dirty="0"/>
              <a:t> </a:t>
            </a:r>
            <a:r>
              <a:rPr lang="en-US" sz="3600" u="sng" dirty="0">
                <a:latin typeface="Eras Medium ITC" panose="020B0602030504020804" pitchFamily="34" charset="0"/>
              </a:rPr>
              <a:t>Advantages</a:t>
            </a:r>
          </a:p>
          <a:p>
            <a:endParaRPr lang="en-US" sz="3600" dirty="0">
              <a:latin typeface="Eras Medium ITC" panose="020B0602030504020804" pitchFamily="34" charset="0"/>
            </a:endParaRPr>
          </a:p>
          <a:p>
            <a:pPr marL="457200" indent="-457200">
              <a:buFont typeface="Arial" panose="020B0604020202020204" pitchFamily="34" charset="0"/>
              <a:buChar char="•"/>
            </a:pPr>
            <a:r>
              <a:rPr lang="en-IN" sz="2400" dirty="0">
                <a:latin typeface="Eras Medium ITC" panose="020B0602030504020804" pitchFamily="34" charset="0"/>
              </a:rPr>
              <a:t>User-Friendly Interface</a:t>
            </a:r>
          </a:p>
          <a:p>
            <a:pPr marL="457200" indent="-457200">
              <a:buFont typeface="Arial" panose="020B0604020202020204" pitchFamily="34" charset="0"/>
              <a:buChar char="•"/>
            </a:pPr>
            <a:endParaRPr lang="en-IN" sz="2400" dirty="0">
              <a:latin typeface="Eras Medium ITC" panose="020B0602030504020804" pitchFamily="34" charset="0"/>
            </a:endParaRPr>
          </a:p>
          <a:p>
            <a:pPr marL="457200" indent="-457200">
              <a:buFont typeface="Arial" panose="020B0604020202020204" pitchFamily="34" charset="0"/>
              <a:buChar char="•"/>
            </a:pPr>
            <a:r>
              <a:rPr lang="en-IN" sz="2400" dirty="0">
                <a:latin typeface="Eras Medium ITC" panose="020B0602030504020804" pitchFamily="34" charset="0"/>
              </a:rPr>
              <a:t>Personalized Recommendations</a:t>
            </a:r>
          </a:p>
          <a:p>
            <a:endParaRPr lang="en-IN" sz="2400" dirty="0">
              <a:latin typeface="Eras Medium ITC" panose="020B0602030504020804" pitchFamily="34" charset="0"/>
            </a:endParaRPr>
          </a:p>
          <a:p>
            <a:pPr marL="457200" indent="-457200">
              <a:buFont typeface="Arial" panose="020B0604020202020204" pitchFamily="34" charset="0"/>
              <a:buChar char="•"/>
            </a:pPr>
            <a:r>
              <a:rPr lang="en-IN" sz="2400" dirty="0">
                <a:latin typeface="Eras Medium ITC" panose="020B0602030504020804" pitchFamily="34" charset="0"/>
              </a:rPr>
              <a:t>Time-Saving</a:t>
            </a:r>
          </a:p>
          <a:p>
            <a:pPr marL="457200" indent="-457200">
              <a:buFont typeface="Arial" panose="020B0604020202020204" pitchFamily="34" charset="0"/>
              <a:buChar char="•"/>
            </a:pPr>
            <a:endParaRPr lang="en-IN" sz="2400" b="1" dirty="0">
              <a:latin typeface="Eras Medium ITC" panose="020B0602030504020804" pitchFamily="34" charset="0"/>
            </a:endParaRPr>
          </a:p>
          <a:p>
            <a:pPr marL="457200" indent="-457200">
              <a:buFont typeface="Arial" panose="020B0604020202020204" pitchFamily="34" charset="0"/>
              <a:buChar char="•"/>
            </a:pPr>
            <a:r>
              <a:rPr lang="en-IN" sz="2400" dirty="0">
                <a:latin typeface="Eras Medium ITC" panose="020B0602030504020804" pitchFamily="34" charset="0"/>
              </a:rPr>
              <a:t>Location-Aware Results</a:t>
            </a:r>
          </a:p>
          <a:p>
            <a:pPr marL="457200" indent="-457200">
              <a:buFont typeface="Arial" panose="020B0604020202020204" pitchFamily="34" charset="0"/>
              <a:buChar char="•"/>
            </a:pPr>
            <a:endParaRPr lang="en-IN" sz="2400" dirty="0">
              <a:latin typeface="Eras Medium ITC" panose="020B0602030504020804" pitchFamily="34" charset="0"/>
            </a:endParaRPr>
          </a:p>
          <a:p>
            <a:pPr marL="457200" indent="-457200">
              <a:buFont typeface="Arial" panose="020B0604020202020204" pitchFamily="34" charset="0"/>
              <a:buChar char="•"/>
            </a:pPr>
            <a:r>
              <a:rPr lang="en-IN" sz="2400" dirty="0">
                <a:latin typeface="Eras Medium ITC" panose="020B0602030504020804" pitchFamily="34" charset="0"/>
              </a:rPr>
              <a:t>Real-Time Updates</a:t>
            </a:r>
          </a:p>
          <a:p>
            <a:pPr marL="457200" indent="-457200">
              <a:buFont typeface="Arial" panose="020B0604020202020204" pitchFamily="34" charset="0"/>
              <a:buChar char="•"/>
            </a:pPr>
            <a:endParaRPr lang="en-IN" sz="2400" dirty="0">
              <a:latin typeface="Eras Medium ITC" panose="020B0602030504020804" pitchFamily="34" charset="0"/>
            </a:endParaRPr>
          </a:p>
          <a:p>
            <a:pPr marL="457200" indent="-457200">
              <a:buFont typeface="Arial" panose="020B0604020202020204" pitchFamily="34" charset="0"/>
              <a:buChar char="•"/>
            </a:pPr>
            <a:r>
              <a:rPr lang="en-IN" sz="2400" dirty="0">
                <a:latin typeface="Eras Medium ITC" panose="020B0602030504020804" pitchFamily="34" charset="0"/>
              </a:rPr>
              <a:t>24/7 Availability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793790" y="3760351"/>
            <a:ext cx="5670590" cy="708779"/>
          </a:xfrm>
          <a:prstGeom prst="rect">
            <a:avLst/>
          </a:prstGeom>
          <a:noFill/>
          <a:ln/>
        </p:spPr>
        <p:txBody>
          <a:bodyPr wrap="none" lIns="0" tIns="0" rIns="0" bIns="0" rtlCol="0" anchor="t"/>
          <a:lstStyle/>
          <a:p>
            <a:pPr marL="0" indent="0" algn="l">
              <a:lnSpc>
                <a:spcPts val="5550"/>
              </a:lnSpc>
              <a:buNone/>
            </a:pPr>
            <a:endParaRPr lang="en-US" sz="4450" dirty="0"/>
          </a:p>
        </p:txBody>
      </p:sp>
      <p:sp>
        <p:nvSpPr>
          <p:cNvPr id="3" name="TextBox 2">
            <a:extLst>
              <a:ext uri="{FF2B5EF4-FFF2-40B4-BE49-F238E27FC236}">
                <a16:creationId xmlns:a16="http://schemas.microsoft.com/office/drawing/2014/main" id="{6EAA52FA-BD97-3CD3-8BA0-AC56FAB6ABF9}"/>
              </a:ext>
            </a:extLst>
          </p:cNvPr>
          <p:cNvSpPr txBox="1"/>
          <p:nvPr/>
        </p:nvSpPr>
        <p:spPr>
          <a:xfrm>
            <a:off x="1749778" y="1267798"/>
            <a:ext cx="12086832" cy="4801314"/>
          </a:xfrm>
          <a:prstGeom prst="rect">
            <a:avLst/>
          </a:prstGeom>
          <a:noFill/>
        </p:spPr>
        <p:txBody>
          <a:bodyPr wrap="square" rtlCol="0">
            <a:spAutoFit/>
          </a:bodyPr>
          <a:lstStyle/>
          <a:p>
            <a:r>
              <a:rPr lang="en-US" sz="3600" u="sng" dirty="0"/>
              <a:t>Technology Stack</a:t>
            </a:r>
          </a:p>
          <a:p>
            <a:endParaRPr lang="en-US" sz="2800" dirty="0"/>
          </a:p>
          <a:p>
            <a:pPr marL="457200" indent="-457200">
              <a:lnSpc>
                <a:spcPct val="200000"/>
              </a:lnSpc>
              <a:buFont typeface="Arial" panose="020B0604020202020204" pitchFamily="34" charset="0"/>
              <a:buChar char="•"/>
            </a:pPr>
            <a:r>
              <a:rPr lang="en-IN" sz="2800" dirty="0">
                <a:latin typeface="Eras Medium ITC" panose="020B0602030504020804" pitchFamily="34" charset="0"/>
                <a:ea typeface="Cascadia Code ExtraLight" panose="020B0609020000020004" pitchFamily="49" charset="0"/>
                <a:cs typeface="Cascadia Code ExtraLight" panose="020B0609020000020004" pitchFamily="49" charset="0"/>
              </a:rPr>
              <a:t>HTML</a:t>
            </a:r>
          </a:p>
          <a:p>
            <a:pPr marL="457200" indent="-457200">
              <a:lnSpc>
                <a:spcPct val="200000"/>
              </a:lnSpc>
              <a:buFont typeface="Arial" panose="020B0604020202020204" pitchFamily="34" charset="0"/>
              <a:buChar char="•"/>
            </a:pPr>
            <a:r>
              <a:rPr lang="en-IN" sz="2800" dirty="0">
                <a:latin typeface="Eras Medium ITC" panose="020B0602030504020804" pitchFamily="34" charset="0"/>
                <a:ea typeface="Cascadia Code ExtraLight" panose="020B0609020000020004" pitchFamily="49" charset="0"/>
                <a:cs typeface="Cascadia Code ExtraLight" panose="020B0609020000020004" pitchFamily="49" charset="0"/>
              </a:rPr>
              <a:t>CSS, Node Js</a:t>
            </a:r>
          </a:p>
          <a:p>
            <a:pPr marL="457200" indent="-457200">
              <a:lnSpc>
                <a:spcPct val="200000"/>
              </a:lnSpc>
              <a:buFont typeface="Arial" panose="020B0604020202020204" pitchFamily="34" charset="0"/>
              <a:buChar char="•"/>
            </a:pPr>
            <a:r>
              <a:rPr lang="en-IN" sz="2800" dirty="0">
                <a:latin typeface="Eras Medium ITC" panose="020B0602030504020804" pitchFamily="34" charset="0"/>
                <a:ea typeface="Cascadia Code ExtraLight" panose="020B0609020000020004" pitchFamily="49" charset="0"/>
                <a:cs typeface="Cascadia Code ExtraLight" panose="020B0609020000020004" pitchFamily="49" charset="0"/>
              </a:rPr>
              <a:t>APIs:  Google Gemini </a:t>
            </a:r>
          </a:p>
          <a:p>
            <a:pPr marL="457200" indent="-457200">
              <a:lnSpc>
                <a:spcPct val="200000"/>
              </a:lnSpc>
              <a:buFont typeface="Arial" panose="020B0604020202020204" pitchFamily="34" charset="0"/>
              <a:buChar char="•"/>
            </a:pPr>
            <a:r>
              <a:rPr lang="en-IN" sz="2800" dirty="0">
                <a:latin typeface="Eras Medium ITC" panose="020B0602030504020804" pitchFamily="34" charset="0"/>
                <a:ea typeface="Cascadia Code ExtraLight" panose="020B0609020000020004" pitchFamily="49" charset="0"/>
                <a:cs typeface="Cascadia Code ExtraLight" panose="020B0609020000020004" pitchFamily="49" charset="0"/>
              </a:rPr>
              <a:t>NLP Engine</a:t>
            </a:r>
            <a:endParaRPr lang="en-US" sz="2800" dirty="0">
              <a:latin typeface="Eras Medium ITC" panose="020B0602030504020804" pitchFamily="34" charset="0"/>
              <a:ea typeface="Cascadia Code ExtraLight" panose="020B0609020000020004" pitchFamily="49" charset="0"/>
              <a:cs typeface="Cascadia Code ExtraLight" panose="020B0609020000020004" pitchFamily="49" charset="0"/>
            </a:endParaRP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93790" y="3760351"/>
            <a:ext cx="5670590" cy="708779"/>
          </a:xfrm>
          <a:prstGeom prst="rect">
            <a:avLst/>
          </a:prstGeom>
          <a:noFill/>
          <a:ln/>
        </p:spPr>
        <p:txBody>
          <a:bodyPr wrap="none" lIns="0" tIns="0" rIns="0" bIns="0" rtlCol="0" anchor="t"/>
          <a:lstStyle/>
          <a:p>
            <a:pPr marL="0" indent="0" algn="l">
              <a:lnSpc>
                <a:spcPts val="5550"/>
              </a:lnSpc>
              <a:buNone/>
            </a:pPr>
            <a:endParaRPr lang="en-US" sz="4450" dirty="0"/>
          </a:p>
        </p:txBody>
      </p:sp>
      <p:sp>
        <p:nvSpPr>
          <p:cNvPr id="3" name="TextBox 2">
            <a:extLst>
              <a:ext uri="{FF2B5EF4-FFF2-40B4-BE49-F238E27FC236}">
                <a16:creationId xmlns:a16="http://schemas.microsoft.com/office/drawing/2014/main" id="{5253272C-A1A3-0CDF-E861-5C6354B3F51F}"/>
              </a:ext>
            </a:extLst>
          </p:cNvPr>
          <p:cNvSpPr txBox="1"/>
          <p:nvPr/>
        </p:nvSpPr>
        <p:spPr>
          <a:xfrm>
            <a:off x="1711724" y="1088273"/>
            <a:ext cx="11206951" cy="5447645"/>
          </a:xfrm>
          <a:prstGeom prst="rect">
            <a:avLst/>
          </a:prstGeom>
          <a:noFill/>
        </p:spPr>
        <p:txBody>
          <a:bodyPr wrap="square" rtlCol="0">
            <a:spAutoFit/>
          </a:bodyPr>
          <a:lstStyle/>
          <a:p>
            <a:r>
              <a:rPr lang="en-US" sz="3600" u="sng" dirty="0"/>
              <a:t>Future Enhancements:</a:t>
            </a:r>
          </a:p>
          <a:p>
            <a:endParaRPr lang="en-US" sz="2400" dirty="0"/>
          </a:p>
          <a:p>
            <a:pPr marL="342900" indent="-342900">
              <a:buFont typeface="Arial" panose="020B0604020202020204" pitchFamily="34" charset="0"/>
              <a:buChar char="•"/>
            </a:pPr>
            <a:r>
              <a:rPr lang="en-IN" sz="2400" b="1" dirty="0">
                <a:latin typeface="Eras Medium ITC" panose="020B0602030504020804" pitchFamily="34" charset="0"/>
              </a:rPr>
              <a:t>Voice Command Integration</a:t>
            </a:r>
            <a:r>
              <a:rPr lang="en-US" sz="2400" dirty="0">
                <a:latin typeface="Eras Medium ITC" panose="020B0602030504020804" pitchFamily="34" charset="0"/>
              </a:rPr>
              <a:t>: Allow users to interact with the chatbot using voice for a hands-free experience.</a:t>
            </a:r>
          </a:p>
          <a:p>
            <a:endParaRPr lang="en-US" sz="2400" dirty="0">
              <a:latin typeface="Eras Medium ITC" panose="020B0602030504020804" pitchFamily="34" charset="0"/>
            </a:endParaRPr>
          </a:p>
          <a:p>
            <a:pPr marL="342900" indent="-342900">
              <a:buFont typeface="Arial" panose="020B0604020202020204" pitchFamily="34" charset="0"/>
              <a:buChar char="•"/>
            </a:pPr>
            <a:r>
              <a:rPr lang="en-IN" sz="2400" b="1" dirty="0">
                <a:latin typeface="Eras Medium ITC" panose="020B0602030504020804" pitchFamily="34" charset="0"/>
              </a:rPr>
              <a:t>Table Booking &amp; Reservation</a:t>
            </a:r>
            <a:r>
              <a:rPr lang="en-US" sz="2400" dirty="0">
                <a:latin typeface="Eras Medium ITC" panose="020B0602030504020804" pitchFamily="34" charset="0"/>
              </a:rPr>
              <a:t>: Integrate booking features directly from the chatbot.</a:t>
            </a:r>
          </a:p>
          <a:p>
            <a:pPr marL="342900" indent="-342900">
              <a:buFont typeface="Arial" panose="020B0604020202020204" pitchFamily="34" charset="0"/>
              <a:buChar char="•"/>
            </a:pPr>
            <a:endParaRPr lang="en-US" sz="2400" dirty="0">
              <a:latin typeface="Eras Medium ITC" panose="020B0602030504020804" pitchFamily="34" charset="0"/>
            </a:endParaRPr>
          </a:p>
          <a:p>
            <a:pPr marL="342900" indent="-342900">
              <a:buFont typeface="Arial" panose="020B0604020202020204" pitchFamily="34" charset="0"/>
              <a:buChar char="•"/>
            </a:pPr>
            <a:r>
              <a:rPr lang="en-IN" sz="2400" b="1" dirty="0">
                <a:latin typeface="Eras Medium ITC" panose="020B0602030504020804" pitchFamily="34" charset="0"/>
              </a:rPr>
              <a:t>Food Delivery Integration</a:t>
            </a:r>
            <a:r>
              <a:rPr lang="en-US" sz="2400" b="1" dirty="0">
                <a:latin typeface="Eras Medium ITC" panose="020B0602030504020804" pitchFamily="34" charset="0"/>
              </a:rPr>
              <a:t>: </a:t>
            </a:r>
            <a:r>
              <a:rPr lang="en-US" sz="2400" dirty="0">
                <a:latin typeface="Eras Medium ITC" panose="020B0602030504020804" pitchFamily="34" charset="0"/>
              </a:rPr>
              <a:t>Partner with delivery platforms for order and delivery options.</a:t>
            </a:r>
          </a:p>
          <a:p>
            <a:pPr marL="342900" indent="-342900">
              <a:buFont typeface="Arial" panose="020B0604020202020204" pitchFamily="34" charset="0"/>
              <a:buChar char="•"/>
            </a:pPr>
            <a:endParaRPr lang="en-US" sz="2400" dirty="0">
              <a:latin typeface="Eras Medium ITC" panose="020B0602030504020804" pitchFamily="34" charset="0"/>
            </a:endParaRPr>
          </a:p>
          <a:p>
            <a:pPr marL="342900" indent="-342900">
              <a:buFont typeface="Arial" panose="020B0604020202020204" pitchFamily="34" charset="0"/>
              <a:buChar char="•"/>
            </a:pPr>
            <a:r>
              <a:rPr lang="en-IN" sz="2400" b="1" dirty="0">
                <a:latin typeface="Eras Medium ITC" panose="020B0602030504020804" pitchFamily="34" charset="0"/>
              </a:rPr>
              <a:t>AI-Based Learning</a:t>
            </a:r>
            <a:r>
              <a:rPr lang="en-US" sz="2400" dirty="0">
                <a:latin typeface="Eras Medium ITC" panose="020B0602030504020804" pitchFamily="34" charset="0"/>
              </a:rPr>
              <a:t>: Improve accuracy over time by learning from user preferences and interactions.</a:t>
            </a:r>
          </a:p>
          <a:p>
            <a:pPr marL="342900" indent="-342900">
              <a:buFont typeface="Arial" panose="020B0604020202020204" pitchFamily="34" charset="0"/>
              <a:buChar char="•"/>
            </a:pPr>
            <a:endParaRPr lang="en-IN"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DDC48C1-9CAB-748B-4634-3C4E8FB37FD2}"/>
              </a:ext>
            </a:extLst>
          </p:cNvPr>
          <p:cNvSpPr/>
          <p:nvPr/>
        </p:nvSpPr>
        <p:spPr>
          <a:xfrm>
            <a:off x="5227929" y="3151330"/>
            <a:ext cx="4174541" cy="1200329"/>
          </a:xfrm>
          <a:prstGeom prst="rect">
            <a:avLst/>
          </a:prstGeom>
          <a:noFill/>
        </p:spPr>
        <p:txBody>
          <a:bodyPr wrap="none" lIns="91440" tIns="45720" rIns="91440" bIns="45720">
            <a:spAutoFit/>
          </a:bodyPr>
          <a:lstStyle/>
          <a:p>
            <a:pPr algn="ctr"/>
            <a:r>
              <a:rPr lang="en-US" sz="7200" b="0" cap="none" spc="0" dirty="0">
                <a:ln w="0"/>
                <a:solidFill>
                  <a:schemeClr val="accent1"/>
                </a:solidFill>
                <a:effectLst>
                  <a:outerShdw blurRad="38100" dist="25400" dir="5400000" algn="ctr" rotWithShape="0">
                    <a:srgbClr val="6E747A">
                      <a:alpha val="43000"/>
                    </a:srgbClr>
                  </a:outerShdw>
                </a:effectLst>
              </a:rPr>
              <a:t>Thank you</a:t>
            </a:r>
          </a:p>
        </p:txBody>
      </p:sp>
    </p:spTree>
    <p:extLst>
      <p:ext uri="{BB962C8B-B14F-4D97-AF65-F5344CB8AC3E}">
        <p14:creationId xmlns:p14="http://schemas.microsoft.com/office/powerpoint/2010/main" val="3060487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D09D4F-16AF-84D8-6B74-AE04C486D0C4}"/>
              </a:ext>
            </a:extLst>
          </p:cNvPr>
          <p:cNvSpPr txBox="1"/>
          <p:nvPr/>
        </p:nvSpPr>
        <p:spPr>
          <a:xfrm>
            <a:off x="1784195" y="1114000"/>
            <a:ext cx="5330283" cy="1384995"/>
          </a:xfrm>
          <a:prstGeom prst="rect">
            <a:avLst/>
          </a:prstGeom>
          <a:noFill/>
        </p:spPr>
        <p:txBody>
          <a:bodyPr wrap="square" rtlCol="0">
            <a:spAutoFit/>
          </a:bodyPr>
          <a:lstStyle/>
          <a:p>
            <a:r>
              <a:rPr lang="en-US" sz="2800" dirty="0"/>
              <a:t>Project Link:</a:t>
            </a:r>
          </a:p>
          <a:p>
            <a:r>
              <a:rPr lang="en-US" sz="2800" dirty="0"/>
              <a:t> </a:t>
            </a:r>
            <a:r>
              <a:rPr lang="en-US" sz="2800" dirty="0">
                <a:hlinkClick r:id="rId2"/>
              </a:rPr>
              <a:t>https://indiaeats.vercel.app/</a:t>
            </a:r>
            <a:r>
              <a:rPr lang="en-US" sz="2800" dirty="0"/>
              <a:t> </a:t>
            </a:r>
          </a:p>
          <a:p>
            <a:endParaRPr lang="en-US" sz="2800" dirty="0"/>
          </a:p>
        </p:txBody>
      </p:sp>
    </p:spTree>
    <p:extLst>
      <p:ext uri="{BB962C8B-B14F-4D97-AF65-F5344CB8AC3E}">
        <p14:creationId xmlns:p14="http://schemas.microsoft.com/office/powerpoint/2010/main" val="3277403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1895707" y="574953"/>
            <a:ext cx="5529030" cy="624840"/>
          </a:xfrm>
          <a:prstGeom prst="rect">
            <a:avLst/>
          </a:prstGeom>
          <a:noFill/>
          <a:ln/>
        </p:spPr>
        <p:txBody>
          <a:bodyPr wrap="none" lIns="0" tIns="0" rIns="0" bIns="0" rtlCol="0" anchor="t"/>
          <a:lstStyle/>
          <a:p>
            <a:pPr marL="0" indent="0" algn="l">
              <a:lnSpc>
                <a:spcPts val="4900"/>
              </a:lnSpc>
              <a:buNone/>
            </a:pPr>
            <a:r>
              <a:rPr lang="en-US" sz="3900" b="1" u="sng" dirty="0">
                <a:solidFill>
                  <a:srgbClr val="5C4E3D"/>
                </a:solidFill>
                <a:latin typeface="Libre Baskerville" pitchFamily="34" charset="0"/>
                <a:ea typeface="Libre Baskerville" pitchFamily="34" charset="-122"/>
                <a:cs typeface="Libre Baskerville" pitchFamily="34" charset="-120"/>
              </a:rPr>
              <a:t>Objective of the Invention</a:t>
            </a:r>
            <a:endParaRPr lang="en-US" sz="3900" b="1" u="sng" dirty="0"/>
          </a:p>
        </p:txBody>
      </p:sp>
      <p:sp>
        <p:nvSpPr>
          <p:cNvPr id="3" name="Text 1"/>
          <p:cNvSpPr/>
          <p:nvPr/>
        </p:nvSpPr>
        <p:spPr>
          <a:xfrm>
            <a:off x="2272360" y="1283342"/>
            <a:ext cx="11658072" cy="956462"/>
          </a:xfrm>
          <a:prstGeom prst="rect">
            <a:avLst/>
          </a:prstGeom>
          <a:noFill/>
          <a:ln/>
        </p:spPr>
        <p:txBody>
          <a:bodyPr wrap="square" lIns="0" tIns="0" rIns="0" bIns="0" rtlCol="0" anchor="t"/>
          <a:lstStyle/>
          <a:p>
            <a:pPr marL="0" indent="0" algn="l">
              <a:lnSpc>
                <a:spcPts val="2500"/>
              </a:lnSpc>
              <a:buNone/>
            </a:pPr>
            <a:r>
              <a:rPr lang="en-US" sz="2000" dirty="0">
                <a:solidFill>
                  <a:srgbClr val="454240"/>
                </a:solidFill>
                <a:latin typeface="DM Sans" pitchFamily="34" charset="0"/>
                <a:ea typeface="DM Sans" pitchFamily="34" charset="-122"/>
                <a:cs typeface="DM Sans" pitchFamily="34" charset="-120"/>
              </a:rPr>
              <a:t> The primary goal is to eliminate screen damage. It will reduce repair costs for users. This technology enhances device lifespan. It provides a seamless, uninterrupted user experience. A self-healing screen is a valuable feature.</a:t>
            </a:r>
            <a:endParaRPr lang="en-US" sz="2000" dirty="0"/>
          </a:p>
        </p:txBody>
      </p:sp>
      <p:sp>
        <p:nvSpPr>
          <p:cNvPr id="4" name="Text 2"/>
          <p:cNvSpPr/>
          <p:nvPr/>
        </p:nvSpPr>
        <p:spPr>
          <a:xfrm>
            <a:off x="2272360" y="2228222"/>
            <a:ext cx="11658072" cy="556531"/>
          </a:xfrm>
          <a:prstGeom prst="rect">
            <a:avLst/>
          </a:prstGeom>
          <a:noFill/>
          <a:ln/>
        </p:spPr>
        <p:txBody>
          <a:bodyPr wrap="none" lIns="0" tIns="0" rIns="0" bIns="0" rtlCol="0" anchor="t"/>
          <a:lstStyle/>
          <a:p>
            <a:pPr marL="0" indent="0" algn="l">
              <a:lnSpc>
                <a:spcPts val="2500"/>
              </a:lnSpc>
              <a:buNone/>
            </a:pPr>
            <a:r>
              <a:rPr lang="en-US" sz="2400" dirty="0">
                <a:solidFill>
                  <a:srgbClr val="454240"/>
                </a:solidFill>
                <a:latin typeface="DM Sans" pitchFamily="34" charset="0"/>
                <a:ea typeface="DM Sans" pitchFamily="34" charset="-122"/>
                <a:cs typeface="DM Sans" pitchFamily="34" charset="-120"/>
              </a:rPr>
              <a:t>1.</a:t>
            </a:r>
            <a:r>
              <a:rPr lang="en-US" sz="2400" b="1" dirty="0">
                <a:solidFill>
                  <a:srgbClr val="454240"/>
                </a:solidFill>
                <a:latin typeface="DM Sans" pitchFamily="34" charset="0"/>
                <a:ea typeface="DM Sans" pitchFamily="34" charset="-122"/>
                <a:cs typeface="DM Sans" pitchFamily="34" charset="-120"/>
              </a:rPr>
              <a:t> Automated Damage Detection in AI-Powered Self-Healing Mobile Screens</a:t>
            </a:r>
            <a:r>
              <a:rPr lang="en-US" b="1" dirty="0">
                <a:solidFill>
                  <a:srgbClr val="454240"/>
                </a:solidFill>
                <a:latin typeface="DM Sans" pitchFamily="34" charset="0"/>
                <a:ea typeface="DM Sans" pitchFamily="34" charset="-122"/>
                <a:cs typeface="DM Sans" pitchFamily="34" charset="-120"/>
              </a:rPr>
              <a:t>:</a:t>
            </a:r>
            <a:endParaRPr lang="en-US" b="1" dirty="0"/>
          </a:p>
        </p:txBody>
      </p:sp>
      <p:sp>
        <p:nvSpPr>
          <p:cNvPr id="5" name="Text 3"/>
          <p:cNvSpPr/>
          <p:nvPr/>
        </p:nvSpPr>
        <p:spPr>
          <a:xfrm>
            <a:off x="2272576" y="2754511"/>
            <a:ext cx="11579991" cy="753871"/>
          </a:xfrm>
          <a:prstGeom prst="rect">
            <a:avLst/>
          </a:prstGeom>
          <a:noFill/>
          <a:ln/>
        </p:spPr>
        <p:txBody>
          <a:bodyPr wrap="square" lIns="0" tIns="0" rIns="0" bIns="0" rtlCol="0" anchor="t"/>
          <a:lstStyle/>
          <a:p>
            <a:pPr marL="0" indent="0" algn="l">
              <a:lnSpc>
                <a:spcPts val="2500"/>
              </a:lnSpc>
              <a:buNone/>
            </a:pPr>
            <a:r>
              <a:rPr lang="en-US" sz="2000" dirty="0">
                <a:solidFill>
                  <a:srgbClr val="454240"/>
                </a:solidFill>
                <a:latin typeface="DM Sans" pitchFamily="34" charset="0"/>
                <a:ea typeface="DM Sans" pitchFamily="34" charset="-122"/>
                <a:cs typeface="DM Sans" pitchFamily="34" charset="-120"/>
              </a:rPr>
              <a:t>The automated damage detection system in an AI-powered self-healing mobile screen utilizes machine learning (ML) and artificial intelligence (AI) algorithms to identify, classify, and assess screen damage (scratches, cracks, or stress fractures) in real time.</a:t>
            </a:r>
          </a:p>
          <a:p>
            <a:pPr marL="0" indent="0" algn="l">
              <a:lnSpc>
                <a:spcPts val="2500"/>
              </a:lnSpc>
              <a:buNone/>
            </a:pPr>
            <a:endParaRPr lang="en-US" dirty="0">
              <a:solidFill>
                <a:srgbClr val="454240"/>
              </a:solidFill>
              <a:latin typeface="DM Sans" pitchFamily="34" charset="0"/>
            </a:endParaRPr>
          </a:p>
          <a:p>
            <a:pPr marL="0" indent="0" algn="l">
              <a:lnSpc>
                <a:spcPts val="2500"/>
              </a:lnSpc>
              <a:buNone/>
            </a:pPr>
            <a:endParaRPr lang="en-US" dirty="0"/>
          </a:p>
        </p:txBody>
      </p:sp>
      <p:sp>
        <p:nvSpPr>
          <p:cNvPr id="6" name="Text 4"/>
          <p:cNvSpPr/>
          <p:nvPr/>
        </p:nvSpPr>
        <p:spPr>
          <a:xfrm>
            <a:off x="2261230" y="4034671"/>
            <a:ext cx="11579992" cy="384929"/>
          </a:xfrm>
          <a:prstGeom prst="rect">
            <a:avLst/>
          </a:prstGeom>
          <a:noFill/>
          <a:ln/>
        </p:spPr>
        <p:txBody>
          <a:bodyPr wrap="none" lIns="0" tIns="0" rIns="0" bIns="0" rtlCol="0" anchor="t"/>
          <a:lstStyle/>
          <a:p>
            <a:pPr marL="0" indent="0" algn="l">
              <a:lnSpc>
                <a:spcPts val="2500"/>
              </a:lnSpc>
              <a:buNone/>
            </a:pPr>
            <a:r>
              <a:rPr lang="en-US" sz="2400" dirty="0">
                <a:solidFill>
                  <a:srgbClr val="454240"/>
                </a:solidFill>
                <a:latin typeface="DM Sans" pitchFamily="34" charset="0"/>
                <a:ea typeface="DM Sans" pitchFamily="34" charset="-122"/>
                <a:cs typeface="DM Sans" pitchFamily="34" charset="-120"/>
              </a:rPr>
              <a:t>2. </a:t>
            </a:r>
            <a:r>
              <a:rPr lang="en-US" sz="2400" b="1" dirty="0">
                <a:solidFill>
                  <a:srgbClr val="454240"/>
                </a:solidFill>
                <a:latin typeface="DM Sans" pitchFamily="34" charset="0"/>
                <a:ea typeface="DM Sans" pitchFamily="34" charset="-122"/>
                <a:cs typeface="DM Sans" pitchFamily="34" charset="-120"/>
              </a:rPr>
              <a:t>Real-Time Monitoring &amp; AI Integration </a:t>
            </a:r>
            <a:r>
              <a:rPr lang="en-US" sz="2400" dirty="0">
                <a:solidFill>
                  <a:srgbClr val="454240"/>
                </a:solidFill>
                <a:latin typeface="DM Sans" pitchFamily="34" charset="0"/>
                <a:ea typeface="DM Sans" pitchFamily="34" charset="-122"/>
                <a:cs typeface="DM Sans" pitchFamily="34" charset="-120"/>
              </a:rPr>
              <a:t>:</a:t>
            </a:r>
            <a:endParaRPr lang="en-US" sz="2400" dirty="0"/>
          </a:p>
        </p:txBody>
      </p:sp>
      <p:sp>
        <p:nvSpPr>
          <p:cNvPr id="7" name="Text 5"/>
          <p:cNvSpPr/>
          <p:nvPr/>
        </p:nvSpPr>
        <p:spPr>
          <a:xfrm>
            <a:off x="2350439" y="4419600"/>
            <a:ext cx="11579992" cy="1280160"/>
          </a:xfrm>
          <a:prstGeom prst="rect">
            <a:avLst/>
          </a:prstGeom>
          <a:noFill/>
          <a:ln/>
        </p:spPr>
        <p:txBody>
          <a:bodyPr wrap="square" lIns="0" tIns="0" rIns="0" bIns="0" rtlCol="0" anchor="t"/>
          <a:lstStyle/>
          <a:p>
            <a:pPr marL="0" indent="0" algn="l">
              <a:lnSpc>
                <a:spcPts val="2500"/>
              </a:lnSpc>
              <a:buNone/>
            </a:pPr>
            <a:r>
              <a:rPr lang="en-US" sz="2000" dirty="0">
                <a:solidFill>
                  <a:srgbClr val="454240"/>
                </a:solidFill>
                <a:latin typeface="DM Sans" pitchFamily="34" charset="0"/>
                <a:ea typeface="DM Sans" pitchFamily="34" charset="-122"/>
                <a:cs typeface="DM Sans" pitchFamily="34" charset="-120"/>
              </a:rPr>
              <a:t>The integration of real-time monitoring and artificial intelligence in the self-healing mobile screen technology is essential to ensure efficient and intelligent repair mechanisms. AI driven real-time monitoring continuously assesses the condition of the screen, detecting scratches, cracks, and other forms of damage as soon as they occur. This proactive approach allows the system to respond immediately, initiating the most suitable self-healing process based on the severity and nature of the damage.</a:t>
            </a:r>
            <a:endParaRPr lang="en-US" sz="2000" dirty="0"/>
          </a:p>
        </p:txBody>
      </p:sp>
      <p:sp>
        <p:nvSpPr>
          <p:cNvPr id="8" name="Text 6"/>
          <p:cNvSpPr/>
          <p:nvPr/>
        </p:nvSpPr>
        <p:spPr>
          <a:xfrm>
            <a:off x="2272359" y="6319418"/>
            <a:ext cx="11658073" cy="279977"/>
          </a:xfrm>
          <a:prstGeom prst="rect">
            <a:avLst/>
          </a:prstGeom>
          <a:noFill/>
          <a:ln/>
        </p:spPr>
        <p:txBody>
          <a:bodyPr wrap="none" lIns="0" tIns="0" rIns="0" bIns="0" rtlCol="0" anchor="t"/>
          <a:lstStyle/>
          <a:p>
            <a:pPr marL="0" indent="0" algn="l">
              <a:lnSpc>
                <a:spcPts val="2500"/>
              </a:lnSpc>
              <a:buNone/>
            </a:pPr>
            <a:r>
              <a:rPr lang="en-US" sz="2400" dirty="0">
                <a:solidFill>
                  <a:srgbClr val="454240"/>
                </a:solidFill>
                <a:latin typeface="DM Sans" pitchFamily="34" charset="0"/>
                <a:ea typeface="DM Sans" pitchFamily="34" charset="-122"/>
                <a:cs typeface="DM Sans" pitchFamily="34" charset="-120"/>
              </a:rPr>
              <a:t>3. </a:t>
            </a:r>
            <a:r>
              <a:rPr lang="en-US" sz="2400" b="1" dirty="0">
                <a:solidFill>
                  <a:srgbClr val="454240"/>
                </a:solidFill>
                <a:latin typeface="DM Sans" pitchFamily="34" charset="0"/>
                <a:ea typeface="DM Sans" pitchFamily="34" charset="-122"/>
                <a:cs typeface="DM Sans" pitchFamily="34" charset="-120"/>
              </a:rPr>
              <a:t>Self-Healing Mechanism</a:t>
            </a:r>
            <a:r>
              <a:rPr lang="en-US" sz="2400" dirty="0">
                <a:solidFill>
                  <a:srgbClr val="454240"/>
                </a:solidFill>
                <a:latin typeface="DM Sans" pitchFamily="34" charset="0"/>
                <a:ea typeface="DM Sans" pitchFamily="34" charset="-122"/>
                <a:cs typeface="DM Sans" pitchFamily="34" charset="-120"/>
              </a:rPr>
              <a:t>:</a:t>
            </a:r>
            <a:endParaRPr lang="en-US" sz="2400" dirty="0"/>
          </a:p>
        </p:txBody>
      </p:sp>
      <p:sp>
        <p:nvSpPr>
          <p:cNvPr id="9" name="Text 7"/>
          <p:cNvSpPr/>
          <p:nvPr/>
        </p:nvSpPr>
        <p:spPr>
          <a:xfrm>
            <a:off x="2283705" y="6864367"/>
            <a:ext cx="11658072" cy="320041"/>
          </a:xfrm>
          <a:prstGeom prst="rect">
            <a:avLst/>
          </a:prstGeom>
          <a:noFill/>
          <a:ln/>
        </p:spPr>
        <p:txBody>
          <a:bodyPr wrap="square" lIns="0" tIns="0" rIns="0" bIns="0" rtlCol="0" anchor="t"/>
          <a:lstStyle/>
          <a:p>
            <a:pPr marL="0" indent="0" algn="l">
              <a:lnSpc>
                <a:spcPts val="2500"/>
              </a:lnSpc>
              <a:buNone/>
            </a:pPr>
            <a:r>
              <a:rPr lang="en-US" sz="2000" dirty="0">
                <a:solidFill>
                  <a:srgbClr val="454240"/>
                </a:solidFill>
                <a:latin typeface="DM Sans" pitchFamily="34" charset="0"/>
                <a:ea typeface="DM Sans" pitchFamily="34" charset="-122"/>
                <a:cs typeface="DM Sans" pitchFamily="34" charset="-120"/>
              </a:rPr>
              <a:t>Incorporating advanced self-healing materials (e.g., polymer-based coatings or microcapsules with healing agents) that can repair minor scratches and fractures over time using heat, pressure, or chemical reactions.</a:t>
            </a:r>
            <a:endParaRPr lang="en-US" sz="2000" dirty="0"/>
          </a:p>
        </p:txBody>
      </p:sp>
      <p:sp>
        <p:nvSpPr>
          <p:cNvPr id="10" name="Text 8"/>
          <p:cNvSpPr/>
          <p:nvPr/>
        </p:nvSpPr>
        <p:spPr>
          <a:xfrm>
            <a:off x="2350439" y="7345896"/>
            <a:ext cx="11579992" cy="320040"/>
          </a:xfrm>
          <a:prstGeom prst="rect">
            <a:avLst/>
          </a:prstGeom>
          <a:noFill/>
          <a:ln/>
        </p:spPr>
        <p:txBody>
          <a:bodyPr wrap="none" lIns="0" tIns="0" rIns="0" bIns="0" rtlCol="0" anchor="t"/>
          <a:lstStyle/>
          <a:p>
            <a:pPr marL="0" indent="0" algn="l">
              <a:lnSpc>
                <a:spcPts val="2500"/>
              </a:lnSpc>
              <a:buNone/>
            </a:pPr>
            <a:endParaRPr lang="en-US" sz="15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2308265" y="316587"/>
            <a:ext cx="7556421" cy="362903"/>
          </a:xfrm>
          <a:prstGeom prst="rect">
            <a:avLst/>
          </a:prstGeom>
          <a:noFill/>
          <a:ln/>
        </p:spPr>
        <p:txBody>
          <a:bodyPr wrap="none" lIns="0" tIns="0" rIns="0" bIns="0" rtlCol="0" anchor="t"/>
          <a:lstStyle/>
          <a:p>
            <a:pPr marL="0" indent="0" algn="l">
              <a:lnSpc>
                <a:spcPts val="2850"/>
              </a:lnSpc>
              <a:buNone/>
            </a:pPr>
            <a:r>
              <a:rPr lang="en-US" sz="3600" b="1" dirty="0">
                <a:solidFill>
                  <a:srgbClr val="454240"/>
                </a:solidFill>
                <a:latin typeface="DM Sans" pitchFamily="34" charset="0"/>
                <a:ea typeface="DM Sans" pitchFamily="34" charset="-122"/>
                <a:cs typeface="DM Sans" pitchFamily="34" charset="-120"/>
              </a:rPr>
              <a:t>DETAILED DESCRIPTION</a:t>
            </a:r>
            <a:r>
              <a:rPr lang="en-US" sz="1750" dirty="0">
                <a:solidFill>
                  <a:srgbClr val="454240"/>
                </a:solidFill>
                <a:latin typeface="DM Sans" pitchFamily="34" charset="0"/>
                <a:ea typeface="DM Sans" pitchFamily="34" charset="-122"/>
                <a:cs typeface="DM Sans" pitchFamily="34" charset="-120"/>
              </a:rPr>
              <a:t>:</a:t>
            </a:r>
            <a:endParaRPr lang="en-US" sz="1750" dirty="0"/>
          </a:p>
        </p:txBody>
      </p:sp>
      <p:sp>
        <p:nvSpPr>
          <p:cNvPr id="3" name="Text 1"/>
          <p:cNvSpPr/>
          <p:nvPr/>
        </p:nvSpPr>
        <p:spPr>
          <a:xfrm>
            <a:off x="793790" y="809625"/>
            <a:ext cx="7556421" cy="2661524"/>
          </a:xfrm>
          <a:prstGeom prst="rect">
            <a:avLst/>
          </a:prstGeom>
          <a:noFill/>
          <a:ln/>
        </p:spPr>
        <p:txBody>
          <a:bodyPr wrap="square" lIns="0" tIns="0" rIns="0" bIns="0" rtlCol="0" anchor="t"/>
          <a:lstStyle/>
          <a:p>
            <a:pPr marL="0" indent="0" algn="l">
              <a:lnSpc>
                <a:spcPts val="2850"/>
              </a:lnSpc>
              <a:buNone/>
            </a:pPr>
            <a:r>
              <a:rPr lang="en-US" sz="2000" dirty="0">
                <a:solidFill>
                  <a:srgbClr val="454240"/>
                </a:solidFill>
                <a:latin typeface="DM Sans" pitchFamily="34" charset="0"/>
                <a:ea typeface="DM Sans" pitchFamily="34" charset="-122"/>
                <a:cs typeface="DM Sans" pitchFamily="34" charset="-120"/>
              </a:rPr>
              <a:t>This system design outlines the AI-powered self-healing mobile screen architecture, detailing hardware components, software layers, AI models, and communication flow. The system consists of three layer:</a:t>
            </a:r>
            <a:endParaRPr lang="en-US" sz="2000" dirty="0"/>
          </a:p>
        </p:txBody>
      </p:sp>
      <p:sp>
        <p:nvSpPr>
          <p:cNvPr id="4" name="Text 2"/>
          <p:cNvSpPr/>
          <p:nvPr/>
        </p:nvSpPr>
        <p:spPr>
          <a:xfrm>
            <a:off x="723900" y="2466976"/>
            <a:ext cx="7626311" cy="1879248"/>
          </a:xfrm>
          <a:prstGeom prst="rect">
            <a:avLst/>
          </a:prstGeom>
          <a:noFill/>
          <a:ln/>
        </p:spPr>
        <p:txBody>
          <a:bodyPr wrap="none" lIns="0" tIns="0" rIns="0" bIns="0" rtlCol="0" anchor="t"/>
          <a:lstStyle/>
          <a:p>
            <a:pPr algn="l">
              <a:lnSpc>
                <a:spcPts val="2850"/>
              </a:lnSpc>
            </a:pPr>
            <a:r>
              <a:rPr lang="en-US" sz="2400" dirty="0">
                <a:solidFill>
                  <a:srgbClr val="454240"/>
                </a:solidFill>
                <a:latin typeface="DM Sans" pitchFamily="34" charset="0"/>
                <a:ea typeface="DM Sans" pitchFamily="34" charset="-122"/>
                <a:cs typeface="DM Sans" pitchFamily="34" charset="-120"/>
              </a:rPr>
              <a:t>1) Hardware Layer </a:t>
            </a:r>
            <a:r>
              <a:rPr lang="en-US" sz="1750" dirty="0">
                <a:solidFill>
                  <a:srgbClr val="454240"/>
                </a:solidFill>
                <a:latin typeface="DM Sans" pitchFamily="34" charset="0"/>
                <a:ea typeface="DM Sans" pitchFamily="34" charset="-122"/>
                <a:cs typeface="DM Sans" pitchFamily="34" charset="-120"/>
              </a:rPr>
              <a:t>(</a:t>
            </a:r>
            <a:r>
              <a:rPr lang="en-US" sz="2000" dirty="0">
                <a:solidFill>
                  <a:srgbClr val="454240"/>
                </a:solidFill>
                <a:latin typeface="DM Sans" pitchFamily="34" charset="0"/>
                <a:ea typeface="DM Sans" pitchFamily="34" charset="-122"/>
                <a:cs typeface="DM Sans" pitchFamily="34" charset="-120"/>
              </a:rPr>
              <a:t>Sensors, Self-Healing Materials, Processing Units</a:t>
            </a:r>
            <a:r>
              <a:rPr lang="en-US" sz="1750" dirty="0">
                <a:solidFill>
                  <a:srgbClr val="454240"/>
                </a:solidFill>
                <a:latin typeface="DM Sans" pitchFamily="34" charset="0"/>
                <a:ea typeface="DM Sans" pitchFamily="34" charset="-122"/>
                <a:cs typeface="DM Sans" pitchFamily="34" charset="-120"/>
              </a:rPr>
              <a:t>)</a:t>
            </a:r>
          </a:p>
          <a:p>
            <a:pPr algn="l">
              <a:lnSpc>
                <a:spcPts val="2850"/>
              </a:lnSpc>
            </a:pPr>
            <a:r>
              <a:rPr lang="en-US" sz="2000" dirty="0"/>
              <a:t>This layer involves embedding sensors and processing units including physical</a:t>
            </a:r>
          </a:p>
          <a:p>
            <a:pPr algn="l">
              <a:lnSpc>
                <a:spcPts val="2850"/>
              </a:lnSpc>
            </a:pPr>
            <a:r>
              <a:rPr lang="en-US" sz="2000" dirty="0"/>
              <a:t>Components that detect, analyze and triggered self healing.  </a:t>
            </a:r>
          </a:p>
        </p:txBody>
      </p:sp>
      <p:sp>
        <p:nvSpPr>
          <p:cNvPr id="5" name="Text 3"/>
          <p:cNvSpPr/>
          <p:nvPr/>
        </p:nvSpPr>
        <p:spPr>
          <a:xfrm>
            <a:off x="723900" y="3333750"/>
            <a:ext cx="9963150" cy="2073628"/>
          </a:xfrm>
          <a:prstGeom prst="rect">
            <a:avLst/>
          </a:prstGeom>
          <a:noFill/>
          <a:ln/>
        </p:spPr>
        <p:txBody>
          <a:bodyPr wrap="square" lIns="0" tIns="0" rIns="0" bIns="0" rtlCol="0" anchor="t"/>
          <a:lstStyle/>
          <a:p>
            <a:pPr marL="0" indent="0" algn="l">
              <a:lnSpc>
                <a:spcPts val="2850"/>
              </a:lnSpc>
              <a:buNone/>
            </a:pPr>
            <a:endParaRPr lang="en-US" sz="1750" dirty="0">
              <a:solidFill>
                <a:srgbClr val="454240"/>
              </a:solidFill>
              <a:latin typeface="DM Sans" pitchFamily="34" charset="0"/>
              <a:ea typeface="DM Sans" pitchFamily="34" charset="-122"/>
              <a:cs typeface="DM Sans" pitchFamily="34" charset="-120"/>
            </a:endParaRPr>
          </a:p>
          <a:p>
            <a:pPr marL="0" indent="0" algn="l">
              <a:lnSpc>
                <a:spcPts val="2850"/>
              </a:lnSpc>
              <a:buNone/>
            </a:pPr>
            <a:r>
              <a:rPr lang="en-US" sz="2000" dirty="0">
                <a:solidFill>
                  <a:srgbClr val="454240"/>
                </a:solidFill>
                <a:latin typeface="DM Sans" pitchFamily="34" charset="0"/>
                <a:ea typeface="DM Sans" pitchFamily="34" charset="-122"/>
                <a:cs typeface="DM Sans" pitchFamily="34" charset="-120"/>
              </a:rPr>
              <a:t>2) </a:t>
            </a:r>
            <a:r>
              <a:rPr lang="en-US" sz="2400" dirty="0">
                <a:solidFill>
                  <a:srgbClr val="454240"/>
                </a:solidFill>
                <a:latin typeface="DM Sans" pitchFamily="34" charset="0"/>
                <a:ea typeface="DM Sans" pitchFamily="34" charset="-122"/>
                <a:cs typeface="DM Sans" pitchFamily="34" charset="-120"/>
              </a:rPr>
              <a:t>AI Processing Layer </a:t>
            </a:r>
            <a:r>
              <a:rPr lang="en-US" sz="2000" dirty="0">
                <a:solidFill>
                  <a:srgbClr val="454240"/>
                </a:solidFill>
                <a:latin typeface="DM Sans" pitchFamily="34" charset="0"/>
                <a:ea typeface="DM Sans" pitchFamily="34" charset="-122"/>
                <a:cs typeface="DM Sans" pitchFamily="34" charset="-120"/>
              </a:rPr>
              <a:t>(Machine Learning Models for Damage Detection,  Decision Making)</a:t>
            </a:r>
          </a:p>
          <a:p>
            <a:pPr marL="0" indent="0" algn="l">
              <a:lnSpc>
                <a:spcPts val="2850"/>
              </a:lnSpc>
              <a:buNone/>
            </a:pPr>
            <a:endParaRPr lang="en-US" sz="2000" dirty="0">
              <a:solidFill>
                <a:srgbClr val="454240"/>
              </a:solidFill>
              <a:latin typeface="DM Sans" pitchFamily="34" charset="0"/>
            </a:endParaRPr>
          </a:p>
          <a:p>
            <a:pPr marL="0" indent="0" algn="l">
              <a:lnSpc>
                <a:spcPts val="2850"/>
              </a:lnSpc>
              <a:buNone/>
            </a:pPr>
            <a:endParaRPr lang="en-US" sz="2000" dirty="0"/>
          </a:p>
        </p:txBody>
      </p:sp>
      <p:sp>
        <p:nvSpPr>
          <p:cNvPr id="6" name="Text 4"/>
          <p:cNvSpPr/>
          <p:nvPr/>
        </p:nvSpPr>
        <p:spPr>
          <a:xfrm>
            <a:off x="723900" y="4483454"/>
            <a:ext cx="7289448" cy="923923"/>
          </a:xfrm>
          <a:prstGeom prst="rect">
            <a:avLst/>
          </a:prstGeom>
          <a:noFill/>
          <a:ln/>
        </p:spPr>
        <p:txBody>
          <a:bodyPr wrap="square" lIns="0" tIns="0" rIns="0" bIns="0" rtlCol="0" anchor="t"/>
          <a:lstStyle/>
          <a:p>
            <a:pPr marL="0" indent="0" algn="l">
              <a:lnSpc>
                <a:spcPts val="2850"/>
              </a:lnSpc>
              <a:buNone/>
            </a:pPr>
            <a:r>
              <a:rPr lang="en-US" sz="2000" dirty="0"/>
              <a:t> This layer is responsible for damage detection, analysis, and decision-  making.</a:t>
            </a:r>
            <a:r>
              <a:rPr lang="en-US" sz="2000" dirty="0">
                <a:solidFill>
                  <a:srgbClr val="454240"/>
                </a:solidFill>
                <a:latin typeface="DM Sans" pitchFamily="34" charset="0"/>
              </a:rPr>
              <a:t> </a:t>
            </a:r>
          </a:p>
          <a:p>
            <a:pPr>
              <a:lnSpc>
                <a:spcPts val="2850"/>
              </a:lnSpc>
            </a:pPr>
            <a:endParaRPr lang="en-US" sz="1750" dirty="0">
              <a:solidFill>
                <a:srgbClr val="454240"/>
              </a:solidFill>
              <a:latin typeface="DM Sans" pitchFamily="34" charset="0"/>
              <a:ea typeface="DM Sans" pitchFamily="34" charset="-122"/>
              <a:cs typeface="DM Sans" pitchFamily="34" charset="-120"/>
            </a:endParaRPr>
          </a:p>
          <a:p>
            <a:pPr>
              <a:lnSpc>
                <a:spcPts val="2850"/>
              </a:lnSpc>
            </a:pPr>
            <a:r>
              <a:rPr lang="en-US" sz="1750" dirty="0">
                <a:solidFill>
                  <a:srgbClr val="454240"/>
                </a:solidFill>
                <a:latin typeface="DM Sans" pitchFamily="34" charset="0"/>
                <a:ea typeface="DM Sans" pitchFamily="34" charset="-122"/>
                <a:cs typeface="DM Sans" pitchFamily="34" charset="-120"/>
              </a:rPr>
              <a:t>3) </a:t>
            </a:r>
            <a:r>
              <a:rPr lang="en-US" sz="2400" dirty="0">
                <a:solidFill>
                  <a:srgbClr val="454240"/>
                </a:solidFill>
                <a:latin typeface="DM Sans" pitchFamily="34" charset="0"/>
                <a:ea typeface="DM Sans" pitchFamily="34" charset="-122"/>
                <a:cs typeface="DM Sans" pitchFamily="34" charset="-120"/>
              </a:rPr>
              <a:t>Application Layer </a:t>
            </a:r>
            <a:r>
              <a:rPr lang="en-US" sz="2000" dirty="0">
                <a:solidFill>
                  <a:srgbClr val="454240"/>
                </a:solidFill>
                <a:latin typeface="DM Sans" pitchFamily="34" charset="0"/>
                <a:ea typeface="DM Sans" pitchFamily="34" charset="-122"/>
                <a:cs typeface="DM Sans" pitchFamily="34" charset="-120"/>
              </a:rPr>
              <a:t>(User Interface, Notification System, Logging &amp; Analytics)</a:t>
            </a:r>
          </a:p>
          <a:p>
            <a:pPr>
              <a:lnSpc>
                <a:spcPts val="2850"/>
              </a:lnSpc>
            </a:pPr>
            <a:r>
              <a:rPr lang="en-US" sz="2000" dirty="0"/>
              <a:t>This Layer provide real time feedback, user controls, and repair history tracking.</a:t>
            </a:r>
          </a:p>
          <a:p>
            <a:pPr marL="0" indent="0" algn="l">
              <a:lnSpc>
                <a:spcPts val="2850"/>
              </a:lnSpc>
              <a:buNone/>
            </a:pPr>
            <a:endParaRPr lang="en-US" sz="2000" dirty="0">
              <a:solidFill>
                <a:srgbClr val="454240"/>
              </a:solidFill>
              <a:latin typeface="DM Sans" pitchFamily="34" charset="0"/>
              <a:ea typeface="DM Sans" pitchFamily="34" charset="-122"/>
              <a:cs typeface="DM Sans" pitchFamily="34" charset="-120"/>
            </a:endParaRPr>
          </a:p>
          <a:p>
            <a:pPr marL="0" indent="0" algn="l">
              <a:lnSpc>
                <a:spcPts val="2850"/>
              </a:lnSpc>
              <a:buNone/>
            </a:pPr>
            <a:endParaRPr lang="en-US" sz="1750" dirty="0">
              <a:solidFill>
                <a:srgbClr val="454240"/>
              </a:solidFill>
              <a:latin typeface="DM Sans" pitchFamily="34" charset="0"/>
              <a:ea typeface="DM Sans" pitchFamily="34" charset="-122"/>
              <a:cs typeface="DM Sans" pitchFamily="34" charset="-120"/>
            </a:endParaRPr>
          </a:p>
          <a:p>
            <a:pPr marL="0" indent="0" algn="l">
              <a:lnSpc>
                <a:spcPts val="2850"/>
              </a:lnSpc>
              <a:buNone/>
            </a:pPr>
            <a:endParaRPr lang="en-US" sz="1750" dirty="0">
              <a:solidFill>
                <a:srgbClr val="454240"/>
              </a:solidFill>
              <a:latin typeface="DM Sans" pitchFamily="34" charset="0"/>
              <a:ea typeface="DM Sans" pitchFamily="34" charset="-122"/>
              <a:cs typeface="DM Sans" pitchFamily="34" charset="-120"/>
            </a:endParaRPr>
          </a:p>
        </p:txBody>
      </p:sp>
      <p:sp>
        <p:nvSpPr>
          <p:cNvPr id="7" name="Text 5"/>
          <p:cNvSpPr/>
          <p:nvPr/>
        </p:nvSpPr>
        <p:spPr>
          <a:xfrm>
            <a:off x="1205129" y="6222303"/>
            <a:ext cx="7556421" cy="362903"/>
          </a:xfrm>
          <a:prstGeom prst="rect">
            <a:avLst/>
          </a:prstGeom>
          <a:noFill/>
          <a:ln/>
        </p:spPr>
        <p:txBody>
          <a:bodyPr wrap="none" lIns="0" tIns="0" rIns="0" bIns="0" rtlCol="0" anchor="t"/>
          <a:lstStyle/>
          <a:p>
            <a:pPr marL="0" indent="0" algn="l">
              <a:lnSpc>
                <a:spcPts val="2850"/>
              </a:lnSpc>
              <a:buNone/>
            </a:pPr>
            <a:endParaRPr lang="en-US" sz="1750" dirty="0"/>
          </a:p>
        </p:txBody>
      </p:sp>
      <p:pic>
        <p:nvPicPr>
          <p:cNvPr id="8" name="Image 0" descr="preencoded.png"/>
          <p:cNvPicPr>
            <a:picLocks noChangeAspect="1"/>
          </p:cNvPicPr>
          <p:nvPr/>
        </p:nvPicPr>
        <p:blipFill>
          <a:blip r:embed="rId3"/>
          <a:stretch>
            <a:fillRect/>
          </a:stretch>
        </p:blipFill>
        <p:spPr>
          <a:xfrm>
            <a:off x="10439399" y="28575"/>
            <a:ext cx="4200525" cy="82296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728091" y="108217"/>
            <a:ext cx="2587109" cy="912495"/>
          </a:xfrm>
          <a:prstGeom prst="rect">
            <a:avLst/>
          </a:prstGeom>
          <a:noFill/>
          <a:ln/>
        </p:spPr>
        <p:txBody>
          <a:bodyPr wrap="none" lIns="0" tIns="0" rIns="0" bIns="0" rtlCol="0" anchor="t"/>
          <a:lstStyle/>
          <a:p>
            <a:pPr marL="0" indent="0" algn="l">
              <a:lnSpc>
                <a:spcPts val="3800"/>
              </a:lnSpc>
              <a:buNone/>
            </a:pPr>
            <a:r>
              <a:rPr lang="en-US" sz="3050" dirty="0">
                <a:solidFill>
                  <a:srgbClr val="5C4E3D"/>
                </a:solidFill>
                <a:latin typeface="Libre Baskerville" pitchFamily="34" charset="0"/>
                <a:ea typeface="Libre Baskerville" pitchFamily="34" charset="-122"/>
                <a:cs typeface="Libre Baskerville" pitchFamily="34" charset="-120"/>
              </a:rPr>
              <a:t>System Communication Flow</a:t>
            </a:r>
            <a:endParaRPr lang="en-US" sz="3050" dirty="0"/>
          </a:p>
        </p:txBody>
      </p:sp>
      <p:sp>
        <p:nvSpPr>
          <p:cNvPr id="3" name="Text 1"/>
          <p:cNvSpPr/>
          <p:nvPr/>
        </p:nvSpPr>
        <p:spPr>
          <a:xfrm>
            <a:off x="2138281" y="764890"/>
            <a:ext cx="12235642" cy="593304"/>
          </a:xfrm>
          <a:prstGeom prst="rect">
            <a:avLst/>
          </a:prstGeom>
          <a:noFill/>
          <a:ln/>
        </p:spPr>
        <p:txBody>
          <a:bodyPr wrap="none" lIns="0" tIns="0" rIns="0" bIns="0" rtlCol="0" anchor="t"/>
          <a:lstStyle/>
          <a:p>
            <a:pPr marL="0" indent="0" algn="l">
              <a:lnSpc>
                <a:spcPts val="1950"/>
              </a:lnSpc>
              <a:buNone/>
            </a:pPr>
            <a:r>
              <a:rPr lang="en-US" sz="2000" dirty="0">
                <a:solidFill>
                  <a:srgbClr val="454240"/>
                </a:solidFill>
                <a:latin typeface="DM Sans" pitchFamily="34" charset="0"/>
                <a:ea typeface="DM Sans" pitchFamily="34" charset="-122"/>
                <a:cs typeface="DM Sans" pitchFamily="34" charset="-120"/>
              </a:rPr>
              <a:t>This AI Powered self healing Mobile Screen follow 6 Step process from Damage Detection to self healing</a:t>
            </a:r>
            <a:r>
              <a:rPr lang="en-US" sz="1200" dirty="0">
                <a:solidFill>
                  <a:srgbClr val="454240"/>
                </a:solidFill>
                <a:latin typeface="DM Sans" pitchFamily="34" charset="0"/>
                <a:ea typeface="DM Sans" pitchFamily="34" charset="-122"/>
                <a:cs typeface="DM Sans" pitchFamily="34" charset="-120"/>
              </a:rPr>
              <a:t>.</a:t>
            </a:r>
            <a:endParaRPr lang="en-US" sz="1200" dirty="0"/>
          </a:p>
        </p:txBody>
      </p:sp>
      <p:sp>
        <p:nvSpPr>
          <p:cNvPr id="4" name="Text 2"/>
          <p:cNvSpPr/>
          <p:nvPr/>
        </p:nvSpPr>
        <p:spPr>
          <a:xfrm>
            <a:off x="1539969" y="1147195"/>
            <a:ext cx="13997879" cy="830599"/>
          </a:xfrm>
          <a:prstGeom prst="rect">
            <a:avLst/>
          </a:prstGeom>
          <a:noFill/>
          <a:ln/>
        </p:spPr>
        <p:txBody>
          <a:bodyPr wrap="none" lIns="0" tIns="0" rIns="0" bIns="0" rtlCol="0" anchor="t"/>
          <a:lstStyle/>
          <a:p>
            <a:pPr marL="0" indent="0" algn="l">
              <a:lnSpc>
                <a:spcPts val="1950"/>
              </a:lnSpc>
              <a:buNone/>
            </a:pPr>
            <a:r>
              <a:rPr lang="en-US" sz="2400" dirty="0">
                <a:solidFill>
                  <a:srgbClr val="454240"/>
                </a:solidFill>
                <a:latin typeface="DM Sans" pitchFamily="34" charset="0"/>
                <a:ea typeface="DM Sans" pitchFamily="34" charset="-122"/>
                <a:cs typeface="DM Sans" pitchFamily="34" charset="-120"/>
              </a:rPr>
              <a:t>Step 1: Sensor Monitoring (Data Collection):</a:t>
            </a:r>
            <a:endParaRPr lang="en-US" sz="2400" dirty="0"/>
          </a:p>
        </p:txBody>
      </p:sp>
      <p:sp>
        <p:nvSpPr>
          <p:cNvPr id="5" name="Text 3"/>
          <p:cNvSpPr/>
          <p:nvPr/>
        </p:nvSpPr>
        <p:spPr>
          <a:xfrm>
            <a:off x="1980921" y="1557762"/>
            <a:ext cx="13556928" cy="842109"/>
          </a:xfrm>
          <a:prstGeom prst="rect">
            <a:avLst/>
          </a:prstGeom>
          <a:noFill/>
          <a:ln/>
        </p:spPr>
        <p:txBody>
          <a:bodyPr wrap="none" lIns="0" tIns="0" rIns="0" bIns="0" rtlCol="0" anchor="t"/>
          <a:lstStyle/>
          <a:p>
            <a:pPr marL="0" indent="0" algn="l">
              <a:lnSpc>
                <a:spcPts val="1950"/>
              </a:lnSpc>
              <a:buNone/>
            </a:pPr>
            <a:r>
              <a:rPr lang="en-US" sz="2000" dirty="0">
                <a:solidFill>
                  <a:srgbClr val="454240"/>
                </a:solidFill>
                <a:latin typeface="DM Sans" pitchFamily="34" charset="0"/>
                <a:ea typeface="DM Sans" pitchFamily="34" charset="-122"/>
                <a:cs typeface="DM Sans" pitchFamily="34" charset="-120"/>
              </a:rPr>
              <a:t>• AI-driven sensors continuously scan the screen for physical &amp; Structural integrity issue</a:t>
            </a:r>
            <a:r>
              <a:rPr lang="en-US" sz="1200" dirty="0">
                <a:solidFill>
                  <a:srgbClr val="454240"/>
                </a:solidFill>
                <a:latin typeface="DM Sans" pitchFamily="34" charset="0"/>
                <a:ea typeface="DM Sans" pitchFamily="34" charset="-122"/>
                <a:cs typeface="DM Sans" pitchFamily="34" charset="-120"/>
              </a:rPr>
              <a:t>.</a:t>
            </a:r>
            <a:endParaRPr lang="en-US" sz="1200" dirty="0"/>
          </a:p>
        </p:txBody>
      </p:sp>
      <p:sp>
        <p:nvSpPr>
          <p:cNvPr id="6" name="Text 4"/>
          <p:cNvSpPr/>
          <p:nvPr/>
        </p:nvSpPr>
        <p:spPr>
          <a:xfrm>
            <a:off x="1539969" y="2101680"/>
            <a:ext cx="13997879" cy="759081"/>
          </a:xfrm>
          <a:prstGeom prst="rect">
            <a:avLst/>
          </a:prstGeom>
          <a:noFill/>
          <a:ln/>
        </p:spPr>
        <p:txBody>
          <a:bodyPr wrap="none" lIns="0" tIns="0" rIns="0" bIns="0" rtlCol="0" anchor="t"/>
          <a:lstStyle/>
          <a:p>
            <a:pPr marL="0" indent="0" algn="l">
              <a:lnSpc>
                <a:spcPts val="1950"/>
              </a:lnSpc>
              <a:buNone/>
            </a:pPr>
            <a:r>
              <a:rPr lang="en-US" sz="2400" dirty="0">
                <a:solidFill>
                  <a:srgbClr val="454240"/>
                </a:solidFill>
                <a:latin typeface="DM Sans" pitchFamily="34" charset="0"/>
                <a:ea typeface="DM Sans" pitchFamily="34" charset="-122"/>
                <a:cs typeface="DM Sans" pitchFamily="34" charset="-120"/>
              </a:rPr>
              <a:t>Step 2: AI-Based Damage Analysis:</a:t>
            </a:r>
            <a:endParaRPr lang="en-US" sz="2400" dirty="0"/>
          </a:p>
        </p:txBody>
      </p:sp>
      <p:sp>
        <p:nvSpPr>
          <p:cNvPr id="7" name="Text 5"/>
          <p:cNvSpPr/>
          <p:nvPr/>
        </p:nvSpPr>
        <p:spPr>
          <a:xfrm>
            <a:off x="1991869" y="2574179"/>
            <a:ext cx="13545979" cy="669846"/>
          </a:xfrm>
          <a:prstGeom prst="rect">
            <a:avLst/>
          </a:prstGeom>
          <a:noFill/>
          <a:ln/>
        </p:spPr>
        <p:txBody>
          <a:bodyPr wrap="none" lIns="0" tIns="0" rIns="0" bIns="0" rtlCol="0" anchor="t"/>
          <a:lstStyle/>
          <a:p>
            <a:pPr marL="0" indent="0" algn="l">
              <a:lnSpc>
                <a:spcPts val="1950"/>
              </a:lnSpc>
              <a:buNone/>
            </a:pPr>
            <a:r>
              <a:rPr lang="en-US" sz="2000" dirty="0">
                <a:solidFill>
                  <a:srgbClr val="454240"/>
                </a:solidFill>
                <a:latin typeface="DM Sans" pitchFamily="34" charset="0"/>
                <a:ea typeface="DM Sans" pitchFamily="34" charset="-122"/>
                <a:cs typeface="DM Sans" pitchFamily="34" charset="-120"/>
              </a:rPr>
              <a:t>• ML models classify the type &amp; severity of damage.</a:t>
            </a:r>
            <a:endParaRPr lang="en-US" sz="2000" dirty="0"/>
          </a:p>
        </p:txBody>
      </p:sp>
      <p:sp>
        <p:nvSpPr>
          <p:cNvPr id="8" name="Text 6"/>
          <p:cNvSpPr/>
          <p:nvPr/>
        </p:nvSpPr>
        <p:spPr>
          <a:xfrm>
            <a:off x="1991865" y="2984647"/>
            <a:ext cx="13545981" cy="681454"/>
          </a:xfrm>
          <a:prstGeom prst="rect">
            <a:avLst/>
          </a:prstGeom>
          <a:noFill/>
          <a:ln/>
        </p:spPr>
        <p:txBody>
          <a:bodyPr wrap="none" lIns="0" tIns="0" rIns="0" bIns="0" rtlCol="0" anchor="t"/>
          <a:lstStyle/>
          <a:p>
            <a:pPr marL="0" indent="0" algn="l">
              <a:lnSpc>
                <a:spcPts val="1950"/>
              </a:lnSpc>
              <a:buNone/>
            </a:pPr>
            <a:r>
              <a:rPr lang="en-US" sz="1200" dirty="0">
                <a:solidFill>
                  <a:srgbClr val="454240"/>
                </a:solidFill>
                <a:latin typeface="DM Sans" pitchFamily="34" charset="0"/>
                <a:ea typeface="DM Sans" pitchFamily="34" charset="-122"/>
                <a:cs typeface="DM Sans" pitchFamily="34" charset="-120"/>
              </a:rPr>
              <a:t> </a:t>
            </a:r>
            <a:r>
              <a:rPr lang="en-US" dirty="0">
                <a:solidFill>
                  <a:srgbClr val="454240"/>
                </a:solidFill>
                <a:latin typeface="DM Sans" pitchFamily="34" charset="0"/>
                <a:ea typeface="DM Sans" pitchFamily="34" charset="-122"/>
                <a:cs typeface="DM Sans" pitchFamily="34" charset="-120"/>
              </a:rPr>
              <a:t>• </a:t>
            </a:r>
            <a:r>
              <a:rPr lang="en-US" sz="2000" dirty="0">
                <a:solidFill>
                  <a:srgbClr val="454240"/>
                </a:solidFill>
                <a:latin typeface="DM Sans" pitchFamily="34" charset="0"/>
                <a:ea typeface="DM Sans" pitchFamily="34" charset="-122"/>
                <a:cs typeface="DM Sans" pitchFamily="34" charset="-120"/>
              </a:rPr>
              <a:t>AI predicts risk factors for future damage.</a:t>
            </a:r>
            <a:endParaRPr lang="en-US" sz="2000" dirty="0"/>
          </a:p>
        </p:txBody>
      </p:sp>
      <p:sp>
        <p:nvSpPr>
          <p:cNvPr id="9" name="Text 7"/>
          <p:cNvSpPr/>
          <p:nvPr/>
        </p:nvSpPr>
        <p:spPr>
          <a:xfrm>
            <a:off x="1539968" y="3418332"/>
            <a:ext cx="13997878" cy="669846"/>
          </a:xfrm>
          <a:prstGeom prst="rect">
            <a:avLst/>
          </a:prstGeom>
          <a:noFill/>
          <a:ln/>
        </p:spPr>
        <p:txBody>
          <a:bodyPr wrap="none" lIns="0" tIns="0" rIns="0" bIns="0" rtlCol="0" anchor="t"/>
          <a:lstStyle/>
          <a:p>
            <a:pPr marL="0" indent="0" algn="l">
              <a:lnSpc>
                <a:spcPts val="1950"/>
              </a:lnSpc>
              <a:buNone/>
            </a:pPr>
            <a:r>
              <a:rPr lang="en-US" sz="2400" dirty="0">
                <a:solidFill>
                  <a:srgbClr val="454240"/>
                </a:solidFill>
                <a:latin typeface="DM Sans" pitchFamily="34" charset="0"/>
                <a:ea typeface="DM Sans" pitchFamily="34" charset="-122"/>
                <a:cs typeface="DM Sans" pitchFamily="34" charset="-120"/>
              </a:rPr>
              <a:t>Step 3: Decision-Making &amp; Repair Activation:</a:t>
            </a:r>
            <a:endParaRPr lang="en-US" sz="2400" dirty="0"/>
          </a:p>
        </p:txBody>
      </p:sp>
      <p:sp>
        <p:nvSpPr>
          <p:cNvPr id="10" name="Text 8"/>
          <p:cNvSpPr/>
          <p:nvPr/>
        </p:nvSpPr>
        <p:spPr>
          <a:xfrm>
            <a:off x="1991869" y="3840409"/>
            <a:ext cx="13545979" cy="669846"/>
          </a:xfrm>
          <a:prstGeom prst="rect">
            <a:avLst/>
          </a:prstGeom>
          <a:noFill/>
          <a:ln/>
        </p:spPr>
        <p:txBody>
          <a:bodyPr wrap="none" lIns="0" tIns="0" rIns="0" bIns="0" rtlCol="0" anchor="t"/>
          <a:lstStyle/>
          <a:p>
            <a:pPr marL="0" indent="0" algn="l">
              <a:lnSpc>
                <a:spcPts val="1950"/>
              </a:lnSpc>
              <a:buNone/>
            </a:pPr>
            <a:r>
              <a:rPr lang="en-US" sz="2000" dirty="0">
                <a:solidFill>
                  <a:srgbClr val="454240"/>
                </a:solidFill>
                <a:latin typeface="DM Sans" pitchFamily="34" charset="0"/>
                <a:ea typeface="DM Sans" pitchFamily="34" charset="-122"/>
                <a:cs typeface="DM Sans" pitchFamily="34" charset="-120"/>
              </a:rPr>
              <a:t>• If damage is minor, self-healing is triggered automatically. </a:t>
            </a:r>
            <a:endParaRPr lang="en-US" sz="2000" dirty="0"/>
          </a:p>
        </p:txBody>
      </p:sp>
      <p:sp>
        <p:nvSpPr>
          <p:cNvPr id="11" name="Text 9"/>
          <p:cNvSpPr/>
          <p:nvPr/>
        </p:nvSpPr>
        <p:spPr>
          <a:xfrm>
            <a:off x="1980920" y="4262486"/>
            <a:ext cx="13545979" cy="684356"/>
          </a:xfrm>
          <a:prstGeom prst="rect">
            <a:avLst/>
          </a:prstGeom>
          <a:noFill/>
          <a:ln/>
        </p:spPr>
        <p:txBody>
          <a:bodyPr wrap="none" lIns="0" tIns="0" rIns="0" bIns="0" rtlCol="0" anchor="t"/>
          <a:lstStyle/>
          <a:p>
            <a:pPr marL="0" indent="0" algn="l">
              <a:lnSpc>
                <a:spcPts val="1950"/>
              </a:lnSpc>
              <a:buNone/>
            </a:pPr>
            <a:r>
              <a:rPr lang="en-US" sz="2000" dirty="0">
                <a:solidFill>
                  <a:srgbClr val="454240"/>
                </a:solidFill>
                <a:latin typeface="DM Sans" pitchFamily="34" charset="0"/>
                <a:ea typeface="DM Sans" pitchFamily="34" charset="-122"/>
                <a:cs typeface="DM Sans" pitchFamily="34" charset="-120"/>
              </a:rPr>
              <a:t>•</a:t>
            </a:r>
            <a:r>
              <a:rPr lang="en-US" sz="1200" dirty="0">
                <a:solidFill>
                  <a:srgbClr val="454240"/>
                </a:solidFill>
                <a:latin typeface="DM Sans" pitchFamily="34" charset="0"/>
                <a:ea typeface="DM Sans" pitchFamily="34" charset="-122"/>
                <a:cs typeface="DM Sans" pitchFamily="34" charset="-120"/>
              </a:rPr>
              <a:t> </a:t>
            </a:r>
            <a:r>
              <a:rPr lang="en-US" sz="2000" dirty="0">
                <a:solidFill>
                  <a:srgbClr val="454240"/>
                </a:solidFill>
                <a:latin typeface="DM Sans" pitchFamily="34" charset="0"/>
                <a:ea typeface="DM Sans" pitchFamily="34" charset="-122"/>
                <a:cs typeface="DM Sans" pitchFamily="34" charset="-120"/>
              </a:rPr>
              <a:t>If damage is severe, the user is alerted for manual intervention</a:t>
            </a:r>
            <a:r>
              <a:rPr lang="en-US" sz="1200" dirty="0">
                <a:solidFill>
                  <a:srgbClr val="454240"/>
                </a:solidFill>
                <a:latin typeface="DM Sans" pitchFamily="34" charset="0"/>
                <a:ea typeface="DM Sans" pitchFamily="34" charset="-122"/>
                <a:cs typeface="DM Sans" pitchFamily="34" charset="-120"/>
              </a:rPr>
              <a:t>.</a:t>
            </a:r>
            <a:endParaRPr lang="en-US" sz="1200" dirty="0"/>
          </a:p>
        </p:txBody>
      </p:sp>
      <p:sp>
        <p:nvSpPr>
          <p:cNvPr id="12" name="Text 10"/>
          <p:cNvSpPr/>
          <p:nvPr/>
        </p:nvSpPr>
        <p:spPr>
          <a:xfrm>
            <a:off x="1539969" y="4815697"/>
            <a:ext cx="13997879" cy="589131"/>
          </a:xfrm>
          <a:prstGeom prst="rect">
            <a:avLst/>
          </a:prstGeom>
          <a:noFill/>
          <a:ln/>
        </p:spPr>
        <p:txBody>
          <a:bodyPr wrap="none" lIns="0" tIns="0" rIns="0" bIns="0" rtlCol="0" anchor="t"/>
          <a:lstStyle/>
          <a:p>
            <a:pPr marL="0" indent="0" algn="l">
              <a:lnSpc>
                <a:spcPts val="1950"/>
              </a:lnSpc>
              <a:buNone/>
            </a:pPr>
            <a:r>
              <a:rPr lang="en-US" sz="2400" dirty="0">
                <a:solidFill>
                  <a:srgbClr val="454240"/>
                </a:solidFill>
                <a:latin typeface="DM Sans" pitchFamily="34" charset="0"/>
                <a:ea typeface="DM Sans" pitchFamily="34" charset="-122"/>
                <a:cs typeface="DM Sans" pitchFamily="34" charset="-120"/>
              </a:rPr>
              <a:t>Step 4: Self-Healing Execution</a:t>
            </a:r>
            <a:r>
              <a:rPr lang="en-US" sz="1200" dirty="0">
                <a:solidFill>
                  <a:srgbClr val="454240"/>
                </a:solidFill>
                <a:latin typeface="DM Sans" pitchFamily="34" charset="0"/>
                <a:ea typeface="DM Sans" pitchFamily="34" charset="-122"/>
                <a:cs typeface="DM Sans" pitchFamily="34" charset="-120"/>
              </a:rPr>
              <a:t>:</a:t>
            </a:r>
            <a:endParaRPr lang="en-US" sz="1200" dirty="0"/>
          </a:p>
        </p:txBody>
      </p:sp>
      <p:sp>
        <p:nvSpPr>
          <p:cNvPr id="13" name="Text 11"/>
          <p:cNvSpPr/>
          <p:nvPr/>
        </p:nvSpPr>
        <p:spPr>
          <a:xfrm>
            <a:off x="1980921" y="5252284"/>
            <a:ext cx="13556928" cy="524199"/>
          </a:xfrm>
          <a:prstGeom prst="rect">
            <a:avLst/>
          </a:prstGeom>
          <a:noFill/>
          <a:ln/>
        </p:spPr>
        <p:txBody>
          <a:bodyPr wrap="none" lIns="0" tIns="0" rIns="0" bIns="0" rtlCol="0" anchor="t"/>
          <a:lstStyle/>
          <a:p>
            <a:pPr marL="0" indent="0" algn="l">
              <a:lnSpc>
                <a:spcPts val="1950"/>
              </a:lnSpc>
              <a:buNone/>
            </a:pPr>
            <a:r>
              <a:rPr lang="en-US" sz="2000" dirty="0">
                <a:solidFill>
                  <a:srgbClr val="454240"/>
                </a:solidFill>
                <a:latin typeface="DM Sans" pitchFamily="34" charset="0"/>
                <a:ea typeface="DM Sans" pitchFamily="34" charset="-122"/>
                <a:cs typeface="DM Sans" pitchFamily="34" charset="-120"/>
              </a:rPr>
              <a:t>• Heat-based repair, microcapsules, or electrostatic healing is applied.</a:t>
            </a:r>
            <a:endParaRPr lang="en-US" sz="2000" dirty="0"/>
          </a:p>
        </p:txBody>
      </p:sp>
      <p:sp>
        <p:nvSpPr>
          <p:cNvPr id="14" name="Text 12"/>
          <p:cNvSpPr/>
          <p:nvPr/>
        </p:nvSpPr>
        <p:spPr>
          <a:xfrm>
            <a:off x="1539969" y="5776483"/>
            <a:ext cx="13997880" cy="422077"/>
          </a:xfrm>
          <a:prstGeom prst="rect">
            <a:avLst/>
          </a:prstGeom>
          <a:noFill/>
          <a:ln/>
        </p:spPr>
        <p:txBody>
          <a:bodyPr wrap="none" lIns="0" tIns="0" rIns="0" bIns="0" rtlCol="0" anchor="t"/>
          <a:lstStyle/>
          <a:p>
            <a:pPr marL="0" indent="0" algn="l">
              <a:lnSpc>
                <a:spcPts val="1950"/>
              </a:lnSpc>
              <a:buNone/>
            </a:pPr>
            <a:r>
              <a:rPr lang="en-US" sz="2400" dirty="0">
                <a:solidFill>
                  <a:srgbClr val="454240"/>
                </a:solidFill>
                <a:latin typeface="DM Sans" pitchFamily="34" charset="0"/>
                <a:ea typeface="DM Sans" pitchFamily="34" charset="-122"/>
                <a:cs typeface="DM Sans" pitchFamily="34" charset="-120"/>
              </a:rPr>
              <a:t>Step 5: User Notification &amp; Repair Log</a:t>
            </a:r>
            <a:r>
              <a:rPr lang="en-US" sz="1200" dirty="0">
                <a:solidFill>
                  <a:srgbClr val="454240"/>
                </a:solidFill>
                <a:latin typeface="DM Sans" pitchFamily="34" charset="0"/>
                <a:ea typeface="DM Sans" pitchFamily="34" charset="-122"/>
                <a:cs typeface="DM Sans" pitchFamily="34" charset="-120"/>
              </a:rPr>
              <a:t>:</a:t>
            </a:r>
            <a:endParaRPr lang="en-US" sz="1200" dirty="0"/>
          </a:p>
        </p:txBody>
      </p:sp>
      <p:sp>
        <p:nvSpPr>
          <p:cNvPr id="15" name="Text 13"/>
          <p:cNvSpPr/>
          <p:nvPr/>
        </p:nvSpPr>
        <p:spPr>
          <a:xfrm>
            <a:off x="1980921" y="6198560"/>
            <a:ext cx="13630132" cy="262279"/>
          </a:xfrm>
          <a:prstGeom prst="rect">
            <a:avLst/>
          </a:prstGeom>
          <a:noFill/>
          <a:ln/>
        </p:spPr>
        <p:txBody>
          <a:bodyPr wrap="none" lIns="0" tIns="0" rIns="0" bIns="0" rtlCol="0" anchor="t"/>
          <a:lstStyle/>
          <a:p>
            <a:pPr marL="0" indent="0" algn="l">
              <a:lnSpc>
                <a:spcPts val="1950"/>
              </a:lnSpc>
              <a:buNone/>
            </a:pPr>
            <a:r>
              <a:rPr lang="en-US" sz="2000" dirty="0">
                <a:solidFill>
                  <a:srgbClr val="454240"/>
                </a:solidFill>
                <a:latin typeface="DM Sans" pitchFamily="34" charset="0"/>
                <a:ea typeface="DM Sans" pitchFamily="34" charset="-122"/>
                <a:cs typeface="DM Sans" pitchFamily="34" charset="-120"/>
              </a:rPr>
              <a:t>• Users receive a healing completion notification. </a:t>
            </a:r>
            <a:endParaRPr lang="en-US" sz="2000" dirty="0"/>
          </a:p>
        </p:txBody>
      </p:sp>
      <p:sp>
        <p:nvSpPr>
          <p:cNvPr id="16" name="Text 14"/>
          <p:cNvSpPr/>
          <p:nvPr/>
        </p:nvSpPr>
        <p:spPr>
          <a:xfrm>
            <a:off x="1980921" y="6722760"/>
            <a:ext cx="13556928" cy="319954"/>
          </a:xfrm>
          <a:prstGeom prst="rect">
            <a:avLst/>
          </a:prstGeom>
          <a:noFill/>
          <a:ln/>
        </p:spPr>
        <p:txBody>
          <a:bodyPr wrap="none" lIns="0" tIns="0" rIns="0" bIns="0" rtlCol="0" anchor="t"/>
          <a:lstStyle/>
          <a:p>
            <a:pPr marL="0" indent="0" algn="l">
              <a:lnSpc>
                <a:spcPts val="1950"/>
              </a:lnSpc>
              <a:buNone/>
            </a:pPr>
            <a:r>
              <a:rPr lang="en-US" sz="2000" dirty="0">
                <a:solidFill>
                  <a:srgbClr val="454240"/>
                </a:solidFill>
                <a:latin typeface="DM Sans" pitchFamily="34" charset="0"/>
                <a:ea typeface="DM Sans" pitchFamily="34" charset="-122"/>
                <a:cs typeface="DM Sans" pitchFamily="34" charset="-120"/>
              </a:rPr>
              <a:t>• AI logs damage &amp; repair data for future predictive analysis.</a:t>
            </a:r>
            <a:endParaRPr lang="en-US" sz="2000" dirty="0"/>
          </a:p>
        </p:txBody>
      </p:sp>
      <p:sp>
        <p:nvSpPr>
          <p:cNvPr id="17" name="Text 15"/>
          <p:cNvSpPr/>
          <p:nvPr/>
        </p:nvSpPr>
        <p:spPr>
          <a:xfrm>
            <a:off x="1539969" y="7227773"/>
            <a:ext cx="13997879" cy="262278"/>
          </a:xfrm>
          <a:prstGeom prst="rect">
            <a:avLst/>
          </a:prstGeom>
          <a:noFill/>
          <a:ln/>
        </p:spPr>
        <p:txBody>
          <a:bodyPr wrap="none" lIns="0" tIns="0" rIns="0" bIns="0" rtlCol="0" anchor="t"/>
          <a:lstStyle/>
          <a:p>
            <a:pPr marL="0" indent="0" algn="l">
              <a:lnSpc>
                <a:spcPts val="1950"/>
              </a:lnSpc>
              <a:buNone/>
            </a:pPr>
            <a:r>
              <a:rPr lang="en-US" sz="2400" dirty="0">
                <a:solidFill>
                  <a:srgbClr val="454240"/>
                </a:solidFill>
                <a:latin typeface="DM Sans" pitchFamily="34" charset="0"/>
                <a:ea typeface="DM Sans" pitchFamily="34" charset="-122"/>
                <a:cs typeface="DM Sans" pitchFamily="34" charset="-120"/>
              </a:rPr>
              <a:t>Step 6: Predictive Maintenance:</a:t>
            </a:r>
            <a:endParaRPr lang="en-US" sz="2400" dirty="0"/>
          </a:p>
        </p:txBody>
      </p:sp>
      <p:sp>
        <p:nvSpPr>
          <p:cNvPr id="18" name="Text 16"/>
          <p:cNvSpPr/>
          <p:nvPr/>
        </p:nvSpPr>
        <p:spPr>
          <a:xfrm>
            <a:off x="1991869" y="7639097"/>
            <a:ext cx="13545979" cy="247769"/>
          </a:xfrm>
          <a:prstGeom prst="rect">
            <a:avLst/>
          </a:prstGeom>
          <a:noFill/>
          <a:ln/>
        </p:spPr>
        <p:txBody>
          <a:bodyPr wrap="none" lIns="0" tIns="0" rIns="0" bIns="0" rtlCol="0" anchor="t"/>
          <a:lstStyle/>
          <a:p>
            <a:pPr marL="0" indent="0" algn="l">
              <a:lnSpc>
                <a:spcPts val="1950"/>
              </a:lnSpc>
              <a:buNone/>
            </a:pPr>
            <a:r>
              <a:rPr lang="en-US" sz="2000" dirty="0">
                <a:solidFill>
                  <a:srgbClr val="454240"/>
                </a:solidFill>
                <a:latin typeface="DM Sans" pitchFamily="34" charset="0"/>
                <a:ea typeface="DM Sans" pitchFamily="34" charset="-122"/>
                <a:cs typeface="DM Sans" pitchFamily="34" charset="-120"/>
              </a:rPr>
              <a:t>• AI analyzes long-term screen usage to suggest preventive actions.</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019549" y="200025"/>
            <a:ext cx="2809041" cy="946547"/>
          </a:xfrm>
          <a:prstGeom prst="rect">
            <a:avLst/>
          </a:prstGeom>
          <a:noFill/>
          <a:ln/>
        </p:spPr>
        <p:txBody>
          <a:bodyPr wrap="none" lIns="0" tIns="0" rIns="0" bIns="0" rtlCol="0" anchor="t"/>
          <a:lstStyle/>
          <a:p>
            <a:pPr marL="0" indent="0" algn="l">
              <a:lnSpc>
                <a:spcPts val="4750"/>
              </a:lnSpc>
              <a:buNone/>
            </a:pPr>
            <a:r>
              <a:rPr lang="en-US" sz="3800" dirty="0">
                <a:solidFill>
                  <a:srgbClr val="5C4E3D"/>
                </a:solidFill>
                <a:latin typeface="Libre Baskerville" pitchFamily="34" charset="0"/>
                <a:ea typeface="Libre Baskerville" pitchFamily="34" charset="-122"/>
                <a:cs typeface="Libre Baskerville" pitchFamily="34" charset="-120"/>
              </a:rPr>
              <a:t>System Design Diagram:</a:t>
            </a:r>
            <a:endParaRPr lang="en-US" sz="3800" dirty="0"/>
          </a:p>
        </p:txBody>
      </p:sp>
      <p:sp>
        <p:nvSpPr>
          <p:cNvPr id="3" name="Text 1"/>
          <p:cNvSpPr/>
          <p:nvPr/>
        </p:nvSpPr>
        <p:spPr>
          <a:xfrm>
            <a:off x="682347" y="981075"/>
            <a:ext cx="13265706" cy="867371"/>
          </a:xfrm>
          <a:prstGeom prst="rect">
            <a:avLst/>
          </a:prstGeom>
          <a:noFill/>
          <a:ln/>
        </p:spPr>
        <p:txBody>
          <a:bodyPr wrap="none" lIns="0" tIns="0" rIns="0" bIns="0" rtlCol="0" anchor="t"/>
          <a:lstStyle/>
          <a:p>
            <a:pPr marL="0" indent="0" algn="l">
              <a:lnSpc>
                <a:spcPts val="2450"/>
              </a:lnSpc>
              <a:buNone/>
            </a:pPr>
            <a:r>
              <a:rPr lang="en-US" sz="2800" b="1" dirty="0">
                <a:solidFill>
                  <a:srgbClr val="454240"/>
                </a:solidFill>
                <a:latin typeface="DM Sans" pitchFamily="34" charset="0"/>
                <a:ea typeface="DM Sans" pitchFamily="34" charset="-122"/>
                <a:cs typeface="DM Sans" pitchFamily="34" charset="-120"/>
              </a:rPr>
              <a:t>User Interface Layer</a:t>
            </a:r>
            <a:endParaRPr lang="en-US" sz="2800" dirty="0"/>
          </a:p>
        </p:txBody>
      </p:sp>
      <p:sp>
        <p:nvSpPr>
          <p:cNvPr id="4" name="Text 2"/>
          <p:cNvSpPr/>
          <p:nvPr/>
        </p:nvSpPr>
        <p:spPr>
          <a:xfrm>
            <a:off x="682347" y="1599843"/>
            <a:ext cx="13265706" cy="779859"/>
          </a:xfrm>
          <a:prstGeom prst="rect">
            <a:avLst/>
          </a:prstGeom>
          <a:noFill/>
          <a:ln/>
        </p:spPr>
        <p:txBody>
          <a:bodyPr wrap="none" lIns="0" tIns="0" rIns="0" bIns="0" rtlCol="0" anchor="t"/>
          <a:lstStyle/>
          <a:p>
            <a:pPr marL="0" indent="0" algn="l">
              <a:lnSpc>
                <a:spcPts val="2450"/>
              </a:lnSpc>
              <a:buNone/>
            </a:pPr>
            <a:r>
              <a:rPr lang="en-US" sz="2000" dirty="0">
                <a:solidFill>
                  <a:srgbClr val="454240"/>
                </a:solidFill>
                <a:latin typeface="DM Sans" pitchFamily="34" charset="0"/>
                <a:ea typeface="DM Sans" pitchFamily="34" charset="-122"/>
                <a:cs typeface="DM Sans" pitchFamily="34" charset="-120"/>
              </a:rPr>
              <a:t>User Interface Layer - * Mobile App UI</a:t>
            </a:r>
            <a:endParaRPr lang="en-US" sz="2000" dirty="0"/>
          </a:p>
        </p:txBody>
      </p:sp>
      <p:sp>
        <p:nvSpPr>
          <p:cNvPr id="5" name="Text 3"/>
          <p:cNvSpPr/>
          <p:nvPr/>
        </p:nvSpPr>
        <p:spPr>
          <a:xfrm>
            <a:off x="682347" y="2008998"/>
            <a:ext cx="13265706" cy="867371"/>
          </a:xfrm>
          <a:prstGeom prst="rect">
            <a:avLst/>
          </a:prstGeom>
          <a:noFill/>
          <a:ln/>
        </p:spPr>
        <p:txBody>
          <a:bodyPr wrap="none" lIns="0" tIns="0" rIns="0" bIns="0" rtlCol="0" anchor="t"/>
          <a:lstStyle/>
          <a:p>
            <a:pPr marL="0" indent="0" algn="l">
              <a:lnSpc>
                <a:spcPts val="2450"/>
              </a:lnSpc>
              <a:buNone/>
            </a:pPr>
            <a:r>
              <a:rPr lang="en-US" sz="2000" dirty="0">
                <a:solidFill>
                  <a:srgbClr val="454240"/>
                </a:solidFill>
                <a:latin typeface="DM Sans" pitchFamily="34" charset="0"/>
                <a:ea typeface="DM Sans" pitchFamily="34" charset="-122"/>
                <a:cs typeface="DM Sans" pitchFamily="34" charset="-120"/>
              </a:rPr>
              <a:t>* Notifications &amp; Alerts</a:t>
            </a:r>
            <a:endParaRPr lang="en-US" sz="2000" dirty="0"/>
          </a:p>
        </p:txBody>
      </p:sp>
      <p:sp>
        <p:nvSpPr>
          <p:cNvPr id="6" name="Text 4"/>
          <p:cNvSpPr/>
          <p:nvPr/>
        </p:nvSpPr>
        <p:spPr>
          <a:xfrm>
            <a:off x="682347" y="2574844"/>
            <a:ext cx="13265706" cy="878661"/>
          </a:xfrm>
          <a:prstGeom prst="rect">
            <a:avLst/>
          </a:prstGeom>
          <a:noFill/>
          <a:ln/>
        </p:spPr>
        <p:txBody>
          <a:bodyPr wrap="none" lIns="0" tIns="0" rIns="0" bIns="0" rtlCol="0" anchor="t"/>
          <a:lstStyle/>
          <a:p>
            <a:pPr marL="0" indent="0" algn="l">
              <a:lnSpc>
                <a:spcPts val="2450"/>
              </a:lnSpc>
              <a:buNone/>
            </a:pPr>
            <a:r>
              <a:rPr lang="en-US" sz="2000" dirty="0">
                <a:solidFill>
                  <a:srgbClr val="454240"/>
                </a:solidFill>
                <a:latin typeface="DM Sans" pitchFamily="34" charset="0"/>
                <a:ea typeface="DM Sans" pitchFamily="34" charset="-122"/>
                <a:cs typeface="DM Sans" pitchFamily="34" charset="-120"/>
              </a:rPr>
              <a:t>* Self-Healing Status Display </a:t>
            </a:r>
            <a:endParaRPr lang="en-US" sz="2000" dirty="0"/>
          </a:p>
        </p:txBody>
      </p:sp>
      <p:sp>
        <p:nvSpPr>
          <p:cNvPr id="7" name="Text 5"/>
          <p:cNvSpPr/>
          <p:nvPr/>
        </p:nvSpPr>
        <p:spPr>
          <a:xfrm>
            <a:off x="682347" y="3228975"/>
            <a:ext cx="13265706" cy="744498"/>
          </a:xfrm>
          <a:prstGeom prst="rect">
            <a:avLst/>
          </a:prstGeom>
          <a:noFill/>
          <a:ln/>
        </p:spPr>
        <p:txBody>
          <a:bodyPr wrap="none" lIns="0" tIns="0" rIns="0" bIns="0" rtlCol="0" anchor="t"/>
          <a:lstStyle/>
          <a:p>
            <a:pPr marL="0" indent="0" algn="l">
              <a:lnSpc>
                <a:spcPts val="2450"/>
              </a:lnSpc>
              <a:buNone/>
            </a:pPr>
            <a:r>
              <a:rPr lang="en-US" sz="2400" b="1" dirty="0">
                <a:solidFill>
                  <a:srgbClr val="454240"/>
                </a:solidFill>
                <a:latin typeface="DM Sans" pitchFamily="34" charset="0"/>
                <a:ea typeface="DM Sans" pitchFamily="34" charset="-122"/>
                <a:cs typeface="DM Sans" pitchFamily="34" charset="-120"/>
              </a:rPr>
              <a:t>AI Processing Layer (Software)</a:t>
            </a:r>
            <a:r>
              <a:rPr lang="en-US" sz="2400" dirty="0">
                <a:solidFill>
                  <a:srgbClr val="454240"/>
                </a:solidFill>
                <a:latin typeface="DM Sans" pitchFamily="34" charset="0"/>
                <a:ea typeface="DM Sans" pitchFamily="34" charset="-122"/>
                <a:cs typeface="DM Sans" pitchFamily="34" charset="-120"/>
              </a:rPr>
              <a:t>- </a:t>
            </a:r>
            <a:r>
              <a:rPr lang="en-US" sz="2000" dirty="0">
                <a:solidFill>
                  <a:srgbClr val="454240"/>
                </a:solidFill>
                <a:latin typeface="DM Sans" pitchFamily="34" charset="0"/>
                <a:ea typeface="DM Sans" pitchFamily="34" charset="-122"/>
                <a:cs typeface="DM Sans" pitchFamily="34" charset="-120"/>
              </a:rPr>
              <a:t>Machine Learning Model for Damage Detection</a:t>
            </a:r>
            <a:endParaRPr lang="en-US" sz="2000" dirty="0"/>
          </a:p>
        </p:txBody>
      </p:sp>
      <p:sp>
        <p:nvSpPr>
          <p:cNvPr id="8" name="Text 6"/>
          <p:cNvSpPr/>
          <p:nvPr/>
        </p:nvSpPr>
        <p:spPr>
          <a:xfrm>
            <a:off x="682347" y="3648647"/>
            <a:ext cx="13265706" cy="856083"/>
          </a:xfrm>
          <a:prstGeom prst="rect">
            <a:avLst/>
          </a:prstGeom>
          <a:noFill/>
          <a:ln/>
        </p:spPr>
        <p:txBody>
          <a:bodyPr wrap="none" lIns="0" tIns="0" rIns="0" bIns="0" rtlCol="0" anchor="t"/>
          <a:lstStyle/>
          <a:p>
            <a:pPr marL="0" indent="0" algn="l">
              <a:lnSpc>
                <a:spcPts val="2450"/>
              </a:lnSpc>
              <a:buNone/>
            </a:pPr>
            <a:r>
              <a:rPr lang="en-US" sz="2000" dirty="0">
                <a:solidFill>
                  <a:srgbClr val="454240"/>
                </a:solidFill>
                <a:latin typeface="DM Sans" pitchFamily="34" charset="0"/>
                <a:ea typeface="DM Sans" pitchFamily="34" charset="-122"/>
                <a:cs typeface="DM Sans" pitchFamily="34" charset="-120"/>
              </a:rPr>
              <a:t>* Decision-Making Algorithm</a:t>
            </a:r>
            <a:endParaRPr lang="en-US" sz="2000" dirty="0"/>
          </a:p>
        </p:txBody>
      </p:sp>
      <p:sp>
        <p:nvSpPr>
          <p:cNvPr id="9" name="Text 7"/>
          <p:cNvSpPr/>
          <p:nvPr/>
        </p:nvSpPr>
        <p:spPr>
          <a:xfrm>
            <a:off x="682347" y="4114800"/>
            <a:ext cx="13265706" cy="921187"/>
          </a:xfrm>
          <a:prstGeom prst="rect">
            <a:avLst/>
          </a:prstGeom>
          <a:noFill/>
          <a:ln/>
        </p:spPr>
        <p:txBody>
          <a:bodyPr wrap="none" lIns="0" tIns="0" rIns="0" bIns="0" rtlCol="0" anchor="t"/>
          <a:lstStyle/>
          <a:p>
            <a:pPr marL="0" indent="0" algn="l">
              <a:lnSpc>
                <a:spcPts val="2450"/>
              </a:lnSpc>
              <a:buNone/>
            </a:pPr>
            <a:r>
              <a:rPr lang="en-US" sz="2000" dirty="0">
                <a:solidFill>
                  <a:srgbClr val="454240"/>
                </a:solidFill>
                <a:latin typeface="DM Sans" pitchFamily="34" charset="0"/>
                <a:ea typeface="DM Sans" pitchFamily="34" charset="-122"/>
                <a:cs typeface="DM Sans" pitchFamily="34" charset="-120"/>
              </a:rPr>
              <a:t>* Predictive Maintenance AI</a:t>
            </a:r>
            <a:endParaRPr lang="en-US" sz="2000" dirty="0"/>
          </a:p>
        </p:txBody>
      </p:sp>
      <p:sp>
        <p:nvSpPr>
          <p:cNvPr id="10" name="Text 8"/>
          <p:cNvSpPr/>
          <p:nvPr/>
        </p:nvSpPr>
        <p:spPr>
          <a:xfrm>
            <a:off x="682347" y="4819650"/>
            <a:ext cx="13265706" cy="747594"/>
          </a:xfrm>
          <a:prstGeom prst="rect">
            <a:avLst/>
          </a:prstGeom>
          <a:noFill/>
          <a:ln/>
        </p:spPr>
        <p:txBody>
          <a:bodyPr wrap="none" lIns="0" tIns="0" rIns="0" bIns="0" rtlCol="0" anchor="t"/>
          <a:lstStyle/>
          <a:p>
            <a:pPr marL="0" indent="0" algn="l">
              <a:lnSpc>
                <a:spcPts val="2450"/>
              </a:lnSpc>
              <a:buNone/>
            </a:pPr>
            <a:r>
              <a:rPr lang="en-US" sz="2400" b="1" dirty="0">
                <a:solidFill>
                  <a:srgbClr val="454240"/>
                </a:solidFill>
                <a:latin typeface="DM Sans" pitchFamily="34" charset="0"/>
                <a:ea typeface="DM Sans" pitchFamily="34" charset="-122"/>
                <a:cs typeface="DM Sans" pitchFamily="34" charset="-120"/>
              </a:rPr>
              <a:t>Hardware Layer (Sensors &amp; Repair)- </a:t>
            </a:r>
            <a:r>
              <a:rPr lang="en-US" sz="2000" dirty="0">
                <a:solidFill>
                  <a:srgbClr val="454240"/>
                </a:solidFill>
                <a:latin typeface="DM Sans" pitchFamily="34" charset="0"/>
                <a:ea typeface="DM Sans" pitchFamily="34" charset="-122"/>
                <a:cs typeface="DM Sans" pitchFamily="34" charset="-120"/>
              </a:rPr>
              <a:t>Optical &amp; Ultrasonic Sensors (Detect Cracks) </a:t>
            </a:r>
            <a:endParaRPr lang="en-US" sz="2000" dirty="0"/>
          </a:p>
        </p:txBody>
      </p:sp>
      <p:sp>
        <p:nvSpPr>
          <p:cNvPr id="11" name="Text 9"/>
          <p:cNvSpPr/>
          <p:nvPr/>
        </p:nvSpPr>
        <p:spPr>
          <a:xfrm>
            <a:off x="682347" y="5350907"/>
            <a:ext cx="13265706" cy="747594"/>
          </a:xfrm>
          <a:prstGeom prst="rect">
            <a:avLst/>
          </a:prstGeom>
          <a:noFill/>
          <a:ln/>
        </p:spPr>
        <p:txBody>
          <a:bodyPr wrap="none" lIns="0" tIns="0" rIns="0" bIns="0" rtlCol="0" anchor="t"/>
          <a:lstStyle/>
          <a:p>
            <a:pPr marL="0" indent="0" algn="l">
              <a:lnSpc>
                <a:spcPts val="2450"/>
              </a:lnSpc>
              <a:buNone/>
            </a:pPr>
            <a:r>
              <a:rPr lang="en-US" sz="2000" dirty="0">
                <a:solidFill>
                  <a:srgbClr val="454240"/>
                </a:solidFill>
                <a:latin typeface="DM Sans" pitchFamily="34" charset="0"/>
                <a:ea typeface="DM Sans" pitchFamily="34" charset="-122"/>
                <a:cs typeface="DM Sans" pitchFamily="34" charset="-120"/>
              </a:rPr>
              <a:t>* Thermal Sensors (Detect Stress Zones) </a:t>
            </a:r>
            <a:endParaRPr lang="en-US" sz="2000" dirty="0"/>
          </a:p>
        </p:txBody>
      </p:sp>
      <p:sp>
        <p:nvSpPr>
          <p:cNvPr id="12" name="Text 10"/>
          <p:cNvSpPr/>
          <p:nvPr/>
        </p:nvSpPr>
        <p:spPr>
          <a:xfrm>
            <a:off x="672822" y="5882163"/>
            <a:ext cx="13265706" cy="747594"/>
          </a:xfrm>
          <a:prstGeom prst="rect">
            <a:avLst/>
          </a:prstGeom>
          <a:noFill/>
          <a:ln/>
        </p:spPr>
        <p:txBody>
          <a:bodyPr wrap="none" lIns="0" tIns="0" rIns="0" bIns="0" rtlCol="0" anchor="t"/>
          <a:lstStyle/>
          <a:p>
            <a:pPr marL="0" indent="0" algn="l">
              <a:lnSpc>
                <a:spcPts val="2450"/>
              </a:lnSpc>
              <a:buNone/>
            </a:pPr>
            <a:r>
              <a:rPr lang="en-US" sz="2000" dirty="0">
                <a:solidFill>
                  <a:srgbClr val="454240"/>
                </a:solidFill>
                <a:latin typeface="DM Sans" pitchFamily="34" charset="0"/>
                <a:ea typeface="DM Sans" pitchFamily="34" charset="-122"/>
                <a:cs typeface="DM Sans" pitchFamily="34" charset="-120"/>
              </a:rPr>
              <a:t>* Pressure Sensors (Detect Force Impact)  </a:t>
            </a:r>
            <a:endParaRPr lang="en-US" sz="2000" dirty="0"/>
          </a:p>
        </p:txBody>
      </p:sp>
      <p:sp>
        <p:nvSpPr>
          <p:cNvPr id="13" name="Text 11"/>
          <p:cNvSpPr/>
          <p:nvPr/>
        </p:nvSpPr>
        <p:spPr>
          <a:xfrm>
            <a:off x="672822" y="6411656"/>
            <a:ext cx="13275231" cy="758883"/>
          </a:xfrm>
          <a:prstGeom prst="rect">
            <a:avLst/>
          </a:prstGeom>
          <a:noFill/>
          <a:ln/>
        </p:spPr>
        <p:txBody>
          <a:bodyPr wrap="none" lIns="0" tIns="0" rIns="0" bIns="0" rtlCol="0" anchor="t"/>
          <a:lstStyle/>
          <a:p>
            <a:pPr marL="0" indent="0" algn="l">
              <a:lnSpc>
                <a:spcPts val="2450"/>
              </a:lnSpc>
              <a:buNone/>
            </a:pPr>
            <a:r>
              <a:rPr lang="en-US" sz="2000" dirty="0">
                <a:solidFill>
                  <a:srgbClr val="454240"/>
                </a:solidFill>
                <a:latin typeface="DM Sans" pitchFamily="34" charset="0"/>
                <a:ea typeface="DM Sans" pitchFamily="34" charset="-122"/>
                <a:cs typeface="DM Sans" pitchFamily="34" charset="-120"/>
              </a:rPr>
              <a:t>* AI-Driven Microcontroller (Process Data) </a:t>
            </a:r>
            <a:endParaRPr lang="en-US" sz="2000" dirty="0"/>
          </a:p>
        </p:txBody>
      </p:sp>
      <p:sp>
        <p:nvSpPr>
          <p:cNvPr id="14" name="Text 12"/>
          <p:cNvSpPr/>
          <p:nvPr/>
        </p:nvSpPr>
        <p:spPr>
          <a:xfrm>
            <a:off x="682347" y="6933387"/>
            <a:ext cx="13265706" cy="758884"/>
          </a:xfrm>
          <a:prstGeom prst="rect">
            <a:avLst/>
          </a:prstGeom>
          <a:noFill/>
          <a:ln/>
        </p:spPr>
        <p:txBody>
          <a:bodyPr wrap="none" lIns="0" tIns="0" rIns="0" bIns="0" rtlCol="0" anchor="t"/>
          <a:lstStyle/>
          <a:p>
            <a:pPr marL="0" indent="0" algn="l">
              <a:lnSpc>
                <a:spcPts val="2450"/>
              </a:lnSpc>
              <a:buNone/>
            </a:pPr>
            <a:r>
              <a:rPr lang="en-US" sz="2000" dirty="0">
                <a:solidFill>
                  <a:srgbClr val="454240"/>
                </a:solidFill>
                <a:latin typeface="DM Sans" pitchFamily="34" charset="0"/>
                <a:ea typeface="DM Sans" pitchFamily="34" charset="-122"/>
                <a:cs typeface="DM Sans" pitchFamily="34" charset="-120"/>
              </a:rPr>
              <a:t>* Self-Healing Material Activation</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1857644" y="858644"/>
            <a:ext cx="6204687" cy="543492"/>
          </a:xfrm>
          <a:prstGeom prst="rect">
            <a:avLst/>
          </a:prstGeom>
          <a:noFill/>
          <a:ln/>
        </p:spPr>
        <p:txBody>
          <a:bodyPr wrap="none" lIns="0" tIns="0" rIns="0" bIns="0" rtlCol="0" anchor="t"/>
          <a:lstStyle/>
          <a:p>
            <a:pPr marL="0" indent="0" algn="l">
              <a:lnSpc>
                <a:spcPts val="2750"/>
              </a:lnSpc>
              <a:buNone/>
            </a:pPr>
            <a:r>
              <a:rPr lang="en-US" sz="4000" dirty="0">
                <a:solidFill>
                  <a:srgbClr val="5C4E3D"/>
                </a:solidFill>
                <a:latin typeface="Libre Baskerville" pitchFamily="34" charset="0"/>
                <a:ea typeface="Libre Baskerville" pitchFamily="34" charset="-122"/>
                <a:cs typeface="Libre Baskerville" pitchFamily="34" charset="-120"/>
              </a:rPr>
              <a:t>Results and Advantages</a:t>
            </a:r>
            <a:endParaRPr lang="en-US" sz="4000" dirty="0"/>
          </a:p>
        </p:txBody>
      </p:sp>
      <p:sp>
        <p:nvSpPr>
          <p:cNvPr id="4" name="TextBox 3">
            <a:extLst>
              <a:ext uri="{FF2B5EF4-FFF2-40B4-BE49-F238E27FC236}">
                <a16:creationId xmlns:a16="http://schemas.microsoft.com/office/drawing/2014/main" id="{F0B99C44-0E89-EE3A-4987-1158BBB5511E}"/>
              </a:ext>
            </a:extLst>
          </p:cNvPr>
          <p:cNvSpPr txBox="1"/>
          <p:nvPr/>
        </p:nvSpPr>
        <p:spPr>
          <a:xfrm>
            <a:off x="1527718" y="1717288"/>
            <a:ext cx="11028556" cy="5345053"/>
          </a:xfrm>
          <a:prstGeom prst="rect">
            <a:avLst/>
          </a:prstGeom>
          <a:noFill/>
        </p:spPr>
        <p:txBody>
          <a:bodyPr wrap="square" rtlCol="0">
            <a:spAutoFit/>
          </a:bodyPr>
          <a:lstStyle/>
          <a:p>
            <a:pPr marL="0" indent="0" algn="l">
              <a:lnSpc>
                <a:spcPct val="150000"/>
              </a:lnSpc>
              <a:buNone/>
            </a:pPr>
            <a:r>
              <a:rPr lang="en-US" sz="2000" dirty="0">
                <a:solidFill>
                  <a:srgbClr val="454240"/>
                </a:solidFill>
                <a:latin typeface="Eras Medium ITC" panose="020B0602030504020804" pitchFamily="34" charset="0"/>
                <a:ea typeface="DM Sans" pitchFamily="34" charset="-122"/>
                <a:cs typeface="DM Sans" pitchFamily="34" charset="-120"/>
              </a:rPr>
              <a:t>1.  The self-healing technology provides superior durability. It reduces the need for screen </a:t>
            </a:r>
          </a:p>
          <a:p>
            <a:pPr marL="0" indent="0" algn="l">
              <a:lnSpc>
                <a:spcPct val="150000"/>
              </a:lnSpc>
              <a:buNone/>
            </a:pPr>
            <a:r>
              <a:rPr lang="en-US" sz="2000" dirty="0">
                <a:solidFill>
                  <a:srgbClr val="454240"/>
                </a:solidFill>
                <a:latin typeface="Eras Medium ITC" panose="020B0602030504020804" pitchFamily="34" charset="0"/>
                <a:ea typeface="DM Sans" pitchFamily="34" charset="-122"/>
                <a:cs typeface="DM Sans" pitchFamily="34" charset="-120"/>
              </a:rPr>
              <a:t>     replacements. </a:t>
            </a:r>
          </a:p>
          <a:p>
            <a:pPr marL="0" indent="0" algn="l">
              <a:lnSpc>
                <a:spcPct val="150000"/>
              </a:lnSpc>
              <a:buNone/>
            </a:pPr>
            <a:r>
              <a:rPr lang="en-US" sz="2000" dirty="0">
                <a:solidFill>
                  <a:srgbClr val="454240"/>
                </a:solidFill>
                <a:latin typeface="Eras Medium ITC" panose="020B0602030504020804" pitchFamily="34" charset="0"/>
                <a:ea typeface="DM Sans" pitchFamily="34" charset="-122"/>
                <a:cs typeface="DM Sans" pitchFamily="34" charset="-120"/>
              </a:rPr>
              <a:t>     The device maintains its aesthetic appeal. The technology minimizes disruption for the user.</a:t>
            </a:r>
          </a:p>
          <a:p>
            <a:pPr marL="0" indent="0" algn="l">
              <a:lnSpc>
                <a:spcPts val="1400"/>
              </a:lnSpc>
              <a:buNone/>
            </a:pPr>
            <a:endParaRPr lang="en-US" sz="2000" dirty="0">
              <a:solidFill>
                <a:srgbClr val="454240"/>
              </a:solidFill>
              <a:latin typeface="Eras Medium ITC" panose="020B0602030504020804" pitchFamily="34" charset="0"/>
            </a:endParaRPr>
          </a:p>
          <a:p>
            <a:pPr marL="0" indent="0" algn="l">
              <a:lnSpc>
                <a:spcPts val="1400"/>
              </a:lnSpc>
              <a:buNone/>
            </a:pPr>
            <a:endParaRPr lang="en-US" sz="2000" dirty="0">
              <a:solidFill>
                <a:srgbClr val="454240"/>
              </a:solidFill>
              <a:latin typeface="Eras Medium ITC" panose="020B0602030504020804" pitchFamily="34" charset="0"/>
            </a:endParaRPr>
          </a:p>
          <a:p>
            <a:pPr marL="0" indent="0" algn="l">
              <a:lnSpc>
                <a:spcPts val="1400"/>
              </a:lnSpc>
              <a:buNone/>
            </a:pPr>
            <a:r>
              <a:rPr lang="en-US" sz="2000" dirty="0">
                <a:solidFill>
                  <a:srgbClr val="454240"/>
                </a:solidFill>
                <a:latin typeface="Eras Medium ITC" panose="020B0602030504020804" pitchFamily="34" charset="0"/>
              </a:rPr>
              <a:t>2. </a:t>
            </a:r>
            <a:r>
              <a:rPr lang="en-IN" sz="2000" dirty="0">
                <a:latin typeface="Eras Medium ITC" panose="020B0602030504020804" pitchFamily="34" charset="0"/>
              </a:rPr>
              <a:t>Extended Screen Lifespan:</a:t>
            </a:r>
          </a:p>
          <a:p>
            <a:pPr marL="0" indent="0" algn="l">
              <a:lnSpc>
                <a:spcPts val="1400"/>
              </a:lnSpc>
              <a:buNone/>
            </a:pPr>
            <a:endParaRPr lang="en-IN" sz="2000" dirty="0">
              <a:solidFill>
                <a:srgbClr val="454240"/>
              </a:solidFill>
              <a:latin typeface="Eras Medium ITC" panose="020B0602030504020804" pitchFamily="34" charset="0"/>
            </a:endParaRPr>
          </a:p>
          <a:p>
            <a:pPr marL="0" indent="0" algn="l">
              <a:lnSpc>
                <a:spcPts val="1400"/>
              </a:lnSpc>
              <a:buNone/>
            </a:pPr>
            <a:endParaRPr lang="en-IN" sz="2000" dirty="0">
              <a:solidFill>
                <a:srgbClr val="454240"/>
              </a:solidFill>
              <a:latin typeface="Eras Medium ITC" panose="020B0602030504020804" pitchFamily="34" charset="0"/>
            </a:endParaRPr>
          </a:p>
          <a:p>
            <a:pPr marL="0" indent="0" algn="l">
              <a:lnSpc>
                <a:spcPts val="1400"/>
              </a:lnSpc>
              <a:buNone/>
            </a:pPr>
            <a:r>
              <a:rPr lang="en-IN" sz="2000" dirty="0">
                <a:solidFill>
                  <a:srgbClr val="454240"/>
                </a:solidFill>
                <a:latin typeface="Eras Medium ITC" panose="020B0602030504020804" pitchFamily="34" charset="0"/>
              </a:rPr>
              <a:t>    * </a:t>
            </a:r>
            <a:r>
              <a:rPr lang="en-US" sz="2000" dirty="0">
                <a:latin typeface="Eras Medium ITC" panose="020B0602030504020804" pitchFamily="34" charset="0"/>
              </a:rPr>
              <a:t>The self-healing capability prevents minor damages from escalating, reducing screen failure            </a:t>
            </a:r>
          </a:p>
          <a:p>
            <a:pPr marL="0" indent="0" algn="l">
              <a:lnSpc>
                <a:spcPts val="1400"/>
              </a:lnSpc>
              <a:buNone/>
            </a:pPr>
            <a:endParaRPr lang="en-US" sz="2000" dirty="0">
              <a:latin typeface="Eras Medium ITC" panose="020B0602030504020804" pitchFamily="34" charset="0"/>
            </a:endParaRPr>
          </a:p>
          <a:p>
            <a:pPr marL="0" indent="0" algn="l">
              <a:lnSpc>
                <a:spcPts val="1400"/>
              </a:lnSpc>
              <a:buNone/>
            </a:pPr>
            <a:r>
              <a:rPr lang="en-US" sz="2000" dirty="0">
                <a:latin typeface="Eras Medium ITC" panose="020B0602030504020804" pitchFamily="34" charset="0"/>
              </a:rPr>
              <a:t>        rates by 70%.</a:t>
            </a:r>
          </a:p>
          <a:p>
            <a:pPr marL="0" indent="0" algn="l">
              <a:lnSpc>
                <a:spcPts val="1400"/>
              </a:lnSpc>
              <a:buNone/>
            </a:pPr>
            <a:r>
              <a:rPr lang="en-US" sz="2000" dirty="0">
                <a:latin typeface="Eras Medium ITC" panose="020B0602030504020804" pitchFamily="34" charset="0"/>
              </a:rPr>
              <a:t> </a:t>
            </a:r>
          </a:p>
          <a:p>
            <a:pPr marL="0" indent="0" algn="l">
              <a:lnSpc>
                <a:spcPts val="1400"/>
              </a:lnSpc>
              <a:buNone/>
            </a:pPr>
            <a:r>
              <a:rPr lang="en-US" sz="2000" dirty="0">
                <a:latin typeface="Eras Medium ITC" panose="020B0602030504020804" pitchFamily="34" charset="0"/>
              </a:rPr>
              <a:t>   </a:t>
            </a:r>
          </a:p>
          <a:p>
            <a:pPr marL="0" indent="0" algn="l">
              <a:lnSpc>
                <a:spcPts val="1400"/>
              </a:lnSpc>
              <a:buNone/>
            </a:pPr>
            <a:r>
              <a:rPr lang="en-US" sz="2000" dirty="0">
                <a:latin typeface="Eras Medium ITC" panose="020B0602030504020804" pitchFamily="34" charset="0"/>
              </a:rPr>
              <a:t>     * Screen durability improves by 30–50%, minimizing the need for frequent replacements.  </a:t>
            </a:r>
          </a:p>
          <a:p>
            <a:pPr marL="0" indent="0" algn="l">
              <a:lnSpc>
                <a:spcPts val="1400"/>
              </a:lnSpc>
              <a:buNone/>
            </a:pPr>
            <a:endParaRPr lang="en-US" sz="2000" dirty="0">
              <a:solidFill>
                <a:srgbClr val="454240"/>
              </a:solidFill>
              <a:latin typeface="Eras Medium ITC" panose="020B0602030504020804" pitchFamily="34" charset="0"/>
            </a:endParaRPr>
          </a:p>
          <a:p>
            <a:pPr marL="0" indent="0" algn="l">
              <a:lnSpc>
                <a:spcPts val="1400"/>
              </a:lnSpc>
              <a:buNone/>
            </a:pPr>
            <a:endParaRPr lang="en-US" sz="2000" dirty="0">
              <a:solidFill>
                <a:srgbClr val="454240"/>
              </a:solidFill>
              <a:latin typeface="Eras Medium ITC" panose="020B0602030504020804" pitchFamily="34" charset="0"/>
            </a:endParaRPr>
          </a:p>
          <a:p>
            <a:pPr marL="0" indent="0" algn="l">
              <a:lnSpc>
                <a:spcPts val="1400"/>
              </a:lnSpc>
              <a:buNone/>
            </a:pPr>
            <a:endParaRPr lang="en-US" sz="2000" dirty="0">
              <a:solidFill>
                <a:srgbClr val="454240"/>
              </a:solidFill>
              <a:latin typeface="Eras Medium ITC" panose="020B0602030504020804" pitchFamily="34" charset="0"/>
            </a:endParaRPr>
          </a:p>
          <a:p>
            <a:pPr marL="0" indent="0" algn="l">
              <a:lnSpc>
                <a:spcPts val="1400"/>
              </a:lnSpc>
              <a:buNone/>
            </a:pPr>
            <a:r>
              <a:rPr lang="en-US" sz="2000" dirty="0">
                <a:solidFill>
                  <a:srgbClr val="454240"/>
                </a:solidFill>
                <a:latin typeface="Eras Medium ITC" panose="020B0602030504020804" pitchFamily="34" charset="0"/>
              </a:rPr>
              <a:t>3.</a:t>
            </a:r>
            <a:r>
              <a:rPr lang="en-IN" sz="2000" dirty="0">
                <a:latin typeface="Eras Medium ITC" panose="020B0602030504020804" pitchFamily="34" charset="0"/>
              </a:rPr>
              <a:t> Optimized Performance &amp; Power Consumption</a:t>
            </a:r>
            <a:r>
              <a:rPr lang="en-US" sz="2000" dirty="0">
                <a:solidFill>
                  <a:srgbClr val="454240"/>
                </a:solidFill>
                <a:latin typeface="Eras Medium ITC" panose="020B0602030504020804" pitchFamily="34" charset="0"/>
              </a:rPr>
              <a:t>:</a:t>
            </a:r>
          </a:p>
          <a:p>
            <a:pPr marL="0" indent="0" algn="l">
              <a:lnSpc>
                <a:spcPts val="1400"/>
              </a:lnSpc>
              <a:buNone/>
            </a:pPr>
            <a:r>
              <a:rPr lang="en-US" sz="2000" dirty="0">
                <a:solidFill>
                  <a:srgbClr val="454240"/>
                </a:solidFill>
                <a:latin typeface="Eras Medium ITC" panose="020B0602030504020804" pitchFamily="34" charset="0"/>
              </a:rPr>
              <a:t>  </a:t>
            </a:r>
          </a:p>
          <a:p>
            <a:pPr marL="0" indent="0" algn="l">
              <a:lnSpc>
                <a:spcPts val="1400"/>
              </a:lnSpc>
              <a:buNone/>
            </a:pPr>
            <a:endParaRPr lang="en-US" sz="2000" dirty="0">
              <a:solidFill>
                <a:srgbClr val="454240"/>
              </a:solidFill>
              <a:latin typeface="Eras Medium ITC" panose="020B0602030504020804" pitchFamily="34" charset="0"/>
            </a:endParaRPr>
          </a:p>
          <a:p>
            <a:pPr marL="0" indent="0" algn="l">
              <a:lnSpc>
                <a:spcPts val="1400"/>
              </a:lnSpc>
              <a:buNone/>
            </a:pPr>
            <a:r>
              <a:rPr lang="en-US" sz="2000" dirty="0">
                <a:solidFill>
                  <a:srgbClr val="454240"/>
                </a:solidFill>
                <a:latin typeface="Eras Medium ITC" panose="020B0602030504020804" pitchFamily="34" charset="0"/>
              </a:rPr>
              <a:t>    * </a:t>
            </a:r>
            <a:r>
              <a:rPr lang="en-US" sz="2000" dirty="0">
                <a:latin typeface="Eras Medium ITC" panose="020B0602030504020804" pitchFamily="34" charset="0"/>
              </a:rPr>
              <a:t>Repair operations occur without affecting device performance, ensuring smooth user </a:t>
            </a:r>
          </a:p>
          <a:p>
            <a:pPr marL="0" indent="0" algn="l">
              <a:lnSpc>
                <a:spcPts val="1400"/>
              </a:lnSpc>
              <a:buNone/>
            </a:pPr>
            <a:endParaRPr lang="en-US" sz="2000" dirty="0">
              <a:latin typeface="Eras Medium ITC" panose="020B0602030504020804" pitchFamily="34" charset="0"/>
            </a:endParaRPr>
          </a:p>
          <a:p>
            <a:pPr marL="0" indent="0" algn="l">
              <a:lnSpc>
                <a:spcPts val="1400"/>
              </a:lnSpc>
              <a:buNone/>
            </a:pPr>
            <a:r>
              <a:rPr lang="en-US" sz="2000" dirty="0">
                <a:latin typeface="Eras Medium ITC" panose="020B0602030504020804" pitchFamily="34" charset="0"/>
              </a:rPr>
              <a:t>       experience.</a:t>
            </a:r>
            <a:endParaRPr lang="en-US" sz="2000" dirty="0">
              <a:solidFill>
                <a:srgbClr val="454240"/>
              </a:solidFill>
              <a:latin typeface="Eras Medium ITC" panose="020B0602030504020804" pitchFamily="34" charset="0"/>
            </a:endParaRP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369A9B-EC5C-1CA7-61A2-634196DDA6C9}"/>
              </a:ext>
            </a:extLst>
          </p:cNvPr>
          <p:cNvSpPr txBox="1"/>
          <p:nvPr/>
        </p:nvSpPr>
        <p:spPr>
          <a:xfrm>
            <a:off x="5018049" y="3464027"/>
            <a:ext cx="4594302" cy="1754326"/>
          </a:xfrm>
          <a:prstGeom prst="rect">
            <a:avLst/>
          </a:prstGeom>
          <a:noFill/>
        </p:spPr>
        <p:txBody>
          <a:bodyPr wrap="square" rtlCol="0">
            <a:spAutoFit/>
          </a:bodyPr>
          <a:lstStyle/>
          <a:p>
            <a:pPr algn="ctr"/>
            <a:r>
              <a:rPr lang="en-US" sz="5400" u="sng" dirty="0">
                <a:solidFill>
                  <a:srgbClr val="30ACEC"/>
                </a:solidFill>
              </a:rPr>
              <a:t>Int-428</a:t>
            </a:r>
          </a:p>
          <a:p>
            <a:pPr algn="ctr"/>
            <a:r>
              <a:rPr lang="en-US" sz="5400" u="sng" dirty="0">
                <a:solidFill>
                  <a:srgbClr val="30ACEC"/>
                </a:solidFill>
              </a:rPr>
              <a:t>Project </a:t>
            </a:r>
          </a:p>
        </p:txBody>
      </p:sp>
    </p:spTree>
    <p:extLst>
      <p:ext uri="{BB962C8B-B14F-4D97-AF65-F5344CB8AC3E}">
        <p14:creationId xmlns:p14="http://schemas.microsoft.com/office/powerpoint/2010/main" val="4049214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3" name="Text 0"/>
          <p:cNvSpPr/>
          <p:nvPr/>
        </p:nvSpPr>
        <p:spPr>
          <a:xfrm>
            <a:off x="396835" y="311825"/>
            <a:ext cx="10756587" cy="3966664"/>
          </a:xfrm>
          <a:prstGeom prst="rect">
            <a:avLst/>
          </a:prstGeom>
          <a:noFill/>
          <a:ln/>
        </p:spPr>
        <p:txBody>
          <a:bodyPr wrap="none" lIns="0" tIns="0" rIns="0" bIns="0" rtlCol="0" anchor="t"/>
          <a:lstStyle/>
          <a:p>
            <a:pPr marL="0" indent="0" algn="l">
              <a:lnSpc>
                <a:spcPts val="2750"/>
              </a:lnSpc>
              <a:buNone/>
            </a:pPr>
            <a:endParaRPr lang="en-US" sz="4000" dirty="0">
              <a:solidFill>
                <a:srgbClr val="5C4E3D"/>
              </a:solidFill>
              <a:latin typeface="Libre Baskerville" pitchFamily="34" charset="0"/>
              <a:ea typeface="Libre Baskerville" pitchFamily="34" charset="-122"/>
              <a:cs typeface="Libre Baskerville" pitchFamily="34" charset="-120"/>
            </a:endParaRPr>
          </a:p>
          <a:p>
            <a:pPr marL="0" indent="0" algn="l">
              <a:lnSpc>
                <a:spcPts val="2750"/>
              </a:lnSpc>
              <a:buNone/>
            </a:pPr>
            <a:endParaRPr lang="en-US" sz="4000" dirty="0">
              <a:solidFill>
                <a:srgbClr val="5C4E3D"/>
              </a:solidFill>
              <a:latin typeface="Libre Baskerville" pitchFamily="34" charset="0"/>
            </a:endParaRPr>
          </a:p>
          <a:p>
            <a:pPr marL="0" indent="0" algn="l">
              <a:lnSpc>
                <a:spcPts val="2750"/>
              </a:lnSpc>
              <a:buNone/>
            </a:pPr>
            <a:endParaRPr lang="en-US" sz="4000" dirty="0">
              <a:solidFill>
                <a:srgbClr val="5C4E3D"/>
              </a:solidFill>
              <a:latin typeface="Libre Baskerville" pitchFamily="34" charset="0"/>
            </a:endParaRPr>
          </a:p>
          <a:p>
            <a:pPr marL="0" indent="0" algn="l">
              <a:lnSpc>
                <a:spcPts val="2750"/>
              </a:lnSpc>
              <a:buNone/>
            </a:pPr>
            <a:endParaRPr lang="en-US" sz="2400" dirty="0"/>
          </a:p>
        </p:txBody>
      </p:sp>
      <p:sp>
        <p:nvSpPr>
          <p:cNvPr id="4" name="Text 1"/>
          <p:cNvSpPr/>
          <p:nvPr/>
        </p:nvSpPr>
        <p:spPr>
          <a:xfrm>
            <a:off x="152400" y="857250"/>
            <a:ext cx="14373225" cy="5086350"/>
          </a:xfrm>
          <a:prstGeom prst="rect">
            <a:avLst/>
          </a:prstGeom>
          <a:noFill/>
          <a:ln/>
        </p:spPr>
        <p:txBody>
          <a:bodyPr wrap="square" lIns="0" tIns="0" rIns="0" bIns="0" rtlCol="0" anchor="t"/>
          <a:lstStyle/>
          <a:p>
            <a:pPr marL="0" indent="0" algn="l">
              <a:lnSpc>
                <a:spcPts val="1400"/>
              </a:lnSpc>
              <a:buNone/>
            </a:pPr>
            <a:endParaRPr lang="en-US" sz="2400" dirty="0">
              <a:solidFill>
                <a:srgbClr val="454240"/>
              </a:solidFill>
              <a:latin typeface="DM Sans" pitchFamily="34" charset="0"/>
              <a:ea typeface="DM Sans" pitchFamily="34" charset="-122"/>
              <a:cs typeface="DM Sans" pitchFamily="34" charset="-120"/>
            </a:endParaRPr>
          </a:p>
        </p:txBody>
      </p:sp>
      <p:sp>
        <p:nvSpPr>
          <p:cNvPr id="7" name="TextBox 6">
            <a:extLst>
              <a:ext uri="{FF2B5EF4-FFF2-40B4-BE49-F238E27FC236}">
                <a16:creationId xmlns:a16="http://schemas.microsoft.com/office/drawing/2014/main" id="{C5F7F3A6-0F95-0287-F69B-5735EF0E172A}"/>
              </a:ext>
            </a:extLst>
          </p:cNvPr>
          <p:cNvSpPr txBox="1"/>
          <p:nvPr/>
        </p:nvSpPr>
        <p:spPr>
          <a:xfrm>
            <a:off x="1814128" y="2273541"/>
            <a:ext cx="11049768" cy="5970865"/>
          </a:xfrm>
          <a:prstGeom prst="rect">
            <a:avLst/>
          </a:prstGeom>
          <a:noFill/>
        </p:spPr>
        <p:txBody>
          <a:bodyPr wrap="square" rtlCol="0">
            <a:spAutoFit/>
          </a:bodyPr>
          <a:lstStyle/>
          <a:p>
            <a:pPr algn="ctr"/>
            <a:r>
              <a:rPr lang="en-US" sz="2800" dirty="0"/>
              <a:t>                 </a:t>
            </a:r>
            <a:endParaRPr lang="en-US" sz="2800" dirty="0">
              <a:solidFill>
                <a:schemeClr val="accent3">
                  <a:lumMod val="60000"/>
                  <a:lumOff val="40000"/>
                </a:schemeClr>
              </a:solidFill>
            </a:endParaRPr>
          </a:p>
          <a:p>
            <a:r>
              <a:rPr lang="en-US" sz="3600" u="sng" dirty="0"/>
              <a:t>Introduction</a:t>
            </a:r>
            <a:r>
              <a:rPr lang="en-US" sz="3600" dirty="0"/>
              <a:t> </a:t>
            </a:r>
          </a:p>
          <a:p>
            <a:endParaRPr lang="en-US" sz="2400" b="1" dirty="0"/>
          </a:p>
          <a:p>
            <a:pPr algn="just">
              <a:buNone/>
            </a:pPr>
            <a:r>
              <a:rPr lang="en-US" sz="2400" b="1" dirty="0">
                <a:latin typeface="Eras Medium ITC" panose="020B0602030504020804" pitchFamily="34" charset="0"/>
              </a:rPr>
              <a:t>Restaurant Finder </a:t>
            </a:r>
            <a:r>
              <a:rPr lang="en-US" sz="2400" dirty="0">
                <a:latin typeface="Eras Medium ITC" panose="020B0602030504020804" pitchFamily="34" charset="0"/>
              </a:rPr>
              <a:t>is a smart and user-friendly chatbot designed to help users find restaurants based on their preferred cuisine. Instead of navigating through complicated apps or websites, users can simply chat with the bot and get personalized restaurant recommendations instantly.</a:t>
            </a:r>
          </a:p>
          <a:p>
            <a:pPr algn="just"/>
            <a:endParaRPr lang="en-US" sz="2400" dirty="0">
              <a:latin typeface="Eras Medium ITC" panose="020B0602030504020804" pitchFamily="34" charset="0"/>
            </a:endParaRPr>
          </a:p>
          <a:p>
            <a:pPr algn="just"/>
            <a:r>
              <a:rPr lang="en-US" sz="2400" dirty="0">
                <a:latin typeface="Eras Medium ITC" panose="020B0602030504020804" pitchFamily="34" charset="0"/>
              </a:rPr>
              <a:t>The chatbot leverages </a:t>
            </a:r>
            <a:r>
              <a:rPr lang="en-US" sz="2400" b="1" dirty="0">
                <a:latin typeface="Eras Medium ITC" panose="020B0602030504020804" pitchFamily="34" charset="0"/>
              </a:rPr>
              <a:t>natural language processing </a:t>
            </a:r>
            <a:r>
              <a:rPr lang="en-US" sz="2400" dirty="0">
                <a:latin typeface="Eras Medium ITC" panose="020B0602030504020804" pitchFamily="34" charset="0"/>
              </a:rPr>
              <a:t>(NLP) and real-time data to provide accurate and relevant results — making the search for good food quick, easy, and enjoyable.</a:t>
            </a:r>
          </a:p>
          <a:p>
            <a:endParaRPr lang="en-US" sz="2400" dirty="0"/>
          </a:p>
          <a:p>
            <a:r>
              <a:rPr lang="en-US" sz="2400" dirty="0"/>
              <a:t> </a:t>
            </a:r>
          </a:p>
          <a:p>
            <a:endParaRPr lang="en-US" dirty="0"/>
          </a:p>
          <a:p>
            <a:endParaRPr lang="en-US" dirty="0"/>
          </a:p>
          <a:p>
            <a:endParaRPr lang="en-IN" dirty="0"/>
          </a:p>
        </p:txBody>
      </p:sp>
      <p:sp>
        <p:nvSpPr>
          <p:cNvPr id="2" name="TextBox 1">
            <a:extLst>
              <a:ext uri="{FF2B5EF4-FFF2-40B4-BE49-F238E27FC236}">
                <a16:creationId xmlns:a16="http://schemas.microsoft.com/office/drawing/2014/main" id="{2119CBBD-E446-C55F-3863-5D41CD862AB5}"/>
              </a:ext>
            </a:extLst>
          </p:cNvPr>
          <p:cNvSpPr txBox="1"/>
          <p:nvPr/>
        </p:nvSpPr>
        <p:spPr>
          <a:xfrm>
            <a:off x="1951463" y="857250"/>
            <a:ext cx="9656957" cy="1938992"/>
          </a:xfrm>
          <a:prstGeom prst="rect">
            <a:avLst/>
          </a:prstGeom>
          <a:noFill/>
        </p:spPr>
        <p:txBody>
          <a:bodyPr wrap="square" rtlCol="0">
            <a:spAutoFit/>
          </a:bodyPr>
          <a:lstStyle/>
          <a:p>
            <a:r>
              <a:rPr lang="en-US" sz="4000" dirty="0">
                <a:solidFill>
                  <a:schemeClr val="accent1">
                    <a:lumMod val="75000"/>
                  </a:schemeClr>
                </a:solidFill>
                <a:effectLst>
                  <a:outerShdw blurRad="38100" dist="38100" dir="2700000" algn="tl">
                    <a:srgbClr val="000000">
                      <a:alpha val="43137"/>
                    </a:srgbClr>
                  </a:outerShdw>
                </a:effectLst>
                <a:latin typeface="Algerian" panose="04020705040A02060702" pitchFamily="82" charset="0"/>
              </a:rPr>
              <a:t>Restaurant Finder: </a:t>
            </a:r>
          </a:p>
          <a:p>
            <a:r>
              <a:rPr lang="en-US" sz="4000" dirty="0">
                <a:solidFill>
                  <a:schemeClr val="accent1">
                    <a:lumMod val="75000"/>
                  </a:schemeClr>
                </a:solidFill>
                <a:effectLst>
                  <a:outerShdw blurRad="38100" dist="38100" dir="2700000" algn="tl">
                    <a:srgbClr val="000000">
                      <a:alpha val="43137"/>
                    </a:srgbClr>
                  </a:outerShdw>
                </a:effectLst>
                <a:latin typeface="Algerian" panose="04020705040A02060702" pitchFamily="82" charset="0"/>
              </a:rPr>
              <a:t>Find Restaurants based on cuisine</a:t>
            </a:r>
          </a:p>
          <a:p>
            <a:endParaRPr lang="en-US" sz="4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3760351"/>
            <a:ext cx="5670590" cy="708779"/>
          </a:xfrm>
          <a:prstGeom prst="rect">
            <a:avLst/>
          </a:prstGeom>
          <a:noFill/>
          <a:ln/>
        </p:spPr>
        <p:txBody>
          <a:bodyPr wrap="none" lIns="0" tIns="0" rIns="0" bIns="0" rtlCol="0" anchor="t"/>
          <a:lstStyle/>
          <a:p>
            <a:pPr marL="0" indent="0" algn="l">
              <a:lnSpc>
                <a:spcPts val="5550"/>
              </a:lnSpc>
              <a:buNone/>
            </a:pPr>
            <a:endParaRPr lang="en-US" sz="4450" dirty="0"/>
          </a:p>
        </p:txBody>
      </p:sp>
      <p:sp>
        <p:nvSpPr>
          <p:cNvPr id="4" name="TextBox 3">
            <a:extLst>
              <a:ext uri="{FF2B5EF4-FFF2-40B4-BE49-F238E27FC236}">
                <a16:creationId xmlns:a16="http://schemas.microsoft.com/office/drawing/2014/main" id="{D6C166E3-535D-C866-75F7-7798CFCB67BB}"/>
              </a:ext>
            </a:extLst>
          </p:cNvPr>
          <p:cNvSpPr txBox="1"/>
          <p:nvPr/>
        </p:nvSpPr>
        <p:spPr>
          <a:xfrm>
            <a:off x="1679566" y="1153530"/>
            <a:ext cx="12462934" cy="6555641"/>
          </a:xfrm>
          <a:prstGeom prst="rect">
            <a:avLst/>
          </a:prstGeom>
          <a:noFill/>
        </p:spPr>
        <p:txBody>
          <a:bodyPr wrap="square" rtlCol="0">
            <a:spAutoFit/>
          </a:bodyPr>
          <a:lstStyle/>
          <a:p>
            <a:r>
              <a:rPr lang="en-US" u="sng" dirty="0"/>
              <a:t>   </a:t>
            </a:r>
            <a:r>
              <a:rPr lang="en-IN" sz="3600" u="sng" dirty="0">
                <a:latin typeface="Eras Medium ITC" panose="020B0602030504020804" pitchFamily="34" charset="0"/>
              </a:rPr>
              <a:t>Objectives:</a:t>
            </a:r>
          </a:p>
          <a:p>
            <a:endParaRPr lang="en-IN" sz="2400" dirty="0">
              <a:latin typeface="Eras Medium ITC" panose="020B0602030504020804" pitchFamily="34" charset="0"/>
            </a:endParaRPr>
          </a:p>
          <a:p>
            <a:pPr marL="342900" indent="-342900">
              <a:buFont typeface="Arial" panose="020B0604020202020204" pitchFamily="34" charset="0"/>
              <a:buChar char="•"/>
            </a:pPr>
            <a:r>
              <a:rPr lang="en-US" sz="2400" b="1" dirty="0">
                <a:latin typeface="Eras Medium ITC" panose="020B0602030504020804" pitchFamily="34" charset="0"/>
              </a:rPr>
              <a:t>Develop a chatbot</a:t>
            </a:r>
            <a:r>
              <a:rPr lang="en-US" sz="2400" dirty="0">
                <a:latin typeface="Eras Medium ITC" panose="020B0602030504020804" pitchFamily="34" charset="0"/>
              </a:rPr>
              <a:t> that assists users in finding restaurants </a:t>
            </a:r>
            <a:r>
              <a:rPr lang="en-IN" sz="2400" dirty="0">
                <a:latin typeface="Eras Medium ITC" panose="020B0602030504020804" pitchFamily="34" charset="0"/>
              </a:rPr>
              <a:t>through simple conversations.</a:t>
            </a:r>
          </a:p>
          <a:p>
            <a:endParaRPr lang="en-IN" sz="2400" dirty="0">
              <a:latin typeface="Eras Medium ITC" panose="020B0602030504020804" pitchFamily="34" charset="0"/>
            </a:endParaRPr>
          </a:p>
          <a:p>
            <a:pPr marL="342900" indent="-342900">
              <a:buFont typeface="Arial" panose="020B0604020202020204" pitchFamily="34" charset="0"/>
              <a:buChar char="•"/>
            </a:pPr>
            <a:r>
              <a:rPr lang="en-US" sz="2400" b="1" dirty="0">
                <a:latin typeface="Eras Medium ITC" panose="020B0602030504020804" pitchFamily="34" charset="0"/>
              </a:rPr>
              <a:t>Enable cuisine-based search</a:t>
            </a:r>
            <a:r>
              <a:rPr lang="en-US" sz="2400" dirty="0">
                <a:latin typeface="Eras Medium ITC" panose="020B0602030504020804" pitchFamily="34" charset="0"/>
              </a:rPr>
              <a:t> to provide personalized </a:t>
            </a:r>
            <a:r>
              <a:rPr lang="en-IN" sz="2400" dirty="0">
                <a:latin typeface="Eras Medium ITC" panose="020B0602030504020804" pitchFamily="34" charset="0"/>
              </a:rPr>
              <a:t>restaurant recommendations.</a:t>
            </a:r>
          </a:p>
          <a:p>
            <a:endParaRPr lang="en-IN" sz="2400" dirty="0">
              <a:latin typeface="Eras Medium ITC" panose="020B0602030504020804" pitchFamily="34" charset="0"/>
            </a:endParaRPr>
          </a:p>
          <a:p>
            <a:pPr marL="342900" indent="-342900">
              <a:buFont typeface="Arial" panose="020B0604020202020204" pitchFamily="34" charset="0"/>
              <a:buChar char="•"/>
            </a:pPr>
            <a:r>
              <a:rPr lang="en-US" sz="2400" b="1" dirty="0">
                <a:latin typeface="Eras Medium ITC" panose="020B0602030504020804" pitchFamily="34" charset="0"/>
              </a:rPr>
              <a:t>Incorporate location-based filtering</a:t>
            </a:r>
            <a:r>
              <a:rPr lang="en-US" sz="2400" dirty="0">
                <a:latin typeface="Eras Medium ITC" panose="020B0602030504020804" pitchFamily="34" charset="0"/>
              </a:rPr>
              <a:t> to show nearby options.</a:t>
            </a:r>
            <a:endParaRPr lang="en-IN" sz="2400" dirty="0">
              <a:latin typeface="Eras Medium ITC" panose="020B0602030504020804" pitchFamily="34" charset="0"/>
            </a:endParaRPr>
          </a:p>
          <a:p>
            <a:endParaRPr lang="en-IN" sz="2400" dirty="0">
              <a:latin typeface="Eras Medium ITC" panose="020B0602030504020804" pitchFamily="34" charset="0"/>
            </a:endParaRPr>
          </a:p>
          <a:p>
            <a:pPr marL="342900" indent="-342900">
              <a:buFont typeface="Arial" panose="020B0604020202020204" pitchFamily="34" charset="0"/>
              <a:buChar char="•"/>
            </a:pPr>
            <a:r>
              <a:rPr lang="en-US" sz="2400" b="1" dirty="0">
                <a:latin typeface="Eras Medium ITC" panose="020B0602030504020804" pitchFamily="34" charset="0"/>
              </a:rPr>
              <a:t>Utilize Natural Language Processing (NLP)</a:t>
            </a:r>
            <a:r>
              <a:rPr lang="en-US" sz="2400" dirty="0">
                <a:latin typeface="Eras Medium ITC" panose="020B0602030504020804" pitchFamily="34" charset="0"/>
              </a:rPr>
              <a:t> to understand and respond to user queries effectively.</a:t>
            </a:r>
          </a:p>
          <a:p>
            <a:endParaRPr lang="en-US" sz="2400" dirty="0">
              <a:latin typeface="Eras Medium ITC" panose="020B0602030504020804" pitchFamily="34" charset="0"/>
            </a:endParaRPr>
          </a:p>
          <a:p>
            <a:pPr marL="342900" indent="-342900">
              <a:buFont typeface="Arial" panose="020B0604020202020204" pitchFamily="34" charset="0"/>
              <a:buChar char="•"/>
            </a:pPr>
            <a:r>
              <a:rPr lang="en-IN" sz="2400" dirty="0">
                <a:latin typeface="Eras Medium ITC" panose="020B0602030504020804" pitchFamily="34" charset="0"/>
              </a:rPr>
              <a:t>Integrate with APIs.</a:t>
            </a:r>
          </a:p>
          <a:p>
            <a:endParaRPr lang="en-IN" sz="2400" dirty="0">
              <a:latin typeface="Eras Medium ITC" panose="020B0602030504020804" pitchFamily="34" charset="0"/>
            </a:endParaRPr>
          </a:p>
          <a:p>
            <a:pPr marL="342900" indent="-342900">
              <a:buFont typeface="Arial" panose="020B0604020202020204" pitchFamily="34" charset="0"/>
              <a:buChar char="•"/>
            </a:pPr>
            <a:r>
              <a:rPr lang="en-US" sz="2400" b="1" dirty="0">
                <a:latin typeface="Eras Medium ITC" panose="020B0602030504020804" pitchFamily="34" charset="0"/>
              </a:rPr>
              <a:t>Provide a smooth and intuitive user experience</a:t>
            </a:r>
            <a:r>
              <a:rPr lang="en-US" sz="2400" dirty="0">
                <a:latin typeface="Eras Medium ITC" panose="020B0602030504020804" pitchFamily="34" charset="0"/>
              </a:rPr>
              <a:t> through a friendly chatbot interface.</a:t>
            </a:r>
          </a:p>
          <a:p>
            <a:endParaRPr lang="en-US" sz="2400" dirty="0"/>
          </a:p>
          <a:p>
            <a:endParaRPr lang="en-IN" sz="2400" dirty="0"/>
          </a:p>
          <a:p>
            <a:pPr marL="342900" indent="-342900">
              <a:buFont typeface="Arial" panose="020B0604020202020204" pitchFamily="34" charset="0"/>
              <a:buChar char="•"/>
            </a:pPr>
            <a:endParaRPr lang="en-IN" sz="2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383</TotalTime>
  <Words>1041</Words>
  <Application>Microsoft Office PowerPoint</Application>
  <PresentationFormat>Custom</PresentationFormat>
  <Paragraphs>147</Paragraphs>
  <Slides>14</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DM Sans</vt:lpstr>
      <vt:lpstr>Algerian</vt:lpstr>
      <vt:lpstr>Eras Medium ITC</vt:lpstr>
      <vt:lpstr>Libre Baskerville</vt:lpstr>
      <vt:lpstr>Corbel</vt:lpstr>
      <vt:lpstr>Arial</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Aryan Singh</cp:lastModifiedBy>
  <cp:revision>8</cp:revision>
  <dcterms:created xsi:type="dcterms:W3CDTF">2025-04-08T14:20:36Z</dcterms:created>
  <dcterms:modified xsi:type="dcterms:W3CDTF">2025-04-18T10:19:56Z</dcterms:modified>
</cp:coreProperties>
</file>