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321" r:id="rId6"/>
    <p:sldId id="306" r:id="rId7"/>
    <p:sldId id="319" r:id="rId8"/>
    <p:sldId id="317" r:id="rId9"/>
    <p:sldId id="309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20" Type="http://schemas.microsoft.com/office/2018/10/relationships/authors" Target="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commentAuthors" Target="commentAuthors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 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ReactJS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Flask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Tailwind CSS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blipFill rotWithShape="0">
          <a:blip xmlns:r="http://schemas.openxmlformats.org/officeDocument/2006/relationships" r:embed="rId1"/>
          <a:srcRect/>
          <a:stretch>
            <a:fillRect t="-10000" b="-10000"/>
          </a:stretch>
        </a:blipFill>
      </dgm:spPr>
      <dgm:t>
        <a:bodyPr/>
        <a:lstStyle/>
        <a:p>
          <a:pPr rtl="0"/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Python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69927A0E-250D-4C4A-A2E7-A7F99768BC8F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600" dirty="0">
              <a:latin typeface="Baskerville Old Face" panose="02020602080505020303" pitchFamily="18" charset="77"/>
              <a:ea typeface="Baskerville" panose="02020502070401020303" pitchFamily="18" charset="0"/>
            </a:rPr>
            <a:t>Scikit-Learn</a:t>
          </a:r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854D4E4A-ECD8-42E8-9B5D-FADD95D72398}" type="parTrans" cxnId="{E670E177-E8DD-4E64-AED7-212323FA2EA1}">
      <dgm:prSet/>
      <dgm:spPr/>
      <dgm:t>
        <a:bodyPr/>
        <a:lstStyle/>
        <a:p>
          <a:endParaRPr lang="en-IN"/>
        </a:p>
      </dgm:t>
    </dgm:pt>
    <dgm:pt modelId="{92882BD6-386D-4C19-AF2A-888F82E0F5D4}" type="sibTrans" cxnId="{E670E177-E8DD-4E64-AED7-212323FA2EA1}">
      <dgm:prSet/>
      <dgm:spPr/>
      <dgm:t>
        <a:bodyPr/>
        <a:lstStyle/>
        <a:p>
          <a:endParaRPr lang="en-IN"/>
        </a:p>
      </dgm:t>
    </dgm:pt>
    <dgm:pt modelId="{D289F845-C984-458C-B8DE-3F207A43CBE4}">
      <dgm:prSet phldr="0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C23FF618-C042-436B-9DB5-175C44D508F1}" type="parTrans" cxnId="{9B56B0F0-3F90-4B27-A85D-ACF303CB4D54}">
      <dgm:prSet/>
      <dgm:spPr/>
      <dgm:t>
        <a:bodyPr/>
        <a:lstStyle/>
        <a:p>
          <a:endParaRPr lang="en-IN"/>
        </a:p>
      </dgm:t>
    </dgm:pt>
    <dgm:pt modelId="{B9DC8AA8-9CD9-4392-8B62-62514301EE8B}" type="sibTrans" cxnId="{9B56B0F0-3F90-4B27-A85D-ACF303CB4D54}">
      <dgm:prSet/>
      <dgm:spPr/>
      <dgm:t>
        <a:bodyPr/>
        <a:lstStyle/>
        <a:p>
          <a:endParaRPr lang="en-IN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Disseminate standardized metrics</a:t>
          </a: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019D2568-20F2-42F5-BD37-AC3D9DAAFE23}">
      <dgm:prSet/>
      <dgm:spPr/>
      <dgm:t>
        <a:bodyPr/>
        <a:lstStyle/>
        <a:p>
          <a:endParaRPr lang="en-IN"/>
        </a:p>
      </dgm:t>
    </dgm:pt>
    <dgm:pt modelId="{ECC46E13-4949-4F7E-A8C8-1ADB405BEC58}" type="parTrans" cxnId="{5733B752-D91B-474F-B419-9DD3B4864061}">
      <dgm:prSet/>
      <dgm:spPr/>
      <dgm:t>
        <a:bodyPr/>
        <a:lstStyle/>
        <a:p>
          <a:endParaRPr lang="en-IN"/>
        </a:p>
      </dgm:t>
    </dgm:pt>
    <dgm:pt modelId="{8B3A1CA2-250A-43D7-BB62-826CA813508D}" type="sibTrans" cxnId="{5733B752-D91B-474F-B419-9DD3B4864061}">
      <dgm:prSet/>
      <dgm:spPr/>
      <dgm:t>
        <a:bodyPr/>
        <a:lstStyle/>
        <a:p>
          <a:endParaRPr lang="en-IN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 custScaleY="173526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 custScaleY="173526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 custLinFactNeighborY="-56478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 custScaleX="93072" custScaleY="167441" custLinFactNeighborY="13200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 custLinFactNeighborY="-56478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 custScaleY="173526" custLinFactNeighborY="13200">
        <dgm:presLayoutVars/>
      </dgm:prSet>
      <dgm:spPr/>
    </dgm:pt>
    <dgm:pt modelId="{9826D0BA-92A0-4327-9DC6-A2053FED9C51}" type="pres">
      <dgm:prSet presAssocID="{68F74A88-49DC-44B1-BC0D-220A7B97601C}" presName="space" presStyleCnt="0"/>
      <dgm:spPr/>
    </dgm:pt>
    <dgm:pt modelId="{092EAAE7-23DB-42FD-BBA5-29A23F08E3CC}" type="pres">
      <dgm:prSet presAssocID="{69927A0E-250D-4C4A-A2E7-A7F99768BC8F}" presName="composite" presStyleCnt="0"/>
      <dgm:spPr/>
    </dgm:pt>
    <dgm:pt modelId="{F9C59022-7BCA-4362-8CB1-40EBAAA84508}" type="pres">
      <dgm:prSet presAssocID="{69927A0E-250D-4C4A-A2E7-A7F99768BC8F}" presName="parTx" presStyleLbl="alignNode1" presStyleIdx="4" presStyleCnt="5" custLinFactNeighborY="-56478">
        <dgm:presLayoutVars>
          <dgm:chMax val="0"/>
          <dgm:chPref val="0"/>
        </dgm:presLayoutVars>
      </dgm:prSet>
      <dgm:spPr/>
    </dgm:pt>
    <dgm:pt modelId="{AB36B534-5EA4-44D3-A39F-B19EEE0B159A}" type="pres">
      <dgm:prSet presAssocID="{69927A0E-250D-4C4A-A2E7-A7F99768BC8F}" presName="desTx" presStyleLbl="alignAccFollowNode1" presStyleIdx="4" presStyleCnt="5" custScaleY="173224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C036C632-F587-495E-BA2C-C5A6545132C4}" type="presOf" srcId="{019D2568-20F2-42F5-BD37-AC3D9DAAFE23}" destId="{6B5FE59C-B471-448A-AA7A-B526DCC4D4CA}" srcOrd="0" destOrd="0" presId="urn:microsoft.com/office/officeart/2016/7/layout/HorizontalActionList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5733B752-D91B-474F-B419-9DD3B4864061}" srcId="{E9682B4F-0217-4B50-923E-C104AA24290F}" destId="{019D2568-20F2-42F5-BD37-AC3D9DAAFE23}" srcOrd="0" destOrd="0" parTransId="{ECC46E13-4949-4F7E-A8C8-1ADB405BEC58}" sibTransId="{8B3A1CA2-250A-43D7-BB62-826CA813508D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E670E177-E8DD-4E64-AED7-212323FA2EA1}" srcId="{0DD8915E-DC14-41D6-9BB5-F49E1C265163}" destId="{69927A0E-250D-4C4A-A2E7-A7F99768BC8F}" srcOrd="4" destOrd="0" parTransId="{854D4E4A-ECD8-42E8-9B5D-FADD95D72398}" sibTransId="{92882BD6-386D-4C19-AF2A-888F82E0F5D4}"/>
    <dgm:cxn modelId="{2496E0A9-5ABA-45CE-A920-50313C938A41}" type="presOf" srcId="{D289F845-C984-458C-B8DE-3F207A43CBE4}" destId="{AB36B534-5EA4-44D3-A39F-B19EEE0B159A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55320EE1-56FD-43A8-BD8F-031E4B75BDAC}" type="presOf" srcId="{69927A0E-250D-4C4A-A2E7-A7F99768BC8F}" destId="{F9C59022-7BCA-4362-8CB1-40EBAAA84508}" srcOrd="0" destOrd="0" presId="urn:microsoft.com/office/officeart/2016/7/layout/HorizontalActionList"/>
    <dgm:cxn modelId="{9B56B0F0-3F90-4B27-A85D-ACF303CB4D54}" srcId="{69927A0E-250D-4C4A-A2E7-A7F99768BC8F}" destId="{D289F845-C984-458C-B8DE-3F207A43CBE4}" srcOrd="0" destOrd="0" parTransId="{C23FF618-C042-436B-9DB5-175C44D508F1}" sibTransId="{B9DC8AA8-9CD9-4392-8B62-62514301EE8B}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0D4884D0-4C11-4093-BDA5-3384ABCA4101}" type="presParOf" srcId="{E4B4F7C4-5024-45F0-9FD7-C5068A1AE6C4}" destId="{9826D0BA-92A0-4327-9DC6-A2053FED9C51}" srcOrd="7" destOrd="0" presId="urn:microsoft.com/office/officeart/2016/7/layout/HorizontalActionList"/>
    <dgm:cxn modelId="{F8C3ED8D-EDAA-4310-984F-0DCE50073221}" type="presParOf" srcId="{E4B4F7C4-5024-45F0-9FD7-C5068A1AE6C4}" destId="{092EAAE7-23DB-42FD-BBA5-29A23F08E3CC}" srcOrd="8" destOrd="0" presId="urn:microsoft.com/office/officeart/2016/7/layout/HorizontalActionList"/>
    <dgm:cxn modelId="{980AA68E-5B60-41DC-9C8B-7AF30FDCC9A1}" type="presParOf" srcId="{092EAAE7-23DB-42FD-BBA5-29A23F08E3CC}" destId="{F9C59022-7BCA-4362-8CB1-40EBAAA84508}" srcOrd="0" destOrd="0" presId="urn:microsoft.com/office/officeart/2016/7/layout/HorizontalActionList"/>
    <dgm:cxn modelId="{5EF0CCDF-E617-4F36-80BF-ED2D41E0070D}" type="presParOf" srcId="{092EAAE7-23DB-42FD-BBA5-29A23F08E3CC}" destId="{AB36B534-5EA4-44D3-A39F-B19EEE0B159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5753" y="62210"/>
          <a:ext cx="2182142" cy="65464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438" tIns="172438" rIns="172438" bIns="172438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ReactJS</a:t>
          </a:r>
        </a:p>
      </dsp:txBody>
      <dsp:txXfrm>
        <a:off x="5753" y="62210"/>
        <a:ext cx="2182142" cy="654642"/>
      </dsp:txXfrm>
    </dsp:sp>
    <dsp:sp modelId="{22359DD7-1BFB-4900-BAE6-6084F2F57988}">
      <dsp:nvSpPr>
        <dsp:cNvPr id="0" name=""/>
        <dsp:cNvSpPr/>
      </dsp:nvSpPr>
      <dsp:spPr>
        <a:xfrm>
          <a:off x="5753" y="749766"/>
          <a:ext cx="2182142" cy="248042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547" tIns="215547" rIns="215547" bIns="215547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5753" y="749766"/>
        <a:ext cx="2182142" cy="2480427"/>
      </dsp:txXfrm>
    </dsp:sp>
    <dsp:sp modelId="{C4F84DEA-2002-4D32-8E80-70EEE05E345A}">
      <dsp:nvSpPr>
        <dsp:cNvPr id="0" name=""/>
        <dsp:cNvSpPr/>
      </dsp:nvSpPr>
      <dsp:spPr>
        <a:xfrm>
          <a:off x="2295791" y="62210"/>
          <a:ext cx="2182142" cy="65464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438" tIns="172438" rIns="172438" bIns="17243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Flask</a:t>
          </a:r>
        </a:p>
      </dsp:txBody>
      <dsp:txXfrm>
        <a:off x="2295791" y="62210"/>
        <a:ext cx="2182142" cy="654642"/>
      </dsp:txXfrm>
    </dsp:sp>
    <dsp:sp modelId="{4FEB85EB-D046-4CDB-8A62-BBCE260C4490}">
      <dsp:nvSpPr>
        <dsp:cNvPr id="0" name=""/>
        <dsp:cNvSpPr/>
      </dsp:nvSpPr>
      <dsp:spPr>
        <a:xfrm>
          <a:off x="2295791" y="749766"/>
          <a:ext cx="2182142" cy="248042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547" tIns="215547" rIns="215547" bIns="215547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Disseminate standardized metrics</a:t>
          </a:r>
        </a:p>
      </dsp:txBody>
      <dsp:txXfrm>
        <a:off x="2295791" y="749766"/>
        <a:ext cx="2182142" cy="2480427"/>
      </dsp:txXfrm>
    </dsp:sp>
    <dsp:sp modelId="{49B7F8FA-D256-41EF-9327-52A3551D9A60}">
      <dsp:nvSpPr>
        <dsp:cNvPr id="0" name=""/>
        <dsp:cNvSpPr/>
      </dsp:nvSpPr>
      <dsp:spPr>
        <a:xfrm>
          <a:off x="4585828" y="83955"/>
          <a:ext cx="2182142" cy="65464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438" tIns="172438" rIns="172438" bIns="17243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Tailwind CSS</a:t>
          </a:r>
        </a:p>
      </dsp:txBody>
      <dsp:txXfrm>
        <a:off x="4585828" y="83955"/>
        <a:ext cx="2182142" cy="654642"/>
      </dsp:txXfrm>
    </dsp:sp>
    <dsp:sp modelId="{6B5FE59C-B471-448A-AA7A-B526DCC4D4CA}">
      <dsp:nvSpPr>
        <dsp:cNvPr id="0" name=""/>
        <dsp:cNvSpPr/>
      </dsp:nvSpPr>
      <dsp:spPr>
        <a:xfrm>
          <a:off x="4661417" y="815002"/>
          <a:ext cx="2030964" cy="23934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547" tIns="215547" rIns="215547" bIns="21554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661417" y="815002"/>
        <a:ext cx="2030964" cy="2393447"/>
      </dsp:txXfrm>
    </dsp:sp>
    <dsp:sp modelId="{4132ECB1-6BEF-4935-AFA3-B2EAA48FDE7E}">
      <dsp:nvSpPr>
        <dsp:cNvPr id="0" name=""/>
        <dsp:cNvSpPr/>
      </dsp:nvSpPr>
      <dsp:spPr>
        <a:xfrm>
          <a:off x="6875865" y="62210"/>
          <a:ext cx="2182142" cy="65464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438" tIns="172438" rIns="172438" bIns="17243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Python</a:t>
          </a:r>
        </a:p>
      </dsp:txBody>
      <dsp:txXfrm>
        <a:off x="6875865" y="62210"/>
        <a:ext cx="2182142" cy="654642"/>
      </dsp:txXfrm>
    </dsp:sp>
    <dsp:sp modelId="{C42A8BDE-B838-475D-AFDE-17B60D744AB6}">
      <dsp:nvSpPr>
        <dsp:cNvPr id="0" name=""/>
        <dsp:cNvSpPr/>
      </dsp:nvSpPr>
      <dsp:spPr>
        <a:xfrm>
          <a:off x="6875865" y="749766"/>
          <a:ext cx="2182142" cy="2480427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t="-10000" b="-10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547" tIns="215547" rIns="215547" bIns="215547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6875865" y="749766"/>
        <a:ext cx="2182142" cy="2480427"/>
      </dsp:txXfrm>
    </dsp:sp>
    <dsp:sp modelId="{F9C59022-7BCA-4362-8CB1-40EBAAA84508}">
      <dsp:nvSpPr>
        <dsp:cNvPr id="0" name=""/>
        <dsp:cNvSpPr/>
      </dsp:nvSpPr>
      <dsp:spPr>
        <a:xfrm>
          <a:off x="9165903" y="63289"/>
          <a:ext cx="2182142" cy="65464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438" tIns="172438" rIns="172438" bIns="17243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Scikit-Learn</a:t>
          </a: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9165903" y="63289"/>
        <a:ext cx="2182142" cy="654642"/>
      </dsp:txXfrm>
    </dsp:sp>
    <dsp:sp modelId="{AB36B534-5EA4-44D3-A39F-B19EEE0B159A}">
      <dsp:nvSpPr>
        <dsp:cNvPr id="0" name=""/>
        <dsp:cNvSpPr/>
      </dsp:nvSpPr>
      <dsp:spPr>
        <a:xfrm>
          <a:off x="9165903" y="753004"/>
          <a:ext cx="2182142" cy="247611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547" tIns="215547" rIns="215547" bIns="21554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9165903" y="753004"/>
        <a:ext cx="2182142" cy="2476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14.png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7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2.png" /><Relationship Id="rId4" Type="http://schemas.openxmlformats.org/officeDocument/2006/relationships/image" Target="../media/image3.png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8.png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diagramLayout" Target="../diagrams/layout1.xml" /><Relationship Id="rId7" Type="http://schemas.openxmlformats.org/officeDocument/2006/relationships/image" Target="../media/image19.pn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0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10" Type="http://schemas.openxmlformats.org/officeDocument/2006/relationships/image" Target="../media/image22.png" /><Relationship Id="rId4" Type="http://schemas.openxmlformats.org/officeDocument/2006/relationships/diagramQuickStyle" Target="../diagrams/quickStyle1.xml" /><Relationship Id="rId9" Type="http://schemas.openxmlformats.org/officeDocument/2006/relationships/image" Target="../media/image21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InstaMEDS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9BD96F-150D-7925-EF26-FF5698FB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3" y="1922106"/>
            <a:ext cx="9862457" cy="3340359"/>
          </a:xfrm>
        </p:spPr>
        <p:txBody>
          <a:bodyPr>
            <a:noAutofit/>
          </a:bodyPr>
          <a:lstStyle/>
          <a:p>
            <a:r>
              <a:rPr lang="en-US" sz="3000" b="1" u="sng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lt"/>
              </a:rPr>
              <a:t>IDEA DESCRIPTION: </a:t>
            </a:r>
            <a:br>
              <a:rPr lang="en-US" sz="2600" b="1" u="sng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lt"/>
                <a:sym typeface="Wingdings" panose="05000000000000000000" pitchFamily="2" charset="2"/>
              </a:rPr>
            </a:br>
            <a:br>
              <a:rPr lang="en-US" sz="2600" b="1" u="sng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lt"/>
                <a:sym typeface="Wingdings" panose="05000000000000000000" pitchFamily="2" charset="2"/>
              </a:rPr>
            </a:br>
            <a:r>
              <a:rPr lang="en-US" sz="2500" b="1" u="sng" dirty="0" err="1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lt"/>
                <a:sym typeface="Wingdings" panose="05000000000000000000" pitchFamily="2" charset="2"/>
              </a:rPr>
              <a:t>InstaMEDS</a:t>
            </a:r>
            <a:r>
              <a:rPr lang="en-US" sz="2500" b="1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lt"/>
              </a:rPr>
              <a:t> is an innovative healthcare system designed to seamlessly integrate various components, providing a comprehensive solution for both patients and healthcare providers. This holistic platform combines appointment scheduling, machine learning-based disease prediction, medication necessary, and precautions required.</a:t>
            </a:r>
            <a:endParaRPr lang="en-IN" sz="2500" b="1" dirty="0">
              <a:solidFill>
                <a:schemeClr val="tx1"/>
              </a:solidFill>
              <a:latin typeface="Bahnschrift" panose="020B0502040204020203" pitchFamily="34" charset="0"/>
              <a:ea typeface="+mn-ea"/>
              <a:cs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80B3B1-12E5-BAF3-136B-55436459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80924" y="4012160"/>
            <a:ext cx="945473" cy="19367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CF62FB-3A81-224E-D3E1-A00F1F042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9097" y="2131394"/>
            <a:ext cx="941832" cy="19367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27D03-2ACB-7928-5479-C3B909660B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7565-FC5B-D2A3-691C-E9F34D43F2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7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8982" y="2186799"/>
            <a:ext cx="7044612" cy="45346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chemeClr val="tx1"/>
                </a:solidFill>
                <a:latin typeface="Bahnschrift" panose="020B0502040204020203" pitchFamily="34" charset="0"/>
                <a:cs typeface="+mn-lt"/>
              </a:rPr>
              <a:t>Patients currently encounter prolonged wait times and inefficiencies in accessing essential medical services, resulting in substantial resource wastage within the healthcare system. This inefficiency is, posing a significant challenge to timely and adequate healthcare support.</a:t>
            </a:r>
          </a:p>
          <a:p>
            <a:pPr algn="ctr"/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0677C-9AAD-AB38-C786-267112EA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0579" cy="68892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74A1B3-6956-4436-6701-56D13CE14AAF}"/>
              </a:ext>
            </a:extLst>
          </p:cNvPr>
          <p:cNvSpPr/>
          <p:nvPr/>
        </p:nvSpPr>
        <p:spPr>
          <a:xfrm>
            <a:off x="5690831" y="490057"/>
            <a:ext cx="568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Problem Statement: 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Problems we are addressing :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1" y="2161563"/>
            <a:ext cx="10072023" cy="42779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askerville Old Face" panose="02020602080505020303" pitchFamily="18" charset="77"/>
                <a:cs typeface="+mn-lt"/>
              </a:rPr>
              <a:t>Instant Diagnose</a:t>
            </a: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4971288" cy="332086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Patients endure an average wait time of 4 hours for in-person appointments, leading to frustration, discomfort, and compromised overall healthcare experiences. V</a:t>
            </a:r>
            <a:r>
              <a:rPr lang="en-US" sz="1800" b="1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isualize quality intellectual capital</a:t>
            </a:r>
          </a:p>
          <a:p>
            <a:r>
              <a:rPr lang="en-US" sz="1800" b="1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The healthcare system incurs a staggering annual loss of $150 billion due to missed appointments and inefficiencies in the appointment system, exacerbating financial burdens on both healthcare providers and patients.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Diagnosis Logo Stock Illustrations – 29,082 Diagnosis Logo Stock  Illustrations, Vectors &amp; Clipart - Dreamstime">
            <a:extLst>
              <a:ext uri="{FF2B5EF4-FFF2-40B4-BE49-F238E27FC236}">
                <a16:creationId xmlns:a16="http://schemas.microsoft.com/office/drawing/2014/main" id="{1FEACB38-7B3B-B729-1976-1BFC82F9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4" y="1797884"/>
            <a:ext cx="4069329" cy="40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6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Solution Overview</a:t>
            </a:r>
            <a:r>
              <a:rPr lang="en-US" sz="4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: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93094" y="2659223"/>
            <a:ext cx="5959118" cy="2929083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Garamond" panose="02020404030301010803" pitchFamily="18" charset="0"/>
                <a:ea typeface="+mn-lt"/>
                <a:cs typeface="Gill Sans Light" panose="020B0302020104020203" pitchFamily="34" charset="-79"/>
              </a:rPr>
              <a:t>InstaMEDS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18" charset="0"/>
                <a:ea typeface="+mn-lt"/>
                <a:cs typeface="Gill Sans Light" panose="020B0302020104020203" pitchFamily="34" charset="-79"/>
              </a:rPr>
              <a:t> addresses these challenges by offering a multifaceted solution. The machine learning-based disease predictor enhances early detection and intervention, leading to better patient outcomes and reduced healthcare costs.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Solution icons for free download | Freepik">
            <a:extLst>
              <a:ext uri="{FF2B5EF4-FFF2-40B4-BE49-F238E27FC236}">
                <a16:creationId xmlns:a16="http://schemas.microsoft.com/office/drawing/2014/main" id="{17AE6F78-11C8-33E1-372C-CECF0E5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103347"/>
            <a:ext cx="3503612" cy="35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7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28257"/>
              </p:ext>
            </p:extLst>
          </p:nvPr>
        </p:nvGraphicFramePr>
        <p:xfrm>
          <a:off x="530290" y="3017387"/>
          <a:ext cx="113538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BBB47A-20A0-F805-A693-765B955A0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290" y="3771740"/>
            <a:ext cx="2184918" cy="2477569"/>
          </a:xfrm>
          <a:prstGeom prst="rect">
            <a:avLst/>
          </a:prstGeom>
        </p:spPr>
      </p:pic>
      <p:pic>
        <p:nvPicPr>
          <p:cNvPr id="1026" name="Picture 2" descr="scikit-learn">
            <a:extLst>
              <a:ext uri="{FF2B5EF4-FFF2-40B4-BE49-F238E27FC236}">
                <a16:creationId xmlns:a16="http://schemas.microsoft.com/office/drawing/2014/main" id="{BD45AEBD-5FCD-A2E3-20D8-E28E524EE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65" y="3771740"/>
            <a:ext cx="2143125" cy="24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ailwind CSS Starter Kit | Drupal.org">
            <a:extLst>
              <a:ext uri="{FF2B5EF4-FFF2-40B4-BE49-F238E27FC236}">
                <a16:creationId xmlns:a16="http://schemas.microsoft.com/office/drawing/2014/main" id="{F6A02D62-6BAF-1D86-34D2-E4C58529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45" y="3829578"/>
            <a:ext cx="2143125" cy="24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sk Python Bottle Web framework Web application, flask, white,  monochrome, shoe png | PNGWing">
            <a:extLst>
              <a:ext uri="{FF2B5EF4-FFF2-40B4-BE49-F238E27FC236}">
                <a16:creationId xmlns:a16="http://schemas.microsoft.com/office/drawing/2014/main" id="{23B01D0A-4376-4C79-88C4-C313698C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53" y="3829578"/>
            <a:ext cx="2024471" cy="241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Snippets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DE6D8FB6-03DE-2C97-5E84-DD777DF736CD}"/>
              </a:ext>
            </a:extLst>
          </p:cNvPr>
          <p:cNvSpPr>
            <a:spLocks noGrp="1" noChangeAspect="1" noChangeArrowheads="1"/>
          </p:cNvSpPr>
          <p:nvPr>
            <p:ph sz="quarter" idx="12"/>
          </p:nvPr>
        </p:nvSpPr>
        <p:spPr bwMode="auto">
          <a:xfrm>
            <a:off x="975360" y="2615184"/>
            <a:ext cx="3260738" cy="33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Our Disease detector, Select the symptoms you are facing , our ML model will predict the disease, prescribed medications and the precautions 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51C5D4-E5BC-706C-F3ED-FB5714D1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41" y="2615184"/>
            <a:ext cx="6507951" cy="3281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1828427" cy="21777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From UVXII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1635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InstaMEDS</vt:lpstr>
      <vt:lpstr>IDEA DESCRIPTION:   InstaMEDS is an innovative healthcare system designed to seamlessly integrate various components, providing a comprehensive solution for both patients and healthcare providers. This holistic platform combines appointment scheduling, machine learning-based disease prediction, medication necessary, and precautions required.</vt:lpstr>
      <vt:lpstr>PowerPoint Presentation</vt:lpstr>
      <vt:lpstr>Problems we are addressing : </vt:lpstr>
      <vt:lpstr>Solution Overview : </vt:lpstr>
      <vt:lpstr>Tech Stack </vt:lpstr>
      <vt:lpstr>Snippets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MedCARE</dc:title>
  <dc:creator>Kushal Ajwani</dc:creator>
  <cp:lastModifiedBy>Gaurav Saxena</cp:lastModifiedBy>
  <cp:revision>8</cp:revision>
  <dcterms:created xsi:type="dcterms:W3CDTF">2024-03-08T18:35:35Z</dcterms:created>
  <dcterms:modified xsi:type="dcterms:W3CDTF">2024-04-16T14:10:11Z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