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50D54F-C66A-4D5A-BD49-05A7C78BCAC5}">
  <a:tblStyle styleId="{7350D54F-C66A-4D5A-BD49-05A7C78BCA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78bae110f_2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78bae110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78bae110f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78bae110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78bae110f_8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78bae110f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78bae110f_8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78bae110f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31973ba4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31973ba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78bae110f_8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78bae110f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db954a020a80b4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db954a020a80b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db954a020a80b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db954a020a80b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b954a020a80b4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db954a020a80b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78bae110f_2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78bae110f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bae110f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bae110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31973ba4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31973ba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db954a020a80b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db954a020a80b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db954a020a80b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db954a020a80b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78bae110f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78bae110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31973ba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31973b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78bae110f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78bae110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78bae110f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78bae110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78bae110f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78bae110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p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researchgate.net/publication/345404302_ICC_T20_Cricket_World_Cup_2020_Winner_Prediction_Using_Machine_Learning_Techniques" TargetMode="External"/><Relationship Id="rId4" Type="http://schemas.openxmlformats.org/officeDocument/2006/relationships/hyperlink" Target="https://arxiv.org/abs/2209.06999" TargetMode="External"/><Relationship Id="rId5" Type="http://schemas.openxmlformats.org/officeDocument/2006/relationships/hyperlink" Target="https://medium.com/analytics-vidhya/dream11-team-predictor-with-python-and-machine-learning-f0dfce1489e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80000"/>
              </a:lnSpc>
              <a:spcBef>
                <a:spcPts val="0"/>
              </a:spcBef>
              <a:spcAft>
                <a:spcPts val="0"/>
              </a:spcAft>
              <a:buClr>
                <a:srgbClr val="0C0C0C"/>
              </a:buClr>
              <a:buSzPct val="100000"/>
              <a:buFont typeface="Twentieth Century"/>
              <a:buNone/>
            </a:pPr>
            <a:r>
              <a:rPr lang="en-US"/>
              <a:t>CRICKET TEAM PREDICTION USING GRADIENT BOOSTING ALGORITHMS</a:t>
            </a:r>
            <a:r>
              <a:rPr lang="en-US"/>
              <a:t> </a:t>
            </a:r>
            <a:endParaRPr/>
          </a:p>
        </p:txBody>
      </p:sp>
      <p:sp>
        <p:nvSpPr>
          <p:cNvPr id="94" name="Google Shape;94;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BTP minor project </a:t>
            </a:r>
            <a:endParaRPr/>
          </a:p>
          <a:p>
            <a:pPr indent="0" lvl="0" marL="0" rtl="0" algn="l">
              <a:lnSpc>
                <a:spcPct val="100000"/>
              </a:lnSpc>
              <a:spcBef>
                <a:spcPts val="200"/>
              </a:spcBef>
              <a:spcAft>
                <a:spcPts val="0"/>
              </a:spcAft>
              <a:buSzPts val="1800"/>
              <a:buNone/>
            </a:pPr>
            <a:r>
              <a:rPr lang="en-US"/>
              <a:t>5</a:t>
            </a:r>
            <a:r>
              <a:rPr baseline="30000" lang="en-US"/>
              <a:t>th</a:t>
            </a:r>
            <a:r>
              <a:rPr lang="en-US"/>
              <a:t> sem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Fantasy League Points Calculator</a:t>
            </a:r>
            <a:endParaRPr/>
          </a:p>
        </p:txBody>
      </p:sp>
      <p:sp>
        <p:nvSpPr>
          <p:cNvPr id="151" name="Google Shape;151;p22"/>
          <p:cNvSpPr txBox="1"/>
          <p:nvPr>
            <p:ph idx="1" type="body"/>
          </p:nvPr>
        </p:nvSpPr>
        <p:spPr>
          <a:xfrm>
            <a:off x="1236000" y="1936825"/>
            <a:ext cx="9720000" cy="6846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sz="2000">
                <a:solidFill>
                  <a:srgbClr val="242424"/>
                </a:solidFill>
                <a:highlight>
                  <a:srgbClr val="FFFFFF"/>
                </a:highlight>
              </a:rPr>
              <a:t>Dream11 awards points to batsman, bowler, fielders on a point system given below. We used this to convert the batting and bowling statistics to dream 11 points earned for each match.</a:t>
            </a:r>
            <a:endParaRPr sz="2700"/>
          </a:p>
        </p:txBody>
      </p:sp>
      <p:pic>
        <p:nvPicPr>
          <p:cNvPr id="152" name="Google Shape;152;p22"/>
          <p:cNvPicPr preferRelativeResize="0"/>
          <p:nvPr/>
        </p:nvPicPr>
        <p:blipFill>
          <a:blip r:embed="rId3">
            <a:alphaModFix/>
          </a:blip>
          <a:stretch>
            <a:fillRect/>
          </a:stretch>
        </p:blipFill>
        <p:spPr>
          <a:xfrm>
            <a:off x="2783725" y="3245575"/>
            <a:ext cx="6200775" cy="3257550"/>
          </a:xfrm>
          <a:prstGeom prst="rect">
            <a:avLst/>
          </a:prstGeom>
          <a:noFill/>
          <a:ln>
            <a:noFill/>
          </a:ln>
        </p:spPr>
      </p:pic>
      <p:sp>
        <p:nvSpPr>
          <p:cNvPr id="153" name="Google Shape;153;p22"/>
          <p:cNvSpPr txBox="1"/>
          <p:nvPr/>
        </p:nvSpPr>
        <p:spPr>
          <a:xfrm>
            <a:off x="2484550" y="6503125"/>
            <a:ext cx="74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Reference : https://www.dream11.com/fantasy-cricket/point-system</a:t>
            </a:r>
            <a:endParaRPr>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406400" lvl="0" marL="457200" rtl="0" algn="l">
              <a:lnSpc>
                <a:spcPct val="115000"/>
              </a:lnSpc>
              <a:spcBef>
                <a:spcPts val="1200"/>
              </a:spcBef>
              <a:spcAft>
                <a:spcPts val="0"/>
              </a:spcAft>
              <a:buSzPts val="2800"/>
              <a:buChar char="❏"/>
            </a:pPr>
            <a:r>
              <a:rPr lang="en-US" sz="2800"/>
              <a:t>Using classification models for player selection did not seem to be an optimal solution for our problem </a:t>
            </a:r>
            <a:r>
              <a:rPr lang="en-US" sz="2800"/>
              <a:t>statement. </a:t>
            </a:r>
            <a:endParaRPr sz="2800"/>
          </a:p>
          <a:p>
            <a:pPr indent="-406400" lvl="0" marL="457200" rtl="0" algn="l">
              <a:lnSpc>
                <a:spcPct val="115000"/>
              </a:lnSpc>
              <a:spcBef>
                <a:spcPts val="0"/>
              </a:spcBef>
              <a:spcAft>
                <a:spcPts val="0"/>
              </a:spcAft>
              <a:buSzPts val="2800"/>
              <a:buChar char="❏"/>
            </a:pPr>
            <a:r>
              <a:rPr lang="en-US" sz="2800"/>
              <a:t>Regression models were the best for our problem statement, but we had to support our theory practically.</a:t>
            </a:r>
            <a:endParaRPr sz="2800"/>
          </a:p>
          <a:p>
            <a:pPr indent="-406400" lvl="0" marL="457200" rtl="0" algn="l">
              <a:lnSpc>
                <a:spcPct val="115000"/>
              </a:lnSpc>
              <a:spcBef>
                <a:spcPts val="0"/>
              </a:spcBef>
              <a:spcAft>
                <a:spcPts val="0"/>
              </a:spcAft>
              <a:buSzPts val="2800"/>
              <a:buChar char="❏"/>
            </a:pPr>
            <a:r>
              <a:rPr lang="en-US" sz="2800"/>
              <a:t>We tested the prediction accuracy of both classifier and regressor models before proceeding.</a:t>
            </a:r>
            <a:endParaRPr sz="2800"/>
          </a:p>
          <a:p>
            <a:pPr indent="0" lvl="0" marL="457200" rtl="0" algn="l">
              <a:lnSpc>
                <a:spcPct val="115000"/>
              </a:lnSpc>
              <a:spcBef>
                <a:spcPts val="1200"/>
              </a:spcBef>
              <a:spcAft>
                <a:spcPts val="200"/>
              </a:spcAft>
              <a:buNone/>
            </a:pPr>
            <a:r>
              <a:t/>
            </a:r>
            <a:endParaRPr/>
          </a:p>
        </p:txBody>
      </p:sp>
      <p:sp>
        <p:nvSpPr>
          <p:cNvPr id="159" name="Google Shape;159;p23"/>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Training Model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Accuracy of classifier models</a:t>
            </a:r>
            <a:endParaRPr/>
          </a:p>
        </p:txBody>
      </p:sp>
      <p:sp>
        <p:nvSpPr>
          <p:cNvPr id="165" name="Google Shape;165;p24"/>
          <p:cNvSpPr txBox="1"/>
          <p:nvPr>
            <p:ph idx="1" type="body"/>
          </p:nvPr>
        </p:nvSpPr>
        <p:spPr>
          <a:xfrm>
            <a:off x="1024125" y="2286000"/>
            <a:ext cx="6115800" cy="4023300"/>
          </a:xfrm>
          <a:prstGeom prst="rect">
            <a:avLst/>
          </a:prstGeom>
        </p:spPr>
        <p:txBody>
          <a:bodyPr anchorCtr="0" anchor="t" bIns="45700" lIns="45700" spcFirstLastPara="1" rIns="45700" wrap="square" tIns="45700">
            <a:normAutofit/>
          </a:bodyPr>
          <a:lstStyle/>
          <a:p>
            <a:pPr indent="-406400" lvl="0" marL="457200" rtl="0" algn="l">
              <a:spcBef>
                <a:spcPts val="1200"/>
              </a:spcBef>
              <a:spcAft>
                <a:spcPts val="0"/>
              </a:spcAft>
              <a:buSzPts val="2800"/>
              <a:buChar char="❏"/>
            </a:pPr>
            <a:r>
              <a:rPr lang="en-US" sz="2800"/>
              <a:t>These tables show the accuracy of different </a:t>
            </a:r>
            <a:r>
              <a:rPr lang="en-US" sz="2800"/>
              <a:t>classifier</a:t>
            </a:r>
            <a:r>
              <a:rPr lang="en-US" sz="2800"/>
              <a:t> models for batsmen and bowler data.</a:t>
            </a:r>
            <a:endParaRPr sz="2800"/>
          </a:p>
          <a:p>
            <a:pPr indent="0" lvl="0" marL="457200" rtl="0" algn="l">
              <a:spcBef>
                <a:spcPts val="1200"/>
              </a:spcBef>
              <a:spcAft>
                <a:spcPts val="0"/>
              </a:spcAft>
              <a:buNone/>
            </a:pPr>
            <a:r>
              <a:t/>
            </a:r>
            <a:endParaRPr sz="2800">
              <a:latin typeface="Arial"/>
              <a:ea typeface="Arial"/>
              <a:cs typeface="Arial"/>
              <a:sym typeface="Arial"/>
            </a:endParaRPr>
          </a:p>
          <a:p>
            <a:pPr indent="-406400" lvl="0" marL="457200" rtl="0" algn="l">
              <a:spcBef>
                <a:spcPts val="1200"/>
              </a:spcBef>
              <a:spcAft>
                <a:spcPts val="0"/>
              </a:spcAft>
              <a:buSzPts val="2800"/>
              <a:buChar char="❏"/>
            </a:pPr>
            <a:r>
              <a:rPr lang="en-US" sz="2800"/>
              <a:t>Random Forests performs well, but in practical usage, even a difference of 4 points will put us thousands of ranks away, hence </a:t>
            </a:r>
            <a:r>
              <a:rPr lang="en-US" sz="2800"/>
              <a:t>classifiers</a:t>
            </a:r>
            <a:r>
              <a:rPr lang="en-US" sz="2800"/>
              <a:t> are not </a:t>
            </a:r>
            <a:r>
              <a:rPr lang="en-US" sz="2800"/>
              <a:t>preferred</a:t>
            </a:r>
            <a:r>
              <a:rPr lang="en-US" sz="2800"/>
              <a:t>. </a:t>
            </a:r>
            <a:endParaRPr sz="2800"/>
          </a:p>
        </p:txBody>
      </p:sp>
      <p:pic>
        <p:nvPicPr>
          <p:cNvPr id="166" name="Google Shape;166;p24"/>
          <p:cNvPicPr preferRelativeResize="0"/>
          <p:nvPr/>
        </p:nvPicPr>
        <p:blipFill>
          <a:blip r:embed="rId3">
            <a:alphaModFix/>
          </a:blip>
          <a:stretch>
            <a:fillRect/>
          </a:stretch>
        </p:blipFill>
        <p:spPr>
          <a:xfrm>
            <a:off x="7631675" y="4366700"/>
            <a:ext cx="2708224" cy="2003188"/>
          </a:xfrm>
          <a:prstGeom prst="rect">
            <a:avLst/>
          </a:prstGeom>
          <a:noFill/>
          <a:ln>
            <a:noFill/>
          </a:ln>
        </p:spPr>
      </p:pic>
      <p:pic>
        <p:nvPicPr>
          <p:cNvPr id="167" name="Google Shape;167;p24"/>
          <p:cNvPicPr preferRelativeResize="0"/>
          <p:nvPr/>
        </p:nvPicPr>
        <p:blipFill>
          <a:blip r:embed="rId4">
            <a:alphaModFix/>
          </a:blip>
          <a:stretch>
            <a:fillRect/>
          </a:stretch>
        </p:blipFill>
        <p:spPr>
          <a:xfrm>
            <a:off x="7631675" y="2020200"/>
            <a:ext cx="2708225" cy="208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Accuracy of </a:t>
            </a:r>
            <a:r>
              <a:rPr lang="en-US"/>
              <a:t>regression</a:t>
            </a:r>
            <a:r>
              <a:rPr lang="en-US"/>
              <a:t> models</a:t>
            </a:r>
            <a:endParaRPr/>
          </a:p>
        </p:txBody>
      </p:sp>
      <p:sp>
        <p:nvSpPr>
          <p:cNvPr id="173" name="Google Shape;173;p25"/>
          <p:cNvSpPr txBox="1"/>
          <p:nvPr>
            <p:ph idx="1" type="body"/>
          </p:nvPr>
        </p:nvSpPr>
        <p:spPr>
          <a:xfrm>
            <a:off x="1024125" y="2286000"/>
            <a:ext cx="4587300" cy="4023300"/>
          </a:xfrm>
          <a:prstGeom prst="rect">
            <a:avLst/>
          </a:prstGeom>
        </p:spPr>
        <p:txBody>
          <a:bodyPr anchorCtr="0" anchor="t" bIns="45700" lIns="45700" spcFirstLastPara="1" rIns="45700" wrap="square" tIns="45700">
            <a:normAutofit/>
          </a:bodyPr>
          <a:lstStyle/>
          <a:p>
            <a:pPr indent="-387350" lvl="0" marL="457200" rtl="0" algn="l">
              <a:lnSpc>
                <a:spcPct val="80000"/>
              </a:lnSpc>
              <a:spcBef>
                <a:spcPts val="1200"/>
              </a:spcBef>
              <a:spcAft>
                <a:spcPts val="0"/>
              </a:spcAft>
              <a:buSzPts val="2500"/>
              <a:buChar char="❏"/>
            </a:pPr>
            <a:r>
              <a:rPr lang="en-US" sz="2500"/>
              <a:t>Upon sampling 10% of the total dataset and applying the regression models in scikit-learn, these results were obtained.</a:t>
            </a:r>
            <a:endParaRPr sz="2500"/>
          </a:p>
          <a:p>
            <a:pPr indent="-387350" lvl="0" marL="457200" rtl="0" algn="l">
              <a:lnSpc>
                <a:spcPct val="80000"/>
              </a:lnSpc>
              <a:spcBef>
                <a:spcPts val="0"/>
              </a:spcBef>
              <a:spcAft>
                <a:spcPts val="0"/>
              </a:spcAft>
              <a:buSzPts val="2500"/>
              <a:buChar char="❏"/>
            </a:pPr>
            <a:r>
              <a:rPr lang="en-US" sz="2500"/>
              <a:t>Using Python’s PyCaret library  we compared the different </a:t>
            </a:r>
            <a:r>
              <a:rPr lang="en-US" sz="2500"/>
              <a:t>regression</a:t>
            </a:r>
            <a:r>
              <a:rPr lang="en-US" sz="2500"/>
              <a:t> models</a:t>
            </a:r>
            <a:endParaRPr sz="2500"/>
          </a:p>
          <a:p>
            <a:pPr indent="-387350" lvl="0" marL="457200" rtl="0" algn="l">
              <a:lnSpc>
                <a:spcPct val="80000"/>
              </a:lnSpc>
              <a:spcBef>
                <a:spcPts val="0"/>
              </a:spcBef>
              <a:spcAft>
                <a:spcPts val="0"/>
              </a:spcAft>
              <a:buSzPts val="2500"/>
              <a:buChar char="❏"/>
            </a:pPr>
            <a:r>
              <a:rPr lang="en-US" sz="2500"/>
              <a:t>The extra trees regressor models gave the best results with an R2 score of 0.992</a:t>
            </a:r>
            <a:endParaRPr sz="2500"/>
          </a:p>
        </p:txBody>
      </p:sp>
      <p:pic>
        <p:nvPicPr>
          <p:cNvPr id="174" name="Google Shape;174;p25"/>
          <p:cNvPicPr preferRelativeResize="0"/>
          <p:nvPr/>
        </p:nvPicPr>
        <p:blipFill>
          <a:blip r:embed="rId3">
            <a:alphaModFix/>
          </a:blip>
          <a:stretch>
            <a:fillRect/>
          </a:stretch>
        </p:blipFill>
        <p:spPr>
          <a:xfrm>
            <a:off x="5611425" y="2084925"/>
            <a:ext cx="6177976" cy="4111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80" name="Google Shape;180;p26"/>
          <p:cNvSpPr txBox="1"/>
          <p:nvPr>
            <p:ph idx="1" type="body"/>
          </p:nvPr>
        </p:nvSpPr>
        <p:spPr>
          <a:xfrm>
            <a:off x="1024125" y="932325"/>
            <a:ext cx="4283100" cy="5376900"/>
          </a:xfrm>
          <a:prstGeom prst="rect">
            <a:avLst/>
          </a:prstGeom>
        </p:spPr>
        <p:txBody>
          <a:bodyPr anchorCtr="0" anchor="t" bIns="45700" lIns="45700" spcFirstLastPara="1" rIns="45700" wrap="square" tIns="45700">
            <a:normAutofit fontScale="55000" lnSpcReduction="20000"/>
          </a:bodyPr>
          <a:lstStyle/>
          <a:p>
            <a:pPr indent="0" lvl="0" marL="0" rtl="0" algn="l">
              <a:spcBef>
                <a:spcPts val="1200"/>
              </a:spcBef>
              <a:spcAft>
                <a:spcPts val="0"/>
              </a:spcAft>
              <a:buNone/>
            </a:pPr>
            <a:r>
              <a:t/>
            </a:r>
            <a:endParaRPr sz="4789"/>
          </a:p>
          <a:p>
            <a:pPr indent="-336483" lvl="0" marL="457200" rtl="0" algn="l">
              <a:lnSpc>
                <a:spcPct val="115000"/>
              </a:lnSpc>
              <a:spcBef>
                <a:spcPts val="200"/>
              </a:spcBef>
              <a:spcAft>
                <a:spcPts val="0"/>
              </a:spcAft>
              <a:buClr>
                <a:schemeClr val="dk1"/>
              </a:buClr>
              <a:buSzPct val="96864"/>
              <a:buChar char="❏"/>
            </a:pPr>
            <a:r>
              <a:rPr lang="en-US" sz="3189"/>
              <a:t>After analysing shap values and feature importance we concluded than a combined effect of strike rate and average in venue data and were greatly impacting the model </a:t>
            </a:r>
            <a:endParaRPr sz="3189"/>
          </a:p>
          <a:p>
            <a:pPr indent="0" lvl="0" marL="457200" rtl="0" algn="l">
              <a:spcBef>
                <a:spcPts val="1500"/>
              </a:spcBef>
              <a:spcAft>
                <a:spcPts val="0"/>
              </a:spcAft>
              <a:buNone/>
            </a:pPr>
            <a:r>
              <a:t/>
            </a:r>
            <a:endParaRPr sz="4789"/>
          </a:p>
          <a:p>
            <a:pPr indent="0" lvl="0" marL="457200" rtl="0" algn="l">
              <a:spcBef>
                <a:spcPts val="1200"/>
              </a:spcBef>
              <a:spcAft>
                <a:spcPts val="0"/>
              </a:spcAft>
              <a:buNone/>
            </a:pPr>
            <a:r>
              <a:t/>
            </a:r>
            <a:endParaRPr sz="4789"/>
          </a:p>
          <a:p>
            <a:pPr indent="-336483" lvl="0" marL="457200" rtl="0" algn="l">
              <a:lnSpc>
                <a:spcPct val="115000"/>
              </a:lnSpc>
              <a:spcBef>
                <a:spcPts val="200"/>
              </a:spcBef>
              <a:spcAft>
                <a:spcPts val="0"/>
              </a:spcAft>
              <a:buClr>
                <a:schemeClr val="dk1"/>
              </a:buClr>
              <a:buSzPct val="96864"/>
              <a:buChar char="❏"/>
            </a:pPr>
            <a:r>
              <a:rPr lang="en-US" sz="3189"/>
              <a:t>Pycaret results showed various accuracy scores of different model and although regularization models like lasso regressing had better r2 value, the gradient boosting algorithms were still unoptimized so we first trained there models</a:t>
            </a:r>
            <a:endParaRPr sz="3189"/>
          </a:p>
          <a:p>
            <a:pPr indent="0" lvl="0" marL="457200" rtl="0" algn="l">
              <a:spcBef>
                <a:spcPts val="1500"/>
              </a:spcBef>
              <a:spcAft>
                <a:spcPts val="0"/>
              </a:spcAft>
              <a:buNone/>
            </a:pPr>
            <a:r>
              <a:t/>
            </a:r>
            <a:endParaRPr sz="2800"/>
          </a:p>
          <a:p>
            <a:pPr indent="0" lvl="0" marL="0" rtl="0" algn="l">
              <a:spcBef>
                <a:spcPts val="1200"/>
              </a:spcBef>
              <a:spcAft>
                <a:spcPts val="200"/>
              </a:spcAft>
              <a:buNone/>
            </a:pPr>
            <a:r>
              <a:t/>
            </a:r>
            <a:endParaRPr sz="2800"/>
          </a:p>
        </p:txBody>
      </p:sp>
      <p:pic>
        <p:nvPicPr>
          <p:cNvPr id="181" name="Google Shape;181;p26"/>
          <p:cNvPicPr preferRelativeResize="0"/>
          <p:nvPr/>
        </p:nvPicPr>
        <p:blipFill>
          <a:blip r:embed="rId3">
            <a:alphaModFix/>
          </a:blip>
          <a:stretch>
            <a:fillRect/>
          </a:stretch>
        </p:blipFill>
        <p:spPr>
          <a:xfrm>
            <a:off x="5934400" y="1855516"/>
            <a:ext cx="6579975" cy="36524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Building the predictor</a:t>
            </a:r>
            <a:endParaRPr/>
          </a:p>
        </p:txBody>
      </p:sp>
      <p:sp>
        <p:nvSpPr>
          <p:cNvPr id="187" name="Google Shape;187;p27"/>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406400" lvl="0" marL="457200" rtl="0" algn="l">
              <a:spcBef>
                <a:spcPts val="1200"/>
              </a:spcBef>
              <a:spcAft>
                <a:spcPts val="0"/>
              </a:spcAft>
              <a:buSzPts val="2800"/>
              <a:buChar char="❏"/>
            </a:pPr>
            <a:r>
              <a:rPr lang="en-US" sz="2800"/>
              <a:t>we trained our models using the match by match data were we had previous </a:t>
            </a:r>
            <a:r>
              <a:rPr lang="en-US" sz="2800"/>
              <a:t>engineered</a:t>
            </a:r>
            <a:r>
              <a:rPr lang="en-US" sz="2800"/>
              <a:t> values our data frame as we can’t expect the user to know </a:t>
            </a:r>
            <a:endParaRPr sz="2800"/>
          </a:p>
          <a:p>
            <a:pPr indent="-406400" lvl="0" marL="457200" rtl="0" algn="l">
              <a:spcBef>
                <a:spcPts val="0"/>
              </a:spcBef>
              <a:spcAft>
                <a:spcPts val="0"/>
              </a:spcAft>
              <a:buSzPts val="2800"/>
              <a:buChar char="❏"/>
            </a:pPr>
            <a:r>
              <a:rPr lang="en-US" sz="2800"/>
              <a:t>Hence, t</a:t>
            </a:r>
            <a:r>
              <a:rPr lang="en-US" sz="2800"/>
              <a:t>he input given by the user will be whether the player is batsman or bowler, the match venue and the teams playing, and all</a:t>
            </a:r>
            <a:r>
              <a:rPr lang="en-US" sz="2800"/>
              <a:t> the required features will be extracted from our datasets using this input.</a:t>
            </a:r>
            <a:endParaRPr sz="2800"/>
          </a:p>
          <a:p>
            <a:pPr indent="-406400" lvl="0" marL="457200" rtl="0" algn="l">
              <a:spcBef>
                <a:spcPts val="0"/>
              </a:spcBef>
              <a:spcAft>
                <a:spcPts val="0"/>
              </a:spcAft>
              <a:buSzPts val="2800"/>
              <a:buChar char="❏"/>
            </a:pPr>
            <a:r>
              <a:rPr lang="en-US" sz="2800"/>
              <a:t>After extraction, we can fit the data into our machine learning model and give the best output.</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Extra trees regression</a:t>
            </a:r>
            <a:endParaRPr/>
          </a:p>
        </p:txBody>
      </p:sp>
      <p:sp>
        <p:nvSpPr>
          <p:cNvPr id="193" name="Google Shape;193;p28"/>
          <p:cNvSpPr txBox="1"/>
          <p:nvPr>
            <p:ph idx="1" type="body"/>
          </p:nvPr>
        </p:nvSpPr>
        <p:spPr>
          <a:xfrm>
            <a:off x="1024128" y="2286000"/>
            <a:ext cx="9720000" cy="4023300"/>
          </a:xfrm>
          <a:prstGeom prst="rect">
            <a:avLst/>
          </a:prstGeom>
          <a:solidFill>
            <a:schemeClr val="lt1"/>
          </a:solidFill>
        </p:spPr>
        <p:txBody>
          <a:bodyPr anchorCtr="0" anchor="t" bIns="45700" lIns="45700" spcFirstLastPara="1" rIns="45700" wrap="square" tIns="45700">
            <a:normAutofit/>
          </a:bodyPr>
          <a:lstStyle/>
          <a:p>
            <a:pPr indent="0" lvl="0" marL="0" rtl="0" algn="l">
              <a:spcBef>
                <a:spcPts val="1200"/>
              </a:spcBef>
              <a:spcAft>
                <a:spcPts val="0"/>
              </a:spcAft>
              <a:buNone/>
            </a:pPr>
            <a:r>
              <a:rPr lang="en-US"/>
              <a:t>The Extra Trees Regressor, short for Extremely Randomized Trees Regressor, is an ensemble learning method used in machine learning for regression tasks. It's an extension of the Random Forest algorithm and belongs to the class of ensemble methods known as bagging.</a:t>
            </a:r>
            <a:endParaRPr/>
          </a:p>
          <a:p>
            <a:pPr indent="-342900" lvl="0" marL="457200" rtl="0" algn="l">
              <a:spcBef>
                <a:spcPts val="1200"/>
              </a:spcBef>
              <a:spcAft>
                <a:spcPts val="0"/>
              </a:spcAft>
              <a:buSzPts val="1800"/>
              <a:buChar char="❏"/>
            </a:pPr>
            <a:r>
              <a:rPr lang="en-US"/>
              <a:t>Randomized Feature Selection</a:t>
            </a:r>
            <a:endParaRPr/>
          </a:p>
          <a:p>
            <a:pPr indent="-342900" lvl="0" marL="457200" rtl="0" algn="l">
              <a:spcBef>
                <a:spcPts val="0"/>
              </a:spcBef>
              <a:spcAft>
                <a:spcPts val="0"/>
              </a:spcAft>
              <a:buSzPts val="1800"/>
              <a:buChar char="❏"/>
            </a:pPr>
            <a:r>
              <a:rPr lang="en-US"/>
              <a:t>      Random Split Selection</a:t>
            </a:r>
            <a:endParaRPr/>
          </a:p>
          <a:p>
            <a:pPr indent="-342900" lvl="0" marL="457200" rtl="0" algn="l">
              <a:spcBef>
                <a:spcPts val="0"/>
              </a:spcBef>
              <a:spcAft>
                <a:spcPts val="0"/>
              </a:spcAft>
              <a:buSzPts val="1800"/>
              <a:buChar char="❏"/>
            </a:pPr>
            <a:r>
              <a:rPr lang="en-US"/>
              <a:t>Bagging and Averaging</a:t>
            </a:r>
            <a:endParaRPr/>
          </a:p>
          <a:p>
            <a:pPr indent="-342900" lvl="0" marL="457200" rtl="0" algn="l">
              <a:spcBef>
                <a:spcPts val="0"/>
              </a:spcBef>
              <a:spcAft>
                <a:spcPts val="0"/>
              </a:spcAft>
              <a:buSzPts val="1800"/>
              <a:buChar char="❏"/>
            </a:pPr>
            <a:r>
              <a:rPr lang="en-US"/>
              <a:t>      Reduced Variance</a:t>
            </a:r>
            <a:endParaRPr sz="1500">
              <a:highlight>
                <a:srgbClr val="444654"/>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Using Gradient boosting algorithms for training</a:t>
            </a:r>
            <a:endParaRPr/>
          </a:p>
        </p:txBody>
      </p:sp>
      <p:sp>
        <p:nvSpPr>
          <p:cNvPr id="199" name="Google Shape;199;p29"/>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b="1" lang="en-US" sz="3100" u="sng"/>
              <a:t>XGBoost</a:t>
            </a:r>
            <a:r>
              <a:rPr lang="en-US"/>
              <a:t>: Short for eXtreme Gradient Boosting, is a highly efficient machine learning algorithm based on gradient boosting. It's widely used for tasks like classification, regression, and ranking due to its speed, accuracy, and versatility. XGBoost incorporates features like regularization to prevent overfitting, handles missing values seamlessly, and provides insights into feature importance. Its ability to handle large datasets, customizable loss functions, and support for parallel computing make it popular in data science competitions. XG-Boost's flexibility, excellent performance, and ease of use have made it a favorite among both beginners and experienced data scientists for building robust predictive models.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Catboost</a:t>
            </a:r>
            <a:endParaRPr/>
          </a:p>
        </p:txBody>
      </p:sp>
      <p:sp>
        <p:nvSpPr>
          <p:cNvPr id="205" name="Google Shape;205;p30"/>
          <p:cNvSpPr txBox="1"/>
          <p:nvPr>
            <p:ph idx="1" type="body"/>
          </p:nvPr>
        </p:nvSpPr>
        <p:spPr>
          <a:xfrm>
            <a:off x="1024125" y="1740575"/>
            <a:ext cx="9720000" cy="3827100"/>
          </a:xfrm>
          <a:prstGeom prst="rect">
            <a:avLst/>
          </a:prstGeom>
        </p:spPr>
        <p:txBody>
          <a:bodyPr anchorCtr="0" anchor="t" bIns="45700" lIns="45700" spcFirstLastPara="1" rIns="45700" wrap="square" tIns="45700">
            <a:normAutofit lnSpcReduction="10000"/>
          </a:bodyPr>
          <a:lstStyle/>
          <a:p>
            <a:pPr indent="0" lvl="0" marL="0" rtl="0" algn="l">
              <a:spcBef>
                <a:spcPts val="1200"/>
              </a:spcBef>
              <a:spcAft>
                <a:spcPts val="0"/>
              </a:spcAft>
              <a:buClr>
                <a:schemeClr val="dk1"/>
              </a:buClr>
              <a:buSzPts val="1100"/>
              <a:buFont typeface="Arial"/>
              <a:buNone/>
            </a:pPr>
            <a:r>
              <a:rPr lang="en-US"/>
              <a:t>CatBoost, short for Categorical Boosting, is another powerful machine learning algorithm specifically designed to handle categorical features efficiently. Like XGBoost, CatBoost is based on gradient boosting and is suitable for various tasks such as classification, regression, and ranking. One of CatBoost's standout features is its ability to automatically handle categorical variables, eliminating the need for manual preprocessing. It also incorporates techniques like ordered boosting and oblivious trees, enhancing its predictive accuracy. CatBoost is known for its fast training speed and can handle large datasets, making it a valuable choice for real-world applications. Its user-friendly nature, combined with excellent performance and automatic categorical feature handling, has made it a popular choice among data scientists and machine learning practitioners.</a:t>
            </a:r>
            <a:endParaRPr sz="1050">
              <a:latin typeface="Roboto"/>
              <a:ea typeface="Roboto"/>
              <a:cs typeface="Roboto"/>
              <a:sym typeface="Roboto"/>
            </a:endParaRPr>
          </a:p>
          <a:p>
            <a:pPr indent="0" lvl="0" marL="0" rtl="0" algn="l">
              <a:lnSpc>
                <a:spcPct val="175000"/>
              </a:lnSpc>
              <a:spcBef>
                <a:spcPts val="200"/>
              </a:spcBef>
              <a:spcAft>
                <a:spcPts val="0"/>
              </a:spcAft>
              <a:buClr>
                <a:schemeClr val="dk1"/>
              </a:buClr>
              <a:buSzPts val="1100"/>
              <a:buFont typeface="Arial"/>
              <a:buNone/>
            </a:pPr>
            <a:r>
              <a:t/>
            </a:r>
            <a:endParaRPr sz="1050">
              <a:latin typeface="Roboto"/>
              <a:ea typeface="Roboto"/>
              <a:cs typeface="Roboto"/>
              <a:sym typeface="Roboto"/>
            </a:endParaRPr>
          </a:p>
          <a:p>
            <a:pPr indent="0" lvl="0" marL="0" rtl="0" algn="l">
              <a:spcBef>
                <a:spcPts val="1200"/>
              </a:spcBef>
              <a:spcAft>
                <a:spcPts val="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Building a team</a:t>
            </a:r>
            <a:endParaRPr/>
          </a:p>
        </p:txBody>
      </p:sp>
      <p:sp>
        <p:nvSpPr>
          <p:cNvPr id="211" name="Google Shape;211;p31"/>
          <p:cNvSpPr txBox="1"/>
          <p:nvPr>
            <p:ph idx="1" type="body"/>
          </p:nvPr>
        </p:nvSpPr>
        <p:spPr>
          <a:xfrm>
            <a:off x="1024125" y="2286000"/>
            <a:ext cx="4308000" cy="4245000"/>
          </a:xfrm>
          <a:prstGeom prst="rect">
            <a:avLst/>
          </a:prstGeom>
        </p:spPr>
        <p:txBody>
          <a:bodyPr anchorCtr="0" anchor="t" bIns="45700" lIns="45700" spcFirstLastPara="1" rIns="45700" wrap="square" tIns="45700">
            <a:normAutofit/>
          </a:bodyPr>
          <a:lstStyle/>
          <a:p>
            <a:pPr indent="-381000" lvl="0" marL="457200" rtl="0" algn="l">
              <a:spcBef>
                <a:spcPts val="1200"/>
              </a:spcBef>
              <a:spcAft>
                <a:spcPts val="0"/>
              </a:spcAft>
              <a:buSzPts val="2400"/>
              <a:buChar char="❏"/>
            </a:pPr>
            <a:r>
              <a:rPr lang="en-US" sz="2800"/>
              <a:t>The team recommendation algorithm uses a combination of greedy and knapsack algorithms to recommend players within the following constraints. </a:t>
            </a:r>
            <a:endParaRPr sz="2200"/>
          </a:p>
          <a:p>
            <a:pPr indent="-368300" lvl="1" marL="914400" rtl="0" algn="l">
              <a:spcBef>
                <a:spcPts val="0"/>
              </a:spcBef>
              <a:spcAft>
                <a:spcPts val="0"/>
              </a:spcAft>
              <a:buSzPts val="2200"/>
              <a:buChar char="❏"/>
            </a:pPr>
            <a:r>
              <a:rPr lang="en-US" sz="2200"/>
              <a:t>Must select 11 players.</a:t>
            </a:r>
            <a:endParaRPr sz="2200"/>
          </a:p>
          <a:p>
            <a:pPr indent="-368300" lvl="1" marL="914400" rtl="0" algn="l">
              <a:spcBef>
                <a:spcPts val="0"/>
              </a:spcBef>
              <a:spcAft>
                <a:spcPts val="0"/>
              </a:spcAft>
              <a:buSzPts val="2200"/>
              <a:buChar char="❏"/>
            </a:pPr>
            <a:r>
              <a:rPr lang="en-US" sz="2200"/>
              <a:t>according to the given constraints</a:t>
            </a:r>
            <a:endParaRPr sz="2200"/>
          </a:p>
          <a:p>
            <a:pPr indent="0" lvl="0" marL="0" rtl="0" algn="l">
              <a:spcBef>
                <a:spcPts val="1200"/>
              </a:spcBef>
              <a:spcAft>
                <a:spcPts val="200"/>
              </a:spcAft>
              <a:buNone/>
            </a:pPr>
            <a:r>
              <a:t/>
            </a:r>
            <a:endParaRPr/>
          </a:p>
        </p:txBody>
      </p:sp>
      <p:pic>
        <p:nvPicPr>
          <p:cNvPr id="212" name="Google Shape;212;p31"/>
          <p:cNvPicPr preferRelativeResize="0"/>
          <p:nvPr/>
        </p:nvPicPr>
        <p:blipFill>
          <a:blip r:embed="rId3">
            <a:alphaModFix/>
          </a:blip>
          <a:stretch>
            <a:fillRect/>
          </a:stretch>
        </p:blipFill>
        <p:spPr>
          <a:xfrm>
            <a:off x="6275850" y="2545041"/>
            <a:ext cx="3800475" cy="224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00" name="Google Shape;100;p14"/>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381000" lvl="0" marL="457200" rtl="0" algn="l">
              <a:spcBef>
                <a:spcPts val="1200"/>
              </a:spcBef>
              <a:spcAft>
                <a:spcPts val="0"/>
              </a:spcAft>
              <a:buSzPts val="2400"/>
              <a:buChar char="❏"/>
            </a:pPr>
            <a:r>
              <a:rPr lang="en-US" sz="2400"/>
              <a:t>Fantasy sports leagues are a type of online game where players create virtual teams of real-world professional athletes. Players then earn points based on the individual performances of their chosen athletes in real-world games. The player with the most points at the end of the season wins the league.</a:t>
            </a:r>
            <a:endParaRPr sz="2400"/>
          </a:p>
          <a:p>
            <a:pPr indent="-381000" lvl="0" marL="457200" rtl="0" algn="l">
              <a:spcBef>
                <a:spcPts val="0"/>
              </a:spcBef>
              <a:spcAft>
                <a:spcPts val="0"/>
              </a:spcAft>
              <a:buSzPts val="2400"/>
              <a:buChar char="❏"/>
            </a:pPr>
            <a:r>
              <a:rPr lang="en-US" sz="2400"/>
              <a:t>Fantasy league team predictors are tools that use machine learning to predict the performance of fantasy league players. These tools can help players make better decisions about who to draft and start in their lineups.</a:t>
            </a:r>
            <a:endParaRPr sz="2400"/>
          </a:p>
          <a:p>
            <a:pPr indent="-381000" lvl="0" marL="457200" rtl="0" algn="l">
              <a:spcBef>
                <a:spcPts val="0"/>
              </a:spcBef>
              <a:spcAft>
                <a:spcPts val="0"/>
              </a:spcAft>
              <a:buSzPts val="2400"/>
              <a:buChar char="❏"/>
            </a:pPr>
            <a:r>
              <a:rPr lang="en-US" sz="2400"/>
              <a:t>Exponential rise of IPL in recent years has also resulted in popularity of fantasy games in India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1024125" y="782924"/>
            <a:ext cx="9720000" cy="130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Deployment:</a:t>
            </a:r>
            <a:endParaRPr/>
          </a:p>
        </p:txBody>
      </p:sp>
      <p:sp>
        <p:nvSpPr>
          <p:cNvPr id="218" name="Google Shape;218;p32"/>
          <p:cNvSpPr txBox="1"/>
          <p:nvPr>
            <p:ph idx="1" type="body"/>
          </p:nvPr>
        </p:nvSpPr>
        <p:spPr>
          <a:xfrm>
            <a:off x="794250" y="2084925"/>
            <a:ext cx="9525000" cy="4224300"/>
          </a:xfrm>
          <a:prstGeom prst="rect">
            <a:avLst/>
          </a:prstGeom>
        </p:spPr>
        <p:txBody>
          <a:bodyPr anchorCtr="0" anchor="t" bIns="45700" lIns="45700" spcFirstLastPara="1" rIns="45700" wrap="square" tIns="45700">
            <a:normAutofit/>
          </a:bodyPr>
          <a:lstStyle/>
          <a:p>
            <a:pPr indent="-406400" lvl="0" marL="457200" rtl="0" algn="l">
              <a:spcBef>
                <a:spcPts val="1200"/>
              </a:spcBef>
              <a:spcAft>
                <a:spcPts val="0"/>
              </a:spcAft>
              <a:buSzPts val="2800"/>
              <a:buChar char="❏"/>
            </a:pPr>
            <a:r>
              <a:rPr lang="en-US" sz="3200"/>
              <a:t>we use python as out backend compiler and Flask framework as our front end which uses jinja2 templating to render our pages</a:t>
            </a:r>
            <a:endParaRPr sz="3200"/>
          </a:p>
          <a:p>
            <a:pPr indent="-431800" lvl="0" marL="457200" rtl="0" algn="l">
              <a:spcBef>
                <a:spcPts val="0"/>
              </a:spcBef>
              <a:spcAft>
                <a:spcPts val="0"/>
              </a:spcAft>
              <a:buSzPts val="3200"/>
              <a:buChar char="❏"/>
            </a:pPr>
            <a:r>
              <a:rPr lang="en-US" sz="3200"/>
              <a:t>In the app the first page is the team and venue selection where we select the 2 teams and the stadium</a:t>
            </a:r>
            <a:endParaRPr sz="3200"/>
          </a:p>
          <a:p>
            <a:pPr indent="-431800" lvl="0" marL="457200" rtl="0" algn="l">
              <a:spcBef>
                <a:spcPts val="0"/>
              </a:spcBef>
              <a:spcAft>
                <a:spcPts val="0"/>
              </a:spcAft>
              <a:buSzPts val="3200"/>
              <a:buChar char="❏"/>
            </a:pPr>
            <a:r>
              <a:rPr lang="en-US" sz="3200"/>
              <a:t>Then this data goes to the python code where it extracts derived features from the </a:t>
            </a:r>
            <a:r>
              <a:rPr lang="en-US" sz="3200"/>
              <a:t>previously</a:t>
            </a:r>
            <a:r>
              <a:rPr lang="en-US" sz="3200"/>
              <a:t> stored dataframes and then use these values for prediction</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p33"/>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t/>
            </a:r>
            <a:endParaRPr/>
          </a:p>
        </p:txBody>
      </p:sp>
      <p:pic>
        <p:nvPicPr>
          <p:cNvPr id="225" name="Google Shape;225;p33"/>
          <p:cNvPicPr preferRelativeResize="0"/>
          <p:nvPr/>
        </p:nvPicPr>
        <p:blipFill>
          <a:blip r:embed="rId3">
            <a:alphaModFix/>
          </a:blip>
          <a:stretch>
            <a:fillRect/>
          </a:stretch>
        </p:blipFill>
        <p:spPr>
          <a:xfrm>
            <a:off x="1098175" y="585213"/>
            <a:ext cx="9571899" cy="5216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p34"/>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t/>
            </a:r>
            <a:endParaRPr/>
          </a:p>
        </p:txBody>
      </p:sp>
      <p:pic>
        <p:nvPicPr>
          <p:cNvPr id="232" name="Google Shape;232;p34"/>
          <p:cNvPicPr preferRelativeResize="0"/>
          <p:nvPr/>
        </p:nvPicPr>
        <p:blipFill>
          <a:blip r:embed="rId3">
            <a:alphaModFix/>
          </a:blip>
          <a:stretch>
            <a:fillRect/>
          </a:stretch>
        </p:blipFill>
        <p:spPr>
          <a:xfrm>
            <a:off x="0" y="381000"/>
            <a:ext cx="12192000" cy="609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Results &amp; Evaluation</a:t>
            </a:r>
            <a:endParaRPr/>
          </a:p>
        </p:txBody>
      </p:sp>
      <p:sp>
        <p:nvSpPr>
          <p:cNvPr id="238" name="Google Shape;238;p35"/>
          <p:cNvSpPr txBox="1"/>
          <p:nvPr>
            <p:ph idx="1" type="body"/>
          </p:nvPr>
        </p:nvSpPr>
        <p:spPr>
          <a:xfrm>
            <a:off x="1024125" y="2286000"/>
            <a:ext cx="8328000" cy="4682700"/>
          </a:xfrm>
          <a:prstGeom prst="rect">
            <a:avLst/>
          </a:prstGeom>
          <a:noFill/>
          <a:ln>
            <a:noFill/>
          </a:ln>
        </p:spPr>
        <p:txBody>
          <a:bodyPr anchorCtr="0" anchor="t" bIns="45700" lIns="45700" spcFirstLastPara="1" rIns="45700" wrap="square" tIns="45700">
            <a:normAutofit fontScale="92500" lnSpcReduction="20000"/>
          </a:bodyPr>
          <a:lstStyle/>
          <a:p>
            <a:pPr indent="-164465" lvl="0" marL="91440" rtl="0" algn="l">
              <a:lnSpc>
                <a:spcPct val="90000"/>
              </a:lnSpc>
              <a:spcBef>
                <a:spcPts val="1400"/>
              </a:spcBef>
              <a:spcAft>
                <a:spcPts val="0"/>
              </a:spcAft>
              <a:buSzPct val="100000"/>
              <a:buChar char="❑"/>
            </a:pPr>
            <a:r>
              <a:rPr lang="en-US" sz="2800"/>
              <a:t>After comparing the accuracy of various models, and measuring the models ability to correctly predict team performance,we collected the results where the </a:t>
            </a:r>
            <a:r>
              <a:rPr lang="en-US" sz="2800"/>
              <a:t>gradient</a:t>
            </a:r>
            <a:r>
              <a:rPr lang="en-US" sz="2800"/>
              <a:t> boosting algorithms outperformed the previous models used</a:t>
            </a:r>
            <a:endParaRPr sz="2800"/>
          </a:p>
          <a:p>
            <a:pPr indent="-220830" lvl="0" marL="91440" marR="0" rtl="0" algn="just">
              <a:lnSpc>
                <a:spcPct val="115000"/>
              </a:lnSpc>
              <a:spcBef>
                <a:spcPts val="0"/>
              </a:spcBef>
              <a:spcAft>
                <a:spcPts val="0"/>
              </a:spcAft>
              <a:buSzPct val="174087"/>
              <a:buChar char="❑"/>
            </a:pPr>
            <a:r>
              <a:rPr lang="en-US" sz="2159"/>
              <a:t>  </a:t>
            </a:r>
            <a:r>
              <a:rPr lang="en-US" sz="2664"/>
              <a:t> A</a:t>
            </a:r>
            <a:r>
              <a:rPr lang="en-US" sz="2222"/>
              <a:t>lthough accuracy was improved these were still not enough to win fantasy league games but for these application error was not a good metric to we utilized a rewards based system where we calculated our predicted teams score and then compared it with the top 11 performing players of that match we trained our model upto 2018 and then tested for 2019 and also trained it upto 2022 and then tested on 2023</a:t>
            </a:r>
            <a:endParaRPr sz="2222"/>
          </a:p>
          <a:p>
            <a:pPr indent="-164465" lvl="0" marL="91440" rtl="0" algn="l">
              <a:lnSpc>
                <a:spcPct val="90000"/>
              </a:lnSpc>
              <a:spcBef>
                <a:spcPts val="1400"/>
              </a:spcBef>
              <a:spcAft>
                <a:spcPts val="0"/>
              </a:spcAft>
              <a:buSzPct val="100000"/>
              <a:buChar char="❑"/>
            </a:pPr>
            <a:r>
              <a:t/>
            </a:r>
            <a:endParaRPr sz="2800"/>
          </a:p>
          <a:p>
            <a:pPr indent="0" lvl="0" marL="91440" rtl="0" algn="l">
              <a:lnSpc>
                <a:spcPct val="90000"/>
              </a:lnSpc>
              <a:spcBef>
                <a:spcPts val="1400"/>
              </a:spcBef>
              <a:spcAft>
                <a:spcPts val="0"/>
              </a:spcAft>
              <a:buSzPct val="100000"/>
              <a:buFont typeface="Noto Sans Symbols"/>
              <a:buNone/>
            </a:pPr>
            <a:r>
              <a:t/>
            </a:r>
            <a:endParaRPr/>
          </a:p>
          <a:p>
            <a:pPr indent="0" lvl="0" marL="91440" rtl="0" algn="l">
              <a:lnSpc>
                <a:spcPct val="90000"/>
              </a:lnSpc>
              <a:spcBef>
                <a:spcPts val="1400"/>
              </a:spcBef>
              <a:spcAft>
                <a:spcPts val="0"/>
              </a:spcAft>
              <a:buSzPct val="100000"/>
              <a:buFont typeface="Noto Sans Symbols"/>
              <a:buNone/>
            </a:pPr>
            <a:r>
              <a:t/>
            </a:r>
            <a:endParaRPr/>
          </a:p>
        </p:txBody>
      </p:sp>
      <p:pic>
        <p:nvPicPr>
          <p:cNvPr id="239" name="Google Shape;239;p35"/>
          <p:cNvPicPr preferRelativeResize="0"/>
          <p:nvPr/>
        </p:nvPicPr>
        <p:blipFill>
          <a:blip r:embed="rId3">
            <a:alphaModFix/>
          </a:blip>
          <a:stretch>
            <a:fillRect/>
          </a:stretch>
        </p:blipFill>
        <p:spPr>
          <a:xfrm>
            <a:off x="1842700" y="5539513"/>
            <a:ext cx="6953250" cy="79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Future Work</a:t>
            </a:r>
            <a:endParaRPr/>
          </a:p>
        </p:txBody>
      </p:sp>
      <p:sp>
        <p:nvSpPr>
          <p:cNvPr id="245" name="Google Shape;245;p36"/>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Including weather conditions as they can be very </a:t>
            </a:r>
            <a:r>
              <a:rPr lang="en-US" sz="2800"/>
              <a:t>impactful</a:t>
            </a:r>
            <a:r>
              <a:rPr lang="en-US" sz="2800"/>
              <a:t> in affecting the course of the game</a:t>
            </a:r>
            <a:endParaRPr sz="2800"/>
          </a:p>
          <a:p>
            <a:pPr indent="-177800" lvl="0" marL="91440" rtl="0" algn="l">
              <a:lnSpc>
                <a:spcPct val="90000"/>
              </a:lnSpc>
              <a:spcBef>
                <a:spcPts val="1400"/>
              </a:spcBef>
              <a:spcAft>
                <a:spcPts val="0"/>
              </a:spcAft>
              <a:buSzPts val="2800"/>
              <a:buFont typeface="Noto Sans Symbols"/>
              <a:buChar char="❑"/>
            </a:pPr>
            <a:r>
              <a:rPr lang="en-US" sz="2800"/>
              <a:t>Using better web scraping systems to collect data in real time and increase our data set</a:t>
            </a:r>
            <a:endParaRPr sz="2800"/>
          </a:p>
          <a:p>
            <a:pPr indent="-177800" lvl="0" marL="91440" rtl="0" algn="l">
              <a:lnSpc>
                <a:spcPct val="90000"/>
              </a:lnSpc>
              <a:spcBef>
                <a:spcPts val="1400"/>
              </a:spcBef>
              <a:spcAft>
                <a:spcPts val="0"/>
              </a:spcAft>
              <a:buSzPts val="2800"/>
              <a:buFont typeface="Noto Sans Symbols"/>
              <a:buChar char="❑"/>
            </a:pPr>
            <a:r>
              <a:rPr lang="en-US" sz="2800"/>
              <a:t>Taking other fantasy league players choice into account to our model</a:t>
            </a:r>
            <a:endParaRPr sz="2800"/>
          </a:p>
          <a:p>
            <a:pPr indent="-177800" lvl="0" marL="91440" rtl="0" algn="l">
              <a:lnSpc>
                <a:spcPct val="90000"/>
              </a:lnSpc>
              <a:spcBef>
                <a:spcPts val="1400"/>
              </a:spcBef>
              <a:spcAft>
                <a:spcPts val="0"/>
              </a:spcAft>
              <a:buSzPts val="2800"/>
              <a:buFont typeface="Noto Sans Symbols"/>
              <a:buChar char="❑"/>
            </a:pPr>
            <a:r>
              <a:rPr lang="en-US" sz="2800"/>
              <a:t>Enhanced player </a:t>
            </a:r>
            <a:r>
              <a:rPr lang="en-US" sz="2800"/>
              <a:t>specific</a:t>
            </a:r>
            <a:r>
              <a:rPr lang="en-US" sz="2800"/>
              <a:t> </a:t>
            </a:r>
            <a:r>
              <a:rPr lang="en-US" sz="2800"/>
              <a:t>analysis</a:t>
            </a:r>
            <a:r>
              <a:rPr lang="en-US" sz="2800"/>
              <a:t> taht would incorporate player vs player matchup data</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51" name="Google Shape;251;p37"/>
          <p:cNvSpPr txBox="1"/>
          <p:nvPr>
            <p:ph idx="1" type="body"/>
          </p:nvPr>
        </p:nvSpPr>
        <p:spPr>
          <a:xfrm>
            <a:off x="1024128" y="2286000"/>
            <a:ext cx="9720000" cy="4023300"/>
          </a:xfrm>
          <a:prstGeom prst="rect">
            <a:avLst/>
          </a:prstGeom>
        </p:spPr>
        <p:txBody>
          <a:bodyPr anchorCtr="0" anchor="t" bIns="45700" lIns="45700" spcFirstLastPara="1" rIns="45700" wrap="square" tIns="45700">
            <a:noAutofit/>
          </a:bodyPr>
          <a:lstStyle/>
          <a:p>
            <a:pPr indent="-381000" lvl="0" marL="457200" rtl="0" algn="l">
              <a:lnSpc>
                <a:spcPct val="60000"/>
              </a:lnSpc>
              <a:spcBef>
                <a:spcPts val="1200"/>
              </a:spcBef>
              <a:spcAft>
                <a:spcPts val="0"/>
              </a:spcAft>
              <a:buSzPts val="2400"/>
              <a:buChar char="❏"/>
            </a:pPr>
            <a:r>
              <a:rPr lang="en-US" sz="2400" u="sng">
                <a:solidFill>
                  <a:schemeClr val="accent1"/>
                </a:solidFill>
                <a:hlinkClick r:id="rId3">
                  <a:extLst>
                    <a:ext uri="{A12FA001-AC4F-418D-AE19-62706E023703}">
                      <ahyp:hlinkClr val="tx"/>
                    </a:ext>
                  </a:extLst>
                </a:hlinkClick>
              </a:rPr>
              <a:t>Basit, Abdul &amp; Alvi, Muhammad Bux &amp; Alvi, Majdah &amp; Memon, Kashif &amp; Shah, Rehan &amp; Hassan Jaskani, Fawwad. (2020). ICC T20 Cricket World Cup 2020 Winner Prediction Using Machine Learning Techniques. 10.13140/RG.2.2.31021.72163. </a:t>
            </a:r>
            <a:endParaRPr sz="2400">
              <a:solidFill>
                <a:schemeClr val="accent1"/>
              </a:solidFill>
            </a:endParaRPr>
          </a:p>
          <a:p>
            <a:pPr indent="0" lvl="0" marL="457200" rtl="0" algn="l">
              <a:lnSpc>
                <a:spcPct val="60000"/>
              </a:lnSpc>
              <a:spcBef>
                <a:spcPts val="1200"/>
              </a:spcBef>
              <a:spcAft>
                <a:spcPts val="0"/>
              </a:spcAft>
              <a:buNone/>
            </a:pPr>
            <a:r>
              <a:t/>
            </a:r>
            <a:endParaRPr sz="2400">
              <a:solidFill>
                <a:schemeClr val="accent1"/>
              </a:solidFill>
            </a:endParaRPr>
          </a:p>
          <a:p>
            <a:pPr indent="-381000" lvl="0" marL="457200" rtl="0" algn="l">
              <a:lnSpc>
                <a:spcPct val="60000"/>
              </a:lnSpc>
              <a:spcBef>
                <a:spcPts val="1200"/>
              </a:spcBef>
              <a:spcAft>
                <a:spcPts val="0"/>
              </a:spcAft>
              <a:buSzPts val="2400"/>
              <a:buChar char="❏"/>
            </a:pPr>
            <a:r>
              <a:rPr lang="en-US" sz="2400" u="sng">
                <a:solidFill>
                  <a:schemeClr val="accent1"/>
                </a:solidFill>
                <a:hlinkClick r:id="rId4">
                  <a:extLst>
                    <a:ext uri="{A12FA001-AC4F-418D-AE19-62706E023703}">
                      <ahyp:hlinkClr val="tx"/>
                    </a:ext>
                  </a:extLst>
                </a:hlinkClick>
              </a:rPr>
              <a:t>Data Science Approach to predict the winning Fantasy Cricket Team Dream 11 Fantasy Sports - Sachin Kumar S, Prithvi H V, C. Nandini</a:t>
            </a:r>
            <a:endParaRPr sz="2400">
              <a:solidFill>
                <a:schemeClr val="accent1"/>
              </a:solidFill>
            </a:endParaRPr>
          </a:p>
          <a:p>
            <a:pPr indent="0" lvl="0" marL="457200" rtl="0" algn="l">
              <a:lnSpc>
                <a:spcPct val="60000"/>
              </a:lnSpc>
              <a:spcBef>
                <a:spcPts val="1200"/>
              </a:spcBef>
              <a:spcAft>
                <a:spcPts val="0"/>
              </a:spcAft>
              <a:buNone/>
            </a:pPr>
            <a:r>
              <a:t/>
            </a:r>
            <a:endParaRPr sz="2400">
              <a:solidFill>
                <a:schemeClr val="accent1"/>
              </a:solidFill>
            </a:endParaRPr>
          </a:p>
          <a:p>
            <a:pPr indent="-381000" lvl="0" marL="457200" rtl="0" algn="l">
              <a:lnSpc>
                <a:spcPct val="60000"/>
              </a:lnSpc>
              <a:spcBef>
                <a:spcPts val="1200"/>
              </a:spcBef>
              <a:spcAft>
                <a:spcPts val="0"/>
              </a:spcAft>
              <a:buClr>
                <a:schemeClr val="accent1"/>
              </a:buClr>
              <a:buSzPts val="2400"/>
              <a:buChar char="❏"/>
            </a:pPr>
            <a:r>
              <a:rPr lang="en-US" sz="2400" u="sng">
                <a:solidFill>
                  <a:schemeClr val="accent1"/>
                </a:solidFill>
              </a:rPr>
              <a:t>Passi, Kalpdrum &amp; Pandey, Niravkumar. (2018). Predicting Players' Performance in One Day International Cricket Matches Using Machine Learning. 111-126. 10.5121/csit.2018.80310. </a:t>
            </a:r>
            <a:endParaRPr sz="2400" u="sng">
              <a:solidFill>
                <a:schemeClr val="accent1"/>
              </a:solidFill>
            </a:endParaRPr>
          </a:p>
          <a:p>
            <a:pPr indent="0" lvl="0" marL="457200" rtl="0" algn="l">
              <a:lnSpc>
                <a:spcPct val="60000"/>
              </a:lnSpc>
              <a:spcBef>
                <a:spcPts val="1200"/>
              </a:spcBef>
              <a:spcAft>
                <a:spcPts val="0"/>
              </a:spcAft>
              <a:buNone/>
            </a:pPr>
            <a:r>
              <a:t/>
            </a:r>
            <a:endParaRPr sz="2400">
              <a:solidFill>
                <a:schemeClr val="accent1"/>
              </a:solidFill>
            </a:endParaRPr>
          </a:p>
          <a:p>
            <a:pPr indent="-381000" lvl="0" marL="457200" rtl="0" algn="l">
              <a:lnSpc>
                <a:spcPct val="60000"/>
              </a:lnSpc>
              <a:spcBef>
                <a:spcPts val="1200"/>
              </a:spcBef>
              <a:spcAft>
                <a:spcPts val="0"/>
              </a:spcAft>
              <a:buSzPts val="2400"/>
              <a:buChar char="❏"/>
            </a:pPr>
            <a:r>
              <a:rPr lang="en-US" sz="2400" u="sng">
                <a:solidFill>
                  <a:schemeClr val="accent1"/>
                </a:solidFill>
                <a:hlinkClick r:id="rId5">
                  <a:extLst>
                    <a:ext uri="{A12FA001-AC4F-418D-AE19-62706E023703}">
                      <ahyp:hlinkClr val="tx"/>
                    </a:ext>
                  </a:extLst>
                </a:hlinkClick>
              </a:rPr>
              <a:t>Dream11 Team Predictor with Python and Machine Learning | by Madhav Goswami | Analytics Vidhya | Medium</a:t>
            </a:r>
            <a:endParaRPr sz="24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57" name="Google Shape;257;p38"/>
          <p:cNvSpPr txBox="1"/>
          <p:nvPr>
            <p:ph idx="1" type="body"/>
          </p:nvPr>
        </p:nvSpPr>
        <p:spPr>
          <a:xfrm>
            <a:off x="755203" y="2159625"/>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t/>
            </a:r>
            <a:endParaRPr/>
          </a:p>
        </p:txBody>
      </p:sp>
      <p:pic>
        <p:nvPicPr>
          <p:cNvPr id="258" name="Google Shape;258;p38"/>
          <p:cNvPicPr preferRelativeResize="0"/>
          <p:nvPr/>
        </p:nvPicPr>
        <p:blipFill>
          <a:blip r:embed="rId3">
            <a:alphaModFix/>
          </a:blip>
          <a:stretch>
            <a:fillRect/>
          </a:stretch>
        </p:blipFill>
        <p:spPr>
          <a:xfrm>
            <a:off x="1855050" y="1714500"/>
            <a:ext cx="80581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Objectives</a:t>
            </a:r>
            <a:endParaRPr/>
          </a:p>
        </p:txBody>
      </p:sp>
      <p:sp>
        <p:nvSpPr>
          <p:cNvPr id="106" name="Google Shape;106;p15"/>
          <p:cNvSpPr txBox="1"/>
          <p:nvPr>
            <p:ph idx="1" type="body"/>
          </p:nvPr>
        </p:nvSpPr>
        <p:spPr>
          <a:xfrm>
            <a:off x="906200" y="2286000"/>
            <a:ext cx="9837900" cy="4023300"/>
          </a:xfrm>
          <a:prstGeom prst="rect">
            <a:avLst/>
          </a:prstGeom>
          <a:noFill/>
          <a:ln>
            <a:noFill/>
          </a:ln>
        </p:spPr>
        <p:txBody>
          <a:bodyPr anchorCtr="0" anchor="t" bIns="45700" lIns="45700" spcFirstLastPara="1" rIns="45700" wrap="square" tIns="45700">
            <a:noAutofit/>
          </a:bodyPr>
          <a:lstStyle/>
          <a:p>
            <a:pPr indent="-177800" lvl="0" marL="91440" rtl="0" algn="l">
              <a:lnSpc>
                <a:spcPct val="90000"/>
              </a:lnSpc>
              <a:spcBef>
                <a:spcPts val="0"/>
              </a:spcBef>
              <a:spcAft>
                <a:spcPts val="0"/>
              </a:spcAft>
              <a:buSzPts val="2800"/>
              <a:buChar char="❏"/>
            </a:pPr>
            <a:r>
              <a:rPr lang="en-US" sz="2800"/>
              <a:t>Developing a machine learning model for predicting a teams performance in a cricket match using historical data</a:t>
            </a:r>
            <a:endParaRPr sz="2800"/>
          </a:p>
          <a:p>
            <a:pPr indent="-177800" lvl="0" marL="91440" rtl="0" algn="l">
              <a:lnSpc>
                <a:spcPct val="90000"/>
              </a:lnSpc>
              <a:spcBef>
                <a:spcPts val="1400"/>
              </a:spcBef>
              <a:spcAft>
                <a:spcPts val="0"/>
              </a:spcAft>
              <a:buSzPts val="2800"/>
              <a:buChar char="❏"/>
            </a:pPr>
            <a:r>
              <a:rPr lang="en-US" sz="2800"/>
              <a:t>To optimize team selection and strategy based on predictive insights</a:t>
            </a:r>
            <a:endParaRPr sz="2800"/>
          </a:p>
          <a:p>
            <a:pPr indent="-177800" lvl="0" marL="91440" rtl="0" algn="l">
              <a:lnSpc>
                <a:spcPct val="90000"/>
              </a:lnSpc>
              <a:spcBef>
                <a:spcPts val="1400"/>
              </a:spcBef>
              <a:spcAft>
                <a:spcPts val="0"/>
              </a:spcAft>
              <a:buSzPts val="2800"/>
              <a:buChar char="❏"/>
            </a:pPr>
            <a:r>
              <a:rPr lang="en-US" sz="2800"/>
              <a:t>To provide valuable insights to coaches and team management</a:t>
            </a:r>
            <a:endParaRPr sz="2800"/>
          </a:p>
          <a:p>
            <a:pPr indent="-177800" lvl="0" marL="91440" rtl="0" algn="l">
              <a:lnSpc>
                <a:spcPct val="90000"/>
              </a:lnSpc>
              <a:spcBef>
                <a:spcPts val="1400"/>
              </a:spcBef>
              <a:spcAft>
                <a:spcPts val="0"/>
              </a:spcAft>
              <a:buSzPts val="2800"/>
              <a:buChar char="❏"/>
            </a:pPr>
            <a:r>
              <a:rPr lang="en-US" sz="2800"/>
              <a:t>To win in fantasy league apps.</a:t>
            </a:r>
            <a:endParaRPr sz="2800"/>
          </a:p>
          <a:p>
            <a:pPr indent="-177800" lvl="0" marL="91440" rtl="0" algn="l">
              <a:lnSpc>
                <a:spcPct val="90000"/>
              </a:lnSpc>
              <a:spcBef>
                <a:spcPts val="1400"/>
              </a:spcBef>
              <a:spcAft>
                <a:spcPts val="0"/>
              </a:spcAft>
              <a:buSzPts val="2800"/>
              <a:buChar char="❏"/>
            </a:pPr>
            <a:r>
              <a:rPr lang="en-US" sz="2800"/>
              <a:t>To create a model that would be able to predict the best combination of players.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Need of the project</a:t>
            </a:r>
            <a:endParaRPr/>
          </a:p>
        </p:txBody>
      </p:sp>
      <p:sp>
        <p:nvSpPr>
          <p:cNvPr id="112" name="Google Shape;112;p16"/>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p>
            <a:pPr indent="-177800" lvl="0" marL="91440" rtl="0" algn="l">
              <a:lnSpc>
                <a:spcPct val="90000"/>
              </a:lnSpc>
              <a:spcBef>
                <a:spcPts val="0"/>
              </a:spcBef>
              <a:spcAft>
                <a:spcPts val="0"/>
              </a:spcAft>
              <a:buSzPts val="2800"/>
              <a:buChar char="❑"/>
            </a:pPr>
            <a:r>
              <a:rPr lang="en-US" sz="2800">
                <a:solidFill>
                  <a:srgbClr val="100E07"/>
                </a:solidFill>
              </a:rPr>
              <a:t>Fantasy players</a:t>
            </a:r>
            <a:r>
              <a:rPr i="0" lang="en-US" sz="2800">
                <a:solidFill>
                  <a:srgbClr val="100E07"/>
                </a:solidFill>
              </a:rPr>
              <a:t> face challenges in team selection and strategy, as there is a lack of predictive models</a:t>
            </a:r>
            <a:r>
              <a:rPr lang="en-US" sz="2800">
                <a:solidFill>
                  <a:srgbClr val="100E07"/>
                </a:solidFill>
              </a:rPr>
              <a:t> for team selection keeping in view the statistics of the game.</a:t>
            </a:r>
            <a:endParaRPr sz="2800"/>
          </a:p>
          <a:p>
            <a:pPr indent="-177800" lvl="0" marL="91440" rtl="0" algn="l">
              <a:lnSpc>
                <a:spcPct val="90000"/>
              </a:lnSpc>
              <a:spcBef>
                <a:spcPts val="1400"/>
              </a:spcBef>
              <a:spcAft>
                <a:spcPts val="0"/>
              </a:spcAft>
              <a:buSzPts val="2800"/>
              <a:buChar char="❑"/>
            </a:pPr>
            <a:r>
              <a:rPr i="0" lang="en-US" sz="2800">
                <a:solidFill>
                  <a:srgbClr val="100E07"/>
                </a:solidFill>
              </a:rPr>
              <a:t>Desire to improve team performance and increase chances of winning</a:t>
            </a:r>
            <a:r>
              <a:rPr lang="en-US" sz="2800">
                <a:solidFill>
                  <a:srgbClr val="100E07"/>
                </a:solidFill>
              </a:rPr>
              <a:t> and the need for data driven decision making.</a:t>
            </a:r>
            <a:endParaRPr sz="2800"/>
          </a:p>
          <a:p>
            <a:pPr indent="-177800" lvl="0" marL="91440" rtl="0" algn="l">
              <a:lnSpc>
                <a:spcPct val="90000"/>
              </a:lnSpc>
              <a:spcBef>
                <a:spcPts val="1400"/>
              </a:spcBef>
              <a:spcAft>
                <a:spcPts val="0"/>
              </a:spcAft>
              <a:buSzPts val="2800"/>
              <a:buChar char="❑"/>
            </a:pPr>
            <a:r>
              <a:rPr i="0" lang="en-US" sz="2800">
                <a:solidFill>
                  <a:srgbClr val="100E07"/>
                </a:solidFill>
              </a:rPr>
              <a:t>Growing importance of analytics in sports.</a:t>
            </a:r>
            <a:endParaRPr sz="2800"/>
          </a:p>
          <a:p>
            <a:pPr indent="-177800" lvl="0" marL="91440" rtl="0" algn="l">
              <a:lnSpc>
                <a:spcPct val="90000"/>
              </a:lnSpc>
              <a:spcBef>
                <a:spcPts val="1400"/>
              </a:spcBef>
              <a:spcAft>
                <a:spcPts val="0"/>
              </a:spcAft>
              <a:buSzPts val="2800"/>
              <a:buChar char="❑"/>
            </a:pPr>
            <a:r>
              <a:rPr i="0" lang="en-US" sz="2800"/>
              <a:t>Emphasis on using technology for competitive advantage</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63150" y="155950"/>
            <a:ext cx="5295000" cy="514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4600"/>
              <a:t>Literature Survey</a:t>
            </a:r>
            <a:endParaRPr sz="4600"/>
          </a:p>
        </p:txBody>
      </p:sp>
      <p:sp>
        <p:nvSpPr>
          <p:cNvPr id="118" name="Google Shape;118;p17"/>
          <p:cNvSpPr txBox="1"/>
          <p:nvPr>
            <p:ph idx="1" type="body"/>
          </p:nvPr>
        </p:nvSpPr>
        <p:spPr>
          <a:xfrm>
            <a:off x="1024125" y="1720425"/>
            <a:ext cx="9720000" cy="4589100"/>
          </a:xfrm>
          <a:prstGeom prst="rect">
            <a:avLst/>
          </a:prstGeom>
        </p:spPr>
        <p:txBody>
          <a:bodyPr anchorCtr="0" anchor="t" bIns="45700" lIns="45700" spcFirstLastPara="1" rIns="45700" wrap="square" tIns="45700">
            <a:noAutofit/>
          </a:bodyPr>
          <a:lstStyle/>
          <a:p>
            <a:pPr indent="0" lvl="0" marL="45720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457200" rtl="0" algn="l">
              <a:spcBef>
                <a:spcPts val="1200"/>
              </a:spcBef>
              <a:spcAft>
                <a:spcPts val="0"/>
              </a:spcAft>
              <a:buNone/>
            </a:pPr>
            <a:r>
              <a:t/>
            </a:r>
            <a:endParaRPr sz="1800">
              <a:solidFill>
                <a:srgbClr val="242424"/>
              </a:solidFill>
              <a:highlight>
                <a:srgbClr val="FFFFFF"/>
              </a:highlight>
            </a:endParaRPr>
          </a:p>
          <a:p>
            <a:pPr indent="0" lvl="0" marL="45720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200"/>
              </a:spcAft>
              <a:buNone/>
            </a:pPr>
            <a:r>
              <a:t/>
            </a:r>
            <a:endParaRPr sz="1800"/>
          </a:p>
        </p:txBody>
      </p:sp>
      <p:graphicFrame>
        <p:nvGraphicFramePr>
          <p:cNvPr id="119" name="Google Shape;119;p17"/>
          <p:cNvGraphicFramePr/>
          <p:nvPr/>
        </p:nvGraphicFramePr>
        <p:xfrm>
          <a:off x="753525" y="824325"/>
          <a:ext cx="3000000" cy="3000000"/>
        </p:xfrm>
        <a:graphic>
          <a:graphicData uri="http://schemas.openxmlformats.org/drawingml/2006/table">
            <a:tbl>
              <a:tblPr>
                <a:noFill/>
                <a:tableStyleId>{7350D54F-C66A-4D5A-BD49-05A7C78BCAC5}</a:tableStyleId>
              </a:tblPr>
              <a:tblGrid>
                <a:gridCol w="3561650"/>
                <a:gridCol w="3561650"/>
                <a:gridCol w="3561650"/>
              </a:tblGrid>
              <a:tr h="717800">
                <a:tc>
                  <a:txBody>
                    <a:bodyPr/>
                    <a:lstStyle/>
                    <a:p>
                      <a:pPr indent="0" lvl="0" marL="0" rtl="0" algn="l">
                        <a:spcBef>
                          <a:spcPts val="0"/>
                        </a:spcBef>
                        <a:spcAft>
                          <a:spcPts val="0"/>
                        </a:spcAft>
                        <a:buNone/>
                      </a:pPr>
                      <a:r>
                        <a:rPr b="1" lang="en-US" sz="3100"/>
                        <a:t>Journal/Author</a:t>
                      </a:r>
                      <a:endParaRPr b="1" sz="3100"/>
                    </a:p>
                  </a:txBody>
                  <a:tcPr marT="91425" marB="91425" marR="91425" marL="91425"/>
                </a:tc>
                <a:tc>
                  <a:txBody>
                    <a:bodyPr/>
                    <a:lstStyle/>
                    <a:p>
                      <a:pPr indent="0" lvl="0" marL="0" rtl="0" algn="l">
                        <a:spcBef>
                          <a:spcPts val="0"/>
                        </a:spcBef>
                        <a:spcAft>
                          <a:spcPts val="0"/>
                        </a:spcAft>
                        <a:buNone/>
                      </a:pPr>
                      <a:r>
                        <a:rPr b="1" lang="en-US" sz="2800"/>
                        <a:t> Date of Publishing</a:t>
                      </a:r>
                      <a:endParaRPr b="1" sz="2800"/>
                    </a:p>
                  </a:txBody>
                  <a:tcPr marT="91425" marB="91425" marR="91425" marL="91425"/>
                </a:tc>
                <a:tc>
                  <a:txBody>
                    <a:bodyPr/>
                    <a:lstStyle/>
                    <a:p>
                      <a:pPr indent="0" lvl="0" marL="0" rtl="0" algn="l">
                        <a:spcBef>
                          <a:spcPts val="0"/>
                        </a:spcBef>
                        <a:spcAft>
                          <a:spcPts val="0"/>
                        </a:spcAft>
                        <a:buNone/>
                      </a:pPr>
                      <a:r>
                        <a:rPr b="1" lang="en-US" sz="2900"/>
                        <a:t>     Comments</a:t>
                      </a:r>
                      <a:endParaRPr b="1" sz="3800"/>
                    </a:p>
                  </a:txBody>
                  <a:tcPr marT="91425" marB="91425" marR="91425" marL="91425"/>
                </a:tc>
              </a:tr>
              <a:tr h="940900">
                <a:tc>
                  <a:txBody>
                    <a:bodyPr/>
                    <a:lstStyle/>
                    <a:p>
                      <a:pPr indent="0" lvl="0" marL="0" rtl="0" algn="l">
                        <a:spcBef>
                          <a:spcPts val="0"/>
                        </a:spcBef>
                        <a:spcAft>
                          <a:spcPts val="0"/>
                        </a:spcAft>
                        <a:buNone/>
                      </a:pPr>
                      <a:r>
                        <a:rPr lang="en-US" sz="1600"/>
                        <a:t>Batsmen performance prediction using regression models Gayatri Bhatambarekar, Swarnim Rai </a:t>
                      </a:r>
                      <a:endParaRPr sz="1600"/>
                    </a:p>
                  </a:txBody>
                  <a:tcPr marT="91425" marB="91425" marR="91425" marL="91425"/>
                </a:tc>
                <a:tc>
                  <a:txBody>
                    <a:bodyPr/>
                    <a:lstStyle/>
                    <a:p>
                      <a:pPr indent="0" lvl="0" marL="0" rtl="0" algn="ctr">
                        <a:spcBef>
                          <a:spcPts val="0"/>
                        </a:spcBef>
                        <a:spcAft>
                          <a:spcPts val="0"/>
                        </a:spcAft>
                        <a:buNone/>
                      </a:pPr>
                      <a:r>
                        <a:rPr lang="en-US" sz="2600"/>
                        <a:t>     </a:t>
                      </a:r>
                      <a:r>
                        <a:rPr b="1" lang="en-US" sz="1800"/>
                        <a:t>2022</a:t>
                      </a:r>
                      <a:endParaRPr b="1" sz="1800"/>
                    </a:p>
                  </a:txBody>
                  <a:tcPr marT="91425" marB="91425" marR="91425" marL="91425"/>
                </a:tc>
                <a:tc>
                  <a:txBody>
                    <a:bodyPr/>
                    <a:lstStyle/>
                    <a:p>
                      <a:pPr indent="0" lvl="0" marL="0" rtl="0" algn="l">
                        <a:spcBef>
                          <a:spcPts val="0"/>
                        </a:spcBef>
                        <a:spcAft>
                          <a:spcPts val="0"/>
                        </a:spcAft>
                        <a:buNone/>
                      </a:pPr>
                      <a:r>
                        <a:rPr lang="en-US" sz="1600"/>
                        <a:t>1.Dosen’t differentiate between different formats 2.has used random forest and SVM algorithm</a:t>
                      </a:r>
                      <a:endParaRPr sz="1600"/>
                    </a:p>
                  </a:txBody>
                  <a:tcPr marT="91425" marB="91425" marR="91425" marL="91425"/>
                </a:tc>
              </a:tr>
              <a:tr h="1202825">
                <a:tc>
                  <a:txBody>
                    <a:bodyPr/>
                    <a:lstStyle/>
                    <a:p>
                      <a:pPr indent="0" lvl="0" marL="0" rtl="0" algn="l">
                        <a:spcBef>
                          <a:spcPts val="0"/>
                        </a:spcBef>
                        <a:spcAft>
                          <a:spcPts val="0"/>
                        </a:spcAft>
                        <a:buNone/>
                      </a:pPr>
                      <a:r>
                        <a:rPr lang="en-US" sz="1600"/>
                        <a:t>Cricketer’s tournament-wise performance prediction and squad selection using machine learning and multiobjective optimization Devopriya Tirtho , Shafin Rahman, Md. Shahriar Mahbub </a:t>
                      </a:r>
                      <a:endParaRPr sz="1600"/>
                    </a:p>
                  </a:txBody>
                  <a:tcPr marT="91425" marB="91425" marR="91425" marL="91425"/>
                </a:tc>
                <a:tc>
                  <a:txBody>
                    <a:bodyPr/>
                    <a:lstStyle/>
                    <a:p>
                      <a:pPr indent="0" lvl="0" marL="0" rtl="0" algn="l">
                        <a:spcBef>
                          <a:spcPts val="0"/>
                        </a:spcBef>
                        <a:spcAft>
                          <a:spcPts val="0"/>
                        </a:spcAft>
                        <a:buNone/>
                      </a:pPr>
                      <a:r>
                        <a:rPr lang="en-US" sz="2700"/>
                        <a:t>    </a:t>
                      </a:r>
                      <a:endParaRPr sz="2700"/>
                    </a:p>
                    <a:p>
                      <a:pPr indent="0" lvl="0" marL="0" rtl="0" algn="ctr">
                        <a:spcBef>
                          <a:spcPts val="0"/>
                        </a:spcBef>
                        <a:spcAft>
                          <a:spcPts val="0"/>
                        </a:spcAft>
                        <a:buNone/>
                      </a:pPr>
                      <a:r>
                        <a:rPr lang="en-US" sz="2700"/>
                        <a:t>     </a:t>
                      </a:r>
                      <a:r>
                        <a:rPr b="1" lang="en-US" sz="1800"/>
                        <a:t>2022</a:t>
                      </a:r>
                      <a:endParaRPr b="1" sz="1800"/>
                    </a:p>
                  </a:txBody>
                  <a:tcPr marT="91425" marB="91425" marR="91425" marL="91425"/>
                </a:tc>
                <a:tc>
                  <a:txBody>
                    <a:bodyPr/>
                    <a:lstStyle/>
                    <a:p>
                      <a:pPr indent="0" lvl="0" marL="0" rtl="0" algn="l">
                        <a:spcBef>
                          <a:spcPts val="0"/>
                        </a:spcBef>
                        <a:spcAft>
                          <a:spcPts val="0"/>
                        </a:spcAft>
                        <a:buNone/>
                      </a:pPr>
                      <a:r>
                        <a:rPr lang="en-US" sz="1600"/>
                        <a:t>1.Has taken form, consistency and opposition factors into account. 2.Used linear regression, SVM ,random forest</a:t>
                      </a:r>
                      <a:endParaRPr sz="1600"/>
                    </a:p>
                  </a:txBody>
                  <a:tcPr marT="91425" marB="91425" marR="91425" marL="91425"/>
                </a:tc>
              </a:tr>
              <a:tr h="892400">
                <a:tc>
                  <a:txBody>
                    <a:bodyPr/>
                    <a:lstStyle/>
                    <a:p>
                      <a:pPr indent="0" lvl="0" marL="0" rtl="0" algn="l">
                        <a:spcBef>
                          <a:spcPts val="0"/>
                        </a:spcBef>
                        <a:spcAft>
                          <a:spcPts val="0"/>
                        </a:spcAft>
                        <a:buNone/>
                      </a:pPr>
                      <a:r>
                        <a:rPr lang="en-US" sz="1600"/>
                        <a:t>Cricket Match Analytics Using the Big Data Approach MazharJaved Awan, Syed Arbaz Haider Gilani</a:t>
                      </a:r>
                      <a:endParaRPr sz="1600"/>
                    </a:p>
                  </a:txBody>
                  <a:tcPr marT="91425" marB="91425" marR="91425" marL="91425"/>
                </a:tc>
                <a:tc>
                  <a:txBody>
                    <a:bodyPr/>
                    <a:lstStyle/>
                    <a:p>
                      <a:pPr indent="0" lvl="0" marL="0" rtl="0" algn="ctr">
                        <a:spcBef>
                          <a:spcPts val="0"/>
                        </a:spcBef>
                        <a:spcAft>
                          <a:spcPts val="0"/>
                        </a:spcAft>
                        <a:buNone/>
                      </a:pPr>
                      <a:r>
                        <a:rPr lang="en-US" sz="2400"/>
                        <a:t>      </a:t>
                      </a:r>
                      <a:r>
                        <a:rPr b="1" lang="en-US" sz="1800"/>
                        <a:t>2021</a:t>
                      </a:r>
                      <a:endParaRPr b="1" sz="1800"/>
                    </a:p>
                  </a:txBody>
                  <a:tcPr marT="91425" marB="91425" marR="91425" marL="91425"/>
                </a:tc>
                <a:tc>
                  <a:txBody>
                    <a:bodyPr/>
                    <a:lstStyle/>
                    <a:p>
                      <a:pPr indent="0" lvl="0" marL="0" rtl="0" algn="l">
                        <a:spcBef>
                          <a:spcPts val="0"/>
                        </a:spcBef>
                        <a:spcAft>
                          <a:spcPts val="0"/>
                        </a:spcAft>
                        <a:buNone/>
                      </a:pPr>
                      <a:r>
                        <a:rPr lang="en-US" sz="1600"/>
                        <a:t>Used for analytics and score prediction not for team selection</a:t>
                      </a:r>
                      <a:endParaRPr sz="1600"/>
                    </a:p>
                  </a:txBody>
                  <a:tcPr marT="91425" marB="91425" marR="91425" marL="91425"/>
                </a:tc>
              </a:tr>
              <a:tr h="1226575">
                <a:tc>
                  <a:txBody>
                    <a:bodyPr/>
                    <a:lstStyle/>
                    <a:p>
                      <a:pPr indent="0" lvl="0" marL="0" rtl="0" algn="l">
                        <a:spcBef>
                          <a:spcPts val="0"/>
                        </a:spcBef>
                        <a:spcAft>
                          <a:spcPts val="0"/>
                        </a:spcAft>
                        <a:buNone/>
                      </a:pPr>
                      <a:r>
                        <a:rPr lang="en-US" sz="1600"/>
                        <a:t>DATA SCIENCE APPROACH TO PREDICT THE WINNING FANTASY CRICKET TEAM—DREAM 11 FANTASY SPORTS Sachin Kumar S , Prithvi H V [2] , C. Nandini [3]</a:t>
                      </a:r>
                      <a:endParaRPr sz="1600"/>
                    </a:p>
                  </a:txBody>
                  <a:tcPr marT="91425" marB="91425" marR="91425" marL="91425"/>
                </a:tc>
                <a:tc>
                  <a:txBody>
                    <a:bodyPr/>
                    <a:lstStyle/>
                    <a:p>
                      <a:pPr indent="0" lvl="0" marL="0" rtl="0" algn="ctr">
                        <a:spcBef>
                          <a:spcPts val="0"/>
                        </a:spcBef>
                        <a:spcAft>
                          <a:spcPts val="0"/>
                        </a:spcAft>
                        <a:buNone/>
                      </a:pPr>
                      <a:r>
                        <a:rPr lang="en-US"/>
                        <a:t>       </a:t>
                      </a:r>
                      <a:endParaRPr/>
                    </a:p>
                    <a:p>
                      <a:pPr indent="0" lvl="0" marL="0" rtl="0" algn="ctr">
                        <a:spcBef>
                          <a:spcPts val="0"/>
                        </a:spcBef>
                        <a:spcAft>
                          <a:spcPts val="0"/>
                        </a:spcAft>
                        <a:buNone/>
                      </a:pPr>
                      <a:r>
                        <a:rPr lang="en-US" sz="2600"/>
                        <a:t>     </a:t>
                      </a:r>
                      <a:r>
                        <a:rPr b="1" lang="en-US" sz="1800"/>
                        <a:t>2020</a:t>
                      </a:r>
                      <a:endParaRPr b="1" sz="1800"/>
                    </a:p>
                  </a:txBody>
                  <a:tcPr marT="91425" marB="91425" marR="91425" marL="91425"/>
                </a:tc>
                <a:tc>
                  <a:txBody>
                    <a:bodyPr/>
                    <a:lstStyle/>
                    <a:p>
                      <a:pPr indent="0" lvl="0" marL="0" rtl="0" algn="l">
                        <a:spcBef>
                          <a:spcPts val="0"/>
                        </a:spcBef>
                        <a:spcAft>
                          <a:spcPts val="0"/>
                        </a:spcAft>
                        <a:buNone/>
                      </a:pPr>
                      <a:r>
                        <a:rPr lang="en-US" sz="1600"/>
                        <a:t>Used multi output regression algorithm which is not very accurate </a:t>
                      </a:r>
                      <a:endParaRPr sz="16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125" name="Google Shape;125;p18"/>
          <p:cNvSpPr txBox="1"/>
          <p:nvPr>
            <p:ph idx="1" type="body"/>
          </p:nvPr>
        </p:nvSpPr>
        <p:spPr>
          <a:xfrm>
            <a:off x="1024128" y="2286000"/>
            <a:ext cx="9720000" cy="4023300"/>
          </a:xfrm>
          <a:prstGeom prst="rect">
            <a:avLst/>
          </a:prstGeom>
        </p:spPr>
        <p:txBody>
          <a:bodyPr anchorCtr="0" anchor="t" bIns="45700" lIns="45700" spcFirstLastPara="1" rIns="45700" wrap="square" tIns="45700">
            <a:normAutofit fontScale="92500" lnSpcReduction="20000"/>
          </a:bodyPr>
          <a:lstStyle/>
          <a:p>
            <a:pPr indent="0" lvl="0" marL="457200" rtl="0" algn="l">
              <a:spcBef>
                <a:spcPts val="1200"/>
              </a:spcBef>
              <a:spcAft>
                <a:spcPts val="0"/>
              </a:spcAft>
              <a:buNone/>
            </a:pPr>
            <a:r>
              <a:rPr lang="en-US" sz="2800"/>
              <a:t>The methodology of the project is </a:t>
            </a:r>
            <a:r>
              <a:rPr lang="en-US" sz="2800"/>
              <a:t>divided</a:t>
            </a:r>
            <a:r>
              <a:rPr lang="en-US" sz="2800"/>
              <a:t> into 3 sub modules</a:t>
            </a:r>
            <a:endParaRPr sz="2800"/>
          </a:p>
          <a:p>
            <a:pPr indent="-393065" lvl="0" marL="457200" rtl="0" algn="l">
              <a:spcBef>
                <a:spcPts val="1200"/>
              </a:spcBef>
              <a:spcAft>
                <a:spcPts val="0"/>
              </a:spcAft>
              <a:buSzPct val="100000"/>
              <a:buAutoNum type="arabicPeriod"/>
            </a:pPr>
            <a:r>
              <a:rPr lang="en-US" sz="2800"/>
              <a:t>Data collection and analysis:</a:t>
            </a:r>
            <a:br>
              <a:rPr lang="en-US" sz="2800"/>
            </a:br>
            <a:r>
              <a:rPr lang="en-US" sz="2800"/>
              <a:t>scraping ball by ball data from the internet.</a:t>
            </a:r>
            <a:br>
              <a:rPr lang="en-US" sz="2800"/>
            </a:br>
            <a:r>
              <a:rPr lang="en-US" sz="2800"/>
              <a:t>formatting</a:t>
            </a:r>
            <a:r>
              <a:rPr lang="en-US" sz="2800"/>
              <a:t> the data into usable form.</a:t>
            </a:r>
            <a:endParaRPr sz="2800"/>
          </a:p>
          <a:p>
            <a:pPr indent="-393065" lvl="0" marL="457200" rtl="0" algn="l">
              <a:spcBef>
                <a:spcPts val="0"/>
              </a:spcBef>
              <a:spcAft>
                <a:spcPts val="0"/>
              </a:spcAft>
              <a:buSzPct val="100000"/>
              <a:buAutoNum type="arabicPeriod"/>
            </a:pPr>
            <a:r>
              <a:rPr lang="en-US" sz="2800"/>
              <a:t>Data transformation and </a:t>
            </a:r>
            <a:r>
              <a:rPr lang="en-US" sz="2800"/>
              <a:t>feature engineering:</a:t>
            </a:r>
            <a:br>
              <a:rPr lang="en-US" sz="2800"/>
            </a:br>
            <a:r>
              <a:rPr lang="en-US" sz="2800"/>
              <a:t>transforming the data into appropriate Formats  and adding additional categories to predict scores more easily.</a:t>
            </a:r>
            <a:endParaRPr sz="2800"/>
          </a:p>
          <a:p>
            <a:pPr indent="-393065" lvl="0" marL="457200" rtl="0" algn="l">
              <a:spcBef>
                <a:spcPts val="0"/>
              </a:spcBef>
              <a:spcAft>
                <a:spcPts val="0"/>
              </a:spcAft>
              <a:buSzPct val="100000"/>
              <a:buAutoNum type="arabicPeriod"/>
            </a:pPr>
            <a:r>
              <a:rPr lang="en-US" sz="2800"/>
              <a:t>Prediction of values and selection of team:</a:t>
            </a:r>
            <a:br>
              <a:rPr lang="en-US" sz="2800"/>
            </a:br>
            <a:r>
              <a:rPr lang="en-US" sz="2800"/>
              <a:t>Comparing various Classification and regression algorithms and selecting the best one for prediction.Choosing the best players on the basis of predicted values using Flask and vanilla HTML and CSS for building application for deployment.</a:t>
            </a:r>
            <a:br>
              <a:rPr lang="en-US" sz="2800"/>
            </a:b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024125" y="585223"/>
            <a:ext cx="9720000" cy="124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Flow of process</a:t>
            </a:r>
            <a:endParaRPr/>
          </a:p>
        </p:txBody>
      </p:sp>
      <p:sp>
        <p:nvSpPr>
          <p:cNvPr id="131" name="Google Shape;131;p19"/>
          <p:cNvSpPr txBox="1"/>
          <p:nvPr>
            <p:ph idx="1" type="body"/>
          </p:nvPr>
        </p:nvSpPr>
        <p:spPr>
          <a:xfrm>
            <a:off x="1024125" y="2286000"/>
            <a:ext cx="83427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200"/>
              </a:spcAft>
              <a:buNone/>
            </a:pPr>
            <a:r>
              <a:rPr lang="en-US" sz="2800"/>
              <a:t> </a:t>
            </a:r>
            <a:endParaRPr sz="2800"/>
          </a:p>
        </p:txBody>
      </p:sp>
      <p:pic>
        <p:nvPicPr>
          <p:cNvPr id="132" name="Google Shape;132;p19"/>
          <p:cNvPicPr preferRelativeResize="0"/>
          <p:nvPr/>
        </p:nvPicPr>
        <p:blipFill>
          <a:blip r:embed="rId3">
            <a:alphaModFix/>
          </a:blip>
          <a:stretch>
            <a:fillRect/>
          </a:stretch>
        </p:blipFill>
        <p:spPr>
          <a:xfrm>
            <a:off x="1402375" y="2080850"/>
            <a:ext cx="7964375" cy="377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Data collection &amp; Preprocessing</a:t>
            </a:r>
            <a:endParaRPr/>
          </a:p>
        </p:txBody>
      </p:sp>
      <p:sp>
        <p:nvSpPr>
          <p:cNvPr id="138" name="Google Shape;138;p20"/>
          <p:cNvSpPr txBox="1"/>
          <p:nvPr>
            <p:ph idx="1" type="body"/>
          </p:nvPr>
        </p:nvSpPr>
        <p:spPr>
          <a:xfrm>
            <a:off x="1024125" y="2286000"/>
            <a:ext cx="9720000" cy="4763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None/>
            </a:pPr>
            <a:r>
              <a:t/>
            </a:r>
            <a:endParaRPr sz="2400"/>
          </a:p>
          <a:p>
            <a:pPr indent="-177800" lvl="0" marL="91440" rtl="0" algn="l">
              <a:lnSpc>
                <a:spcPct val="90000"/>
              </a:lnSpc>
              <a:spcBef>
                <a:spcPts val="0"/>
              </a:spcBef>
              <a:spcAft>
                <a:spcPts val="0"/>
              </a:spcAft>
              <a:buSzPts val="2800"/>
              <a:buChar char="❑"/>
            </a:pPr>
            <a:r>
              <a:rPr lang="en-US" sz="2800"/>
              <a:t>For d</a:t>
            </a:r>
            <a:r>
              <a:rPr lang="en-US" sz="2800"/>
              <a:t>ata scraping, we identified reliable data source at cricsheet.org where we got dataset of 1200 IPL matches of past two decades. </a:t>
            </a:r>
            <a:endParaRPr sz="2800"/>
          </a:p>
          <a:p>
            <a:pPr indent="-177800" lvl="0" marL="91440" rtl="0" algn="l">
              <a:lnSpc>
                <a:spcPct val="90000"/>
              </a:lnSpc>
              <a:spcBef>
                <a:spcPts val="1400"/>
              </a:spcBef>
              <a:spcAft>
                <a:spcPts val="0"/>
              </a:spcAft>
              <a:buSzPts val="2800"/>
              <a:buChar char="❑"/>
            </a:pPr>
            <a:r>
              <a:rPr i="0" lang="en-US" sz="2800">
                <a:solidFill>
                  <a:srgbClr val="242424"/>
                </a:solidFill>
              </a:rPr>
              <a:t>To prepare data, for each match, each player’s batting, bowling, fielding(upto some extent) statistics were captured in the ball per ball data. Batsmen summary, bowler summary, and player’s role based on balls played, balls bowled are decided and stored, which can be further used to translate into dream11 points earned by each player.</a:t>
            </a:r>
            <a:endParaRPr i="0" sz="2800">
              <a:solidFill>
                <a:srgbClr val="242424"/>
              </a:solidFill>
            </a:endParaRPr>
          </a:p>
          <a:p>
            <a:pPr indent="0" lvl="0" marL="91440" rtl="0" algn="l">
              <a:lnSpc>
                <a:spcPct val="90000"/>
              </a:lnSpc>
              <a:spcBef>
                <a:spcPts val="1400"/>
              </a:spcBef>
              <a:spcAft>
                <a:spcPts val="0"/>
              </a:spcAft>
              <a:buNone/>
            </a:pPr>
            <a:r>
              <a:t/>
            </a:r>
            <a:endParaRPr sz="2400">
              <a:solidFill>
                <a:srgbClr val="2424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024125" y="619900"/>
            <a:ext cx="9720000" cy="12093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Feature Engineering</a:t>
            </a:r>
            <a:endParaRPr/>
          </a:p>
        </p:txBody>
      </p:sp>
      <p:sp>
        <p:nvSpPr>
          <p:cNvPr id="144" name="Google Shape;144;p21"/>
          <p:cNvSpPr txBox="1"/>
          <p:nvPr>
            <p:ph idx="1" type="body"/>
          </p:nvPr>
        </p:nvSpPr>
        <p:spPr>
          <a:xfrm>
            <a:off x="1024125" y="1962100"/>
            <a:ext cx="10541700" cy="2098200"/>
          </a:xfrm>
          <a:prstGeom prst="rect">
            <a:avLst/>
          </a:prstGeom>
          <a:noFill/>
          <a:ln>
            <a:noFill/>
          </a:ln>
        </p:spPr>
        <p:txBody>
          <a:bodyPr anchorCtr="0" anchor="t" bIns="45700" lIns="45700" spcFirstLastPara="1" rIns="45700" wrap="square" tIns="45700">
            <a:normAutofit/>
          </a:bodyPr>
          <a:lstStyle/>
          <a:p>
            <a:pPr indent="-342900" lvl="0" marL="457200" rtl="0" algn="l">
              <a:lnSpc>
                <a:spcPct val="80000"/>
              </a:lnSpc>
              <a:spcBef>
                <a:spcPts val="0"/>
              </a:spcBef>
              <a:spcAft>
                <a:spcPts val="0"/>
              </a:spcAft>
              <a:buSzPts val="1800"/>
              <a:buChar char="❏"/>
            </a:pPr>
            <a:r>
              <a:rPr lang="en-US"/>
              <a:t>features like 50s, 100s, duck outs, Cumulative strike rate, 4 wicket, 5 wicket, Cumulative Economy, Moving average, and Dream 11 scores for the players in the datasets Batsman and bowlers. All these newly engineered features were added to the datasets .</a:t>
            </a:r>
            <a:endParaRPr/>
          </a:p>
          <a:p>
            <a:pPr indent="-342900" lvl="0" marL="457200" rtl="0" algn="l">
              <a:lnSpc>
                <a:spcPct val="80000"/>
              </a:lnSpc>
              <a:spcBef>
                <a:spcPts val="0"/>
              </a:spcBef>
              <a:spcAft>
                <a:spcPts val="0"/>
              </a:spcAft>
              <a:buSzPts val="1800"/>
              <a:buChar char="❏"/>
            </a:pPr>
            <a:r>
              <a:rPr lang="en-US"/>
              <a:t>Other Features such as </a:t>
            </a:r>
            <a:r>
              <a:rPr lang="en-US"/>
              <a:t>average</a:t>
            </a:r>
            <a:r>
              <a:rPr lang="en-US"/>
              <a:t> against opponents,specific bowlers and match venue records were also calculated to include Form and </a:t>
            </a:r>
            <a:r>
              <a:rPr lang="en-US"/>
              <a:t>conditions</a:t>
            </a:r>
            <a:r>
              <a:rPr lang="en-US"/>
              <a:t> factors, using Yorkpy python library.</a:t>
            </a:r>
            <a:endParaRPr/>
          </a:p>
        </p:txBody>
      </p:sp>
      <p:pic>
        <p:nvPicPr>
          <p:cNvPr id="145" name="Google Shape;145;p21"/>
          <p:cNvPicPr preferRelativeResize="0"/>
          <p:nvPr/>
        </p:nvPicPr>
        <p:blipFill>
          <a:blip r:embed="rId3">
            <a:alphaModFix/>
          </a:blip>
          <a:stretch>
            <a:fillRect/>
          </a:stretch>
        </p:blipFill>
        <p:spPr>
          <a:xfrm>
            <a:off x="408225" y="3950050"/>
            <a:ext cx="11509375" cy="285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