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9" r:id="rId4"/>
    <p:sldId id="295" r:id="rId5"/>
    <p:sldId id="273" r:id="rId6"/>
    <p:sldId id="258" r:id="rId7"/>
    <p:sldId id="296" r:id="rId8"/>
    <p:sldId id="297" r:id="rId9"/>
    <p:sldId id="300" r:id="rId10"/>
    <p:sldId id="298" r:id="rId11"/>
    <p:sldId id="299" r:id="rId12"/>
    <p:sldId id="293" r:id="rId13"/>
    <p:sldId id="294" r:id="rId14"/>
    <p:sldId id="292" r:id="rId15"/>
    <p:sldId id="291" r:id="rId16"/>
    <p:sldId id="290" r:id="rId17"/>
    <p:sldId id="284" r:id="rId18"/>
  </p:sldIdLst>
  <p:sldSz cx="12192000" cy="6858000"/>
  <p:notesSz cx="6858000" cy="9144000"/>
  <p:embeddedFontLst>
    <p:embeddedFont>
      <p:font typeface="Lobster" charset="0"/>
      <p:regular r:id="rId20"/>
    </p:embeddedFont>
    <p:embeddedFont>
      <p:font typeface="Wingdings 3" pitchFamily="18" charset="2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Century Gothic" pitchFamily="34" charset="0"/>
      <p:regular r:id="rId26"/>
      <p:bold r:id="rId27"/>
      <p:italic r:id="rId28"/>
      <p:boldItalic r:id="rId29"/>
    </p:embeddedFont>
    <p:embeddedFont>
      <p:font typeface="Cambria" pitchFamily="18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6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909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7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a8554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a8554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64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a85543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a85543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8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8238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641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790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193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633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37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4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3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7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5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094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02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DV3Z1KCBvo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ta-labs.i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89F4EB-55A0-40AC-983C-1374FB17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289" y="-157514"/>
            <a:ext cx="6410633" cy="19263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 PROJECT</a:t>
            </a:r>
            <a:r>
              <a:rPr lang="en-I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SHOPIFY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C73B54C5-1339-486A-A2C3-E3C5F2716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7040" y="4267200"/>
            <a:ext cx="2533114" cy="2590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81DF35A-CF6C-4BEA-BFCA-8C2FCB183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308178"/>
            <a:ext cx="3718563" cy="3607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A0BE7-E369-4231-BA63-AFE9EE8C22D1}"/>
              </a:ext>
            </a:extLst>
          </p:cNvPr>
          <p:cNvSpPr txBox="1"/>
          <p:nvPr/>
        </p:nvSpPr>
        <p:spPr>
          <a:xfrm>
            <a:off x="850007" y="4507606"/>
            <a:ext cx="2691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GLA University</a:t>
            </a:r>
          </a:p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Mathura-281406,INDIA</a:t>
            </a:r>
          </a:p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2021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038AD5-3D60-4B4F-AD41-F4FF259AFC00}"/>
              </a:ext>
            </a:extLst>
          </p:cNvPr>
          <p:cNvSpPr txBox="1"/>
          <p:nvPr/>
        </p:nvSpPr>
        <p:spPr>
          <a:xfrm>
            <a:off x="8549161" y="4839710"/>
            <a:ext cx="2352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ARYAN SAXENA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ARYAN GARG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RITIK GOYAL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Cart IS Empty</a:t>
            </a:r>
            <a:endParaRPr lang="en-US" u="sng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8" y="1418684"/>
            <a:ext cx="8615966" cy="48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Add Product </a:t>
            </a:r>
            <a:endParaRPr lang="en-US" u="sng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1305598"/>
            <a:ext cx="9002332" cy="50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u="sng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287888"/>
            <a:ext cx="9457425" cy="4960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can  help increase Profits .it can Increase sales  Decrease costs.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Increase flexibility and ease of shopping for customer.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help In low  operational Cost  means  we can deploy our  website on any platform like Heroku, Firebase , Aws in low cost.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  can  Purchase any Product from Single place in Reasonable Price  and  get their product in  within 7 days.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 can  return the Product  in 7 days return policy.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u="sng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378040"/>
            <a:ext cx="9431667" cy="487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Biggest Disadvantage is it is Internet Driven .No body can access this website without  internet connection.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customer cannot touch or feel the Product.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Customer has to wait for the Delivery of Product.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the reviews can created the manually  to lure the customer to buy the Product with wrong Intention of selling.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7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u="sng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8" y="1403798"/>
            <a:ext cx="9444546" cy="48446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Add the Online Payment Mode for user  in this website.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 Make this Website on Multiple vendor basis So that multiple vendor can open their shops on this website and sell their product in reasonable price.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store the data in Mongo DB later 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 add the recommendation  system  in this website  means  website will recommend the product which has a high sell in last few days.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u="sng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8" y="1493950"/>
            <a:ext cx="9328636" cy="4754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accent1"/>
                </a:solidFill>
                <a:latin typeface="+mn-lt"/>
                <a:cs typeface="Times New Roman" pitchFamily="18" charset="0"/>
                <a:hlinkClick r:id="rId2"/>
              </a:rPr>
              <a:t>https</a:t>
            </a:r>
            <a:r>
              <a:rPr lang="en-US" dirty="0" smtClean="0">
                <a:solidFill>
                  <a:schemeClr val="accent1"/>
                </a:solidFill>
                <a:latin typeface="+mn-lt"/>
                <a:cs typeface="Times New Roman" pitchFamily="18" charset="0"/>
                <a:hlinkClick r:id="rId2"/>
              </a:rPr>
              <a:t>://reactjs.org/docs/getting-started.html</a:t>
            </a:r>
            <a:endParaRPr lang="en-US" dirty="0" smtClean="0">
              <a:solidFill>
                <a:schemeClr val="accent1"/>
              </a:solidFill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accent1"/>
                </a:solidFill>
                <a:hlinkClick r:id="rId3"/>
              </a:rPr>
              <a:t>www.youtube.com/watch?v=RDV3Z1KCBvo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hlinkClick r:id="rId4"/>
              </a:rPr>
              <a:t>https://www.beta-labs.in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/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1442434"/>
            <a:ext cx="9367273" cy="48059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nternet has opened so many opportunities  for  doing business online, and E-commerce is one of the best fit in this scenario.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only does it require low requirement but also it actually is a type of business that does not require full time commitment of Product.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best strategy to capture the market in less time and sell product the in anywhere in the corner of our world.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user do not want to order any product then he/she can leave the website .there is not any compulsion to purchase any  Product.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use Firebase for authentication and  firebase cloud store for store the order and products and React for UI of this website.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3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1D03B1E-CBC4-407E-BECB-28D2A0FD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93"/>
            <a:ext cx="10515600" cy="5595457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 smtClean="0"/>
              <a:t> </a:t>
            </a:r>
            <a:r>
              <a:rPr lang="en-US" b="1" dirty="0"/>
              <a:t>THANK</a:t>
            </a:r>
            <a:r>
              <a:rPr lang="en-US" dirty="0"/>
              <a:t> </a:t>
            </a:r>
            <a:r>
              <a:rPr lang="en-US" b="1" dirty="0"/>
              <a:t>YOU.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97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099429" y="1530991"/>
            <a:ext cx="10066554" cy="4637989"/>
          </a:xfrm>
          <a:prstGeom prst="rect">
            <a:avLst/>
          </a:prstGeom>
          <a:effectLst>
            <a:outerShdw blurRad="342900" dist="114300" dir="72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+mj-lt"/>
              <a:buAutoNum type="arabicPeriod"/>
            </a:pP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Shopify </a:t>
            </a:r>
            <a:r>
              <a:rPr lang="en-GB" sz="20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is  </a:t>
            </a:r>
            <a:r>
              <a:rPr lang="en-GB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en-GB" sz="20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n </a:t>
            </a:r>
            <a:r>
              <a:rPr lang="en-GB" sz="20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E-commerce Website For Purchasing 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Daily Products </a:t>
            </a:r>
            <a:r>
              <a:rPr lang="en-GB" sz="20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0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  <a:sym typeface="Lobster"/>
              </a:rPr>
              <a:t>Made To Bring Traditional Home Business To Online Mode</a:t>
            </a:r>
            <a:r>
              <a:rPr lang="en-IN" sz="20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  <a:sym typeface="Lobster"/>
              </a:rPr>
              <a:t>.</a:t>
            </a:r>
            <a:endParaRPr lang="en-IN" sz="20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  <a:sym typeface="Lobster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+mj-lt"/>
              <a:buAutoNum type="arabicPeriod"/>
            </a:pPr>
            <a:endParaRPr lang="en-I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Lobster"/>
              <a:cs typeface="Lobster"/>
              <a:sym typeface="Lobster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+mj-lt"/>
              <a:buAutoNum type="arabicPeriod"/>
            </a:pPr>
            <a:r>
              <a:rPr lang="en-GB" sz="20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</a:t>
            </a:r>
            <a:r>
              <a:rPr lang="en-GB" sz="20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Customer  </a:t>
            </a:r>
            <a:r>
              <a:rPr lang="en-GB" sz="20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Can </a:t>
            </a:r>
            <a:r>
              <a:rPr lang="en-GB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Select </a:t>
            </a:r>
            <a:r>
              <a:rPr lang="en-GB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Any Product  like </a:t>
            </a:r>
            <a:r>
              <a:rPr lang="en-GB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electronics , Women </a:t>
            </a:r>
            <a:r>
              <a:rPr lang="en-GB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tyle Products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GB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 Style Products ,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Quantity of each Product </a:t>
            </a:r>
            <a:r>
              <a:rPr lang="en-GB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According To Their Need In 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 to Cart Section</a:t>
            </a:r>
            <a:r>
              <a:rPr lang="en-GB" sz="20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GB" sz="2000" b="1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+mj-lt"/>
              <a:buAutoNum type="arabicPeriod"/>
            </a:pPr>
            <a:endParaRPr lang="en-I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  <a:sym typeface="Lobster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+mj-lt"/>
              <a:buAutoNum type="arabicPeriod"/>
            </a:pPr>
            <a:r>
              <a:rPr lang="en-GB" sz="20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Users Need To Authenticate Themselves Before Accessing The Application Using Firebase Authentication Services.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+mj-lt"/>
              <a:buAutoNum type="arabicPeriod"/>
            </a:pP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+mj-lt"/>
              <a:buAutoNum type="arabicPeriod"/>
            </a:pPr>
            <a:r>
              <a:rPr lang="en-GB" sz="20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Application Will Show 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Ring 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20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20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Notification When Client </a:t>
            </a: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 the Product ,Remove the Product </a:t>
            </a:r>
            <a:r>
              <a:rPr lang="en-GB" sz="2000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2000" b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From The Cart</a:t>
            </a:r>
            <a:r>
              <a:rPr lang="en-GB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+mj-lt"/>
              <a:buAutoNum type="arabicPeriod"/>
            </a:pP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+mj-lt"/>
              <a:buAutoNum type="arabicPeriod"/>
            </a:pPr>
            <a:r>
              <a:rPr lang="en-GB" b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 consists of Mainly Four  Modules  such as  Home, Cart, Checkout Page, Login Page</a:t>
            </a:r>
            <a:r>
              <a:rPr lang="en-GB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obster"/>
              <a:buChar char="●"/>
            </a:pPr>
            <a:endParaRPr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Lobster"/>
              <a:cs typeface="Lobster"/>
              <a:sym typeface="Lobster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BEB6312-6761-49E3-BAEC-6D439D39AD2F}"/>
              </a:ext>
            </a:extLst>
          </p:cNvPr>
          <p:cNvSpPr txBox="1">
            <a:spLocks/>
          </p:cNvSpPr>
          <p:nvPr/>
        </p:nvSpPr>
        <p:spPr>
          <a:xfrm>
            <a:off x="4302025" y="310206"/>
            <a:ext cx="3892062" cy="68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4096" y="476518"/>
            <a:ext cx="9362941" cy="624625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 is  Direct Selling  Online Website  from Company to Customer (B2C).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 is single vendor online Farm. There is no multiple vendor online website like Amazon, Meso  etc.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 our data on Cloud Fire store.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 can Add the Product on Home Screen , Remove the Product and Admin can Remove the Product Of the user when the Product is unavailable.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Deploy this project on Firebase.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can Add the Multiple products check the Subtotal of all Products on the Top right Most box.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When user  remove the Product Subtotal will decrease </a:t>
            </a:r>
            <a:r>
              <a:rPr lang="en-US" b="1" dirty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simultaneously.</a:t>
            </a: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Only Offline Payment Mode is available. Admin can see the Products what the user added and then Admin will shipped the product where user wants to.</a:t>
            </a:r>
          </a:p>
          <a:p>
            <a:pPr marL="0" indent="0">
              <a:lnSpc>
                <a:spcPct val="150000"/>
              </a:lnSpc>
              <a:buClr>
                <a:srgbClr val="FFFF00"/>
              </a:buClr>
              <a:buSzPct val="140000"/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FFFF00"/>
              </a:buClr>
              <a:buSzPct val="140000"/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FFFF00"/>
              </a:buClr>
              <a:buSzPct val="140000"/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FFFF00"/>
              </a:buClr>
              <a:buSzPct val="140000"/>
              <a:buFont typeface="+mj-lt"/>
              <a:buAutoNum type="arabicPeriod" startAt="6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7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31" y="1313645"/>
            <a:ext cx="6083174" cy="4934755"/>
          </a:xfrm>
        </p:spPr>
      </p:pic>
    </p:spTree>
    <p:extLst>
      <p:ext uri="{BB962C8B-B14F-4D97-AF65-F5344CB8AC3E}">
        <p14:creationId xmlns:p14="http://schemas.microsoft.com/office/powerpoint/2010/main" val="18671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4667-95E1-42B9-AFA5-FA1D6913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559" y="214289"/>
            <a:ext cx="4102882" cy="83219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Zero Level DFD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xmlns="" id="{5E86D8A9-5058-4C6F-9E36-FDC722E7070D}"/>
              </a:ext>
            </a:extLst>
          </p:cNvPr>
          <p:cNvSpPr/>
          <p:nvPr/>
        </p:nvSpPr>
        <p:spPr>
          <a:xfrm>
            <a:off x="5303520" y="2844800"/>
            <a:ext cx="1584960" cy="1422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DCD5086-C5D3-4484-8D85-08E1CCF390E1}"/>
              </a:ext>
            </a:extLst>
          </p:cNvPr>
          <p:cNvSpPr/>
          <p:nvPr/>
        </p:nvSpPr>
        <p:spPr>
          <a:xfrm>
            <a:off x="4759960" y="1305560"/>
            <a:ext cx="269240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E5C9A43-0ACE-4637-8B72-5E61EF7CAB72}"/>
              </a:ext>
            </a:extLst>
          </p:cNvPr>
          <p:cNvSpPr/>
          <p:nvPr/>
        </p:nvSpPr>
        <p:spPr>
          <a:xfrm>
            <a:off x="1158240" y="3886200"/>
            <a:ext cx="269240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F4B250-E705-4BD8-BB9F-891D8EF3EE74}"/>
              </a:ext>
            </a:extLst>
          </p:cNvPr>
          <p:cNvSpPr/>
          <p:nvPr/>
        </p:nvSpPr>
        <p:spPr>
          <a:xfrm>
            <a:off x="1158240" y="2204720"/>
            <a:ext cx="269240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5AB035-F8EE-4517-AF7A-AC1A138EC220}"/>
              </a:ext>
            </a:extLst>
          </p:cNvPr>
          <p:cNvSpPr/>
          <p:nvPr/>
        </p:nvSpPr>
        <p:spPr>
          <a:xfrm>
            <a:off x="8341360" y="2204720"/>
            <a:ext cx="269240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7B11934-0FAD-41C1-898A-7DCFF8018E04}"/>
              </a:ext>
            </a:extLst>
          </p:cNvPr>
          <p:cNvSpPr/>
          <p:nvPr/>
        </p:nvSpPr>
        <p:spPr>
          <a:xfrm>
            <a:off x="8341360" y="3886200"/>
            <a:ext cx="269240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E8596F-E200-475A-BA97-873B6366E346}"/>
              </a:ext>
            </a:extLst>
          </p:cNvPr>
          <p:cNvSpPr/>
          <p:nvPr/>
        </p:nvSpPr>
        <p:spPr>
          <a:xfrm>
            <a:off x="4734560" y="5278120"/>
            <a:ext cx="269240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10278D3-0587-4E01-9DD1-FBBC9CC0DEDE}"/>
              </a:ext>
            </a:extLst>
          </p:cNvPr>
          <p:cNvCxnSpPr>
            <a:cxnSpLocks/>
          </p:cNvCxnSpPr>
          <p:nvPr/>
        </p:nvCxnSpPr>
        <p:spPr>
          <a:xfrm>
            <a:off x="4044559" y="2532380"/>
            <a:ext cx="1228480" cy="589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3A0D838-E51D-4889-9CD9-0E0463F6E999}"/>
              </a:ext>
            </a:extLst>
          </p:cNvPr>
          <p:cNvCxnSpPr>
            <a:cxnSpLocks/>
          </p:cNvCxnSpPr>
          <p:nvPr/>
        </p:nvCxnSpPr>
        <p:spPr>
          <a:xfrm flipV="1">
            <a:off x="6888480" y="2533650"/>
            <a:ext cx="1178560" cy="5880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6A1F309-BB76-48F2-BBEA-D53F4237515E}"/>
              </a:ext>
            </a:extLst>
          </p:cNvPr>
          <p:cNvCxnSpPr>
            <a:cxnSpLocks/>
          </p:cNvCxnSpPr>
          <p:nvPr/>
        </p:nvCxnSpPr>
        <p:spPr>
          <a:xfrm>
            <a:off x="6080759" y="4446270"/>
            <a:ext cx="15241" cy="5524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2AF5D94-5700-4E98-993A-42E234B5634C}"/>
              </a:ext>
            </a:extLst>
          </p:cNvPr>
          <p:cNvCxnSpPr>
            <a:cxnSpLocks/>
          </p:cNvCxnSpPr>
          <p:nvPr/>
        </p:nvCxnSpPr>
        <p:spPr>
          <a:xfrm>
            <a:off x="6080759" y="2124710"/>
            <a:ext cx="0" cy="506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24CC080-4648-49B4-935C-ECDECCE7F7D8}"/>
              </a:ext>
            </a:extLst>
          </p:cNvPr>
          <p:cNvCxnSpPr>
            <a:cxnSpLocks/>
          </p:cNvCxnSpPr>
          <p:nvPr/>
        </p:nvCxnSpPr>
        <p:spPr>
          <a:xfrm flipV="1">
            <a:off x="4044559" y="3736341"/>
            <a:ext cx="1170501" cy="5232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EEBAE01-61C4-4364-B9E3-70C5F56DFB7B}"/>
              </a:ext>
            </a:extLst>
          </p:cNvPr>
          <p:cNvCxnSpPr/>
          <p:nvPr/>
        </p:nvCxnSpPr>
        <p:spPr>
          <a:xfrm>
            <a:off x="6969760" y="3690620"/>
            <a:ext cx="1177681" cy="5689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66D67E0-B990-4651-B557-3D3F30A78533}"/>
              </a:ext>
            </a:extLst>
          </p:cNvPr>
          <p:cNvSpPr txBox="1"/>
          <p:nvPr/>
        </p:nvSpPr>
        <p:spPr>
          <a:xfrm>
            <a:off x="5531681" y="3094335"/>
            <a:ext cx="1076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Shopify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5543AD-6DE5-4E50-A479-A080DD6C00D6}"/>
              </a:ext>
            </a:extLst>
          </p:cNvPr>
          <p:cNvSpPr txBox="1"/>
          <p:nvPr/>
        </p:nvSpPr>
        <p:spPr>
          <a:xfrm>
            <a:off x="1623060" y="2209214"/>
            <a:ext cx="176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Management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BFE824A-6C80-45F1-863F-3E4166AFAF60}"/>
              </a:ext>
            </a:extLst>
          </p:cNvPr>
          <p:cNvSpPr txBox="1"/>
          <p:nvPr/>
        </p:nvSpPr>
        <p:spPr>
          <a:xfrm>
            <a:off x="5207000" y="1294815"/>
            <a:ext cx="176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</a:t>
            </a:r>
            <a:r>
              <a:rPr lang="en-US" dirty="0"/>
              <a:t>Management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D9FFE68-B48D-401C-9C1E-16B14E3515CD}"/>
              </a:ext>
            </a:extLst>
          </p:cNvPr>
          <p:cNvSpPr txBox="1"/>
          <p:nvPr/>
        </p:nvSpPr>
        <p:spPr>
          <a:xfrm>
            <a:off x="8807012" y="2180689"/>
            <a:ext cx="176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Cart</a:t>
            </a:r>
          </a:p>
          <a:p>
            <a:pPr algn="ctr"/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F5B4026-DCBB-4655-8961-E274B0BEA3A4}"/>
              </a:ext>
            </a:extLst>
          </p:cNvPr>
          <p:cNvSpPr txBox="1"/>
          <p:nvPr/>
        </p:nvSpPr>
        <p:spPr>
          <a:xfrm>
            <a:off x="8794750" y="3879949"/>
            <a:ext cx="176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Payment </a:t>
            </a:r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A4C1D3B-F088-4CC8-993F-99DCFD25F492}"/>
              </a:ext>
            </a:extLst>
          </p:cNvPr>
          <p:cNvSpPr txBox="1"/>
          <p:nvPr/>
        </p:nvSpPr>
        <p:spPr>
          <a:xfrm>
            <a:off x="5224780" y="5275579"/>
            <a:ext cx="176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Management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89F3D5A-2C02-45DE-ADC5-59F16658DA03}"/>
              </a:ext>
            </a:extLst>
          </p:cNvPr>
          <p:cNvSpPr txBox="1"/>
          <p:nvPr/>
        </p:nvSpPr>
        <p:spPr>
          <a:xfrm>
            <a:off x="1555359" y="3879948"/>
            <a:ext cx="176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3403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9FCA1B-0735-4A22-B6D6-05D7D4FA9387}"/>
              </a:ext>
            </a:extLst>
          </p:cNvPr>
          <p:cNvSpPr txBox="1"/>
          <p:nvPr/>
        </p:nvSpPr>
        <p:spPr>
          <a:xfrm>
            <a:off x="2201008" y="2582614"/>
            <a:ext cx="7789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Shopify </a:t>
            </a:r>
            <a:r>
              <a:rPr lang="en-US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Preview</a:t>
            </a:r>
            <a:endParaRPr lang="en-IN" sz="5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Home Screen </a:t>
            </a:r>
            <a:endParaRPr lang="en-US" u="sng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934"/>
            <a:ext cx="6428538" cy="3194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38" y="1621934"/>
            <a:ext cx="5679582" cy="31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Login Page</a:t>
            </a:r>
            <a:endParaRPr lang="en-US" u="sng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1427139"/>
            <a:ext cx="8100811" cy="45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Validation </a:t>
            </a:r>
            <a:endParaRPr lang="en-US" u="sng" dirty="0">
              <a:solidFill>
                <a:srgbClr val="FF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369186"/>
            <a:ext cx="8448541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0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557</TotalTime>
  <Words>638</Words>
  <Application>Microsoft Office PowerPoint</Application>
  <PresentationFormat>Custom</PresentationFormat>
  <Paragraphs>93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Times New Roman</vt:lpstr>
      <vt:lpstr>Lobster</vt:lpstr>
      <vt:lpstr>Wingdings 3</vt:lpstr>
      <vt:lpstr>Calibri</vt:lpstr>
      <vt:lpstr>Century Gothic</vt:lpstr>
      <vt:lpstr>Cambria</vt:lpstr>
      <vt:lpstr>Ion</vt:lpstr>
      <vt:lpstr>MINI PROJECT   SHOPIFY</vt:lpstr>
      <vt:lpstr>PowerPoint Presentation</vt:lpstr>
      <vt:lpstr>PowerPoint Presentation</vt:lpstr>
      <vt:lpstr>Use case Diagram</vt:lpstr>
      <vt:lpstr> Zero Level DFD</vt:lpstr>
      <vt:lpstr>PowerPoint Presentation</vt:lpstr>
      <vt:lpstr>Home Screen </vt:lpstr>
      <vt:lpstr>Login Page</vt:lpstr>
      <vt:lpstr>Validation </vt:lpstr>
      <vt:lpstr>Cart IS Empty</vt:lpstr>
      <vt:lpstr>Add Product </vt:lpstr>
      <vt:lpstr>Advantages</vt:lpstr>
      <vt:lpstr>Disadvantages</vt:lpstr>
      <vt:lpstr>Future Scope</vt:lpstr>
      <vt:lpstr>References</vt:lpstr>
      <vt:lpstr>Conclusion</vt:lpstr>
      <vt:lpstr>                             THANK YOU.  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 Project   Project-TECH TALK</dc:title>
  <dc:creator>Aakarsh Singh</dc:creator>
  <cp:lastModifiedBy>User</cp:lastModifiedBy>
  <cp:revision>33</cp:revision>
  <dcterms:created xsi:type="dcterms:W3CDTF">2021-03-22T02:27:59Z</dcterms:created>
  <dcterms:modified xsi:type="dcterms:W3CDTF">2021-04-23T16:08:48Z</dcterms:modified>
</cp:coreProperties>
</file>