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ee483c146_1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ee483c146_1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e2932a9b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e2932a9b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ee483c146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ee483c146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ee483c146_1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ee483c146_1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935342877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935342877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935342877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935342877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935342877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935342877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935342877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935342877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9ba2d64d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9ba2d64d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9ba2d64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9ba2d64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65900"/>
            <a:ext cx="8520600" cy="4969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74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511775" y="1109950"/>
            <a:ext cx="4621500" cy="1232400"/>
          </a:xfrm>
          <a:prstGeom prst="trapezoid">
            <a:avLst>
              <a:gd fmla="val 25000" name="adj"/>
            </a:avLst>
          </a:prstGeom>
          <a:solidFill>
            <a:srgbClr val="8BC4D5">
              <a:alpha val="5409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55" name="Google Shape;55;p13"/>
          <p:cNvSpPr/>
          <p:nvPr/>
        </p:nvSpPr>
        <p:spPr>
          <a:xfrm>
            <a:off x="0" y="42350"/>
            <a:ext cx="4013100" cy="892800"/>
          </a:xfrm>
          <a:prstGeom prst="roundRect">
            <a:avLst>
              <a:gd fmla="val 16667" name="adj"/>
            </a:avLst>
          </a:prstGeom>
          <a:solidFill>
            <a:srgbClr val="8BC4D5">
              <a:alpha val="5409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00" y="0"/>
            <a:ext cx="891775" cy="93527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938375" y="98200"/>
            <a:ext cx="2982300" cy="73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</a:t>
            </a:r>
            <a:r>
              <a:rPr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Madras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2068550" y="2526400"/>
            <a:ext cx="5544300" cy="1566300"/>
          </a:xfrm>
          <a:prstGeom prst="trapezoid">
            <a:avLst>
              <a:gd fmla="val 25000" name="adj"/>
            </a:avLst>
          </a:prstGeom>
          <a:solidFill>
            <a:srgbClr val="8BC4D5">
              <a:alpha val="5409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806225" y="4276750"/>
            <a:ext cx="6081900" cy="804300"/>
          </a:xfrm>
          <a:prstGeom prst="trapezoid">
            <a:avLst>
              <a:gd fmla="val 25000" name="adj"/>
            </a:avLst>
          </a:prstGeom>
          <a:solidFill>
            <a:srgbClr val="8BC4D5">
              <a:alpha val="5409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051625" y="1149075"/>
            <a:ext cx="3541800" cy="98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BDM </a:t>
            </a:r>
            <a:endParaRPr sz="3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Capstone Project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494700" y="2571750"/>
            <a:ext cx="4692000" cy="1354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Enhancing Operational Efficiency and Customer Satisfaction: 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Data-Driven Approach for MS Medical Store</a:t>
            </a:r>
            <a:r>
              <a:rPr lang="en-GB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883925" y="4430900"/>
            <a:ext cx="6081900" cy="585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Aryan Bhardwaj</a:t>
            </a:r>
            <a:r>
              <a:rPr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</a:t>
            </a:r>
            <a:r>
              <a:rPr b="1" lang="en-GB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22F2000384</a:t>
            </a:r>
            <a:endParaRPr b="1"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0" y="0"/>
            <a:ext cx="8832300" cy="5035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372">
                <a:solidFill>
                  <a:schemeClr val="dk1"/>
                </a:solidFill>
              </a:rPr>
              <a:t>Recommendations</a:t>
            </a:r>
            <a:endParaRPr b="1" sz="2372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72">
              <a:solidFill>
                <a:schemeClr val="dk1"/>
              </a:solidFill>
            </a:endParaRPr>
          </a:p>
          <a:p>
            <a:pPr indent="-3216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6"/>
              <a:buFont typeface="Times New Roman"/>
              <a:buChar char="●"/>
            </a:pPr>
            <a:r>
              <a:rPr b="1" lang="en-GB" sz="1466">
                <a:solidFill>
                  <a:schemeClr val="dk1"/>
                </a:solidFill>
              </a:rPr>
              <a:t>Inventory Management Optimization</a:t>
            </a:r>
            <a:r>
              <a:rPr lang="en-GB" sz="14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GB" sz="1466">
                <a:solidFill>
                  <a:schemeClr val="dk1"/>
                </a:solidFill>
              </a:rPr>
              <a:t>Optimize inventory by prioritizing high-revenue, high-demand products like RHOOS DROP and MIXEE LP</a:t>
            </a:r>
            <a:r>
              <a:rPr lang="en-GB" sz="1466">
                <a:solidFill>
                  <a:schemeClr val="dk1"/>
                </a:solidFill>
              </a:rPr>
              <a:t>.</a:t>
            </a:r>
            <a:r>
              <a:rPr lang="en-GB" sz="1466">
                <a:solidFill>
                  <a:schemeClr val="dk1"/>
                </a:solidFill>
              </a:rPr>
              <a:t> </a:t>
            </a:r>
            <a:r>
              <a:rPr lang="en-GB" sz="1466">
                <a:solidFill>
                  <a:schemeClr val="dk1"/>
                </a:solidFill>
              </a:rPr>
              <a:t>Optimize restocking using sales data to prevent stockouts and overstocking. Use product pairings (e.g., OLOCET KT &amp; RHOOS DROP) for reducing inventory cost.</a:t>
            </a:r>
            <a:endParaRPr sz="146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6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6"/>
              <a:buFont typeface="Times New Roman"/>
              <a:buChar char="●"/>
            </a:pPr>
            <a:r>
              <a:rPr b="1" lang="en-GB" sz="1466">
                <a:solidFill>
                  <a:schemeClr val="dk1"/>
                </a:solidFill>
              </a:rPr>
              <a:t>Customer Service Efficiency</a:t>
            </a:r>
            <a:r>
              <a:rPr lang="en-GB" sz="14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GB" sz="1466">
                <a:solidFill>
                  <a:schemeClr val="dk1"/>
                </a:solidFill>
              </a:rPr>
              <a:t>Improve customer service during peak hours (11 AM–12 PM) by hiring a part-time assistant. Focus on reducing wait times and enhancing customer satisfaction, leveraging high hourly revenue to justify staffing costs.</a:t>
            </a:r>
            <a:endParaRPr sz="146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169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66"/>
              <a:buFont typeface="Times New Roman"/>
              <a:buChar char="●"/>
            </a:pPr>
            <a:r>
              <a:rPr b="1" lang="en-GB" sz="1466">
                <a:solidFill>
                  <a:schemeClr val="dk1"/>
                </a:solidFill>
              </a:rPr>
              <a:t>Marketing &amp; Revenue Enhancement</a:t>
            </a:r>
            <a:r>
              <a:rPr lang="en-GB" sz="14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GB" sz="1466">
                <a:solidFill>
                  <a:schemeClr val="dk1"/>
                </a:solidFill>
              </a:rPr>
              <a:t>Boost revenue through targeted promotions and marketing. Test different strategies, such as highlighting product pairings (RHOOS DROP and MIXEE LP), optimizing discounts (2–3%), and offering incentives like free eye checkups on purchases above ₹500. Evaluate outcomes and refine campaigns for maximum impact.</a:t>
            </a:r>
            <a:endParaRPr sz="146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       </a:t>
            </a:r>
            <a:r>
              <a:rPr b="1" lang="en-GB" sz="1466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—-Thank You—</a:t>
            </a:r>
            <a:endParaRPr b="1" sz="146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931">
                <a:solidFill>
                  <a:schemeClr val="dk1"/>
                </a:solidFill>
              </a:rPr>
              <a:t>Organization Background</a:t>
            </a:r>
            <a:endParaRPr b="1" sz="393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31">
              <a:solidFill>
                <a:schemeClr val="dk1"/>
              </a:solidFill>
            </a:endParaRPr>
          </a:p>
          <a:p>
            <a:pPr indent="-3173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942">
                <a:solidFill>
                  <a:schemeClr val="dk1"/>
                </a:solidFill>
                <a:highlight>
                  <a:schemeClr val="lt1"/>
                </a:highlight>
              </a:rPr>
              <a:t>A B2C Medical Shop specialized in eye related product like lubricating drops, antibiotic eye drops, anti-inflammatory gels, and ointments.</a:t>
            </a:r>
            <a:endParaRPr sz="2942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3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942">
                <a:solidFill>
                  <a:schemeClr val="dk1"/>
                </a:solidFill>
                <a:highlight>
                  <a:schemeClr val="lt1"/>
                </a:highlight>
              </a:rPr>
              <a:t>Established 15 years ago by </a:t>
            </a:r>
            <a:r>
              <a:rPr b="1" lang="en-GB" sz="2942">
                <a:solidFill>
                  <a:schemeClr val="dk1"/>
                </a:solidFill>
                <a:highlight>
                  <a:schemeClr val="lt1"/>
                </a:highlight>
              </a:rPr>
              <a:t>Mr Prashant Sharma</a:t>
            </a:r>
            <a:r>
              <a:rPr lang="en-GB" sz="2942">
                <a:solidFill>
                  <a:schemeClr val="dk1"/>
                </a:solidFill>
                <a:highlight>
                  <a:schemeClr val="lt1"/>
                </a:highlight>
              </a:rPr>
              <a:t> near </a:t>
            </a:r>
            <a:r>
              <a:rPr b="1" lang="en-GB" sz="2942">
                <a:solidFill>
                  <a:schemeClr val="dk1"/>
                </a:solidFill>
                <a:highlight>
                  <a:schemeClr val="lt1"/>
                </a:highlight>
              </a:rPr>
              <a:t>Nirphad Eye Hospital in Mathura, Uttar Pradesh</a:t>
            </a:r>
            <a:r>
              <a:rPr lang="en-GB" sz="2942">
                <a:solidFill>
                  <a:schemeClr val="dk1"/>
                </a:solidFill>
                <a:highlight>
                  <a:schemeClr val="lt1"/>
                </a:highlight>
              </a:rPr>
              <a:t>. </a:t>
            </a:r>
            <a:endParaRPr sz="2942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3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942">
                <a:solidFill>
                  <a:schemeClr val="dk1"/>
                </a:solidFill>
                <a:highlight>
                  <a:schemeClr val="lt1"/>
                </a:highlight>
              </a:rPr>
              <a:t>Serves lower-middle-class to upper-middle-class customer base.</a:t>
            </a:r>
            <a:endParaRPr sz="2942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3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942">
                <a:solidFill>
                  <a:schemeClr val="dk1"/>
                </a:solidFill>
                <a:highlight>
                  <a:schemeClr val="lt1"/>
                </a:highlight>
              </a:rPr>
              <a:t>Offers a wide range of 169 different products.</a:t>
            </a:r>
            <a:endParaRPr sz="2942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173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942">
                <a:solidFill>
                  <a:schemeClr val="dk1"/>
                </a:solidFill>
              </a:rPr>
              <a:t>Operates with minimal staff, consisting of only one employee aside from the owner.</a:t>
            </a:r>
            <a:endParaRPr sz="2942">
              <a:solidFill>
                <a:schemeClr val="dk1"/>
              </a:solidFill>
            </a:endParaRPr>
          </a:p>
          <a:p>
            <a:pPr indent="-3173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942">
                <a:solidFill>
                  <a:schemeClr val="dk1"/>
                </a:solidFill>
              </a:rPr>
              <a:t>1 billing counter to manage traffic.</a:t>
            </a:r>
            <a:endParaRPr sz="2942">
              <a:solidFill>
                <a:schemeClr val="dk1"/>
              </a:solidFill>
            </a:endParaRPr>
          </a:p>
          <a:p>
            <a:pPr indent="-31735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942">
                <a:solidFill>
                  <a:schemeClr val="dk1"/>
                </a:solidFill>
              </a:rPr>
              <a:t>Operating hours: 8:00 am to 9:00 pm, open every day.</a:t>
            </a:r>
            <a:endParaRPr sz="2651"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931">
                <a:solidFill>
                  <a:schemeClr val="dk1"/>
                </a:solidFill>
              </a:rPr>
              <a:t>Objectives and </a:t>
            </a:r>
            <a:r>
              <a:rPr b="1" lang="en-GB" sz="3931">
                <a:solidFill>
                  <a:schemeClr val="dk1"/>
                </a:solidFill>
              </a:rPr>
              <a:t>Approach</a:t>
            </a:r>
            <a:endParaRPr b="1" sz="393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31">
              <a:solidFill>
                <a:schemeClr val="dk1"/>
              </a:solidFill>
            </a:endParaRPr>
          </a:p>
          <a:p>
            <a:pPr indent="-315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874">
                <a:solidFill>
                  <a:schemeClr val="dk1"/>
                </a:solidFill>
              </a:rPr>
              <a:t>Enhance Inventory Management for High-Demand Products.</a:t>
            </a:r>
            <a:endParaRPr sz="2874">
              <a:solidFill>
                <a:schemeClr val="dk1"/>
              </a:solidFill>
            </a:endParaRPr>
          </a:p>
          <a:p>
            <a:pPr indent="-315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-GB">
                <a:solidFill>
                  <a:schemeClr val="dk1"/>
                </a:solidFill>
              </a:rPr>
              <a:t>Approach : Analyze sales data for top-performing products and categories.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5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874">
                <a:solidFill>
                  <a:schemeClr val="dk1"/>
                </a:solidFill>
              </a:rPr>
              <a:t>Improve Customer Service Efficiency During Peak Hours</a:t>
            </a:r>
            <a:endParaRPr sz="2874">
              <a:solidFill>
                <a:schemeClr val="dk1"/>
              </a:solidFill>
            </a:endParaRPr>
          </a:p>
          <a:p>
            <a:pPr indent="-315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-GB">
                <a:solidFill>
                  <a:schemeClr val="dk1"/>
                </a:solidFill>
              </a:rPr>
              <a:t>Approach : Identify peak hours from sales data and reduce customer waiting time.</a:t>
            </a:r>
            <a:endParaRPr>
              <a:solidFill>
                <a:schemeClr val="dk1"/>
              </a:solidFill>
            </a:endParaRPr>
          </a:p>
          <a:p>
            <a:pPr indent="-315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2874">
                <a:solidFill>
                  <a:schemeClr val="dk1"/>
                </a:solidFill>
              </a:rPr>
              <a:t>Maximize Revenue Through Discount Strategies and Targeted Promotions</a:t>
            </a:r>
            <a:endParaRPr sz="2874">
              <a:solidFill>
                <a:schemeClr val="dk1"/>
              </a:solidFill>
            </a:endParaRPr>
          </a:p>
          <a:p>
            <a:pPr indent="-315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-GB">
                <a:solidFill>
                  <a:schemeClr val="dk1"/>
                </a:solidFill>
              </a:rPr>
              <a:t>Approach : Analyze discount impact on revenue, promote high-margin products.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0" y="0"/>
            <a:ext cx="9144000" cy="5090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20">
                <a:solidFill>
                  <a:schemeClr val="dk1"/>
                </a:solidFill>
              </a:rPr>
              <a:t>Data Collection </a:t>
            </a:r>
            <a:endParaRPr b="1" sz="202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20">
              <a:solidFill>
                <a:schemeClr val="dk1"/>
              </a:solidFill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 with the owner to discuss organization workings and problems encountered.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Collected sales transaction data from Marg ERP software for the period </a:t>
            </a:r>
            <a:r>
              <a:rPr b="1" lang="en-GB" sz="1500">
                <a:solidFill>
                  <a:schemeClr val="dk1"/>
                </a:solidFill>
                <a:highlight>
                  <a:schemeClr val="lt1"/>
                </a:highlight>
              </a:rPr>
              <a:t>April 1, 2024</a:t>
            </a: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to </a:t>
            </a:r>
            <a:r>
              <a:rPr b="1" lang="en-GB" sz="1500">
                <a:solidFill>
                  <a:schemeClr val="dk1"/>
                </a:solidFill>
                <a:highlight>
                  <a:schemeClr val="lt1"/>
                </a:highlight>
              </a:rPr>
              <a:t>August 5, 2024</a:t>
            </a: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covering </a:t>
            </a:r>
            <a:r>
              <a:rPr b="1" lang="en-GB" sz="1500">
                <a:solidFill>
                  <a:schemeClr val="dk1"/>
                </a:solidFill>
                <a:highlight>
                  <a:schemeClr val="lt1"/>
                </a:highlight>
              </a:rPr>
              <a:t>4,500 invoices</a:t>
            </a: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 sz="1500">
                <a:solidFill>
                  <a:schemeClr val="dk1"/>
                </a:solidFill>
                <a:highlight>
                  <a:schemeClr val="lt1"/>
                </a:highlight>
              </a:rPr>
              <a:t>169 products</a:t>
            </a: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Additional</a:t>
            </a: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data </a:t>
            </a: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essential</a:t>
            </a: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for customer service </a:t>
            </a: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efficiency</a:t>
            </a:r>
            <a:r>
              <a:rPr lang="en-GB" sz="15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analysis like Timestamp and Cost price data was collected over email.</a:t>
            </a:r>
            <a:endParaRPr sz="15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4455"/>
              <a:buFont typeface="Arial"/>
              <a:buNone/>
            </a:pPr>
            <a:r>
              <a:rPr b="1" lang="en-GB" sz="2020">
                <a:solidFill>
                  <a:schemeClr val="dk1"/>
                </a:solidFill>
              </a:rPr>
              <a:t>Preprocessing</a:t>
            </a:r>
            <a:endParaRPr b="1" sz="202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455"/>
              <a:buFont typeface="Arial"/>
              <a:buNone/>
            </a:pPr>
            <a:r>
              <a:t/>
            </a:r>
            <a:endParaRPr sz="2020">
              <a:solidFill>
                <a:schemeClr val="dk1"/>
              </a:solidFill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and Excel were used for preprocessing and feature extraction to build a usable dataset. </a:t>
            </a:r>
            <a:endParaRPr sz="15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Extracted each bill number and its corresponding date to create a clear timeline of transactions.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Focused on isolating details such as the selling price, discount, and relevant financial amounts for each product.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Excel's "split-into-columns" feature to isolate important attributes like item code, quantity, and package type for each sale.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670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 duplicates, handled missing values, and corrected inconsistencies in the sales data to ensure accuracy and completeness.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152575" y="560725"/>
            <a:ext cx="3895200" cy="4582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category emerged as the largest revenue contributor, accounting for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68.70%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total revenue and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70.32%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profit. Items like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RHOOS DROP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MIXEE LP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key drivers.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Gels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Capsules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also contribute meaningfully, with products like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RHOOS GEL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SANOXI PLUS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PROZERA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generating significant revenue.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Tablets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Ointments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maintain steady sales, but their revenue share is lower. For instance,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B-CHLOR DX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VENAGESIC P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contribute to stable demand but not to the same extent as drops and gels.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Syrups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Powder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Infusion Set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categories showed minimal revenue contributions, indicating lower customer demand for these items.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52575" y="85525"/>
            <a:ext cx="38952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 u="sng">
                <a:latin typeface="Times New Roman"/>
                <a:ea typeface="Times New Roman"/>
                <a:cs typeface="Times New Roman"/>
                <a:sym typeface="Times New Roman"/>
              </a:rPr>
              <a:t>Revenue and Profit Contribution Analysis</a:t>
            </a: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775" y="85525"/>
            <a:ext cx="4912325" cy="242629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7775" y="2640925"/>
            <a:ext cx="4912324" cy="242629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152575" y="92475"/>
            <a:ext cx="3895200" cy="497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Approximately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84.7%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total revenue and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83.64%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total profit come from just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20%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products, confirming a strong Pareto distribution and emphasizing the importance of focusing on top-performing items.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OINTMENT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category achieved the highest average profit margin (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24.36%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suggesting that despite moderate sales, ointments are highly profitable.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Drops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category has the profit margin of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22.56%.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Syrups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Powders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 closely with profit margins of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23.43%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22.93%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respectively, demonstrating that even low-revenue categories can be profitable.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category-level profit percentage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21.00%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item-level profit percentage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approximately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23.10%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775" y="92475"/>
            <a:ext cx="4935425" cy="277864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7775" y="2975150"/>
            <a:ext cx="4935424" cy="20159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152575" y="92475"/>
            <a:ext cx="3895200" cy="497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Discounts around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2-4%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maximize both revenue and profit.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3%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emerging as optimal, contributing the highest revenue (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23.78%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and profit (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22.25%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Drops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category has the profit margin of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22.56%.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discounts reduce profitability, highlighting that smaller discounts effectively drive sales without eroding margins.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b="1" lang="en-GB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Time-Based </a:t>
            </a:r>
            <a:r>
              <a:rPr b="1" lang="en-GB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Analysis</a:t>
            </a:r>
            <a:endParaRPr b="1"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peak hours of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11:00 AM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12:00 PM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show the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highest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revenue and profit.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2:00 PM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5:00 PM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also generate moderate revenue, though lower than morning peaks.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775" y="92475"/>
            <a:ext cx="4923875" cy="234890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7775" y="2593775"/>
            <a:ext cx="4923877" cy="239732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152575" y="3414350"/>
            <a:ext cx="8900100" cy="165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contributes the most to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revenue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profit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across hours, especially around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 AM to 12 PM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 they reach over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129,000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29,000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respectively.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Tablets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consistently have the highest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quantity sold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across all hours, followed by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Peak sales for these two categories occur between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 AM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PM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with over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1800 tablets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1000 drops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sold.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50" y="129275"/>
            <a:ext cx="8450975" cy="314637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152575" y="3275650"/>
            <a:ext cx="8900100" cy="179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Drops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the highest revenue and profit throughout the week, especially on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Mondays and Wednesdays.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Tablets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capsules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also maintain significant revenue but lower than drops, with peak revenue on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Mondays and Thursdays.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Gels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ointments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show moderate sales, with revenue peaking on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Wednesdays, Thursdays,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Fridays.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Tablets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the most sold item type, with sales peaking on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Thursdays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(over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1,190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units).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Capsules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see significant demand, especially on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Tuesdays 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(around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652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units), while ointments and gels maintain a stable but lower volume throughout the week.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1232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152575" y="92475"/>
            <a:ext cx="3895200" cy="497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r>
              <a:rPr b="1" lang="en-GB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Basket</a:t>
            </a:r>
            <a:r>
              <a:rPr b="1" lang="en-GB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Analysis</a:t>
            </a:r>
            <a:endParaRPr b="1"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OLOCET KT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RHOOS DROP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show a strong association with the highest lift value of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1.99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indicating they are frequently bought together. They appear together in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5.6% of transactions (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have a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68.4% chance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(confidence) of being bought together when one is purchased.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RHOOS DROP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MIXEE LP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also display significant association, with a lift of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1.51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This pair has a support of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9.6%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28.1%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confidence.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CAPSULE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categories are highly associated, with a lift of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1.02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support for this category pair is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6.8%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86.9%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confidence.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OINT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have a lift of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1.01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a support of </a:t>
            </a:r>
            <a:r>
              <a:rPr b="1"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7.5%</a:t>
            </a: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775" y="152400"/>
            <a:ext cx="4923875" cy="228897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7775" y="2593775"/>
            <a:ext cx="4923875" cy="23973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