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3CB"/>
    <a:srgbClr val="324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848-3D8F-4A53-A843-79BFC11E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B57AE-4D0C-4A4F-BF51-53C64936A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EDE1-9CC6-4D3E-8E0A-6E83E445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31F1-AA2E-4529-BAF0-04B107D9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E947-10E5-46F8-87BA-5FA503DC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2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B8EB-DBDE-4F14-8CEC-1CDBB1F7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B42A-F8DF-45AD-BB34-7E531FF6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7810-479A-412B-87BE-C8B36ED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3CB7-2242-45F2-B411-D1E52CA0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C0CB-D562-47B5-B2CC-5DEEFBF6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597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7EC4D-580B-48F3-9568-3570E5F36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A3AE7-E522-43E6-9D20-583FEFA2E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9B0B-B15A-47C2-B11A-B2EB91DB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454C-166F-4294-A97E-B08F36B2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5474-8724-4FCC-8ED8-8C65A5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447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4E6B-1D77-4EC9-911F-D00BFA2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E5F8-BB61-4A55-9731-E72E804B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7D63-8F9B-46F6-B729-C4352408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15AD-AB8F-45D0-B0E5-111D7ABB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DDC9-ADBF-4A25-BBAE-B021261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16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B6F-1D04-4B20-A72C-9E0E5FD2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64D77-23CA-40D4-AEC4-606933FC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9139-29C8-4857-AACE-58ED88F9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1BD7-2CFF-46BE-85BD-395952E7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2499-F857-4072-AFE9-DA926AE2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43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FD5F-F0D7-4AAE-A31B-5ACEF65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9733-3157-4808-BBE9-F8D8EF18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791A-52A2-4192-85F4-24725A43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A4779-3BE2-49FB-A7AB-0E406B67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EC0E3-DE0E-4B3F-98E0-43779BA6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4321-F31F-4A09-89AA-7B5360DD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3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8C50-1543-48DB-817D-18F5C988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3068-2E3B-44A0-864F-5025DF5F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470F-D83B-4A1A-A97A-9164BF42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D5243-62EB-4A03-84DE-57150EDE4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F0036-DE0A-49A4-A869-3EA6BBD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58339-DC5C-4862-B811-C7ACF91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ABB18-01BC-4F13-B549-471AD12E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74A11-7FDC-469A-9853-E8ACDB68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77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F089-C68B-4803-925A-6B51ABEE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0E77-E1A1-4B81-A7DD-BF5AC11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20DC1-B2AC-452C-B725-45F30916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35CA4-EEF7-4B5E-B3E8-181A61D0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33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4CC0B-30AA-4ADD-8FC4-A0574BB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6BFAF-32D4-4E16-8823-AB9DC61D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97AE-98AE-4858-8C41-C30A3904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41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6AE6-13E4-40D2-A24F-E188337A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4F06-3B4C-4B50-9517-DE3A9023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49316-1A4A-45E1-86CF-C80A5507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D356-F1E2-483D-826D-EFC53F6F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C392-064F-4D35-A2D4-303D188B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1124-0B2C-4FF4-9931-351FE245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2EE-3438-4054-B925-998F9EB6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EED15-B891-4001-AB59-DFF9FBB92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1F839-5964-4339-B164-11689B1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0E50-DF85-4283-B2B1-8E697EB6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0D99-7E61-4B61-BE53-5EBCDE38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AE345-80A3-4673-9CE7-A9F9688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93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753C9-6374-4716-9773-B2B9A2A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96558-7A17-4360-A420-5DF590C0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768D-B8D2-4E4F-94F9-DC5164E34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1AFD-2031-47AA-B472-534A410026C3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C9A0-A326-430E-B237-7E564673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B6F0-7F5F-444E-8582-7E457E27E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CDB-F042-4159-842E-724564CC69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917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62FB36-4159-44F3-8697-265349C11AE0}"/>
              </a:ext>
            </a:extLst>
          </p:cNvPr>
          <p:cNvSpPr/>
          <p:nvPr/>
        </p:nvSpPr>
        <p:spPr>
          <a:xfrm>
            <a:off x="3079931" y="896257"/>
            <a:ext cx="1018903" cy="409303"/>
          </a:xfrm>
          <a:prstGeom prst="rect">
            <a:avLst/>
          </a:prstGeom>
          <a:solidFill>
            <a:srgbClr val="226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24E33-6A88-439F-8CE9-85390CD1625A}"/>
              </a:ext>
            </a:extLst>
          </p:cNvPr>
          <p:cNvSpPr/>
          <p:nvPr/>
        </p:nvSpPr>
        <p:spPr>
          <a:xfrm>
            <a:off x="4576354" y="896257"/>
            <a:ext cx="1018903" cy="409303"/>
          </a:xfrm>
          <a:prstGeom prst="rect">
            <a:avLst/>
          </a:prstGeom>
          <a:solidFill>
            <a:srgbClr val="32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3862F-C942-4AC6-86BB-1D6CAF74592C}"/>
              </a:ext>
            </a:extLst>
          </p:cNvPr>
          <p:cNvSpPr/>
          <p:nvPr/>
        </p:nvSpPr>
        <p:spPr>
          <a:xfrm>
            <a:off x="5897154" y="878839"/>
            <a:ext cx="1018903" cy="409303"/>
          </a:xfrm>
          <a:prstGeom prst="rect">
            <a:avLst/>
          </a:prstGeom>
          <a:solidFill>
            <a:srgbClr val="7093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DD38993-8EF6-4B99-ACAF-7D744EA1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20" y="1513830"/>
            <a:ext cx="1209060" cy="12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3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90407-E53E-49EC-AC29-ECC91372B7F0}"/>
              </a:ext>
            </a:extLst>
          </p:cNvPr>
          <p:cNvSpPr txBox="1"/>
          <p:nvPr/>
        </p:nvSpPr>
        <p:spPr>
          <a:xfrm>
            <a:off x="690880" y="290175"/>
            <a:ext cx="454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Steps:</a:t>
            </a:r>
            <a:endParaRPr lang="LID4096" sz="36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18F34-9CED-4BB6-A1A8-CBA166D70DEE}"/>
              </a:ext>
            </a:extLst>
          </p:cNvPr>
          <p:cNvSpPr txBox="1"/>
          <p:nvPr/>
        </p:nvSpPr>
        <p:spPr>
          <a:xfrm>
            <a:off x="690880" y="1001375"/>
            <a:ext cx="454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Understand the dataset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4BEA4-44B8-49D3-AB1E-419C5BE00385}"/>
              </a:ext>
            </a:extLst>
          </p:cNvPr>
          <p:cNvSpPr txBox="1"/>
          <p:nvPr/>
        </p:nvSpPr>
        <p:spPr>
          <a:xfrm>
            <a:off x="690880" y="2143537"/>
            <a:ext cx="454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Load data to Power Query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7447F-E270-4667-9768-704D576F83F4}"/>
              </a:ext>
            </a:extLst>
          </p:cNvPr>
          <p:cNvSpPr txBox="1"/>
          <p:nvPr/>
        </p:nvSpPr>
        <p:spPr>
          <a:xfrm>
            <a:off x="690880" y="2714618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Append Query /  Transformation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4DC34-79C1-4128-8FFD-38E7A9D87C8E}"/>
              </a:ext>
            </a:extLst>
          </p:cNvPr>
          <p:cNvSpPr txBox="1"/>
          <p:nvPr/>
        </p:nvSpPr>
        <p:spPr>
          <a:xfrm>
            <a:off x="690880" y="3285699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Create a Calendar Table</a:t>
            </a:r>
            <a:endParaRPr lang="LID4096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49678-66BE-42A5-8D0A-562B2A214B97}"/>
              </a:ext>
            </a:extLst>
          </p:cNvPr>
          <p:cNvSpPr txBox="1"/>
          <p:nvPr/>
        </p:nvSpPr>
        <p:spPr>
          <a:xfrm>
            <a:off x="690880" y="3856780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Create Relationships </a:t>
            </a:r>
            <a:endParaRPr lang="LID4096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A6E8D-A18F-4B64-BBA0-7AD8BE631669}"/>
              </a:ext>
            </a:extLst>
          </p:cNvPr>
          <p:cNvSpPr txBox="1"/>
          <p:nvPr/>
        </p:nvSpPr>
        <p:spPr>
          <a:xfrm>
            <a:off x="690880" y="4427861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Write DAX (Data Analysis Expression)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07EDB-858E-47D8-8D7B-753B23F6E88A}"/>
              </a:ext>
            </a:extLst>
          </p:cNvPr>
          <p:cNvSpPr txBox="1"/>
          <p:nvPr/>
        </p:nvSpPr>
        <p:spPr>
          <a:xfrm>
            <a:off x="690880" y="4998942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Create visuals</a:t>
            </a:r>
            <a:endParaRPr lang="LID4096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B56A5-9B4A-498D-AAEB-08F73BD71A60}"/>
              </a:ext>
            </a:extLst>
          </p:cNvPr>
          <p:cNvSpPr txBox="1"/>
          <p:nvPr/>
        </p:nvSpPr>
        <p:spPr>
          <a:xfrm>
            <a:off x="690880" y="5570023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Create a Custom Background</a:t>
            </a:r>
            <a:endParaRPr lang="LID4096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9002F-DC6D-4CAC-A114-BE108C23B59E}"/>
              </a:ext>
            </a:extLst>
          </p:cNvPr>
          <p:cNvSpPr txBox="1"/>
          <p:nvPr/>
        </p:nvSpPr>
        <p:spPr>
          <a:xfrm>
            <a:off x="690880" y="6141105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Format Dashboard</a:t>
            </a:r>
            <a:endParaRPr lang="LID4096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44825-6C28-4DE9-9A27-8C78CA8DBC8A}"/>
              </a:ext>
            </a:extLst>
          </p:cNvPr>
          <p:cNvSpPr txBox="1"/>
          <p:nvPr/>
        </p:nvSpPr>
        <p:spPr>
          <a:xfrm>
            <a:off x="690880" y="1572456"/>
            <a:ext cx="454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Skitch the Dashboard Layout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1962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E0859DF-07EC-4F92-B514-2F896D2C2595}"/>
              </a:ext>
            </a:extLst>
          </p:cNvPr>
          <p:cNvGrpSpPr/>
          <p:nvPr/>
        </p:nvGrpSpPr>
        <p:grpSpPr>
          <a:xfrm>
            <a:off x="365760" y="1391920"/>
            <a:ext cx="2661920" cy="1351280"/>
            <a:chOff x="365760" y="1391920"/>
            <a:chExt cx="2661920" cy="1351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06482-996E-41EB-BEB4-914DD2818273}"/>
                </a:ext>
              </a:extLst>
            </p:cNvPr>
            <p:cNvSpPr/>
            <p:nvPr/>
          </p:nvSpPr>
          <p:spPr>
            <a:xfrm>
              <a:off x="365760" y="1391920"/>
              <a:ext cx="2661920" cy="1351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48308-2527-4843-9F88-D303BCE2FF7D}"/>
                </a:ext>
              </a:extLst>
            </p:cNvPr>
            <p:cNvSpPr txBox="1"/>
            <p:nvPr/>
          </p:nvSpPr>
          <p:spPr>
            <a:xfrm>
              <a:off x="772160" y="171704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KPI 01</a:t>
              </a:r>
              <a:endParaRPr lang="LID4096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B16F7-1187-4C23-9FC6-15A64082DD1C}"/>
              </a:ext>
            </a:extLst>
          </p:cNvPr>
          <p:cNvGrpSpPr/>
          <p:nvPr/>
        </p:nvGrpSpPr>
        <p:grpSpPr>
          <a:xfrm>
            <a:off x="3302000" y="1391920"/>
            <a:ext cx="2661920" cy="1351280"/>
            <a:chOff x="3302000" y="1391920"/>
            <a:chExt cx="2661920" cy="1351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247A26-A5FE-4B78-B360-F2086CA7329B}"/>
                </a:ext>
              </a:extLst>
            </p:cNvPr>
            <p:cNvSpPr/>
            <p:nvPr/>
          </p:nvSpPr>
          <p:spPr>
            <a:xfrm>
              <a:off x="3302000" y="1391920"/>
              <a:ext cx="2661920" cy="1351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58A5E6-633D-484D-9EBA-AB54071887F2}"/>
                </a:ext>
              </a:extLst>
            </p:cNvPr>
            <p:cNvSpPr txBox="1"/>
            <p:nvPr/>
          </p:nvSpPr>
          <p:spPr>
            <a:xfrm>
              <a:off x="3718560" y="171704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KPI 02</a:t>
              </a:r>
              <a:endParaRPr lang="LID4096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579088-CAA5-4D93-989B-15966809280C}"/>
              </a:ext>
            </a:extLst>
          </p:cNvPr>
          <p:cNvGrpSpPr/>
          <p:nvPr/>
        </p:nvGrpSpPr>
        <p:grpSpPr>
          <a:xfrm>
            <a:off x="6238240" y="1391920"/>
            <a:ext cx="2661920" cy="1351280"/>
            <a:chOff x="6238240" y="1391920"/>
            <a:chExt cx="2661920" cy="1351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A5A032-5911-4E38-B987-83273B0377E3}"/>
                </a:ext>
              </a:extLst>
            </p:cNvPr>
            <p:cNvSpPr/>
            <p:nvPr/>
          </p:nvSpPr>
          <p:spPr>
            <a:xfrm>
              <a:off x="6238240" y="1391920"/>
              <a:ext cx="2661920" cy="1351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610019-E29E-4D21-9D70-5A4628AE73A2}"/>
                </a:ext>
              </a:extLst>
            </p:cNvPr>
            <p:cNvSpPr txBox="1"/>
            <p:nvPr/>
          </p:nvSpPr>
          <p:spPr>
            <a:xfrm>
              <a:off x="6654800" y="171704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KPI 03</a:t>
              </a:r>
              <a:endParaRPr lang="LID4096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E8A189-D561-4682-8AEB-60A17EE29CA5}"/>
              </a:ext>
            </a:extLst>
          </p:cNvPr>
          <p:cNvGrpSpPr/>
          <p:nvPr/>
        </p:nvGrpSpPr>
        <p:grpSpPr>
          <a:xfrm>
            <a:off x="9174480" y="1391920"/>
            <a:ext cx="2661920" cy="1351280"/>
            <a:chOff x="9174480" y="1391920"/>
            <a:chExt cx="2661920" cy="1351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7C0E70-B6C4-492D-A54D-A665596E0E07}"/>
                </a:ext>
              </a:extLst>
            </p:cNvPr>
            <p:cNvSpPr/>
            <p:nvPr/>
          </p:nvSpPr>
          <p:spPr>
            <a:xfrm>
              <a:off x="9174480" y="1391920"/>
              <a:ext cx="2661920" cy="1351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BAF5D4-FC5B-4999-8F56-863ABB8C70DD}"/>
                </a:ext>
              </a:extLst>
            </p:cNvPr>
            <p:cNvSpPr txBox="1"/>
            <p:nvPr/>
          </p:nvSpPr>
          <p:spPr>
            <a:xfrm>
              <a:off x="9591040" y="1717040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KPI 04</a:t>
              </a:r>
              <a:endParaRPr lang="LID4096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049AF8-F549-4A16-B790-F1E4ED2D4EFB}"/>
              </a:ext>
            </a:extLst>
          </p:cNvPr>
          <p:cNvGrpSpPr/>
          <p:nvPr/>
        </p:nvGrpSpPr>
        <p:grpSpPr>
          <a:xfrm>
            <a:off x="9174480" y="2936240"/>
            <a:ext cx="2661920" cy="3810000"/>
            <a:chOff x="9174480" y="2936240"/>
            <a:chExt cx="2661920" cy="381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159915-67E8-407D-A3C5-9F43D879BD64}"/>
                </a:ext>
              </a:extLst>
            </p:cNvPr>
            <p:cNvSpPr/>
            <p:nvPr/>
          </p:nvSpPr>
          <p:spPr>
            <a:xfrm>
              <a:off x="9174480" y="2936240"/>
              <a:ext cx="2661920" cy="381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617B4-F8F6-4AB8-A3CE-FC9CA9A771F6}"/>
                </a:ext>
              </a:extLst>
            </p:cNvPr>
            <p:cNvSpPr txBox="1"/>
            <p:nvPr/>
          </p:nvSpPr>
          <p:spPr>
            <a:xfrm>
              <a:off x="9265920" y="3810188"/>
              <a:ext cx="25146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Revenue vs Lost Revenue</a:t>
              </a:r>
              <a:br>
                <a:rPr lang="en-US" sz="3200" dirty="0">
                  <a:solidFill>
                    <a:schemeClr val="bg1"/>
                  </a:solidFill>
                </a:rPr>
              </a:br>
              <a:r>
                <a:rPr lang="en-US" sz="3200" dirty="0">
                  <a:solidFill>
                    <a:schemeClr val="bg1"/>
                  </a:solidFill>
                </a:rPr>
                <a:t>by </a:t>
              </a:r>
              <a:r>
                <a:rPr lang="en-US" sz="3600" b="1" dirty="0">
                  <a:solidFill>
                    <a:schemeClr val="bg1"/>
                  </a:solidFill>
                </a:rPr>
                <a:t>Payment Method</a:t>
              </a:r>
              <a:endParaRPr lang="LID4096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909E60-B778-449C-B867-FF7084FECFFD}"/>
              </a:ext>
            </a:extLst>
          </p:cNvPr>
          <p:cNvGrpSpPr/>
          <p:nvPr/>
        </p:nvGrpSpPr>
        <p:grpSpPr>
          <a:xfrm>
            <a:off x="4638040" y="2936240"/>
            <a:ext cx="4262120" cy="3810000"/>
            <a:chOff x="4638040" y="2936240"/>
            <a:chExt cx="4262120" cy="381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BB4414-3374-4D26-9E0F-3DC01A677A54}"/>
                </a:ext>
              </a:extLst>
            </p:cNvPr>
            <p:cNvSpPr/>
            <p:nvPr/>
          </p:nvSpPr>
          <p:spPr>
            <a:xfrm>
              <a:off x="4638040" y="2936240"/>
              <a:ext cx="4262120" cy="381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48BA2F-3F91-4845-A2EA-3AEA90ADD776}"/>
                </a:ext>
              </a:extLst>
            </p:cNvPr>
            <p:cNvSpPr txBox="1"/>
            <p:nvPr/>
          </p:nvSpPr>
          <p:spPr>
            <a:xfrm>
              <a:off x="5265420" y="3423920"/>
              <a:ext cx="25146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Revenue vs Lost Revenue</a:t>
              </a:r>
              <a:br>
                <a:rPr lang="en-US" sz="3200" dirty="0">
                  <a:solidFill>
                    <a:schemeClr val="bg1"/>
                  </a:solidFill>
                </a:rPr>
              </a:br>
              <a:r>
                <a:rPr lang="en-US" sz="3200" dirty="0">
                  <a:solidFill>
                    <a:schemeClr val="bg1"/>
                  </a:solidFill>
                </a:rPr>
                <a:t>by </a:t>
              </a:r>
              <a:r>
                <a:rPr lang="en-US" sz="3600" b="1" dirty="0">
                  <a:solidFill>
                    <a:schemeClr val="bg1"/>
                  </a:solidFill>
                </a:rPr>
                <a:t>Booking Method</a:t>
              </a:r>
              <a:endParaRPr lang="LID4096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C6C5E7-FB61-4238-B618-E302F6EE0F3D}"/>
              </a:ext>
            </a:extLst>
          </p:cNvPr>
          <p:cNvGrpSpPr/>
          <p:nvPr/>
        </p:nvGrpSpPr>
        <p:grpSpPr>
          <a:xfrm>
            <a:off x="411480" y="2936240"/>
            <a:ext cx="3987800" cy="3810000"/>
            <a:chOff x="411480" y="2936240"/>
            <a:chExt cx="3987800" cy="38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DAB034-A020-43B7-9094-06E5B1D21421}"/>
                </a:ext>
              </a:extLst>
            </p:cNvPr>
            <p:cNvSpPr/>
            <p:nvPr/>
          </p:nvSpPr>
          <p:spPr>
            <a:xfrm>
              <a:off x="411480" y="2936240"/>
              <a:ext cx="3987800" cy="381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509C57-2965-4C32-B9D8-FA63C8FD27C2}"/>
                </a:ext>
              </a:extLst>
            </p:cNvPr>
            <p:cNvSpPr txBox="1"/>
            <p:nvPr/>
          </p:nvSpPr>
          <p:spPr>
            <a:xfrm>
              <a:off x="1003300" y="3711247"/>
              <a:ext cx="2514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Revenue by Location of </a:t>
              </a:r>
              <a:r>
                <a:rPr lang="en-US" sz="3600" b="1" dirty="0">
                  <a:solidFill>
                    <a:schemeClr val="bg1"/>
                  </a:solidFill>
                </a:rPr>
                <a:t>customers</a:t>
              </a:r>
              <a:endParaRPr lang="LID4096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6D2313-F9F9-41BC-A764-E6EBDC6301E5}"/>
              </a:ext>
            </a:extLst>
          </p:cNvPr>
          <p:cNvGrpSpPr/>
          <p:nvPr/>
        </p:nvGrpSpPr>
        <p:grpSpPr>
          <a:xfrm>
            <a:off x="0" y="0"/>
            <a:ext cx="12192000" cy="711200"/>
            <a:chOff x="0" y="0"/>
            <a:chExt cx="12192000" cy="711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236101-91FE-4AC5-AB3A-A3EE0B9D4D80}"/>
                </a:ext>
              </a:extLst>
            </p:cNvPr>
            <p:cNvSpPr/>
            <p:nvPr/>
          </p:nvSpPr>
          <p:spPr>
            <a:xfrm>
              <a:off x="0" y="0"/>
              <a:ext cx="12192000" cy="711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2F5937-EBF8-41CD-81D6-B98B921C993C}"/>
                </a:ext>
              </a:extLst>
            </p:cNvPr>
            <p:cNvSpPr txBox="1"/>
            <p:nvPr/>
          </p:nvSpPr>
          <p:spPr>
            <a:xfrm>
              <a:off x="640080" y="54730"/>
              <a:ext cx="2407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Header</a:t>
              </a:r>
              <a:endParaRPr lang="LID4096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8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Omeiza</dc:creator>
  <cp:lastModifiedBy>Ismaila Omeiza</cp:lastModifiedBy>
  <cp:revision>5</cp:revision>
  <dcterms:created xsi:type="dcterms:W3CDTF">2024-12-15T22:33:34Z</dcterms:created>
  <dcterms:modified xsi:type="dcterms:W3CDTF">2024-12-16T16:53:59Z</dcterms:modified>
</cp:coreProperties>
</file>