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80" r:id="rId92"/>
    <p:sldId id="381" r:id="rId93"/>
    <p:sldId id="382" r:id="rId94"/>
    <p:sldId id="383" r:id="rId95"/>
    <p:sldId id="384" r:id="rId96"/>
    <p:sldId id="385" r:id="rId97"/>
    <p:sldId id="386" r:id="rId98"/>
    <p:sldId id="387" r:id="rId99"/>
    <p:sldId id="388" r:id="rId100"/>
    <p:sldId id="389" r:id="rId101"/>
    <p:sldId id="390" r:id="rId102"/>
    <p:sldId id="391" r:id="rId103"/>
    <p:sldId id="392" r:id="rId104"/>
    <p:sldId id="393" r:id="rId105"/>
    <p:sldId id="394" r:id="rId106"/>
    <p:sldId id="395" r:id="rId107"/>
    <p:sldId id="396" r:id="rId108"/>
    <p:sldId id="397" r:id="rId109"/>
    <p:sldId id="398" r:id="rId110"/>
    <p:sldId id="399" r:id="rId111"/>
    <p:sldId id="400" r:id="rId112"/>
    <p:sldId id="401" r:id="rId113"/>
    <p:sldId id="402" r:id="rId114"/>
    <p:sldId id="403" r:id="rId115"/>
    <p:sldId id="404" r:id="rId116"/>
    <p:sldId id="405" r:id="rId117"/>
    <p:sldId id="406" r:id="rId118"/>
    <p:sldId id="407" r:id="rId119"/>
    <p:sldId id="408" r:id="rId120"/>
    <p:sldId id="409" r:id="rId121"/>
  </p:sldIdLst>
  <p:sldSz cx="10083800" cy="7562850"/>
  <p:notesSz cx="100838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48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8745C9-BDFA-41FD-8945-D9203E7FB375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946150"/>
            <a:ext cx="3400425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640138"/>
            <a:ext cx="8067675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83438"/>
            <a:ext cx="437038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B00B8-93D5-4964-BCB2-0F95DE54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815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B00B8-93D5-4964-BCB2-0F95DE54862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47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Duwhduwah</a:t>
            </a:r>
            <a:r>
              <a:rPr lang="en-US" dirty="0" smtClean="0"/>
              <a:t> </a:t>
            </a:r>
            <a:r>
              <a:rPr lang="en-US" dirty="0" err="1" smtClean="0"/>
              <a:t>dhasjhdasjh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3B00B8-93D5-4964-BCB2-0F95DE548628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66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38248" y="155194"/>
            <a:ext cx="651002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2570" y="4235196"/>
            <a:ext cx="705866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9455"/>
            <a:ext cx="4386453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081260" cy="755904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0081259" cy="113842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31079" y="0"/>
            <a:ext cx="5248655" cy="69341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47" y="224028"/>
            <a:ext cx="10075164" cy="71323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272796"/>
            <a:ext cx="10081259" cy="6172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6960" y="155194"/>
            <a:ext cx="883285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5006" y="3754653"/>
            <a:ext cx="5883910" cy="3043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33450"/>
            <a:ext cx="3226816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33450"/>
            <a:ext cx="231927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jpg"/><Relationship Id="rId5" Type="http://schemas.openxmlformats.org/officeDocument/2006/relationships/image" Target="../media/image65.png"/><Relationship Id="rId4" Type="http://schemas.openxmlformats.org/officeDocument/2006/relationships/image" Target="../media/image64.jp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Relation-</a:t>
            </a: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2470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Relationships</a:t>
            </a:r>
            <a:r>
              <a:rPr sz="2400" b="1" spc="9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between</a:t>
            </a:r>
            <a:r>
              <a:rPr sz="2400" b="1" spc="9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elements</a:t>
            </a:r>
            <a:r>
              <a:rPr sz="2400" b="1" spc="9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9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sets</a:t>
            </a:r>
            <a:r>
              <a:rPr sz="2400" b="1" spc="9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are</a:t>
            </a:r>
            <a:r>
              <a:rPr sz="2400" b="1" spc="85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represented</a:t>
            </a:r>
            <a:r>
              <a:rPr sz="2400" b="1" spc="90" dirty="0">
                <a:latin typeface="Times New Roman"/>
                <a:cs typeface="Times New Roman"/>
              </a:rPr>
              <a:t>  </a:t>
            </a:r>
            <a:r>
              <a:rPr sz="2400" b="1" dirty="0">
                <a:latin typeface="Times New Roman"/>
                <a:cs typeface="Times New Roman"/>
              </a:rPr>
              <a:t>using</a:t>
            </a:r>
            <a:r>
              <a:rPr sz="2400" b="1" spc="90" dirty="0">
                <a:latin typeface="Times New Roman"/>
                <a:cs typeface="Times New Roman"/>
              </a:rPr>
              <a:t>  </a:t>
            </a:r>
            <a:r>
              <a:rPr sz="2400" b="1" spc="-2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structure</a:t>
            </a:r>
            <a:r>
              <a:rPr sz="2400" b="1" spc="5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called</a:t>
            </a:r>
            <a:r>
              <a:rPr sz="2400" b="1" spc="5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5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relation,</a:t>
            </a:r>
            <a:r>
              <a:rPr sz="2400" b="1" spc="5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which</a:t>
            </a:r>
            <a:r>
              <a:rPr sz="2400" b="1" spc="5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5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just</a:t>
            </a:r>
            <a:r>
              <a:rPr sz="2400" b="1" spc="5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5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subset</a:t>
            </a:r>
            <a:r>
              <a:rPr sz="2400" b="1" spc="5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5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5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Cartesian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product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sets.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2409" y="3005455"/>
            <a:ext cx="4545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4805" algn="l"/>
                <a:tab pos="1083945" algn="l"/>
                <a:tab pos="1517015" algn="l"/>
                <a:tab pos="3117215" algn="l"/>
                <a:tab pos="3822700" algn="l"/>
              </a:tabLst>
            </a:pPr>
            <a:r>
              <a:rPr sz="2400" b="1" spc="-50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type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of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association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0" dirty="0">
                <a:latin typeface="Times New Roman"/>
                <a:cs typeface="Times New Roman"/>
              </a:rPr>
              <a:t>that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exists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743" y="2822575"/>
            <a:ext cx="490093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73380" algn="l"/>
                <a:tab pos="756285" algn="l"/>
                <a:tab pos="2054860" algn="l"/>
                <a:tab pos="3065145" algn="l"/>
                <a:tab pos="3498215" algn="l"/>
                <a:tab pos="4685665" algn="l"/>
              </a:tabLst>
            </a:pPr>
            <a:r>
              <a:rPr sz="2400" b="1" spc="-50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common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notion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of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relation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is </a:t>
            </a:r>
            <a:r>
              <a:rPr sz="2400" b="1" dirty="0">
                <a:latin typeface="Times New Roman"/>
                <a:cs typeface="Times New Roman"/>
              </a:rPr>
              <a:t>between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objects.</a:t>
            </a:r>
            <a:endParaRPr sz="24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1090930" lvl="1" indent="-36512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1090930" algn="l"/>
              </a:tabLst>
            </a:pPr>
            <a:r>
              <a:rPr sz="2400" dirty="0">
                <a:latin typeface="Times New Roman"/>
                <a:cs typeface="Times New Roman"/>
              </a:rPr>
              <a:t>Age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height</a:t>
            </a:r>
            <a:endParaRPr sz="2400">
              <a:latin typeface="Times New Roman"/>
              <a:cs typeface="Times New Roman"/>
            </a:endParaRPr>
          </a:p>
          <a:p>
            <a:pPr marL="1090930" lvl="1" indent="-36512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1090930" algn="l"/>
              </a:tabLst>
            </a:pPr>
            <a:r>
              <a:rPr sz="2400" dirty="0">
                <a:latin typeface="Times New Roman"/>
                <a:cs typeface="Times New Roman"/>
              </a:rPr>
              <a:t>Mother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10" dirty="0">
                <a:latin typeface="Times New Roman"/>
                <a:cs typeface="Times New Roman"/>
              </a:rPr>
              <a:t>daughter</a:t>
            </a:r>
            <a:endParaRPr sz="2400">
              <a:latin typeface="Times New Roman"/>
              <a:cs typeface="Times New Roman"/>
            </a:endParaRPr>
          </a:p>
          <a:p>
            <a:pPr marL="1090930" lvl="1" indent="-365125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1090930" algn="l"/>
              </a:tabLst>
            </a:pPr>
            <a:r>
              <a:rPr sz="2400" dirty="0">
                <a:latin typeface="Times New Roman"/>
                <a:cs typeface="Times New Roman"/>
              </a:rPr>
              <a:t>Student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 </a:t>
            </a:r>
            <a:r>
              <a:rPr sz="2400" spc="-10" dirty="0">
                <a:latin typeface="Times New Roman"/>
                <a:cs typeface="Times New Roman"/>
              </a:rPr>
              <a:t>class</a:t>
            </a:r>
            <a:endParaRPr sz="2400">
              <a:latin typeface="Times New Roman"/>
              <a:cs typeface="Times New Roman"/>
            </a:endParaRPr>
          </a:p>
          <a:p>
            <a:pPr marL="1090930" lvl="1" indent="-36512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1090930" algn="l"/>
              </a:tabLst>
            </a:pP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temperature</a:t>
            </a:r>
            <a:endParaRPr sz="2400">
              <a:latin typeface="Times New Roman"/>
              <a:cs typeface="Times New Roman"/>
            </a:endParaRPr>
          </a:p>
          <a:p>
            <a:pPr marL="1090930" lvl="1" indent="-36512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1090930" algn="l"/>
              </a:tabLst>
            </a:pPr>
            <a:r>
              <a:rPr sz="2400" dirty="0">
                <a:latin typeface="Times New Roman"/>
                <a:cs typeface="Times New Roman"/>
              </a:rPr>
              <a:t>Person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citizenship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127" y="155194"/>
            <a:ext cx="7796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7610" algn="l"/>
                <a:tab pos="4921250" algn="l"/>
                <a:tab pos="5581650" algn="l"/>
              </a:tabLst>
            </a:pPr>
            <a:r>
              <a:rPr spc="-10" dirty="0"/>
              <a:t>Example</a:t>
            </a:r>
            <a:r>
              <a:rPr dirty="0"/>
              <a:t>	on</a:t>
            </a:r>
            <a:r>
              <a:rPr spc="-120" dirty="0"/>
              <a:t> </a:t>
            </a:r>
            <a:r>
              <a:rPr spc="-10" dirty="0"/>
              <a:t>Types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643" y="1176274"/>
            <a:ext cx="9678670" cy="57613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93065" indent="-34226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930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3: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5)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{(1,1),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(1,2),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(1,3),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(1,4),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(1,5),</a:t>
            </a:r>
            <a:endParaRPr sz="2400">
              <a:latin typeface="Times New Roman"/>
              <a:cs typeface="Times New Roman"/>
            </a:endParaRPr>
          </a:p>
          <a:p>
            <a:pPr marL="393700" marR="45720">
              <a:lnSpc>
                <a:spcPts val="4320"/>
              </a:lnSpc>
              <a:spcBef>
                <a:spcPts val="380"/>
              </a:spcBef>
              <a:tabLst>
                <a:tab pos="1190625" algn="l"/>
                <a:tab pos="1984375" algn="l"/>
                <a:tab pos="2780030" algn="l"/>
                <a:tab pos="3575685" algn="l"/>
                <a:tab pos="4519295" algn="l"/>
                <a:tab pos="5211445" algn="l"/>
                <a:tab pos="6319520" algn="l"/>
                <a:tab pos="8104505" algn="l"/>
                <a:tab pos="9184640" algn="l"/>
              </a:tabLst>
            </a:pPr>
            <a:r>
              <a:rPr sz="2400" spc="-10" dirty="0">
                <a:latin typeface="Times New Roman"/>
                <a:cs typeface="Times New Roman"/>
              </a:rPr>
              <a:t>(2,2),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(2,4),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(3,3),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(4,4),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(5,5)}.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Find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Inverse,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Complement,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Identity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Universal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25" dirty="0">
                <a:latin typeface="Times New Roman"/>
                <a:cs typeface="Times New Roman"/>
              </a:rPr>
              <a:t> R.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tabLst>
                <a:tab pos="772795" algn="l"/>
                <a:tab pos="1086485" algn="l"/>
                <a:tab pos="2035175" algn="l"/>
                <a:tab pos="2836545" algn="l"/>
                <a:tab pos="3637915" algn="l"/>
                <a:tab pos="4439920" algn="l"/>
                <a:tab pos="5241925" algn="l"/>
                <a:tab pos="6703695" algn="l"/>
                <a:tab pos="8165465" algn="l"/>
                <a:tab pos="8966835" algn="l"/>
              </a:tabLst>
            </a:pPr>
            <a:r>
              <a:rPr sz="2400" spc="-5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{(1,1),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(1,2),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(1,3),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(1,4),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(1,5),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(2,1),(2,2),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(2,3),(2,4),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(2,5),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(3,1),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(3,2),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(3,3),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(3,4),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(3,5),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(4,1),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(4,2),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(4,3),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(4,4),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(4,5),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(5,1),</a:t>
            </a:r>
            <a:r>
              <a:rPr sz="2400" spc="2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(5,2),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(5,3),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(5,4),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(5,5)}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A</a:t>
            </a:r>
            <a:r>
              <a:rPr sz="2400" spc="11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{(1,1),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(2,2),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(3,3),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(4,4),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(5,5)}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Ȓ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{(2,1),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(2,3),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(2,5),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(3,1),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(3,2),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(3,4),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(3,5),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(4,1),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(4,2),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(4,3),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(4,5),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(5,1),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(5,2),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(5,3),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(5,4)}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R'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(5,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2),(3,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(5,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5)}.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15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3257" y="1219201"/>
            <a:ext cx="9793605" cy="581025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443865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Types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Correspondences.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" y="1969008"/>
            <a:ext cx="2196084" cy="202692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500" y="2032990"/>
            <a:ext cx="2209939" cy="201311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30440" y="2072690"/>
            <a:ext cx="2154897" cy="197337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40180" y="4735083"/>
            <a:ext cx="2302459" cy="19749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2352" y="4735092"/>
            <a:ext cx="2221560" cy="201013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78559" y="4190492"/>
            <a:ext cx="21501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One-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to-one,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onto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24418" y="4196588"/>
            <a:ext cx="21926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One-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to-one,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and 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onto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4649" y="4196588"/>
            <a:ext cx="21520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Onto,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one-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to-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3689" y="6789216"/>
            <a:ext cx="29305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Neither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one-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to-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one,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nor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 onto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15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43257" y="1219198"/>
            <a:ext cx="9793605" cy="5633085"/>
          </a:xfrm>
          <a:custGeom>
            <a:avLst/>
            <a:gdLst/>
            <a:ahLst/>
            <a:cxnLst/>
            <a:rect l="l" t="t" r="r" b="b"/>
            <a:pathLst>
              <a:path w="9793605" h="5633084">
                <a:moveTo>
                  <a:pt x="0" y="5632704"/>
                </a:moveTo>
                <a:lnTo>
                  <a:pt x="9793224" y="5632704"/>
                </a:lnTo>
                <a:lnTo>
                  <a:pt x="9793224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3704" y="1176274"/>
            <a:ext cx="9904095" cy="631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0" marR="1828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444500" algn="l"/>
              </a:tabLst>
            </a:pP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Bijective</a:t>
            </a:r>
            <a:r>
              <a:rPr sz="2400" b="1" spc="1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/</a:t>
            </a:r>
            <a:r>
              <a:rPr sz="2400" b="1" spc="2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One-</a:t>
            </a:r>
            <a:r>
              <a:rPr sz="2400" b="1" spc="-20" dirty="0">
                <a:solidFill>
                  <a:srgbClr val="FF6500"/>
                </a:solidFill>
                <a:latin typeface="Times New Roman"/>
                <a:cs typeface="Times New Roman"/>
              </a:rPr>
              <a:t>to-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one</a:t>
            </a:r>
            <a:r>
              <a:rPr sz="2400" b="1" spc="2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Correspondent::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bijection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 </a:t>
            </a:r>
            <a:r>
              <a:rPr sz="2400" spc="-10" dirty="0">
                <a:latin typeface="Times New Roman"/>
                <a:cs typeface="Times New Roman"/>
              </a:rPr>
              <a:t>one-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(injection)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(surjection).</a:t>
            </a:r>
            <a:endParaRPr sz="2400" dirty="0">
              <a:latin typeface="Times New Roman"/>
              <a:cs typeface="Times New Roman"/>
            </a:endParaRPr>
          </a:p>
          <a:p>
            <a:pPr marL="4438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4438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{a,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 c, d}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endParaRPr sz="2400" dirty="0">
              <a:latin typeface="Times New Roman"/>
              <a:cs typeface="Times New Roman"/>
            </a:endParaRPr>
          </a:p>
          <a:p>
            <a:pPr marL="462280" marR="356489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 4}with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 (b)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bijection?</a:t>
            </a:r>
            <a:endParaRPr sz="2400" dirty="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one-to-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onto.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Hence, 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a</a:t>
            </a:r>
            <a:r>
              <a:rPr sz="2400" spc="-10" dirty="0">
                <a:latin typeface="Times New Roman"/>
                <a:cs typeface="Times New Roman"/>
              </a:rPr>
              <a:t> bijection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444500" marR="183515" indent="-342900">
              <a:lnSpc>
                <a:spcPct val="150100"/>
              </a:lnSpc>
              <a:buFont typeface="Wingdings"/>
              <a:buChar char=""/>
              <a:tabLst>
                <a:tab pos="444500" algn="l"/>
                <a:tab pos="1633220" algn="l"/>
                <a:tab pos="3074670" algn="l"/>
                <a:tab pos="3632835" algn="l"/>
                <a:tab pos="3989704" algn="l"/>
                <a:tab pos="4431665" algn="l"/>
                <a:tab pos="4721225" algn="l"/>
                <a:tab pos="5289550" algn="l"/>
                <a:tab pos="5914390" algn="l"/>
                <a:tab pos="6999605" algn="l"/>
                <a:tab pos="8166100" algn="l"/>
                <a:tab pos="8624570" algn="l"/>
                <a:tab pos="8981440" algn="l"/>
                <a:tab pos="9339580" algn="l"/>
              </a:tabLst>
            </a:pP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Identity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function::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Let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set.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identity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function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15" baseline="-20833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A→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A</a:t>
            </a:r>
            <a:r>
              <a:rPr sz="2400" spc="15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(x)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x.</a:t>
            </a:r>
            <a:endParaRPr sz="2400" dirty="0">
              <a:latin typeface="Times New Roman"/>
              <a:cs typeface="Times New Roman"/>
            </a:endParaRPr>
          </a:p>
          <a:p>
            <a:pPr marL="4438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443865" algn="l"/>
                <a:tab pos="3878579" algn="l"/>
                <a:tab pos="5946775" algn="l"/>
                <a:tab pos="7295515" algn="l"/>
              </a:tabLst>
            </a:pPr>
            <a:r>
              <a:rPr sz="2400" dirty="0">
                <a:latin typeface="Times New Roman"/>
                <a:cs typeface="Times New Roman"/>
              </a:rPr>
              <a:t>Example: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3}</a:t>
            </a:r>
            <a:r>
              <a:rPr sz="2400" dirty="0">
                <a:latin typeface="Times New Roman"/>
                <a:cs typeface="Times New Roman"/>
              </a:rPr>
              <a:t>	Then: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(1)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i</a:t>
            </a:r>
            <a:r>
              <a:rPr sz="2400" baseline="-20833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(2)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	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(3)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9271" y="2378964"/>
            <a:ext cx="2676144" cy="1656588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150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114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spc="-35" dirty="0"/>
              <a:t>Function-</a:t>
            </a:r>
            <a:r>
              <a:rPr spc="-10" dirty="0"/>
              <a:t>Summarize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4693920"/>
          </a:xfrm>
          <a:custGeom>
            <a:avLst/>
            <a:gdLst/>
            <a:ahLst/>
            <a:cxnLst/>
            <a:rect l="l" t="t" r="r" b="b"/>
            <a:pathLst>
              <a:path w="9793605" h="4693920">
                <a:moveTo>
                  <a:pt x="0" y="4693920"/>
                </a:moveTo>
                <a:lnTo>
                  <a:pt x="9793224" y="4693920"/>
                </a:lnTo>
                <a:lnTo>
                  <a:pt x="9793224" y="0"/>
                </a:lnTo>
                <a:lnTo>
                  <a:pt x="0" y="0"/>
                </a:lnTo>
                <a:lnTo>
                  <a:pt x="0" y="469392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606" y="1293622"/>
            <a:ext cx="9564370" cy="453136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373380" indent="-360680">
              <a:lnSpc>
                <a:spcPct val="100000"/>
              </a:lnSpc>
              <a:spcBef>
                <a:spcPts val="615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Suppose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i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i="1" spc="-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406140" lvl="1" indent="-360680">
              <a:lnSpc>
                <a:spcPct val="100000"/>
              </a:lnSpc>
              <a:spcBef>
                <a:spcPts val="515"/>
              </a:spcBef>
              <a:buFont typeface="Wingdings"/>
              <a:buChar char=""/>
              <a:tabLst>
                <a:tab pos="3406140" algn="l"/>
              </a:tabLst>
            </a:pPr>
            <a:r>
              <a:rPr sz="2400" b="1" i="1" spc="-90" dirty="0">
                <a:solidFill>
                  <a:srgbClr val="C00000"/>
                </a:solidFill>
                <a:latin typeface="Times New Roman"/>
                <a:cs typeface="Times New Roman"/>
              </a:rPr>
              <a:t>To</a:t>
            </a:r>
            <a:r>
              <a:rPr sz="2400" b="1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show</a:t>
            </a:r>
            <a:r>
              <a:rPr sz="2400" b="1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that</a:t>
            </a:r>
            <a:r>
              <a:rPr sz="2400" b="1" i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sz="2400" b="1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2400" b="1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injective</a:t>
            </a:r>
            <a:endParaRPr sz="2400">
              <a:latin typeface="Times New Roman"/>
              <a:cs typeface="Times New Roman"/>
            </a:endParaRPr>
          </a:p>
          <a:p>
            <a:pPr marL="7289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Show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(x)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(y)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arbitrary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x,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y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3165475" indent="-360680">
              <a:lnSpc>
                <a:spcPct val="100000"/>
              </a:lnSpc>
              <a:buFont typeface="Wingdings"/>
              <a:buChar char=""/>
              <a:tabLst>
                <a:tab pos="3165475" algn="l"/>
              </a:tabLst>
            </a:pPr>
            <a:r>
              <a:rPr sz="2400" b="1" i="1" spc="-80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r>
              <a:rPr sz="24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show</a:t>
            </a:r>
            <a:r>
              <a:rPr sz="2400" b="1" i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AF50"/>
                </a:solidFill>
                <a:latin typeface="Times New Roman"/>
                <a:cs typeface="Times New Roman"/>
              </a:rPr>
              <a:t>that</a:t>
            </a:r>
            <a:r>
              <a:rPr sz="24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AF50"/>
                </a:solidFill>
                <a:latin typeface="Times New Roman"/>
                <a:cs typeface="Times New Roman"/>
              </a:rPr>
              <a:t>f</a:t>
            </a:r>
            <a:r>
              <a:rPr sz="2400" b="1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AF50"/>
                </a:solidFill>
                <a:latin typeface="Times New Roman"/>
                <a:cs typeface="Times New Roman"/>
              </a:rPr>
              <a:t>not</a:t>
            </a:r>
            <a:r>
              <a:rPr sz="2400" b="1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injective</a:t>
            </a:r>
            <a:endParaRPr sz="2400">
              <a:latin typeface="Times New Roman"/>
              <a:cs typeface="Times New Roman"/>
            </a:endParaRPr>
          </a:p>
          <a:p>
            <a:pPr marL="9144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 </a:t>
            </a:r>
            <a:r>
              <a:rPr sz="2400" i="1" dirty="0">
                <a:latin typeface="Times New Roman"/>
                <a:cs typeface="Times New Roman"/>
              </a:rPr>
              <a:t>x,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 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(x)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 </a:t>
            </a:r>
            <a:r>
              <a:rPr sz="2400" i="1" spc="-20" dirty="0">
                <a:latin typeface="Times New Roman"/>
                <a:cs typeface="Times New Roman"/>
              </a:rPr>
              <a:t>(y)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3328670" lvl="1" indent="-360680">
              <a:lnSpc>
                <a:spcPct val="100000"/>
              </a:lnSpc>
              <a:buFont typeface="Wingdings"/>
              <a:buChar char=""/>
              <a:tabLst>
                <a:tab pos="3328670" algn="l"/>
              </a:tabLst>
            </a:pPr>
            <a:r>
              <a:rPr sz="2400" b="1" i="1" spc="-90" dirty="0">
                <a:solidFill>
                  <a:srgbClr val="00AFF0"/>
                </a:solidFill>
                <a:latin typeface="Times New Roman"/>
                <a:cs typeface="Times New Roman"/>
              </a:rPr>
              <a:t>To</a:t>
            </a:r>
            <a:r>
              <a:rPr sz="2400" b="1" i="1" spc="-3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Times New Roman"/>
                <a:cs typeface="Times New Roman"/>
              </a:rPr>
              <a:t>show</a:t>
            </a:r>
            <a:r>
              <a:rPr sz="2400" b="1" i="1" spc="-2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Times New Roman"/>
                <a:cs typeface="Times New Roman"/>
              </a:rPr>
              <a:t>that</a:t>
            </a:r>
            <a:r>
              <a:rPr sz="2400" b="1" i="1" spc="-3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Times New Roman"/>
                <a:cs typeface="Times New Roman"/>
              </a:rPr>
              <a:t>f</a:t>
            </a:r>
            <a:r>
              <a:rPr sz="2400" b="1" i="1" spc="-2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AFF0"/>
                </a:solidFill>
                <a:latin typeface="Times New Roman"/>
                <a:cs typeface="Times New Roman"/>
              </a:rPr>
              <a:t>is</a:t>
            </a:r>
            <a:r>
              <a:rPr sz="2400" b="1" i="1" spc="-2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00AFF0"/>
                </a:solidFill>
                <a:latin typeface="Times New Roman"/>
                <a:cs typeface="Times New Roman"/>
              </a:rPr>
              <a:t>surjective</a:t>
            </a:r>
            <a:endParaRPr sz="2400">
              <a:latin typeface="Times New Roman"/>
              <a:cs typeface="Times New Roman"/>
            </a:endParaRPr>
          </a:p>
          <a:p>
            <a:pPr marL="82550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latin typeface="Times New Roman"/>
                <a:cs typeface="Times New Roman"/>
              </a:rPr>
              <a:t>Consider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arbitrary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element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y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50" dirty="0">
                <a:latin typeface="Cambria Math"/>
                <a:cs typeface="Cambria Math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B</a:t>
            </a:r>
            <a:r>
              <a:rPr sz="2300" i="1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find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element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x</a:t>
            </a:r>
            <a:r>
              <a:rPr sz="2300" i="1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Cambria Math"/>
                <a:cs typeface="Cambria Math"/>
              </a:rPr>
              <a:t>∈</a:t>
            </a:r>
            <a:r>
              <a:rPr sz="2300" spc="60" dirty="0">
                <a:latin typeface="Cambria Math"/>
                <a:cs typeface="Cambria Math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A</a:t>
            </a:r>
            <a:r>
              <a:rPr sz="2300" i="1" spc="-6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such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that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f</a:t>
            </a:r>
            <a:r>
              <a:rPr sz="2300" i="1" spc="-10" dirty="0">
                <a:latin typeface="Times New Roman"/>
                <a:cs typeface="Times New Roman"/>
              </a:rPr>
              <a:t> </a:t>
            </a:r>
            <a:r>
              <a:rPr sz="2300" i="1" dirty="0">
                <a:latin typeface="Times New Roman"/>
                <a:cs typeface="Times New Roman"/>
              </a:rPr>
              <a:t>(x)</a:t>
            </a:r>
            <a:r>
              <a:rPr sz="2300" i="1" spc="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=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i="1" spc="-25" dirty="0">
                <a:latin typeface="Times New Roman"/>
                <a:cs typeface="Times New Roman"/>
              </a:rPr>
              <a:t>y</a:t>
            </a:r>
            <a:r>
              <a:rPr sz="2300" spc="-25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2300">
              <a:latin typeface="Times New Roman"/>
              <a:cs typeface="Times New Roman"/>
            </a:endParaRPr>
          </a:p>
          <a:p>
            <a:pPr marL="3087370" indent="-360680">
              <a:lnSpc>
                <a:spcPct val="100000"/>
              </a:lnSpc>
              <a:buFont typeface="Wingdings"/>
              <a:buChar char=""/>
              <a:tabLst>
                <a:tab pos="3087370" algn="l"/>
              </a:tabLst>
            </a:pPr>
            <a:r>
              <a:rPr sz="2400" b="1" i="1" spc="-90" dirty="0">
                <a:solidFill>
                  <a:srgbClr val="FF6500"/>
                </a:solidFill>
                <a:latin typeface="Times New Roman"/>
                <a:cs typeface="Times New Roman"/>
              </a:rPr>
              <a:t>To</a:t>
            </a:r>
            <a:r>
              <a:rPr sz="2400" b="1" i="1" spc="-3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6500"/>
                </a:solidFill>
                <a:latin typeface="Times New Roman"/>
                <a:cs typeface="Times New Roman"/>
              </a:rPr>
              <a:t>show</a:t>
            </a:r>
            <a:r>
              <a:rPr sz="2400" b="1" i="1" spc="-1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6500"/>
                </a:solidFill>
                <a:latin typeface="Times New Roman"/>
                <a:cs typeface="Times New Roman"/>
              </a:rPr>
              <a:t>that</a:t>
            </a:r>
            <a:r>
              <a:rPr sz="2400" b="1" i="1" spc="-2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6500"/>
                </a:solidFill>
                <a:latin typeface="Times New Roman"/>
                <a:cs typeface="Times New Roman"/>
              </a:rPr>
              <a:t>f</a:t>
            </a:r>
            <a:r>
              <a:rPr sz="2400" b="1" i="1" spc="-2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6500"/>
                </a:solidFill>
                <a:latin typeface="Times New Roman"/>
                <a:cs typeface="Times New Roman"/>
              </a:rPr>
              <a:t>is</a:t>
            </a:r>
            <a:r>
              <a:rPr sz="2400" b="1" i="1" spc="-2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6500"/>
                </a:solidFill>
                <a:latin typeface="Times New Roman"/>
                <a:cs typeface="Times New Roman"/>
              </a:rPr>
              <a:t>not</a:t>
            </a:r>
            <a:r>
              <a:rPr sz="2400" b="1" i="1" spc="-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i="1" spc="-10" dirty="0">
                <a:solidFill>
                  <a:srgbClr val="FF6500"/>
                </a:solidFill>
                <a:latin typeface="Times New Roman"/>
                <a:cs typeface="Times New Roman"/>
              </a:rPr>
              <a:t>surjective</a:t>
            </a:r>
            <a:endParaRPr sz="2400">
              <a:latin typeface="Times New Roman"/>
              <a:cs typeface="Times New Roman"/>
            </a:endParaRPr>
          </a:p>
          <a:p>
            <a:pPr marL="152781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(x)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y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15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3970020"/>
          </a:xfrm>
          <a:custGeom>
            <a:avLst/>
            <a:gdLst/>
            <a:ahLst/>
            <a:cxnLst/>
            <a:rect l="l" t="t" r="r" b="b"/>
            <a:pathLst>
              <a:path w="9793605" h="3970020">
                <a:moveTo>
                  <a:pt x="0" y="3970020"/>
                </a:moveTo>
                <a:lnTo>
                  <a:pt x="9793224" y="3970020"/>
                </a:lnTo>
                <a:lnTo>
                  <a:pt x="9793224" y="0"/>
                </a:lnTo>
                <a:lnTo>
                  <a:pt x="0" y="0"/>
                </a:lnTo>
                <a:lnTo>
                  <a:pt x="0" y="397002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204" y="1176274"/>
            <a:ext cx="9688195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81000" algn="l"/>
              </a:tabLst>
            </a:pP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Inverse</a:t>
            </a:r>
            <a:r>
              <a:rPr sz="2400" b="1" spc="27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functions::</a:t>
            </a:r>
            <a:r>
              <a:rPr sz="2400" b="1" spc="27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bijection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B.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inverse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unique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(a)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380365" indent="-342265" algn="just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inverse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function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i="1" spc="-15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i="1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i="1" dirty="0">
                <a:latin typeface="Times New Roman"/>
                <a:cs typeface="Times New Roman"/>
              </a:rPr>
              <a:t>.</a:t>
            </a:r>
            <a:r>
              <a:rPr sz="2400" i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Hence,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spc="-15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-</a:t>
            </a:r>
            <a:r>
              <a:rPr sz="2400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(b)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(a)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0365" indent="-342265" algn="just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inverse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invertible.</a:t>
            </a:r>
            <a:endParaRPr sz="2400">
              <a:latin typeface="Times New Roman"/>
              <a:cs typeface="Times New Roman"/>
            </a:endParaRPr>
          </a:p>
          <a:p>
            <a:pPr marL="380365" marR="32384" indent="-342900" algn="just">
              <a:lnSpc>
                <a:spcPct val="150000"/>
              </a:lnSpc>
              <a:spcBef>
                <a:spcPts val="5"/>
              </a:spcBef>
              <a:buFont typeface="Wingdings"/>
              <a:buChar char=""/>
              <a:tabLst>
                <a:tab pos="380365" algn="l"/>
              </a:tabLst>
            </a:pPr>
            <a:r>
              <a:rPr sz="2400" b="1" dirty="0">
                <a:latin typeface="Times New Roman"/>
                <a:cs typeface="Times New Roman"/>
              </a:rPr>
              <a:t>Note:</a:t>
            </a:r>
            <a:r>
              <a:rPr sz="2400" b="1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</a:t>
            </a:r>
            <a:r>
              <a:rPr sz="2400" b="1" i="1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bijection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inverse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f</a:t>
            </a:r>
            <a:r>
              <a:rPr sz="2400" spc="-3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9327" y="5099304"/>
            <a:ext cx="8633460" cy="2016760"/>
            <a:chOff x="719327" y="5099304"/>
            <a:chExt cx="8633460" cy="20167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327" y="5099304"/>
              <a:ext cx="4465320" cy="201625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2763" y="5122164"/>
              <a:ext cx="3240024" cy="18211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15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257" y="1219200"/>
            <a:ext cx="9793605" cy="3416935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433705" indent="-34226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433705" algn="l"/>
              </a:tabLst>
            </a:pP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Inverse</a:t>
            </a:r>
            <a:r>
              <a:rPr sz="2400" b="1" spc="-7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functions::</a:t>
            </a:r>
            <a:endParaRPr sz="2400">
              <a:latin typeface="Times New Roman"/>
              <a:cs typeface="Times New Roman"/>
            </a:endParaRPr>
          </a:p>
          <a:p>
            <a:pPr marL="434340" marR="83820" indent="-342900">
              <a:lnSpc>
                <a:spcPts val="4320"/>
              </a:lnSpc>
              <a:spcBef>
                <a:spcPts val="385"/>
              </a:spcBef>
              <a:buFont typeface="Wingdings"/>
              <a:buChar char=""/>
              <a:tabLst>
                <a:tab pos="434340" algn="l"/>
                <a:tab pos="1274445" algn="l"/>
                <a:tab pos="1605280" algn="l"/>
                <a:tab pos="1835150" algn="l"/>
                <a:tab pos="2167890" algn="l"/>
                <a:tab pos="2686050" algn="l"/>
                <a:tab pos="2949575" algn="l"/>
                <a:tab pos="4143375" algn="l"/>
                <a:tab pos="4795520" algn="l"/>
                <a:tab pos="5090795" algn="l"/>
                <a:tab pos="5423535" algn="l"/>
                <a:tab pos="5941695" algn="l"/>
                <a:tab pos="7069455" algn="l"/>
                <a:tab pos="7435215" algn="l"/>
                <a:tab pos="8322309" algn="l"/>
                <a:tab pos="882205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Note: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i="1" spc="-50" dirty="0">
                <a:latin typeface="Times New Roman"/>
                <a:cs typeface="Times New Roman"/>
              </a:rPr>
              <a:t>f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not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bijection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then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not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possible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define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inverse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f</a:t>
            </a:r>
            <a:r>
              <a:rPr sz="2400" spc="-3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060"/>
              </a:spcBef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452755" marR="82550">
              <a:lnSpc>
                <a:spcPts val="4320"/>
              </a:lnSpc>
              <a:spcBef>
                <a:spcPts val="384"/>
              </a:spcBef>
            </a:pPr>
            <a:r>
              <a:rPr sz="2400" b="1" dirty="0">
                <a:latin typeface="Times New Roman"/>
                <a:cs typeface="Times New Roman"/>
              </a:rPr>
              <a:t>Case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1: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Assume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one-to-</a:t>
            </a:r>
            <a:r>
              <a:rPr sz="2400" dirty="0">
                <a:latin typeface="Times New Roman"/>
                <a:cs typeface="Times New Roman"/>
              </a:rPr>
              <a:t>one: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Inverse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element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mapped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2660" y="4607052"/>
            <a:ext cx="5832347" cy="2311908"/>
          </a:xfrm>
          <a:prstGeom prst="rect">
            <a:avLst/>
          </a:prstGeom>
        </p:spPr>
      </p:pic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15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3970020"/>
          </a:xfrm>
          <a:custGeom>
            <a:avLst/>
            <a:gdLst/>
            <a:ahLst/>
            <a:cxnLst/>
            <a:rect l="l" t="t" r="r" b="b"/>
            <a:pathLst>
              <a:path w="9793605" h="3970020">
                <a:moveTo>
                  <a:pt x="0" y="3970020"/>
                </a:moveTo>
                <a:lnTo>
                  <a:pt x="9793224" y="3970020"/>
                </a:lnTo>
                <a:lnTo>
                  <a:pt x="9793224" y="0"/>
                </a:lnTo>
                <a:lnTo>
                  <a:pt x="0" y="0"/>
                </a:lnTo>
                <a:lnTo>
                  <a:pt x="0" y="397002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606" y="1176274"/>
            <a:ext cx="9634855" cy="33178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Inverse</a:t>
            </a:r>
            <a:r>
              <a:rPr sz="2400" b="1" spc="-7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functions::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ts val="4320"/>
              </a:lnSpc>
              <a:spcBef>
                <a:spcPts val="380"/>
              </a:spcBef>
              <a:buFont typeface="Wingdings"/>
              <a:buChar char=""/>
              <a:tabLst>
                <a:tab pos="354965" algn="l"/>
                <a:tab pos="1195070" algn="l"/>
                <a:tab pos="1525905" algn="l"/>
                <a:tab pos="1755775" algn="l"/>
                <a:tab pos="2088514" algn="l"/>
                <a:tab pos="2606675" algn="l"/>
                <a:tab pos="2870200" algn="l"/>
                <a:tab pos="4064000" algn="l"/>
                <a:tab pos="4716145" algn="l"/>
                <a:tab pos="5011420" algn="l"/>
                <a:tab pos="5344160" algn="l"/>
                <a:tab pos="5862320" algn="l"/>
                <a:tab pos="6990080" algn="l"/>
                <a:tab pos="7355840" algn="l"/>
                <a:tab pos="8242934" algn="l"/>
                <a:tab pos="874268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Note: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i="1" spc="-50" dirty="0">
                <a:latin typeface="Times New Roman"/>
                <a:cs typeface="Times New Roman"/>
              </a:rPr>
              <a:t>f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not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bijection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then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not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possible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define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inverse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spc="-35" dirty="0">
                <a:latin typeface="Times New Roman"/>
                <a:cs typeface="Times New Roman"/>
              </a:rPr>
              <a:t>f</a:t>
            </a:r>
            <a:r>
              <a:rPr sz="2400" spc="-3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060"/>
              </a:spcBef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373380" marR="5715">
              <a:lnSpc>
                <a:spcPts val="4320"/>
              </a:lnSpc>
              <a:spcBef>
                <a:spcPts val="185"/>
              </a:spcBef>
            </a:pPr>
            <a:r>
              <a:rPr sz="2400" b="1" dirty="0">
                <a:latin typeface="Times New Roman"/>
                <a:cs typeface="Times New Roman"/>
              </a:rPr>
              <a:t>Case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Assume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onto: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Inverse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4643628"/>
            <a:ext cx="5401056" cy="2232660"/>
          </a:xfrm>
          <a:prstGeom prst="rect">
            <a:avLst/>
          </a:prstGeom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15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3257" y="1219200"/>
            <a:ext cx="9793605" cy="397002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34340" marR="83185" indent="-342900">
              <a:lnSpc>
                <a:spcPts val="4320"/>
              </a:lnSpc>
              <a:spcBef>
                <a:spcPts val="145"/>
              </a:spcBef>
              <a:buFont typeface="Wingdings"/>
              <a:buChar char=""/>
              <a:tabLst>
                <a:tab pos="43434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 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function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{a,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c}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3}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f(a) = </a:t>
            </a:r>
            <a:r>
              <a:rPr sz="2400" spc="-25" dirty="0">
                <a:latin typeface="Times New Roman"/>
                <a:cs typeface="Times New Roman"/>
              </a:rPr>
              <a:t>2, </a:t>
            </a:r>
            <a:r>
              <a:rPr sz="2400" dirty="0">
                <a:latin typeface="Times New Roman"/>
                <a:cs typeface="Times New Roman"/>
              </a:rPr>
              <a:t>f(b)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f(c)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invertible,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inverse?</a:t>
            </a:r>
            <a:endParaRPr sz="2400">
              <a:latin typeface="Times New Roman"/>
              <a:cs typeface="Times New Roman"/>
            </a:endParaRPr>
          </a:p>
          <a:p>
            <a:pPr marL="452755" marR="81915">
              <a:lnSpc>
                <a:spcPts val="4320"/>
              </a:lnSpc>
              <a:spcBef>
                <a:spcPts val="5"/>
              </a:spcBef>
              <a:tabLst>
                <a:tab pos="1809750" algn="l"/>
                <a:tab pos="2520950" algn="l"/>
                <a:tab pos="3774440" algn="l"/>
                <a:tab pos="4114165" algn="l"/>
                <a:tab pos="4556125" algn="l"/>
                <a:tab pos="5960110" algn="l"/>
                <a:tab pos="7160895" algn="l"/>
                <a:tab pos="7567930" algn="l"/>
                <a:tab pos="8009890" algn="l"/>
                <a:tab pos="8385175" algn="l"/>
              </a:tabLst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function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invertible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because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one-to-</a:t>
            </a:r>
            <a:r>
              <a:rPr sz="2400" spc="-25" dirty="0">
                <a:latin typeface="Times New Roman"/>
                <a:cs typeface="Times New Roman"/>
              </a:rPr>
              <a:t>one </a:t>
            </a:r>
            <a:r>
              <a:rPr sz="2400" spc="-10" dirty="0">
                <a:latin typeface="Times New Roman"/>
                <a:cs typeface="Times New Roman"/>
              </a:rPr>
              <a:t>correspondence.</a:t>
            </a:r>
            <a:endParaRPr sz="2400">
              <a:latin typeface="Times New Roman"/>
              <a:cs typeface="Times New Roman"/>
            </a:endParaRPr>
          </a:p>
          <a:p>
            <a:pPr marL="452755" marR="81915">
              <a:lnSpc>
                <a:spcPts val="432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inverse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baseline="24305" dirty="0">
                <a:latin typeface="Times New Roman"/>
                <a:cs typeface="Times New Roman"/>
              </a:rPr>
              <a:t>−1</a:t>
            </a:r>
            <a:r>
              <a:rPr sz="2400" spc="307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reverses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correspondence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 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baseline="24305" dirty="0">
                <a:latin typeface="Times New Roman"/>
                <a:cs typeface="Times New Roman"/>
              </a:rPr>
              <a:t>−1</a:t>
            </a:r>
            <a:r>
              <a:rPr sz="2400" spc="300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 </a:t>
            </a:r>
            <a:r>
              <a:rPr sz="2400" dirty="0">
                <a:latin typeface="Times New Roman"/>
                <a:cs typeface="Times New Roman"/>
              </a:rPr>
              <a:t>c,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baseline="24305" dirty="0">
                <a:latin typeface="Times New Roman"/>
                <a:cs typeface="Times New Roman"/>
              </a:rPr>
              <a:t>−1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baseline="24305" dirty="0">
                <a:latin typeface="Times New Roman"/>
                <a:cs typeface="Times New Roman"/>
              </a:rPr>
              <a:t>−1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15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3508375"/>
          </a:xfrm>
          <a:custGeom>
            <a:avLst/>
            <a:gdLst/>
            <a:ahLst/>
            <a:cxnLst/>
            <a:rect l="l" t="t" r="r" b="b"/>
            <a:pathLst>
              <a:path w="9793605" h="3508375">
                <a:moveTo>
                  <a:pt x="0" y="3508248"/>
                </a:moveTo>
                <a:lnTo>
                  <a:pt x="9793224" y="3508248"/>
                </a:lnTo>
                <a:lnTo>
                  <a:pt x="9793224" y="0"/>
                </a:lnTo>
                <a:lnTo>
                  <a:pt x="0" y="0"/>
                </a:lnTo>
                <a:lnTo>
                  <a:pt x="0" y="350824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606" y="1176274"/>
            <a:ext cx="9636760" cy="28479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Composition</a:t>
            </a:r>
            <a:r>
              <a:rPr sz="2400" b="1" spc="-5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of</a:t>
            </a:r>
            <a:r>
              <a:rPr sz="2400" b="1" spc="-6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Functions::</a:t>
            </a:r>
            <a:endParaRPr sz="24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b="1" i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i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from</a:t>
            </a:r>
            <a:endParaRPr sz="2400">
              <a:latin typeface="Times New Roman"/>
              <a:cs typeface="Times New Roman"/>
            </a:endParaRPr>
          </a:p>
          <a:p>
            <a:pPr marL="354965" marR="635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C.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composition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denoted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-6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◦</a:t>
            </a:r>
            <a:r>
              <a:rPr sz="2400" b="1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580"/>
              </a:spcBef>
            </a:pP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(f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Arial"/>
                <a:cs typeface="Arial"/>
              </a:rPr>
              <a:t>◦</a:t>
            </a:r>
            <a:r>
              <a:rPr sz="2800" b="1" i="1" spc="-1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g)(a)</a:t>
            </a:r>
            <a:r>
              <a:rPr sz="28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8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8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(g(a)).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9192" y="4212336"/>
            <a:ext cx="4722876" cy="2519172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726" y="155194"/>
            <a:ext cx="4449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2100580" algn="l"/>
              </a:tabLst>
            </a:pPr>
            <a:r>
              <a:rPr spc="-20" dirty="0"/>
              <a:t>Type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43257" y="1219201"/>
            <a:ext cx="9793605" cy="6186170"/>
          </a:xfrm>
          <a:custGeom>
            <a:avLst/>
            <a:gdLst/>
            <a:ahLst/>
            <a:cxnLst/>
            <a:rect l="l" t="t" r="r" b="b"/>
            <a:pathLst>
              <a:path w="9793605" h="6186170">
                <a:moveTo>
                  <a:pt x="0" y="6185916"/>
                </a:moveTo>
                <a:lnTo>
                  <a:pt x="9793224" y="6185916"/>
                </a:lnTo>
                <a:lnTo>
                  <a:pt x="9793224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602" y="1176274"/>
            <a:ext cx="9777095" cy="599939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 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{a, b,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c} to itself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g(a)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g(b)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g(c)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25" dirty="0">
                <a:latin typeface="Times New Roman"/>
                <a:cs typeface="Times New Roman"/>
              </a:rPr>
              <a:t>a.</a:t>
            </a:r>
            <a:endParaRPr sz="2400" dirty="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{a,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c}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3}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f(a)</a:t>
            </a:r>
            <a:endParaRPr sz="2400" dirty="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f(b)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f(c)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25" dirty="0">
                <a:latin typeface="Times New Roman"/>
                <a:cs typeface="Times New Roman"/>
              </a:rPr>
              <a:t>1.</a:t>
            </a:r>
            <a:endParaRPr sz="2400" dirty="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composition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◦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composition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◦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5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Solution: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◦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</a:t>
            </a:r>
            <a:endParaRPr sz="2400" dirty="0">
              <a:latin typeface="Times New Roman"/>
              <a:cs typeface="Times New Roman"/>
            </a:endParaRPr>
          </a:p>
          <a:p>
            <a:pPr marR="136525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(f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◦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g)(a)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(g(a))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2,</a:t>
            </a:r>
            <a:endParaRPr sz="2400" dirty="0">
              <a:latin typeface="Times New Roman"/>
              <a:cs typeface="Times New Roman"/>
            </a:endParaRPr>
          </a:p>
          <a:p>
            <a:pPr marR="133985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(f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◦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g)(b)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(g(b))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303339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(f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◦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g)(c)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(g(c))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3.</a:t>
            </a:r>
            <a:endParaRPr sz="2400" dirty="0">
              <a:latin typeface="Times New Roman"/>
              <a:cs typeface="Times New Roman"/>
            </a:endParaRPr>
          </a:p>
          <a:p>
            <a:pPr marL="373380" marR="14605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Note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(g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◦</a:t>
            </a:r>
            <a:r>
              <a:rPr sz="2400" spc="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f)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domain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25" dirty="0" smtClean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8685" y="1214625"/>
            <a:ext cx="9802495" cy="5956300"/>
            <a:chOff x="138685" y="1214625"/>
            <a:chExt cx="9802495" cy="5956300"/>
          </a:xfrm>
        </p:grpSpPr>
        <p:sp>
          <p:nvSpPr>
            <p:cNvPr id="3" name="object 3"/>
            <p:cNvSpPr/>
            <p:nvPr/>
          </p:nvSpPr>
          <p:spPr>
            <a:xfrm>
              <a:off x="288037" y="5364478"/>
              <a:ext cx="9577070" cy="1800225"/>
            </a:xfrm>
            <a:custGeom>
              <a:avLst/>
              <a:gdLst/>
              <a:ahLst/>
              <a:cxnLst/>
              <a:rect l="l" t="t" r="r" b="b"/>
              <a:pathLst>
                <a:path w="9577070" h="1800225">
                  <a:moveTo>
                    <a:pt x="9576816" y="0"/>
                  </a:moveTo>
                  <a:lnTo>
                    <a:pt x="0" y="0"/>
                  </a:lnTo>
                  <a:lnTo>
                    <a:pt x="0" y="1799844"/>
                  </a:lnTo>
                  <a:lnTo>
                    <a:pt x="9576816" y="1799844"/>
                  </a:lnTo>
                  <a:lnTo>
                    <a:pt x="95768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88037" y="5364478"/>
              <a:ext cx="9577070" cy="1800225"/>
            </a:xfrm>
            <a:custGeom>
              <a:avLst/>
              <a:gdLst/>
              <a:ahLst/>
              <a:cxnLst/>
              <a:rect l="l" t="t" r="r" b="b"/>
              <a:pathLst>
                <a:path w="9577070" h="1800225">
                  <a:moveTo>
                    <a:pt x="0" y="1799844"/>
                  </a:moveTo>
                  <a:lnTo>
                    <a:pt x="9576816" y="1799844"/>
                  </a:lnTo>
                  <a:lnTo>
                    <a:pt x="9576816" y="0"/>
                  </a:lnTo>
                  <a:lnTo>
                    <a:pt x="0" y="0"/>
                  </a:lnTo>
                  <a:lnTo>
                    <a:pt x="0" y="1799844"/>
                  </a:lnTo>
                  <a:close/>
                </a:path>
              </a:pathLst>
            </a:custGeom>
            <a:ln w="12192">
              <a:solidFill>
                <a:srgbClr val="3232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3257" y="1219197"/>
              <a:ext cx="9793605" cy="5817235"/>
            </a:xfrm>
            <a:custGeom>
              <a:avLst/>
              <a:gdLst/>
              <a:ahLst/>
              <a:cxnLst/>
              <a:rect l="l" t="t" r="r" b="b"/>
              <a:pathLst>
                <a:path w="9793605" h="5817234">
                  <a:moveTo>
                    <a:pt x="0" y="5817108"/>
                  </a:moveTo>
                  <a:lnTo>
                    <a:pt x="9793224" y="5817108"/>
                  </a:lnTo>
                  <a:lnTo>
                    <a:pt x="9793224" y="0"/>
                  </a:lnTo>
                  <a:lnTo>
                    <a:pt x="0" y="0"/>
                  </a:lnTo>
                  <a:lnTo>
                    <a:pt x="0" y="5817108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8726" y="155194"/>
            <a:ext cx="4449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2100580" algn="l"/>
              </a:tabLst>
            </a:pPr>
            <a:r>
              <a:rPr spc="-20" dirty="0"/>
              <a:t>Type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Function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2606" y="1176274"/>
            <a:ext cx="9777095" cy="6314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605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integers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integers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f(x)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2x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6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g(x)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3x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7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2.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8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75" dirty="0"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composition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g?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composition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?</a:t>
            </a:r>
            <a:endParaRPr sz="2400" dirty="0">
              <a:latin typeface="Times New Roman"/>
              <a:cs typeface="Times New Roman"/>
            </a:endParaRPr>
          </a:p>
          <a:p>
            <a:pPr marL="1590040" marR="838200" indent="-1216660" algn="just">
              <a:lnSpc>
                <a:spcPct val="150000"/>
              </a:lnSpc>
            </a:pPr>
            <a:r>
              <a:rPr sz="2400" b="1" dirty="0">
                <a:latin typeface="Times New Roman"/>
                <a:cs typeface="Times New Roman"/>
              </a:rPr>
              <a:t>Solution: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compositions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◦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◦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Moreover, </a:t>
            </a:r>
            <a:r>
              <a:rPr sz="2400" dirty="0">
                <a:latin typeface="Times New Roman"/>
                <a:cs typeface="Times New Roman"/>
              </a:rPr>
              <a:t>(f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◦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g)(x)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(g(x))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2(3x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7</a:t>
            </a:r>
            <a:endParaRPr sz="2400" dirty="0">
              <a:latin typeface="Times New Roman"/>
              <a:cs typeface="Times New Roman"/>
            </a:endParaRPr>
          </a:p>
          <a:p>
            <a:pPr marL="217804" algn="ctr">
              <a:lnSpc>
                <a:spcPct val="100000"/>
              </a:lnSpc>
              <a:spcBef>
                <a:spcPts val="1445"/>
              </a:spcBef>
            </a:pP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 dirty="0">
              <a:latin typeface="Times New Roman"/>
              <a:cs typeface="Times New Roman"/>
            </a:endParaRPr>
          </a:p>
          <a:p>
            <a:pPr marL="215265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(g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◦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)(x)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g(f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(x))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g(2x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3(2x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11.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551815" marR="144780" lvl="1" indent="-360045">
              <a:lnSpc>
                <a:spcPct val="150000"/>
              </a:lnSpc>
              <a:buFont typeface="Wingdings"/>
              <a:buChar char=""/>
              <a:tabLst>
                <a:tab pos="551815" algn="l"/>
              </a:tabLst>
            </a:pP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Remark:</a:t>
            </a:r>
            <a:r>
              <a:rPr sz="2000" spc="1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Note</a:t>
            </a:r>
            <a:r>
              <a:rPr sz="2000" spc="1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that</a:t>
            </a:r>
            <a:r>
              <a:rPr sz="2000" spc="1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even</a:t>
            </a:r>
            <a:r>
              <a:rPr sz="2000" spc="19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though</a:t>
            </a:r>
            <a:r>
              <a:rPr sz="2000" spc="18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sz="2000" spc="19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◦</a:t>
            </a:r>
            <a:r>
              <a:rPr sz="2000" spc="15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g</a:t>
            </a:r>
            <a:r>
              <a:rPr sz="2000" spc="20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and</a:t>
            </a:r>
            <a:r>
              <a:rPr sz="2000" spc="19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g</a:t>
            </a:r>
            <a:r>
              <a:rPr sz="2000" spc="19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◦</a:t>
            </a:r>
            <a:r>
              <a:rPr sz="2000" spc="15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sz="2000" spc="19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are</a:t>
            </a:r>
            <a:r>
              <a:rPr sz="2000" spc="1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defined</a:t>
            </a:r>
            <a:r>
              <a:rPr sz="2000" spc="19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000" spc="1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the</a:t>
            </a:r>
            <a:r>
              <a:rPr sz="2000" spc="17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functions</a:t>
            </a:r>
            <a:r>
              <a:rPr sz="2000" spc="19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sz="2000" spc="19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and</a:t>
            </a:r>
            <a:r>
              <a:rPr sz="2000" spc="1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g</a:t>
            </a:r>
            <a:r>
              <a:rPr sz="2000" spc="19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above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Example,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◦</a:t>
            </a:r>
            <a:r>
              <a:rPr sz="2000" spc="-25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g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g </a:t>
            </a:r>
            <a:r>
              <a:rPr sz="2000" dirty="0">
                <a:solidFill>
                  <a:srgbClr val="6F2F9F"/>
                </a:solidFill>
                <a:latin typeface="Microsoft Sans Serif"/>
                <a:cs typeface="Microsoft Sans Serif"/>
              </a:rPr>
              <a:t>◦</a:t>
            </a:r>
            <a:r>
              <a:rPr sz="2000" spc="-30" dirty="0">
                <a:solidFill>
                  <a:srgbClr val="6F2F9F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are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not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equal.</a:t>
            </a:r>
            <a:endParaRPr sz="2000" dirty="0">
              <a:latin typeface="Times New Roman"/>
              <a:cs typeface="Times New Roman"/>
            </a:endParaRPr>
          </a:p>
          <a:p>
            <a:pPr marL="615950" lvl="1" indent="-42354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615950" algn="l"/>
              </a:tabLst>
            </a:pP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In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other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words,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commutative law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does</a:t>
            </a:r>
            <a:r>
              <a:rPr sz="20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not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hold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composition</a:t>
            </a:r>
            <a:r>
              <a:rPr sz="2000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Times New Roman"/>
                <a:cs typeface="Times New Roman"/>
              </a:rPr>
              <a:t>functions.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127" y="155194"/>
            <a:ext cx="7796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7610" algn="l"/>
                <a:tab pos="4921250" algn="l"/>
                <a:tab pos="5581650" algn="l"/>
              </a:tabLst>
            </a:pPr>
            <a:r>
              <a:rPr spc="-10" dirty="0"/>
              <a:t>Example</a:t>
            </a:r>
            <a:r>
              <a:rPr dirty="0"/>
              <a:t>	on</a:t>
            </a:r>
            <a:r>
              <a:rPr spc="-120" dirty="0"/>
              <a:t> </a:t>
            </a:r>
            <a:r>
              <a:rPr spc="-10" dirty="0"/>
              <a:t>Types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338" y="1176274"/>
            <a:ext cx="8218805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marR="30480" indent="-34226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194310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4: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{(x,y)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5}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	</a:t>
            </a: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{(x,y)|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1}.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Verify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(R1.R2)</a:t>
            </a:r>
            <a:r>
              <a:rPr sz="2400" baseline="24305" dirty="0">
                <a:latin typeface="Times New Roman"/>
                <a:cs typeface="Times New Roman"/>
              </a:rPr>
              <a:t>c</a:t>
            </a:r>
            <a:r>
              <a:rPr sz="2400" spc="270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baseline="2430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R1</a:t>
            </a:r>
            <a:r>
              <a:rPr sz="2400" spc="-30" baseline="24305" dirty="0">
                <a:latin typeface="Times New Roman"/>
                <a:cs typeface="Times New Roman"/>
              </a:rPr>
              <a:t>c</a:t>
            </a:r>
            <a:r>
              <a:rPr sz="2400" spc="-2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1116965">
              <a:lnSpc>
                <a:spcPct val="100000"/>
              </a:lnSpc>
              <a:spcBef>
                <a:spcPts val="1440"/>
              </a:spcBef>
              <a:tabLst>
                <a:tab pos="4789805" algn="l"/>
              </a:tabLst>
            </a:pP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{(1,4),(2,3),(3,2),(4,1)}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116965">
              <a:lnSpc>
                <a:spcPct val="100000"/>
              </a:lnSpc>
              <a:spcBef>
                <a:spcPts val="1440"/>
              </a:spcBef>
              <a:tabLst>
                <a:tab pos="1872614" algn="l"/>
              </a:tabLst>
            </a:pP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{(1,2),(2,3),(3,4)}</a:t>
            </a:r>
            <a:endParaRPr sz="2400">
              <a:latin typeface="Times New Roman"/>
              <a:cs typeface="Times New Roman"/>
            </a:endParaRPr>
          </a:p>
          <a:p>
            <a:pPr marL="1116965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(R1.R2)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{(2,4),(3,3),(4,2)}</a:t>
            </a:r>
            <a:endParaRPr sz="2400">
              <a:latin typeface="Times New Roman"/>
              <a:cs typeface="Times New Roman"/>
            </a:endParaRPr>
          </a:p>
          <a:p>
            <a:pPr marL="1116965" marR="1254760">
              <a:lnSpc>
                <a:spcPct val="150000"/>
              </a:lnSpc>
            </a:pPr>
            <a:r>
              <a:rPr sz="2400" b="1" dirty="0">
                <a:latin typeface="Times New Roman"/>
                <a:cs typeface="Times New Roman"/>
              </a:rPr>
              <a:t>(R1.R2)</a:t>
            </a:r>
            <a:r>
              <a:rPr sz="2400" b="1" baseline="24305" dirty="0">
                <a:latin typeface="Times New Roman"/>
                <a:cs typeface="Times New Roman"/>
              </a:rPr>
              <a:t>c</a:t>
            </a:r>
            <a:r>
              <a:rPr sz="2400" b="1" spc="315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{(4,2),(3,3),(2,4)}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-----------</a:t>
            </a:r>
            <a:r>
              <a:rPr sz="2400" spc="-25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--</a:t>
            </a:r>
            <a:r>
              <a:rPr sz="2400" spc="-25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(A) </a:t>
            </a: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baseline="2430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{(2,1),(3,2),(4,3)}</a:t>
            </a:r>
            <a:endParaRPr sz="2400">
              <a:latin typeface="Times New Roman"/>
              <a:cs typeface="Times New Roman"/>
            </a:endParaRPr>
          </a:p>
          <a:p>
            <a:pPr marL="111696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baseline="24305" dirty="0">
                <a:latin typeface="Times New Roman"/>
                <a:cs typeface="Times New Roman"/>
              </a:rPr>
              <a:t>c</a:t>
            </a:r>
            <a:r>
              <a:rPr sz="2400" spc="300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{(4,1),(3,2),(2,3),(1,4)}</a:t>
            </a:r>
            <a:endParaRPr sz="2400">
              <a:latin typeface="Times New Roman"/>
              <a:cs typeface="Times New Roman"/>
            </a:endParaRPr>
          </a:p>
          <a:p>
            <a:pPr marL="1116965">
              <a:lnSpc>
                <a:spcPct val="100000"/>
              </a:lnSpc>
              <a:spcBef>
                <a:spcPts val="1440"/>
              </a:spcBef>
              <a:tabLst>
                <a:tab pos="4871085" algn="l"/>
              </a:tabLst>
            </a:pPr>
            <a:r>
              <a:rPr sz="2400" b="1" dirty="0">
                <a:latin typeface="Times New Roman"/>
                <a:cs typeface="Times New Roman"/>
              </a:rPr>
              <a:t>R2</a:t>
            </a:r>
            <a:r>
              <a:rPr sz="2400" b="1" baseline="2430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R1</a:t>
            </a:r>
            <a:r>
              <a:rPr sz="2400" b="1" baseline="24305" dirty="0">
                <a:latin typeface="Times New Roman"/>
                <a:cs typeface="Times New Roman"/>
              </a:rPr>
              <a:t>c</a:t>
            </a:r>
            <a:r>
              <a:rPr sz="2400" b="1" spc="284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{(2,4),(3,3),(4,2)}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---------</a:t>
            </a:r>
            <a:r>
              <a:rPr sz="2400" spc="-25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--</a:t>
            </a:r>
            <a:r>
              <a:rPr sz="2400" spc="-25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--</a:t>
            </a:r>
            <a:r>
              <a:rPr sz="2400" spc="-25" dirty="0">
                <a:latin typeface="Times New Roman"/>
                <a:cs typeface="Times New Roman"/>
              </a:rPr>
              <a:t>(B)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Therefore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(R1.R2)</a:t>
            </a:r>
            <a:r>
              <a:rPr sz="2400" b="1" baseline="24305" dirty="0">
                <a:latin typeface="Times New Roman"/>
                <a:cs typeface="Times New Roman"/>
              </a:rPr>
              <a:t>c</a:t>
            </a:r>
            <a:r>
              <a:rPr sz="2400" b="1" spc="277" baseline="243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R2</a:t>
            </a:r>
            <a:r>
              <a:rPr sz="2400" b="1" baseline="2430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R1</a:t>
            </a:r>
            <a:r>
              <a:rPr sz="2400" b="1" spc="-30" baseline="24305" dirty="0">
                <a:latin typeface="Times New Roman"/>
                <a:cs typeface="Times New Roman"/>
              </a:rPr>
              <a:t>c</a:t>
            </a:r>
            <a:r>
              <a:rPr sz="2400" b="1" spc="-2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726" y="155194"/>
            <a:ext cx="4449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2100580" algn="l"/>
              </a:tabLst>
            </a:pPr>
            <a:r>
              <a:rPr spc="-20" dirty="0"/>
              <a:t>Type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4340860"/>
          </a:xfrm>
          <a:custGeom>
            <a:avLst/>
            <a:gdLst/>
            <a:ahLst/>
            <a:cxnLst/>
            <a:rect l="l" t="t" r="r" b="b"/>
            <a:pathLst>
              <a:path w="9793605" h="4340860">
                <a:moveTo>
                  <a:pt x="0" y="4340352"/>
                </a:moveTo>
                <a:lnTo>
                  <a:pt x="9793224" y="4340352"/>
                </a:lnTo>
                <a:lnTo>
                  <a:pt x="9793224" y="0"/>
                </a:lnTo>
                <a:lnTo>
                  <a:pt x="0" y="0"/>
                </a:lnTo>
                <a:lnTo>
                  <a:pt x="0" y="434035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7206" y="1359154"/>
            <a:ext cx="6273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803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g(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1,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4747" y="1987913"/>
          <a:ext cx="7670165" cy="3569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78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9310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  <a:tabLst>
                          <a:tab pos="742950" algn="l"/>
                          <a:tab pos="2384425" algn="l"/>
                        </a:tabLst>
                      </a:pP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Find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a)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(f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∘</a:t>
                      </a:r>
                      <a:r>
                        <a:rPr sz="24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g)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(x)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Solution: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235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b)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(g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∘</a:t>
                      </a:r>
                      <a:r>
                        <a:rPr sz="2400" spc="4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f)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(x)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905">
                <a:tc>
                  <a:txBody>
                    <a:bodyPr/>
                    <a:lstStyle/>
                    <a:p>
                      <a:pPr marL="570865">
                        <a:lnSpc>
                          <a:spcPct val="100000"/>
                        </a:lnSpc>
                        <a:spcBef>
                          <a:spcPts val="135"/>
                        </a:spcBef>
                        <a:tabLst>
                          <a:tab pos="1028065" algn="l"/>
                        </a:tabLst>
                      </a:pP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a)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(f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∘</a:t>
                      </a:r>
                      <a:r>
                        <a:rPr sz="24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g)(</a:t>
                      </a:r>
                      <a:r>
                        <a:rPr sz="2400" i="1" spc="-20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171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53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b)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(g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∘</a:t>
                      </a:r>
                      <a:r>
                        <a:rPr sz="24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f)(x)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f(2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77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g(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277" baseline="24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6)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(2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277" baseline="24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2(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270" baseline="24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6)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005"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307" baseline="24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– 4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 +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556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307" baseline="24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–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835">
                <a:tc>
                  <a:txBody>
                    <a:bodyPr/>
                    <a:lstStyle/>
                    <a:p>
                      <a:pPr marL="72326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307" baseline="24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– 4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i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2771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2400" spc="300" baseline="24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7874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726" y="155194"/>
            <a:ext cx="44494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0815" algn="l"/>
                <a:tab pos="2100580" algn="l"/>
              </a:tabLst>
            </a:pPr>
            <a:r>
              <a:rPr spc="-20" dirty="0"/>
              <a:t>Type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43257" y="1219201"/>
            <a:ext cx="9793605" cy="6186170"/>
          </a:xfrm>
          <a:custGeom>
            <a:avLst/>
            <a:gdLst/>
            <a:ahLst/>
            <a:cxnLst/>
            <a:rect l="l" t="t" r="r" b="b"/>
            <a:pathLst>
              <a:path w="9793605" h="6186170">
                <a:moveTo>
                  <a:pt x="0" y="6185916"/>
                </a:moveTo>
                <a:lnTo>
                  <a:pt x="9793224" y="6185916"/>
                </a:lnTo>
                <a:lnTo>
                  <a:pt x="9793224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606" y="1176274"/>
            <a:ext cx="9777095" cy="60548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478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 f(x)=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x+2,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g(x)= </a:t>
            </a:r>
            <a:r>
              <a:rPr sz="2400" spc="-10" dirty="0">
                <a:latin typeface="Times New Roman"/>
                <a:cs typeface="Times New Roman"/>
              </a:rPr>
              <a:t>x-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h(x)=3x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dirty="0">
                <a:latin typeface="Times New Roman"/>
                <a:cs typeface="Times New Roman"/>
              </a:rPr>
              <a:t>R,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real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numbers.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(gOf),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(fOg),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(fOf),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(gOg),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(fOh),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(hOg),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(hOf),(fOhOg) Solution:</a:t>
            </a:r>
            <a:endParaRPr sz="2400" dirty="0">
              <a:latin typeface="Times New Roman"/>
              <a:cs typeface="Times New Roman"/>
            </a:endParaRPr>
          </a:p>
          <a:p>
            <a:pPr marL="715645" lvl="1" indent="-342265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15645" algn="l"/>
              </a:tabLst>
            </a:pPr>
            <a:r>
              <a:rPr sz="2400" dirty="0">
                <a:latin typeface="Times New Roman"/>
                <a:cs typeface="Times New Roman"/>
              </a:rPr>
              <a:t>(gOf) 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g(f(x))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g(x+2)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(x+2)-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  <a:p>
            <a:pPr marL="715645" lvl="1" indent="-342265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15645" algn="l"/>
              </a:tabLst>
            </a:pPr>
            <a:r>
              <a:rPr sz="2400" dirty="0">
                <a:latin typeface="Times New Roman"/>
                <a:cs typeface="Times New Roman"/>
              </a:rPr>
              <a:t>(fOg)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f(g(x))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f(x-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(x-</a:t>
            </a:r>
            <a:r>
              <a:rPr sz="2400" dirty="0">
                <a:latin typeface="Times New Roman"/>
                <a:cs typeface="Times New Roman"/>
              </a:rPr>
              <a:t>2)+2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x</a:t>
            </a:r>
            <a:endParaRPr sz="2400" dirty="0">
              <a:latin typeface="Times New Roman"/>
              <a:cs typeface="Times New Roman"/>
            </a:endParaRPr>
          </a:p>
          <a:p>
            <a:pPr marL="715645" lvl="1" indent="-342265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715645" algn="l"/>
              </a:tabLst>
            </a:pPr>
            <a:r>
              <a:rPr sz="2400" dirty="0">
                <a:latin typeface="Times New Roman"/>
                <a:cs typeface="Times New Roman"/>
              </a:rPr>
              <a:t>(fOf)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f(f(x))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f(x+2)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(x+2)+2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x+4</a:t>
            </a:r>
            <a:endParaRPr sz="2400" dirty="0">
              <a:latin typeface="Times New Roman"/>
              <a:cs typeface="Times New Roman"/>
            </a:endParaRPr>
          </a:p>
          <a:p>
            <a:pPr marL="71564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15645" algn="l"/>
              </a:tabLst>
            </a:pPr>
            <a:r>
              <a:rPr sz="2400" dirty="0">
                <a:latin typeface="Times New Roman"/>
                <a:cs typeface="Times New Roman"/>
              </a:rPr>
              <a:t>(gOg)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g(g(x))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g(x-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(x-2)-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x-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 dirty="0">
              <a:latin typeface="Times New Roman"/>
              <a:cs typeface="Times New Roman"/>
            </a:endParaRPr>
          </a:p>
          <a:p>
            <a:pPr marL="71564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15645" algn="l"/>
                <a:tab pos="3616960" algn="l"/>
              </a:tabLst>
            </a:pPr>
            <a:r>
              <a:rPr sz="2400" dirty="0">
                <a:latin typeface="Times New Roman"/>
                <a:cs typeface="Times New Roman"/>
              </a:rPr>
              <a:t>(fOh)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f(h(x))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f(3x)</a:t>
            </a:r>
            <a:r>
              <a:rPr sz="2400" dirty="0">
                <a:latin typeface="Times New Roman"/>
                <a:cs typeface="Times New Roman"/>
              </a:rPr>
              <a:t>	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(3x)+2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20" dirty="0">
                <a:latin typeface="Times New Roman"/>
                <a:cs typeface="Times New Roman"/>
              </a:rPr>
              <a:t>3x+2</a:t>
            </a:r>
            <a:endParaRPr sz="2400" dirty="0">
              <a:latin typeface="Times New Roman"/>
              <a:cs typeface="Times New Roman"/>
            </a:endParaRPr>
          </a:p>
          <a:p>
            <a:pPr marL="71564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15645" algn="l"/>
              </a:tabLst>
            </a:pPr>
            <a:r>
              <a:rPr sz="2400" dirty="0">
                <a:latin typeface="Times New Roman"/>
                <a:cs typeface="Times New Roman"/>
              </a:rPr>
              <a:t>(hOg)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h(g(x))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h(x-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=3(x-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3x-</a:t>
            </a:r>
            <a:r>
              <a:rPr sz="2400" spc="-50" dirty="0">
                <a:latin typeface="Times New Roman"/>
                <a:cs typeface="Times New Roman"/>
              </a:rPr>
              <a:t>6</a:t>
            </a:r>
            <a:endParaRPr sz="2400" dirty="0">
              <a:latin typeface="Times New Roman"/>
              <a:cs typeface="Times New Roman"/>
            </a:endParaRPr>
          </a:p>
          <a:p>
            <a:pPr marL="792480" lvl="1" indent="-41910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92480" algn="l"/>
              </a:tabLst>
            </a:pPr>
            <a:r>
              <a:rPr sz="2400" dirty="0">
                <a:latin typeface="Times New Roman"/>
                <a:cs typeface="Times New Roman"/>
              </a:rPr>
              <a:t>(hOf)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h(f(x))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h(x+2)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=3(x+2)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3x+6</a:t>
            </a:r>
            <a:endParaRPr sz="2400" dirty="0">
              <a:latin typeface="Times New Roman"/>
              <a:cs typeface="Times New Roman"/>
            </a:endParaRPr>
          </a:p>
          <a:p>
            <a:pPr marL="715645" lvl="1" indent="-342265">
              <a:lnSpc>
                <a:spcPts val="2795"/>
              </a:lnSpc>
              <a:spcBef>
                <a:spcPts val="1440"/>
              </a:spcBef>
              <a:buFont typeface="Wingdings"/>
              <a:buChar char=""/>
              <a:tabLst>
                <a:tab pos="715645" algn="l"/>
              </a:tabLst>
            </a:pPr>
            <a:r>
              <a:rPr sz="2400" dirty="0">
                <a:latin typeface="Times New Roman"/>
                <a:cs typeface="Times New Roman"/>
              </a:rPr>
              <a:t>(fOhOg)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fOh(g(x))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fOh(x-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-10" dirty="0">
                <a:latin typeface="Times New Roman"/>
                <a:cs typeface="Times New Roman"/>
              </a:rPr>
              <a:t> =f(h(x-</a:t>
            </a:r>
            <a:r>
              <a:rPr sz="2400" dirty="0">
                <a:latin typeface="Times New Roman"/>
                <a:cs typeface="Times New Roman"/>
              </a:rPr>
              <a:t>2))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f(3x-</a:t>
            </a:r>
            <a:r>
              <a:rPr sz="2400" dirty="0">
                <a:latin typeface="Times New Roman"/>
                <a:cs typeface="Times New Roman"/>
              </a:rPr>
              <a:t>6)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(3x-</a:t>
            </a:r>
            <a:r>
              <a:rPr sz="2400" dirty="0">
                <a:latin typeface="Times New Roman"/>
                <a:cs typeface="Times New Roman"/>
              </a:rPr>
              <a:t>6)+2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3x-</a:t>
            </a:r>
            <a:r>
              <a:rPr sz="2400" spc="-50" dirty="0" smtClean="0">
                <a:latin typeface="Times New Roman"/>
                <a:cs typeface="Times New Roman"/>
              </a:rPr>
              <a:t>4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/>
              <a:t>Pigeonhole</a:t>
            </a:r>
            <a:r>
              <a:rPr spc="-210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2571115"/>
          </a:xfrm>
          <a:custGeom>
            <a:avLst/>
            <a:gdLst/>
            <a:ahLst/>
            <a:cxnLst/>
            <a:rect l="l" t="t" r="r" b="b"/>
            <a:pathLst>
              <a:path w="9793605" h="2571115">
                <a:moveTo>
                  <a:pt x="0" y="2570988"/>
                </a:moveTo>
                <a:lnTo>
                  <a:pt x="9793224" y="2570988"/>
                </a:lnTo>
                <a:lnTo>
                  <a:pt x="9793224" y="0"/>
                </a:lnTo>
                <a:lnTo>
                  <a:pt x="0" y="0"/>
                </a:lnTo>
                <a:lnTo>
                  <a:pt x="0" y="257098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605" y="1183284"/>
            <a:ext cx="963485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2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positive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integer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k+1</a:t>
            </a:r>
            <a:r>
              <a:rPr sz="22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objects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placed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2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boxes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then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least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boxes</a:t>
            </a:r>
            <a:r>
              <a:rPr sz="2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will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more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objects.</a:t>
            </a:r>
            <a:r>
              <a:rPr sz="2200" spc="229" dirty="0">
                <a:latin typeface="Times New Roman"/>
                <a:cs typeface="Times New Roman"/>
              </a:rPr>
              <a:t>  </a:t>
            </a:r>
            <a:r>
              <a:rPr sz="2200" spc="-25" dirty="0">
                <a:latin typeface="Times New Roman"/>
                <a:cs typeface="Times New Roman"/>
              </a:rPr>
              <a:t>OR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5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4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mathematics,</a:t>
            </a:r>
            <a:r>
              <a:rPr sz="2200" spc="4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pigeonhole</a:t>
            </a:r>
            <a:r>
              <a:rPr sz="2200" spc="4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principle</a:t>
            </a:r>
            <a:r>
              <a:rPr sz="2200" spc="4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states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43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200" spc="4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items</a:t>
            </a:r>
            <a:r>
              <a:rPr sz="2200" spc="4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4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put</a:t>
            </a:r>
            <a:r>
              <a:rPr sz="2200" spc="4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445" dirty="0">
                <a:latin typeface="Times New Roman"/>
                <a:cs typeface="Times New Roman"/>
              </a:rPr>
              <a:t> </a:t>
            </a:r>
            <a:r>
              <a:rPr sz="2200" spc="-50" dirty="0">
                <a:solidFill>
                  <a:srgbClr val="FF0000"/>
                </a:solidFill>
                <a:latin typeface="Times New Roman"/>
                <a:cs typeface="Times New Roman"/>
              </a:rPr>
              <a:t>m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containers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200" spc="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2200" spc="2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then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least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container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must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more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than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one </a:t>
            </a:r>
            <a:r>
              <a:rPr sz="2200" spc="-10" dirty="0">
                <a:latin typeface="Times New Roman"/>
                <a:cs typeface="Times New Roman"/>
              </a:rPr>
              <a:t>item.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0894" y="3348228"/>
            <a:ext cx="9563735" cy="4093845"/>
            <a:chOff x="290894" y="3348228"/>
            <a:chExt cx="9563735" cy="40938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1236" y="3348228"/>
              <a:ext cx="3012948" cy="25603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5657" y="3790188"/>
              <a:ext cx="6041390" cy="3647440"/>
            </a:xfrm>
            <a:custGeom>
              <a:avLst/>
              <a:gdLst/>
              <a:ahLst/>
              <a:cxnLst/>
              <a:rect l="l" t="t" r="r" b="b"/>
              <a:pathLst>
                <a:path w="6041390" h="3647440">
                  <a:moveTo>
                    <a:pt x="0" y="3646932"/>
                  </a:moveTo>
                  <a:lnTo>
                    <a:pt x="6041136" y="3646932"/>
                  </a:lnTo>
                  <a:lnTo>
                    <a:pt x="6041136" y="0"/>
                  </a:lnTo>
                  <a:lnTo>
                    <a:pt x="0" y="0"/>
                  </a:lnTo>
                  <a:lnTo>
                    <a:pt x="0" y="3646932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Proof:</a:t>
            </a:r>
            <a:r>
              <a:rPr b="1" spc="114" dirty="0">
                <a:latin typeface="Times New Roman"/>
                <a:cs typeface="Times New Roman"/>
              </a:rPr>
              <a:t> </a:t>
            </a:r>
            <a:r>
              <a:rPr dirty="0"/>
              <a:t>We</a:t>
            </a:r>
            <a:r>
              <a:rPr spc="114" dirty="0"/>
              <a:t> </a:t>
            </a:r>
            <a:r>
              <a:rPr dirty="0"/>
              <a:t>prove</a:t>
            </a:r>
            <a:r>
              <a:rPr spc="120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dirty="0"/>
              <a:t>pigeonhole</a:t>
            </a:r>
            <a:r>
              <a:rPr spc="125" dirty="0"/>
              <a:t> </a:t>
            </a:r>
            <a:r>
              <a:rPr dirty="0"/>
              <a:t>principle</a:t>
            </a:r>
            <a:r>
              <a:rPr spc="125" dirty="0"/>
              <a:t> </a:t>
            </a:r>
            <a:r>
              <a:rPr spc="-10" dirty="0"/>
              <a:t>using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proof</a:t>
            </a:r>
            <a:r>
              <a:rPr spc="-10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spc="-10" dirty="0"/>
              <a:t>contraposition.</a:t>
            </a:r>
          </a:p>
          <a:p>
            <a:pPr marL="355600" marR="6985" indent="-342900">
              <a:lnSpc>
                <a:spcPts val="3960"/>
              </a:lnSpc>
              <a:spcBef>
                <a:spcPts val="350"/>
              </a:spcBef>
              <a:buFont typeface="Wingdings"/>
              <a:buChar char=""/>
              <a:tabLst>
                <a:tab pos="355600" algn="l"/>
              </a:tabLst>
            </a:pPr>
            <a:r>
              <a:rPr dirty="0"/>
              <a:t>Suppose</a:t>
            </a:r>
            <a:r>
              <a:rPr spc="145" dirty="0"/>
              <a:t> </a:t>
            </a:r>
            <a:r>
              <a:rPr dirty="0"/>
              <a:t>that</a:t>
            </a:r>
            <a:r>
              <a:rPr spc="130" dirty="0"/>
              <a:t> </a:t>
            </a:r>
            <a:r>
              <a:rPr dirty="0"/>
              <a:t>none</a:t>
            </a:r>
            <a:r>
              <a:rPr spc="140" dirty="0"/>
              <a:t> </a:t>
            </a:r>
            <a:r>
              <a:rPr dirty="0"/>
              <a:t>of</a:t>
            </a:r>
            <a:r>
              <a:rPr spc="140" dirty="0"/>
              <a:t> </a:t>
            </a:r>
            <a:r>
              <a:rPr dirty="0"/>
              <a:t>the</a:t>
            </a:r>
            <a:r>
              <a:rPr spc="145" dirty="0"/>
              <a:t> </a:t>
            </a:r>
            <a:r>
              <a:rPr dirty="0"/>
              <a:t>k</a:t>
            </a:r>
            <a:r>
              <a:rPr spc="150" dirty="0"/>
              <a:t> </a:t>
            </a:r>
            <a:r>
              <a:rPr dirty="0"/>
              <a:t>boxes</a:t>
            </a:r>
            <a:r>
              <a:rPr spc="140" dirty="0"/>
              <a:t> </a:t>
            </a:r>
            <a:r>
              <a:rPr dirty="0"/>
              <a:t>contains</a:t>
            </a:r>
            <a:r>
              <a:rPr spc="150" dirty="0"/>
              <a:t> </a:t>
            </a:r>
            <a:r>
              <a:rPr spc="-20" dirty="0"/>
              <a:t>more </a:t>
            </a:r>
            <a:r>
              <a:rPr dirty="0"/>
              <a:t>than</a:t>
            </a:r>
            <a:r>
              <a:rPr spc="-30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spc="-10" dirty="0"/>
              <a:t>object.</a:t>
            </a:r>
          </a:p>
          <a:p>
            <a:pPr marL="355600" marR="6985" indent="-342900">
              <a:lnSpc>
                <a:spcPts val="3960"/>
              </a:lnSpc>
              <a:buFont typeface="Wingdings"/>
              <a:buChar char=""/>
              <a:tabLst>
                <a:tab pos="355600" algn="l"/>
                <a:tab pos="1062355" algn="l"/>
                <a:tab pos="1536700" algn="l"/>
                <a:tab pos="2164715" algn="l"/>
                <a:tab pos="3150870" algn="l"/>
                <a:tab pos="3516629" algn="l"/>
                <a:tab pos="4439920" algn="l"/>
                <a:tab pos="5271135" algn="l"/>
                <a:tab pos="5667375" algn="l"/>
              </a:tabLst>
            </a:pPr>
            <a:r>
              <a:rPr spc="-20" dirty="0"/>
              <a:t>Then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total</a:t>
            </a:r>
            <a:r>
              <a:rPr dirty="0"/>
              <a:t>	</a:t>
            </a:r>
            <a:r>
              <a:rPr spc="-10" dirty="0"/>
              <a:t>number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objects</a:t>
            </a:r>
            <a:r>
              <a:rPr dirty="0"/>
              <a:t>	</a:t>
            </a:r>
            <a:r>
              <a:rPr spc="-10" dirty="0"/>
              <a:t>would</a:t>
            </a:r>
            <a:r>
              <a:rPr dirty="0"/>
              <a:t>	</a:t>
            </a:r>
            <a:r>
              <a:rPr spc="-25" dirty="0"/>
              <a:t>be</a:t>
            </a:r>
            <a:r>
              <a:rPr dirty="0"/>
              <a:t>	</a:t>
            </a:r>
            <a:r>
              <a:rPr spc="-25" dirty="0"/>
              <a:t>at </a:t>
            </a:r>
            <a:r>
              <a:rPr dirty="0"/>
              <a:t>most</a:t>
            </a:r>
            <a:r>
              <a:rPr spc="45" dirty="0"/>
              <a:t> </a:t>
            </a:r>
            <a:r>
              <a:rPr dirty="0"/>
              <a:t>k.</a:t>
            </a:r>
            <a:r>
              <a:rPr spc="45" dirty="0"/>
              <a:t> </a:t>
            </a:r>
            <a:r>
              <a:rPr dirty="0"/>
              <a:t>This</a:t>
            </a:r>
            <a:r>
              <a:rPr spc="30" dirty="0"/>
              <a:t> </a:t>
            </a:r>
            <a:r>
              <a:rPr dirty="0"/>
              <a:t>is</a:t>
            </a:r>
            <a:r>
              <a:rPr spc="40" dirty="0"/>
              <a:t> </a:t>
            </a:r>
            <a:r>
              <a:rPr dirty="0"/>
              <a:t>a</a:t>
            </a:r>
            <a:r>
              <a:rPr spc="40" dirty="0"/>
              <a:t> </a:t>
            </a:r>
            <a:r>
              <a:rPr dirty="0"/>
              <a:t>contradiction,</a:t>
            </a:r>
            <a:r>
              <a:rPr spc="50" dirty="0"/>
              <a:t> </a:t>
            </a:r>
            <a:r>
              <a:rPr dirty="0"/>
              <a:t>because</a:t>
            </a:r>
            <a:r>
              <a:rPr spc="25" dirty="0"/>
              <a:t> </a:t>
            </a:r>
            <a:r>
              <a:rPr dirty="0"/>
              <a:t>there</a:t>
            </a:r>
            <a:r>
              <a:rPr spc="40" dirty="0"/>
              <a:t> </a:t>
            </a:r>
            <a:r>
              <a:rPr spc="-25" dirty="0"/>
              <a:t>are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17906" y="6940396"/>
            <a:ext cx="22459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at</a:t>
            </a:r>
            <a:r>
              <a:rPr sz="22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least</a:t>
            </a:r>
            <a:r>
              <a:rPr sz="22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k+1</a:t>
            </a:r>
            <a:r>
              <a:rPr sz="2200" spc="-10" dirty="0">
                <a:solidFill>
                  <a:srgbClr val="006FC0"/>
                </a:solidFill>
                <a:latin typeface="Times New Roman"/>
                <a:cs typeface="Times New Roman"/>
              </a:rPr>
              <a:t> objects.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353555" y="5964937"/>
            <a:ext cx="3655060" cy="1245235"/>
          </a:xfrm>
          <a:custGeom>
            <a:avLst/>
            <a:gdLst/>
            <a:ahLst/>
            <a:cxnLst/>
            <a:rect l="l" t="t" r="r" b="b"/>
            <a:pathLst>
              <a:path w="3655059" h="1245234">
                <a:moveTo>
                  <a:pt x="0" y="1245105"/>
                </a:moveTo>
                <a:lnTo>
                  <a:pt x="3654552" y="1245105"/>
                </a:lnTo>
                <a:lnTo>
                  <a:pt x="3654552" y="0"/>
                </a:lnTo>
                <a:lnTo>
                  <a:pt x="0" y="0"/>
                </a:lnTo>
                <a:lnTo>
                  <a:pt x="0" y="1245105"/>
                </a:lnTo>
                <a:close/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32550" y="5991809"/>
            <a:ext cx="3501390" cy="1169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Pigeons</a:t>
            </a:r>
            <a:r>
              <a:rPr sz="1500" b="1" spc="3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1500" b="1" spc="3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holes.</a:t>
            </a:r>
            <a:r>
              <a:rPr sz="1500" b="1" spc="3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Here</a:t>
            </a:r>
            <a:r>
              <a:rPr sz="1500" b="1" spc="3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there</a:t>
            </a:r>
            <a:r>
              <a:rPr sz="1500" b="1" spc="3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are</a:t>
            </a:r>
            <a:r>
              <a:rPr sz="1500" b="1" spc="3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n</a:t>
            </a:r>
            <a:r>
              <a:rPr sz="1500" b="1" spc="3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1500" b="1" spc="3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10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pigeons</a:t>
            </a:r>
            <a:r>
              <a:rPr sz="1500" b="1" spc="9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1500" b="1" spc="8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sz="1500" b="1" spc="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1500" b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9</a:t>
            </a:r>
            <a:r>
              <a:rPr sz="1500" b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holes.</a:t>
            </a:r>
            <a:r>
              <a:rPr sz="1500" b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Since</a:t>
            </a:r>
            <a:r>
              <a:rPr sz="1500" b="1" spc="8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10</a:t>
            </a:r>
            <a:r>
              <a:rPr sz="1500" b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is</a:t>
            </a:r>
            <a:r>
              <a:rPr sz="1500" b="1" spc="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greater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than</a:t>
            </a:r>
            <a:r>
              <a:rPr sz="1500" b="1" spc="1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9,</a:t>
            </a:r>
            <a:r>
              <a:rPr sz="1500" b="1" spc="1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the</a:t>
            </a:r>
            <a:r>
              <a:rPr sz="1500" b="1" spc="1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pigeonhole</a:t>
            </a:r>
            <a:r>
              <a:rPr sz="1500" b="1" spc="1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principle</a:t>
            </a:r>
            <a:r>
              <a:rPr sz="1500" b="1" spc="16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says</a:t>
            </a:r>
            <a:r>
              <a:rPr sz="1500" b="1" spc="1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that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at</a:t>
            </a:r>
            <a:r>
              <a:rPr sz="1500" b="1" spc="155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least</a:t>
            </a:r>
            <a:r>
              <a:rPr sz="1500" b="1" spc="160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one</a:t>
            </a:r>
            <a:r>
              <a:rPr sz="1500" b="1" spc="155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hole</a:t>
            </a:r>
            <a:r>
              <a:rPr sz="1500" b="1" spc="150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has</a:t>
            </a:r>
            <a:r>
              <a:rPr sz="1500" b="1" spc="165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more</a:t>
            </a:r>
            <a:r>
              <a:rPr sz="1500" b="1" spc="155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b="1" dirty="0">
                <a:solidFill>
                  <a:srgbClr val="C00000"/>
                </a:solidFill>
                <a:latin typeface="Times New Roman"/>
                <a:cs typeface="Times New Roman"/>
              </a:rPr>
              <a:t>than</a:t>
            </a:r>
            <a:r>
              <a:rPr sz="1500" b="1" spc="160" dirty="0">
                <a:solidFill>
                  <a:srgbClr val="C00000"/>
                </a:solidFill>
                <a:latin typeface="Times New Roman"/>
                <a:cs typeface="Times New Roman"/>
              </a:rPr>
              <a:t>  </a:t>
            </a:r>
            <a:r>
              <a:rPr sz="15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one </a:t>
            </a:r>
            <a:r>
              <a:rPr sz="15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pigeon.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/>
              <a:t>Pigeonhole</a:t>
            </a:r>
            <a:r>
              <a:rPr spc="-210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4" name="object 4"/>
          <p:cNvSpPr/>
          <p:nvPr/>
        </p:nvSpPr>
        <p:spPr>
          <a:xfrm>
            <a:off x="143257" y="1219201"/>
            <a:ext cx="9793605" cy="6094730"/>
          </a:xfrm>
          <a:custGeom>
            <a:avLst/>
            <a:gdLst/>
            <a:ahLst/>
            <a:cxnLst/>
            <a:rect l="l" t="t" r="r" b="b"/>
            <a:pathLst>
              <a:path w="9793605" h="6094730">
                <a:moveTo>
                  <a:pt x="0" y="6094476"/>
                </a:moveTo>
                <a:lnTo>
                  <a:pt x="9793224" y="6094476"/>
                </a:lnTo>
                <a:lnTo>
                  <a:pt x="9793224" y="0"/>
                </a:lnTo>
                <a:lnTo>
                  <a:pt x="0" y="0"/>
                </a:lnTo>
                <a:lnTo>
                  <a:pt x="0" y="60944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606" y="1176274"/>
            <a:ext cx="9777095" cy="598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47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abstract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formulation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principle: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finite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let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f: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→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24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function.</a:t>
            </a:r>
            <a:endParaRPr sz="2400" dirty="0">
              <a:latin typeface="Times New Roman"/>
              <a:cs typeface="Times New Roman"/>
            </a:endParaRPr>
          </a:p>
          <a:p>
            <a:pPr marL="1091565" lvl="1" indent="-34290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1091565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 than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140" dirty="0">
                <a:latin typeface="Times New Roman"/>
                <a:cs typeface="Times New Roman"/>
              </a:rPr>
              <a:t>Y,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one-</a:t>
            </a:r>
            <a:r>
              <a:rPr sz="2000" spc="-10" dirty="0">
                <a:latin typeface="Times New Roman"/>
                <a:cs typeface="Times New Roman"/>
              </a:rPr>
              <a:t>to-</a:t>
            </a:r>
            <a:r>
              <a:rPr sz="2000" spc="-20" dirty="0">
                <a:latin typeface="Times New Roman"/>
                <a:cs typeface="Times New Roman"/>
              </a:rPr>
              <a:t>one.</a:t>
            </a:r>
            <a:endParaRPr sz="2000" dirty="0">
              <a:latin typeface="Times New Roman"/>
              <a:cs typeface="Times New Roman"/>
            </a:endParaRPr>
          </a:p>
          <a:p>
            <a:pPr marL="1091565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091565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 and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onto,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one-to-</a:t>
            </a:r>
            <a:r>
              <a:rPr sz="2000" spc="-20" dirty="0">
                <a:latin typeface="Times New Roman"/>
                <a:cs typeface="Times New Roman"/>
              </a:rPr>
              <a:t>one.</a:t>
            </a:r>
            <a:endParaRPr sz="2000" dirty="0">
              <a:latin typeface="Times New Roman"/>
              <a:cs typeface="Times New Roman"/>
            </a:endParaRPr>
          </a:p>
          <a:p>
            <a:pPr marL="1091565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091565" algn="l"/>
              </a:tabLst>
            </a:pP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 and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elements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one-</a:t>
            </a:r>
            <a:r>
              <a:rPr sz="2000" spc="-10" dirty="0">
                <a:latin typeface="Times New Roman"/>
                <a:cs typeface="Times New Roman"/>
              </a:rPr>
              <a:t>to-</a:t>
            </a:r>
            <a:r>
              <a:rPr sz="2000" dirty="0">
                <a:latin typeface="Times New Roman"/>
                <a:cs typeface="Times New Roman"/>
              </a:rPr>
              <a:t>one,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onto.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925"/>
              </a:spcBef>
              <a:buFont typeface="Wingdings"/>
              <a:buChar char=""/>
            </a:pPr>
            <a:endParaRPr sz="2000" dirty="0">
              <a:latin typeface="Times New Roman"/>
              <a:cs typeface="Times New Roman"/>
            </a:endParaRPr>
          </a:p>
          <a:p>
            <a:pPr marL="355600" marR="146685" indent="-342900">
              <a:lnSpc>
                <a:spcPct val="15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“A”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hole,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integer </a:t>
            </a:r>
            <a:r>
              <a:rPr sz="2400" spc="-20" dirty="0">
                <a:latin typeface="Times New Roman"/>
                <a:cs typeface="Times New Roman"/>
              </a:rPr>
              <a:t>then</a:t>
            </a:r>
            <a:endParaRPr sz="2400" dirty="0">
              <a:latin typeface="Times New Roman"/>
              <a:cs typeface="Times New Roman"/>
            </a:endParaRPr>
          </a:p>
          <a:p>
            <a:pPr marL="1091565" lvl="1" indent="-342900">
              <a:lnSpc>
                <a:spcPct val="100000"/>
              </a:lnSpc>
              <a:spcBef>
                <a:spcPts val="1300"/>
              </a:spcBef>
              <a:buFont typeface="Wingdings"/>
              <a:buChar char=""/>
              <a:tabLst>
                <a:tab pos="1091565" algn="l"/>
              </a:tabLst>
            </a:pP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least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pigeon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hole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ceil[A]</a:t>
            </a:r>
            <a:r>
              <a:rPr sz="2000" b="1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(smallest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greater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equal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</a:t>
            </a:r>
            <a:endParaRPr sz="2000" dirty="0">
              <a:latin typeface="Times New Roman"/>
              <a:cs typeface="Times New Roman"/>
            </a:endParaRPr>
          </a:p>
          <a:p>
            <a:pPr marL="109156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A)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pigeons</a:t>
            </a:r>
            <a:endParaRPr sz="2000" dirty="0">
              <a:latin typeface="Times New Roman"/>
              <a:cs typeface="Times New Roman"/>
            </a:endParaRPr>
          </a:p>
          <a:p>
            <a:pPr marL="1091565" marR="145415" lvl="1" indent="-343535">
              <a:lnSpc>
                <a:spcPct val="150000"/>
              </a:lnSpc>
              <a:buFont typeface="Wingdings"/>
              <a:buChar char=""/>
              <a:tabLst>
                <a:tab pos="1091565" algn="l"/>
              </a:tabLst>
            </a:pPr>
            <a:r>
              <a:rPr sz="2000" dirty="0">
                <a:latin typeface="Times New Roman"/>
                <a:cs typeface="Times New Roman"/>
              </a:rPr>
              <a:t>Remaining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pigeon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holes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floor[A]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(largest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less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equal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pigeons</a:t>
            </a:r>
            <a:r>
              <a:rPr sz="2000" spc="-10" dirty="0" smtClean="0">
                <a:latin typeface="Times New Roman"/>
                <a:cs typeface="Times New Roman"/>
              </a:rPr>
              <a:t>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/>
              <a:t>Pigeonhole</a:t>
            </a:r>
            <a:r>
              <a:rPr spc="-210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4" name="object 4"/>
          <p:cNvSpPr/>
          <p:nvPr/>
        </p:nvSpPr>
        <p:spPr>
          <a:xfrm>
            <a:off x="143257" y="1219198"/>
            <a:ext cx="9793605" cy="5633085"/>
          </a:xfrm>
          <a:custGeom>
            <a:avLst/>
            <a:gdLst/>
            <a:ahLst/>
            <a:cxnLst/>
            <a:rect l="l" t="t" r="r" b="b"/>
            <a:pathLst>
              <a:path w="9793605" h="5633084">
                <a:moveTo>
                  <a:pt x="0" y="5632704"/>
                </a:moveTo>
                <a:lnTo>
                  <a:pt x="9793224" y="5632704"/>
                </a:lnTo>
                <a:lnTo>
                  <a:pt x="9793224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606" y="1176274"/>
            <a:ext cx="9777095" cy="6314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46050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01:</a:t>
            </a:r>
            <a:r>
              <a:rPr sz="2400" b="1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366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people,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people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birthday.</a:t>
            </a:r>
            <a:endParaRPr sz="2400" dirty="0">
              <a:latin typeface="Times New Roman"/>
              <a:cs typeface="Times New Roman"/>
            </a:endParaRPr>
          </a:p>
          <a:p>
            <a:pPr marL="355600" marR="144145" indent="-342900" algn="just">
              <a:lnSpc>
                <a:spcPct val="15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02: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group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27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English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start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letter.</a:t>
            </a:r>
            <a:endParaRPr sz="2400" dirty="0">
              <a:latin typeface="Times New Roman"/>
              <a:cs typeface="Times New Roman"/>
            </a:endParaRPr>
          </a:p>
          <a:p>
            <a:pPr marL="355600" marR="144780" indent="-342900" algn="just">
              <a:lnSpc>
                <a:spcPct val="15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3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03:</a:t>
            </a:r>
            <a:r>
              <a:rPr sz="2400" b="1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students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guarantee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students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receive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score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final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graded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0 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points?</a:t>
            </a:r>
            <a:endParaRPr sz="2400" dirty="0">
              <a:latin typeface="Times New Roman"/>
              <a:cs typeface="Times New Roman"/>
            </a:endParaRPr>
          </a:p>
          <a:p>
            <a:pPr marL="373380" marR="144145" algn="just">
              <a:lnSpc>
                <a:spcPct val="150000"/>
              </a:lnSpc>
            </a:pPr>
            <a:r>
              <a:rPr sz="2400" b="1" dirty="0">
                <a:latin typeface="Times New Roman"/>
                <a:cs typeface="Times New Roman"/>
              </a:rPr>
              <a:t>Solution:</a:t>
            </a:r>
            <a:r>
              <a:rPr sz="2400" b="1" spc="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101</a:t>
            </a:r>
            <a:r>
              <a:rPr sz="2400" spc="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possible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scores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final.</a:t>
            </a:r>
            <a:r>
              <a:rPr sz="2400" spc="3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pigeonhole </a:t>
            </a:r>
            <a:r>
              <a:rPr sz="2400" dirty="0">
                <a:latin typeface="Times New Roman"/>
                <a:cs typeface="Times New Roman"/>
              </a:rPr>
              <a:t>principle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shows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among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102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students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2 </a:t>
            </a:r>
            <a:r>
              <a:rPr sz="2400" dirty="0">
                <a:latin typeface="Times New Roman"/>
                <a:cs typeface="Times New Roman"/>
              </a:rPr>
              <a:t>students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score.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/>
              <a:t>Pigeonhole</a:t>
            </a:r>
            <a:r>
              <a:rPr spc="-220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5448300"/>
          </a:xfrm>
          <a:custGeom>
            <a:avLst/>
            <a:gdLst/>
            <a:ahLst/>
            <a:cxnLst/>
            <a:rect l="l" t="t" r="r" b="b"/>
            <a:pathLst>
              <a:path w="9793605" h="5448300">
                <a:moveTo>
                  <a:pt x="0" y="5448300"/>
                </a:moveTo>
                <a:lnTo>
                  <a:pt x="9793224" y="5448300"/>
                </a:lnTo>
                <a:lnTo>
                  <a:pt x="9793224" y="0"/>
                </a:lnTo>
                <a:lnTo>
                  <a:pt x="0" y="0"/>
                </a:lnTo>
                <a:lnTo>
                  <a:pt x="0" y="544830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606" y="1176274"/>
            <a:ext cx="9637395" cy="4834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Generalized</a:t>
            </a:r>
            <a:r>
              <a:rPr sz="2400" b="1" spc="4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Pigeon</a:t>
            </a:r>
            <a:r>
              <a:rPr sz="2400" b="1" spc="4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hole</a:t>
            </a:r>
            <a:r>
              <a:rPr sz="2400" b="1" spc="4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Principle:::</a:t>
            </a:r>
            <a:r>
              <a:rPr sz="2400" b="1" spc="4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400" spc="4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4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pigeonholes</a:t>
            </a:r>
            <a:r>
              <a:rPr sz="2400" spc="4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400" spc="4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occupied</a:t>
            </a:r>
            <a:r>
              <a:rPr sz="2400" spc="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by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Kn+1</a:t>
            </a:r>
            <a:r>
              <a:rPr sz="24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24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pigeons</a:t>
            </a:r>
            <a:r>
              <a:rPr sz="24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r>
              <a:rPr sz="24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least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pigeonhole</a:t>
            </a:r>
            <a:r>
              <a:rPr sz="24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occupied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K+1</a:t>
            </a:r>
            <a:r>
              <a:rPr sz="2400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or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more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pigeons.</a:t>
            </a:r>
            <a:r>
              <a:rPr sz="2400" spc="29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spc="-2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354965" marR="6350" indent="-342900" algn="just">
              <a:lnSpc>
                <a:spcPct val="15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objects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placed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boxes,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then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there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spc="7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least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box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containing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at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least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N/k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objects.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20"/>
              </a:spcBef>
              <a:buFont typeface="Wingdings"/>
              <a:buChar char=""/>
            </a:pPr>
            <a:endParaRPr sz="2400">
              <a:latin typeface="Times New Roman"/>
              <a:cs typeface="Times New Roman"/>
            </a:endParaRPr>
          </a:p>
          <a:p>
            <a:pPr marL="354965" marR="5080" indent="-342900" algn="just">
              <a:lnSpc>
                <a:spcPct val="15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200" b="1" dirty="0">
                <a:latin typeface="Times New Roman"/>
                <a:cs typeface="Times New Roman"/>
              </a:rPr>
              <a:t>Example</a:t>
            </a:r>
            <a:r>
              <a:rPr sz="2200" b="1" spc="6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4:</a:t>
            </a:r>
            <a:r>
              <a:rPr sz="2200" b="1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Find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minimum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students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class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ensure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three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them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born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same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month.</a:t>
            </a:r>
            <a:endParaRPr sz="22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320"/>
              </a:spcBef>
              <a:tabLst>
                <a:tab pos="1539875" algn="l"/>
                <a:tab pos="4129404" algn="l"/>
                <a:tab pos="6417310" algn="l"/>
              </a:tabLst>
            </a:pPr>
            <a:r>
              <a:rPr sz="2200" spc="-10" dirty="0">
                <a:latin typeface="Times New Roman"/>
                <a:cs typeface="Times New Roman"/>
              </a:rPr>
              <a:t>Solution:</a:t>
            </a:r>
            <a:r>
              <a:rPr sz="2200" dirty="0">
                <a:latin typeface="Times New Roman"/>
                <a:cs typeface="Times New Roman"/>
              </a:rPr>
              <a:t>	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12,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K+1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=3</a:t>
            </a:r>
            <a:r>
              <a:rPr sz="2200" dirty="0">
                <a:latin typeface="Times New Roman"/>
                <a:cs typeface="Times New Roman"/>
              </a:rPr>
              <a:t>	i.e.</a:t>
            </a:r>
            <a:r>
              <a:rPr sz="2200" spc="-20" dirty="0">
                <a:latin typeface="Times New Roman"/>
                <a:cs typeface="Times New Roman"/>
              </a:rPr>
              <a:t> K=2,</a:t>
            </a:r>
            <a:r>
              <a:rPr sz="2200" dirty="0">
                <a:latin typeface="Times New Roman"/>
                <a:cs typeface="Times New Roman"/>
              </a:rPr>
              <a:t>	Kn+1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2*12+1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25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/>
              <a:t>Pigeonhole</a:t>
            </a:r>
            <a:r>
              <a:rPr spc="-220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4" name="object 4"/>
          <p:cNvSpPr/>
          <p:nvPr/>
        </p:nvSpPr>
        <p:spPr>
          <a:xfrm>
            <a:off x="143257" y="1219198"/>
            <a:ext cx="9793605" cy="5633085"/>
          </a:xfrm>
          <a:custGeom>
            <a:avLst/>
            <a:gdLst/>
            <a:ahLst/>
            <a:cxnLst/>
            <a:rect l="l" t="t" r="r" b="b"/>
            <a:pathLst>
              <a:path w="9793605" h="5633084">
                <a:moveTo>
                  <a:pt x="0" y="5632704"/>
                </a:moveTo>
                <a:lnTo>
                  <a:pt x="9793224" y="5632704"/>
                </a:lnTo>
                <a:lnTo>
                  <a:pt x="9793224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606" y="1183284"/>
            <a:ext cx="9777095" cy="630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4605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54965" algn="l"/>
              </a:tabLst>
            </a:pPr>
            <a:r>
              <a:rPr sz="2200" b="1" dirty="0">
                <a:latin typeface="Times New Roman"/>
                <a:cs typeface="Times New Roman"/>
              </a:rPr>
              <a:t>Example</a:t>
            </a:r>
            <a:r>
              <a:rPr sz="2200" b="1" spc="46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5:</a:t>
            </a:r>
            <a:r>
              <a:rPr sz="2200" b="1" spc="4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What</a:t>
            </a:r>
            <a:r>
              <a:rPr sz="2200" spc="4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4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48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minimum</a:t>
            </a:r>
            <a:r>
              <a:rPr sz="2200" spc="4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4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4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students</a:t>
            </a:r>
            <a:r>
              <a:rPr sz="2200" spc="4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required</a:t>
            </a:r>
            <a:r>
              <a:rPr sz="2200" spc="4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4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46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discrete </a:t>
            </a:r>
            <a:r>
              <a:rPr sz="2200" dirty="0">
                <a:latin typeface="Times New Roman"/>
                <a:cs typeface="Times New Roman"/>
              </a:rPr>
              <a:t>mathematics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class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sure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least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six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will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receive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same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grade,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there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five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possible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grades,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F?</a:t>
            </a:r>
            <a:endParaRPr sz="2200" dirty="0">
              <a:latin typeface="Times New Roman"/>
              <a:cs typeface="Times New Roman"/>
            </a:endParaRPr>
          </a:p>
          <a:p>
            <a:pPr marL="373380" algn="just">
              <a:lnSpc>
                <a:spcPct val="100000"/>
              </a:lnSpc>
              <a:spcBef>
                <a:spcPts val="1320"/>
              </a:spcBef>
              <a:tabLst>
                <a:tab pos="4508500" algn="l"/>
                <a:tab pos="7005320" algn="l"/>
              </a:tabLst>
            </a:pPr>
            <a:r>
              <a:rPr sz="2200" dirty="0">
                <a:latin typeface="Times New Roman"/>
                <a:cs typeface="Times New Roman"/>
              </a:rPr>
              <a:t>Solution: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K+1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=6</a:t>
            </a:r>
            <a:r>
              <a:rPr sz="2200" dirty="0">
                <a:latin typeface="Times New Roman"/>
                <a:cs typeface="Times New Roman"/>
              </a:rPr>
              <a:t>	i.e.</a:t>
            </a:r>
            <a:r>
              <a:rPr sz="2200" spc="-20" dirty="0">
                <a:latin typeface="Times New Roman"/>
                <a:cs typeface="Times New Roman"/>
              </a:rPr>
              <a:t> K=5,</a:t>
            </a:r>
            <a:r>
              <a:rPr sz="2200" dirty="0">
                <a:latin typeface="Times New Roman"/>
                <a:cs typeface="Times New Roman"/>
              </a:rPr>
              <a:t>	Kn+1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5*5+1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26</a:t>
            </a:r>
            <a:endParaRPr sz="2200" dirty="0">
              <a:latin typeface="Times New Roman"/>
              <a:cs typeface="Times New Roman"/>
            </a:endParaRPr>
          </a:p>
          <a:p>
            <a:pPr marL="355600" marR="147955" indent="-342900" algn="just">
              <a:lnSpc>
                <a:spcPct val="150100"/>
              </a:lnSpc>
              <a:spcBef>
                <a:spcPts val="1800"/>
              </a:spcBef>
              <a:buFont typeface="Wingdings"/>
              <a:buChar char=""/>
              <a:tabLst>
                <a:tab pos="355600" algn="l"/>
              </a:tabLst>
            </a:pPr>
            <a:r>
              <a:rPr sz="2200" b="1" dirty="0">
                <a:latin typeface="Times New Roman"/>
                <a:cs typeface="Times New Roman"/>
              </a:rPr>
              <a:t>Example</a:t>
            </a:r>
            <a:r>
              <a:rPr sz="2200" b="1" spc="1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6:</a:t>
            </a:r>
            <a:r>
              <a:rPr sz="2200" b="1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Show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7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colors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used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paint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50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bicycles,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1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then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least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8 </a:t>
            </a:r>
            <a:r>
              <a:rPr sz="2200" dirty="0">
                <a:latin typeface="Times New Roman"/>
                <a:cs typeface="Times New Roman"/>
              </a:rPr>
              <a:t>bicycles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will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same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color.</a:t>
            </a:r>
            <a:endParaRPr sz="2200" dirty="0">
              <a:latin typeface="Times New Roman"/>
              <a:cs typeface="Times New Roman"/>
            </a:endParaRPr>
          </a:p>
          <a:p>
            <a:pPr marL="373380" algn="just">
              <a:lnSpc>
                <a:spcPct val="100000"/>
              </a:lnSpc>
              <a:spcBef>
                <a:spcPts val="1320"/>
              </a:spcBef>
              <a:tabLst>
                <a:tab pos="4827270" algn="l"/>
                <a:tab pos="7385050" algn="l"/>
              </a:tabLst>
            </a:pPr>
            <a:r>
              <a:rPr sz="2200" dirty="0">
                <a:latin typeface="Times New Roman"/>
                <a:cs typeface="Times New Roman"/>
              </a:rPr>
              <a:t>Solution: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7,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K+1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=8</a:t>
            </a:r>
            <a:r>
              <a:rPr sz="2200" dirty="0">
                <a:latin typeface="Times New Roman"/>
                <a:cs typeface="Times New Roman"/>
              </a:rPr>
              <a:t>	i.e.</a:t>
            </a:r>
            <a:r>
              <a:rPr sz="2200" spc="-20" dirty="0">
                <a:latin typeface="Times New Roman"/>
                <a:cs typeface="Times New Roman"/>
              </a:rPr>
              <a:t> K=7,</a:t>
            </a:r>
            <a:r>
              <a:rPr sz="2200" dirty="0">
                <a:latin typeface="Times New Roman"/>
                <a:cs typeface="Times New Roman"/>
              </a:rPr>
              <a:t>	Kn+1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7*7+1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50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200" b="1" dirty="0">
                <a:latin typeface="Times New Roman"/>
                <a:cs typeface="Times New Roman"/>
              </a:rPr>
              <a:t>Example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7: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How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many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cards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must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selected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standard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deck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52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cards</a:t>
            </a:r>
            <a:r>
              <a:rPr sz="2200" spc="-25" dirty="0">
                <a:latin typeface="Times New Roman"/>
                <a:cs typeface="Times New Roman"/>
              </a:rPr>
              <a:t> to</a:t>
            </a:r>
            <a:endParaRPr sz="2200"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Times New Roman"/>
                <a:cs typeface="Times New Roman"/>
              </a:rPr>
              <a:t>guarantee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least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three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cards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same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suit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chosen?</a:t>
            </a:r>
            <a:endParaRPr sz="2200" dirty="0">
              <a:latin typeface="Times New Roman"/>
              <a:cs typeface="Times New Roman"/>
            </a:endParaRPr>
          </a:p>
          <a:p>
            <a:pPr marL="373380" algn="just">
              <a:lnSpc>
                <a:spcPct val="100000"/>
              </a:lnSpc>
              <a:spcBef>
                <a:spcPts val="1320"/>
              </a:spcBef>
              <a:tabLst>
                <a:tab pos="4796790" algn="l"/>
                <a:tab pos="7385050" algn="l"/>
              </a:tabLst>
            </a:pPr>
            <a:r>
              <a:rPr sz="2200" dirty="0">
                <a:latin typeface="Times New Roman"/>
                <a:cs typeface="Times New Roman"/>
              </a:rPr>
              <a:t>Solution: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K+1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=3</a:t>
            </a:r>
            <a:r>
              <a:rPr sz="2200" dirty="0">
                <a:latin typeface="Times New Roman"/>
                <a:cs typeface="Times New Roman"/>
              </a:rPr>
              <a:t>	i.e.</a:t>
            </a:r>
            <a:r>
              <a:rPr sz="2200" spc="-20" dirty="0">
                <a:latin typeface="Times New Roman"/>
                <a:cs typeface="Times New Roman"/>
              </a:rPr>
              <a:t> K=2,</a:t>
            </a:r>
            <a:r>
              <a:rPr sz="2200" dirty="0">
                <a:latin typeface="Times New Roman"/>
                <a:cs typeface="Times New Roman"/>
              </a:rPr>
              <a:t>	Kn+1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4*2+1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09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/>
              <a:t>Pigeonhole</a:t>
            </a:r>
            <a:r>
              <a:rPr spc="-220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4525010"/>
          </a:xfrm>
          <a:custGeom>
            <a:avLst/>
            <a:gdLst/>
            <a:ahLst/>
            <a:cxnLst/>
            <a:rect l="l" t="t" r="r" b="b"/>
            <a:pathLst>
              <a:path w="9793605" h="4525010">
                <a:moveTo>
                  <a:pt x="0" y="4524756"/>
                </a:moveTo>
                <a:lnTo>
                  <a:pt x="9793224" y="4524756"/>
                </a:lnTo>
                <a:lnTo>
                  <a:pt x="9793224" y="0"/>
                </a:lnTo>
                <a:lnTo>
                  <a:pt x="0" y="0"/>
                </a:lnTo>
                <a:lnTo>
                  <a:pt x="0" y="452475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606" y="1176274"/>
            <a:ext cx="963739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3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8:</a:t>
            </a:r>
            <a:r>
              <a:rPr sz="2400" b="1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(Kn+1)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pigeons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kept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holes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positive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integer,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average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hole? Solution:</a:t>
            </a:r>
            <a:endParaRPr sz="2400">
              <a:latin typeface="Times New Roman"/>
              <a:cs typeface="Times New Roman"/>
            </a:endParaRPr>
          </a:p>
          <a:p>
            <a:pPr marL="697230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697230" algn="l"/>
              </a:tabLst>
            </a:pPr>
            <a:r>
              <a:rPr sz="2400" spc="-10" dirty="0">
                <a:latin typeface="Times New Roman"/>
                <a:cs typeface="Times New Roman"/>
              </a:rPr>
              <a:t>Average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(Kn+1)/n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1/n</a:t>
            </a:r>
            <a:endParaRPr sz="2400">
              <a:latin typeface="Times New Roman"/>
              <a:cs typeface="Times New Roman"/>
            </a:endParaRPr>
          </a:p>
          <a:p>
            <a:pPr marL="697230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Therefore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pigeonholes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(K+1)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pigeons</a:t>
            </a:r>
            <a:r>
              <a:rPr sz="2400" spc="-10" dirty="0">
                <a:latin typeface="Times New Roman"/>
                <a:cs typeface="Times New Roman"/>
              </a:rPr>
              <a:t> i.e.,</a:t>
            </a:r>
            <a:endParaRPr sz="2400">
              <a:latin typeface="Times New Roman"/>
              <a:cs typeface="Times New Roman"/>
            </a:endParaRPr>
          </a:p>
          <a:p>
            <a:pPr marL="7366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ceil[K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+1/n]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remaining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 i.e.,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floor[k+1/n]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pigeons.</a:t>
            </a:r>
            <a:endParaRPr sz="2400">
              <a:latin typeface="Times New Roman"/>
              <a:cs typeface="Times New Roman"/>
            </a:endParaRPr>
          </a:p>
          <a:p>
            <a:pPr marL="698500" marR="5080" lvl="1" indent="-342900">
              <a:lnSpc>
                <a:spcPct val="150000"/>
              </a:lnSpc>
              <a:buFont typeface="Wingdings"/>
              <a:buChar char=""/>
              <a:tabLst>
                <a:tab pos="698500" algn="l"/>
              </a:tabLst>
            </a:pPr>
            <a:r>
              <a:rPr sz="2400" dirty="0">
                <a:latin typeface="Times New Roman"/>
                <a:cs typeface="Times New Roman"/>
              </a:rPr>
              <a:t>i.e.,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minimum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pigeon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(K+1)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(Kn+1).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/>
              <a:t>Pigeonhole</a:t>
            </a:r>
            <a:r>
              <a:rPr spc="-220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4" name="object 4"/>
          <p:cNvSpPr/>
          <p:nvPr/>
        </p:nvSpPr>
        <p:spPr>
          <a:xfrm>
            <a:off x="143257" y="1219201"/>
            <a:ext cx="9793605" cy="6186170"/>
          </a:xfrm>
          <a:custGeom>
            <a:avLst/>
            <a:gdLst/>
            <a:ahLst/>
            <a:cxnLst/>
            <a:rect l="l" t="t" r="r" b="b"/>
            <a:pathLst>
              <a:path w="9793605" h="6186170">
                <a:moveTo>
                  <a:pt x="0" y="6185916"/>
                </a:moveTo>
                <a:lnTo>
                  <a:pt x="9793224" y="6185916"/>
                </a:lnTo>
                <a:lnTo>
                  <a:pt x="9793224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606" y="1176274"/>
            <a:ext cx="9777095" cy="60548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145415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9: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bag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marbles,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white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marbles,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blue </a:t>
            </a:r>
            <a:r>
              <a:rPr sz="2400" dirty="0">
                <a:latin typeface="Times New Roman"/>
                <a:cs typeface="Times New Roman"/>
              </a:rPr>
              <a:t>marbles.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minimum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marbles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choose </a:t>
            </a:r>
            <a:r>
              <a:rPr sz="2400" spc="-10" dirty="0">
                <a:latin typeface="Times New Roman"/>
                <a:cs typeface="Times New Roman"/>
              </a:rPr>
              <a:t>randomly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ensure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marbles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10" dirty="0">
                <a:latin typeface="Times New Roman"/>
                <a:cs typeface="Times New Roman"/>
              </a:rPr>
              <a:t> color?</a:t>
            </a:r>
            <a:endParaRPr sz="2400" dirty="0">
              <a:latin typeface="Times New Roman"/>
              <a:cs typeface="Times New Roman"/>
            </a:endParaRPr>
          </a:p>
          <a:p>
            <a:pPr marL="354965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pigeonhole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principle.</a:t>
            </a:r>
            <a:endParaRPr sz="2400" dirty="0">
              <a:latin typeface="Times New Roman"/>
              <a:cs typeface="Times New Roman"/>
            </a:endParaRPr>
          </a:p>
          <a:p>
            <a:pPr marL="697230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No.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colors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(pigeonholes)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No. 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marbles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(pigeons)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K+1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 dirty="0">
              <a:latin typeface="Times New Roman"/>
              <a:cs typeface="Times New Roman"/>
            </a:endParaRPr>
          </a:p>
          <a:p>
            <a:pPr marL="697230" lvl="1" indent="-342265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Therefore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minimum no.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marbles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Kn+1</a:t>
            </a:r>
            <a:endParaRPr sz="2400" dirty="0">
              <a:latin typeface="Times New Roman"/>
              <a:cs typeface="Times New Roman"/>
            </a:endParaRPr>
          </a:p>
          <a:p>
            <a:pPr marL="697230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simplifying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Kn+1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10.</a:t>
            </a:r>
            <a:endParaRPr sz="2400" dirty="0">
              <a:latin typeface="Times New Roman"/>
              <a:cs typeface="Times New Roman"/>
            </a:endParaRPr>
          </a:p>
          <a:p>
            <a:pPr marL="697230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697230" algn="l"/>
              </a:tabLst>
            </a:pPr>
            <a:r>
              <a:rPr sz="2400" spc="-20" dirty="0">
                <a:latin typeface="Times New Roman"/>
                <a:cs typeface="Times New Roman"/>
              </a:rPr>
              <a:t>Verification: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ceil[Average]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[Kn+1/n]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 dirty="0">
              <a:latin typeface="Times New Roman"/>
              <a:cs typeface="Times New Roman"/>
            </a:endParaRPr>
          </a:p>
          <a:p>
            <a:pPr marL="697230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[Kn+1/3]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endParaRPr sz="2400" dirty="0">
              <a:latin typeface="Times New Roman"/>
              <a:cs typeface="Times New Roman"/>
            </a:endParaRPr>
          </a:p>
          <a:p>
            <a:pPr marL="697230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697230" algn="l"/>
              </a:tabLst>
            </a:pPr>
            <a:r>
              <a:rPr sz="2400" dirty="0">
                <a:latin typeface="Times New Roman"/>
                <a:cs typeface="Times New Roman"/>
              </a:rPr>
              <a:t>Kn+1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10</a:t>
            </a:r>
            <a:endParaRPr sz="2400" dirty="0">
              <a:latin typeface="Times New Roman"/>
              <a:cs typeface="Times New Roman"/>
            </a:endParaRPr>
          </a:p>
          <a:p>
            <a:pPr marL="774065" lvl="1" indent="-419100">
              <a:lnSpc>
                <a:spcPts val="2795"/>
              </a:lnSpc>
              <a:spcBef>
                <a:spcPts val="1440"/>
              </a:spcBef>
              <a:buFont typeface="Wingdings"/>
              <a:buChar char=""/>
              <a:tabLst>
                <a:tab pos="774065" algn="l"/>
              </a:tabLst>
            </a:pPr>
            <a:r>
              <a:rPr sz="2400" dirty="0">
                <a:latin typeface="Times New Roman"/>
                <a:cs typeface="Times New Roman"/>
              </a:rPr>
              <a:t>i.e.,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 white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blue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+ 1(red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white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blue)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 smtClean="0">
                <a:latin typeface="Times New Roman"/>
                <a:cs typeface="Times New Roman"/>
              </a:rPr>
              <a:t>10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/>
              <a:t>Pigeonhole</a:t>
            </a:r>
            <a:r>
              <a:rPr spc="-220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197"/>
            <a:ext cx="9793605" cy="5078095"/>
          </a:xfrm>
          <a:custGeom>
            <a:avLst/>
            <a:gdLst/>
            <a:ahLst/>
            <a:cxnLst/>
            <a:rect l="l" t="t" r="r" b="b"/>
            <a:pathLst>
              <a:path w="9793605" h="5078095">
                <a:moveTo>
                  <a:pt x="0" y="5077968"/>
                </a:moveTo>
                <a:lnTo>
                  <a:pt x="9793224" y="5077968"/>
                </a:lnTo>
                <a:lnTo>
                  <a:pt x="9793224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606" y="1176274"/>
            <a:ext cx="9637395" cy="4964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2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10:</a:t>
            </a:r>
            <a:r>
              <a:rPr sz="2400" b="1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six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classes,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meeting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regularly </a:t>
            </a:r>
            <a:r>
              <a:rPr sz="2400" dirty="0">
                <a:latin typeface="Times New Roman"/>
                <a:cs typeface="Times New Roman"/>
              </a:rPr>
              <a:t>once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week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 day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week,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 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meet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assuming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weekends.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six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classes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pigeons.</a:t>
            </a:r>
            <a:endParaRPr sz="2400">
              <a:latin typeface="Times New Roman"/>
              <a:cs typeface="Times New Roman"/>
            </a:endParaRPr>
          </a:p>
          <a:p>
            <a:pPr marL="373380" marR="8255">
              <a:lnSpc>
                <a:spcPts val="432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five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days</a:t>
            </a:r>
            <a:r>
              <a:rPr sz="24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meet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(Monday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Friday):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pigeonholes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meet 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(each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 occupy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pigeonhole).</a:t>
            </a:r>
            <a:endParaRPr sz="2400">
              <a:latin typeface="Times New Roman"/>
              <a:cs typeface="Times New Roman"/>
            </a:endParaRPr>
          </a:p>
          <a:p>
            <a:pPr marL="373380" marR="6350">
              <a:lnSpc>
                <a:spcPts val="4320"/>
              </a:lnSpc>
              <a:spcBef>
                <a:spcPts val="180"/>
              </a:spcBef>
              <a:tabLst>
                <a:tab pos="871855" algn="l"/>
                <a:tab pos="1387475" algn="l"/>
                <a:tab pos="2882265" algn="l"/>
                <a:tab pos="4106545" algn="l"/>
                <a:tab pos="4467860" algn="l"/>
                <a:tab pos="5168900" algn="l"/>
                <a:tab pos="5751195" algn="l"/>
                <a:tab pos="6331585" algn="l"/>
                <a:tab pos="7066280" algn="l"/>
                <a:tab pos="8105775" algn="l"/>
                <a:tab pos="8467090" algn="l"/>
                <a:tab pos="9166860" algn="l"/>
              </a:tabLst>
            </a:pPr>
            <a:r>
              <a:rPr sz="2400" spc="-25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pigeonhole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principle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least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day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must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contain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least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two </a:t>
            </a:r>
            <a:r>
              <a:rPr sz="2400" spc="-10" dirty="0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86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241805"/>
            <a:ext cx="960247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2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5:</a:t>
            </a:r>
            <a:r>
              <a:rPr sz="2400" b="1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students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your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school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books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school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library.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consisting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ordered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(a,</a:t>
            </a:r>
            <a:r>
              <a:rPr sz="24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b),</a:t>
            </a:r>
            <a:r>
              <a:rPr sz="24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where</a:t>
            </a:r>
            <a:r>
              <a:rPr sz="24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student</a:t>
            </a:r>
            <a:r>
              <a:rPr sz="24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required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read</a:t>
            </a:r>
            <a:r>
              <a:rPr sz="2400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book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course,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where</a:t>
            </a:r>
            <a:r>
              <a:rPr sz="2400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student</a:t>
            </a:r>
            <a:r>
              <a:rPr sz="2400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has</a:t>
            </a:r>
            <a:r>
              <a:rPr sz="2400" spc="3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read</a:t>
            </a:r>
            <a:r>
              <a:rPr sz="2400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book</a:t>
            </a:r>
            <a:r>
              <a:rPr sz="2400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b,</a:t>
            </a:r>
            <a:r>
              <a:rPr sz="2400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respectively.</a:t>
            </a:r>
            <a:r>
              <a:rPr sz="24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ordered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relations.</a:t>
            </a:r>
            <a:endParaRPr sz="2400">
              <a:latin typeface="Times New Roman"/>
              <a:cs typeface="Times New Roman"/>
            </a:endParaRPr>
          </a:p>
          <a:p>
            <a:pPr marL="373380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a)R1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7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spc="590" dirty="0">
                <a:latin typeface="Times New Roman"/>
                <a:cs typeface="Times New Roman"/>
              </a:rPr>
              <a:t>   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∩ R2</a:t>
            </a:r>
            <a:r>
              <a:rPr sz="2400" spc="590" dirty="0">
                <a:latin typeface="Times New Roman"/>
                <a:cs typeface="Times New Roman"/>
              </a:rPr>
              <a:t>    </a:t>
            </a:r>
            <a:r>
              <a:rPr sz="2400" dirty="0">
                <a:latin typeface="Times New Roman"/>
                <a:cs typeface="Times New Roman"/>
              </a:rPr>
              <a:t>c) R1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⊕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spc="590" dirty="0">
                <a:latin typeface="Times New Roman"/>
                <a:cs typeface="Times New Roman"/>
              </a:rPr>
              <a:t>   </a:t>
            </a:r>
            <a:r>
              <a:rPr sz="2400" dirty="0">
                <a:latin typeface="Times New Roman"/>
                <a:cs typeface="Times New Roman"/>
              </a:rPr>
              <a:t>d)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 R2</a:t>
            </a:r>
            <a:r>
              <a:rPr sz="2400" spc="590" dirty="0">
                <a:latin typeface="Times New Roman"/>
                <a:cs typeface="Times New Roman"/>
              </a:rPr>
              <a:t>    </a:t>
            </a:r>
            <a:r>
              <a:rPr sz="2400" dirty="0">
                <a:latin typeface="Times New Roman"/>
                <a:cs typeface="Times New Roman"/>
              </a:rPr>
              <a:t>e)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R2 −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R1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where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lphaL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468630" marR="6350" indent="-455930" algn="just">
              <a:lnSpc>
                <a:spcPct val="100000"/>
              </a:lnSpc>
              <a:buAutoNum type="alphaLcParenR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both;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equivalently, 	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not 	</a:t>
            </a:r>
            <a:r>
              <a:rPr sz="2400" dirty="0">
                <a:latin typeface="Times New Roman"/>
                <a:cs typeface="Times New Roman"/>
              </a:rPr>
              <a:t>done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 read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although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course.</a:t>
            </a:r>
            <a:endParaRPr sz="2400">
              <a:latin typeface="Times New Roman"/>
              <a:cs typeface="Times New Roman"/>
            </a:endParaRPr>
          </a:p>
          <a:p>
            <a:pPr marL="469265" indent="-456565" algn="just">
              <a:lnSpc>
                <a:spcPct val="100000"/>
              </a:lnSpc>
              <a:buAutoNum type="alphaL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course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so.</a:t>
            </a:r>
            <a:endParaRPr sz="2400">
              <a:latin typeface="Times New Roman"/>
              <a:cs typeface="Times New Roman"/>
            </a:endParaRPr>
          </a:p>
          <a:p>
            <a:pPr marL="468630" indent="-455930" algn="just">
              <a:lnSpc>
                <a:spcPct val="100000"/>
              </a:lnSpc>
              <a:buAutoNum type="alphaLcParenR"/>
              <a:tabLst>
                <a:tab pos="46863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although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 so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course.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1645">
              <a:lnSpc>
                <a:spcPct val="100000"/>
              </a:lnSpc>
              <a:spcBef>
                <a:spcPts val="100"/>
              </a:spcBef>
            </a:pPr>
            <a:r>
              <a:rPr dirty="0"/>
              <a:t>Pigeonhole</a:t>
            </a:r>
            <a:r>
              <a:rPr spc="-220" dirty="0"/>
              <a:t> </a:t>
            </a:r>
            <a:r>
              <a:rPr spc="-10" dirty="0"/>
              <a:t>Principle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3970020"/>
          </a:xfrm>
          <a:custGeom>
            <a:avLst/>
            <a:gdLst/>
            <a:ahLst/>
            <a:cxnLst/>
            <a:rect l="l" t="t" r="r" b="b"/>
            <a:pathLst>
              <a:path w="9793605" h="3970020">
                <a:moveTo>
                  <a:pt x="0" y="3970020"/>
                </a:moveTo>
                <a:lnTo>
                  <a:pt x="9793224" y="3970020"/>
                </a:lnTo>
                <a:lnTo>
                  <a:pt x="9793224" y="0"/>
                </a:lnTo>
                <a:lnTo>
                  <a:pt x="0" y="0"/>
                </a:lnTo>
                <a:lnTo>
                  <a:pt x="0" y="397002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606" y="1176274"/>
            <a:ext cx="9637395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434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11:</a:t>
            </a:r>
            <a:r>
              <a:rPr sz="2400" b="1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minimum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students,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whom </a:t>
            </a:r>
            <a:r>
              <a:rPr sz="2400" dirty="0">
                <a:latin typeface="Times New Roman"/>
                <a:cs typeface="Times New Roman"/>
              </a:rPr>
              <a:t>comes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states,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enrolled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university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guarantee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 come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same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state?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06160" y="3005456"/>
            <a:ext cx="375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4840" algn="l"/>
                <a:tab pos="1289685" algn="l"/>
                <a:tab pos="2723515" algn="l"/>
                <a:tab pos="3370579" algn="l"/>
              </a:tabLst>
            </a:pPr>
            <a:r>
              <a:rPr sz="2400" spc="-25" dirty="0">
                <a:latin typeface="Times New Roman"/>
                <a:cs typeface="Times New Roman"/>
              </a:rPr>
              <a:t>(no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slur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intended),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3792" y="2822576"/>
            <a:ext cx="53403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  <a:tabLst>
                <a:tab pos="1336675" algn="l"/>
                <a:tab pos="2016760" algn="l"/>
                <a:tab pos="3170555" algn="l"/>
                <a:tab pos="3749675" algn="l"/>
                <a:tab pos="4328795" algn="l"/>
              </a:tabLst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pigeons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students </a:t>
            </a:r>
            <a:r>
              <a:rPr sz="2400" dirty="0">
                <a:latin typeface="Times New Roman"/>
                <a:cs typeface="Times New Roman"/>
              </a:rPr>
              <a:t>pigeonholes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 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number.</a:t>
            </a:r>
            <a:endParaRPr sz="2400">
              <a:latin typeface="Times New Roman"/>
              <a:cs typeface="Times New Roman"/>
            </a:endParaRPr>
          </a:p>
          <a:p>
            <a:pPr marL="784860" marR="361315" indent="-772795">
              <a:lnSpc>
                <a:spcPct val="150000"/>
              </a:lnSpc>
              <a:tabLst>
                <a:tab pos="3647440" algn="l"/>
              </a:tabLst>
            </a:pP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generalized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pigeonhole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principle: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K+1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=100</a:t>
            </a:r>
            <a:r>
              <a:rPr sz="2400" dirty="0">
                <a:latin typeface="Times New Roman"/>
                <a:cs typeface="Times New Roman"/>
              </a:rPr>
              <a:t>	i.e.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K=99,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7766" y="4651629"/>
            <a:ext cx="3065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Kn+1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99*50+1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4951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803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Powers</a:t>
            </a:r>
            <a:r>
              <a:rPr sz="4400" spc="-25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-5" dirty="0"/>
              <a:t> </a:t>
            </a:r>
            <a:r>
              <a:rPr sz="4400" spc="-10" dirty="0"/>
              <a:t>Relation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9105" y="1215723"/>
            <a:ext cx="9726930" cy="580136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18465" indent="-342265">
              <a:lnSpc>
                <a:spcPct val="100000"/>
              </a:lnSpc>
              <a:spcBef>
                <a:spcPts val="1545"/>
              </a:spcBef>
              <a:buFont typeface="Wingdings"/>
              <a:buChar char=""/>
              <a:tabLst>
                <a:tab pos="418465" algn="l"/>
              </a:tabLst>
            </a:pP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A.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powers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  <a:p>
            <a:pPr marL="418465">
              <a:lnSpc>
                <a:spcPct val="100000"/>
              </a:lnSpc>
              <a:spcBef>
                <a:spcPts val="1445"/>
              </a:spcBef>
              <a:tabLst>
                <a:tab pos="4208145" algn="l"/>
              </a:tabLst>
            </a:pP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recursively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400" b="1" spc="284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n+1</a:t>
            </a:r>
            <a:r>
              <a:rPr sz="2400" b="1" spc="292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284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◦</a:t>
            </a:r>
            <a:r>
              <a:rPr sz="2400" b="1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  <a:p>
            <a:pPr marL="4184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4184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Calibri"/>
                <a:cs typeface="Calibri"/>
              </a:rPr>
              <a:t>◦</a:t>
            </a:r>
            <a:r>
              <a:rPr sz="2400" dirty="0">
                <a:latin typeface="Times New Roman"/>
                <a:cs typeface="Times New Roman"/>
              </a:rPr>
              <a:t>R,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3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Calibri"/>
                <a:cs typeface="Calibri"/>
              </a:rPr>
              <a:t>◦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◦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R)</a:t>
            </a:r>
            <a:r>
              <a:rPr sz="2400" dirty="0">
                <a:latin typeface="Calibri"/>
                <a:cs typeface="Calibri"/>
              </a:rPr>
              <a:t>◦</a:t>
            </a:r>
            <a:r>
              <a:rPr sz="2400" dirty="0">
                <a:latin typeface="Times New Roman"/>
                <a:cs typeface="Times New Roman"/>
              </a:rPr>
              <a:t>R, 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140"/>
              </a:spcBef>
              <a:buFont typeface="Wingdings"/>
              <a:buChar char=""/>
            </a:pPr>
            <a:endParaRPr sz="2400">
              <a:latin typeface="Times New Roman"/>
              <a:cs typeface="Times New Roman"/>
            </a:endParaRPr>
          </a:p>
          <a:p>
            <a:pPr marL="418465" indent="-342265">
              <a:lnSpc>
                <a:spcPct val="100000"/>
              </a:lnSpc>
              <a:buFont typeface="Wingdings"/>
              <a:buChar char=""/>
              <a:tabLst>
                <a:tab pos="418465" algn="l"/>
              </a:tabLst>
            </a:pPr>
            <a:r>
              <a:rPr sz="2000" b="1" dirty="0">
                <a:latin typeface="Times New Roman"/>
                <a:cs typeface="Times New Roman"/>
              </a:rPr>
              <a:t>Example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6: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 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3)}. Find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powers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3,4,……</a:t>
            </a:r>
            <a:endParaRPr sz="2000">
              <a:latin typeface="Times New Roman"/>
              <a:cs typeface="Times New Roman"/>
            </a:endParaRPr>
          </a:p>
          <a:p>
            <a:pPr marL="436880">
              <a:lnSpc>
                <a:spcPct val="100000"/>
              </a:lnSpc>
              <a:spcBef>
                <a:spcPts val="1200"/>
              </a:spcBef>
              <a:tabLst>
                <a:tab pos="2553970" algn="l"/>
              </a:tabLst>
            </a:pPr>
            <a:r>
              <a:rPr sz="2000" dirty="0">
                <a:latin typeface="Times New Roman"/>
                <a:cs typeface="Times New Roman"/>
              </a:rPr>
              <a:t>Solution: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We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have</a:t>
            </a:r>
            <a:r>
              <a:rPr sz="2000" dirty="0">
                <a:latin typeface="Times New Roman"/>
                <a:cs typeface="Times New Roman"/>
              </a:rPr>
              <a:t>	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{(1,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3)}.</a:t>
            </a:r>
            <a:endParaRPr sz="200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2</a:t>
            </a:r>
            <a:r>
              <a:rPr sz="1950" spc="254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R</a:t>
            </a:r>
            <a:r>
              <a:rPr sz="2000" dirty="0">
                <a:latin typeface="Calibri"/>
                <a:cs typeface="Calibri"/>
              </a:rPr>
              <a:t>◦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[{(1,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3)}]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[{(1,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3)}]</a:t>
            </a:r>
            <a:endParaRPr sz="200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2</a:t>
            </a:r>
            <a:r>
              <a:rPr sz="1950" spc="254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2)}.</a:t>
            </a:r>
            <a:endParaRPr sz="200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3</a:t>
            </a:r>
            <a:r>
              <a:rPr sz="1950" spc="254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R</a:t>
            </a:r>
            <a:r>
              <a:rPr sz="1950" baseline="25641" dirty="0">
                <a:latin typeface="Times New Roman"/>
                <a:cs typeface="Times New Roman"/>
              </a:rPr>
              <a:t>2</a:t>
            </a:r>
            <a:r>
              <a:rPr sz="1950" spc="262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◦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[{(1,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2)}]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[{(1,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3)}]</a:t>
            </a:r>
            <a:endParaRPr sz="200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3</a:t>
            </a:r>
            <a:r>
              <a:rPr sz="1950" spc="254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20" dirty="0">
                <a:latin typeface="Times New Roman"/>
                <a:cs typeface="Times New Roman"/>
              </a:rPr>
              <a:t> 1)}.</a:t>
            </a:r>
            <a:endParaRPr sz="200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1205"/>
              </a:spcBef>
              <a:tabLst>
                <a:tab pos="2084705" algn="l"/>
              </a:tabLst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4</a:t>
            </a:r>
            <a:r>
              <a:rPr sz="1950" spc="247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3</a:t>
            </a:r>
            <a:r>
              <a:rPr sz="1950" spc="15" baseline="25641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◦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	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[{(1,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1)}]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[{(1,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3)}]</a:t>
            </a:r>
            <a:endParaRPr sz="2000">
              <a:latin typeface="Times New Roman"/>
              <a:cs typeface="Times New Roman"/>
            </a:endParaRPr>
          </a:p>
          <a:p>
            <a:pPr marL="876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4</a:t>
            </a:r>
            <a:r>
              <a:rPr sz="1950" spc="22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1)}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803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Powers</a:t>
            </a:r>
            <a:r>
              <a:rPr sz="4400" spc="-25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-5" dirty="0"/>
              <a:t> </a:t>
            </a:r>
            <a:r>
              <a:rPr sz="4400" spc="-10" dirty="0"/>
              <a:t>Relation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203" y="1228526"/>
            <a:ext cx="9653270" cy="32277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305"/>
              </a:spcBef>
              <a:buFont typeface="Wingdings"/>
              <a:buChar char=""/>
              <a:tabLst>
                <a:tab pos="380365" algn="l"/>
              </a:tabLst>
            </a:pPr>
            <a:r>
              <a:rPr sz="2000" b="1" dirty="0">
                <a:latin typeface="Times New Roman"/>
                <a:cs typeface="Times New Roman"/>
              </a:rPr>
              <a:t>Example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7: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{(1,2),(2,3),(2,4),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(3,3)}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{1,2,3,4}.</a:t>
            </a:r>
            <a:endParaRPr sz="20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Solution: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1</a:t>
            </a:r>
            <a:r>
              <a:rPr sz="1950" spc="240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{(1,2),(2,3),(2,4),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(3,3)}</a:t>
            </a:r>
            <a:endParaRPr sz="200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2</a:t>
            </a:r>
            <a:r>
              <a:rPr sz="1950" spc="254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{(1,3),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(1,4),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(2,3),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(3,3)}</a:t>
            </a:r>
            <a:endParaRPr sz="200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3</a:t>
            </a:r>
            <a:r>
              <a:rPr sz="1950" spc="254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{(1,3),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(2,3),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(3,3)}</a:t>
            </a:r>
            <a:endParaRPr sz="2000">
              <a:latin typeface="Times New Roman"/>
              <a:cs typeface="Times New Roman"/>
            </a:endParaRPr>
          </a:p>
          <a:p>
            <a:pPr marL="12573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4</a:t>
            </a:r>
            <a:r>
              <a:rPr sz="1950" spc="254" baseline="2564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{(1,3),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(2,3),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(3,3)}</a:t>
            </a:r>
            <a:endParaRPr sz="20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380365" algn="l"/>
              </a:tabLst>
            </a:pPr>
            <a:r>
              <a:rPr sz="2000" b="1" dirty="0">
                <a:latin typeface="Times New Roman"/>
                <a:cs typeface="Times New Roman"/>
              </a:rPr>
              <a:t>Example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8: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{1,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5}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containing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ordered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(1,</a:t>
            </a:r>
            <a:endParaRPr sz="20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5),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5),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(5,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(5,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(5,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4).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19980" y="4582160"/>
            <a:ext cx="3404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1412240" algn="l"/>
                <a:tab pos="2760980" algn="l"/>
              </a:tabLst>
            </a:pPr>
            <a:r>
              <a:rPr sz="2000" dirty="0">
                <a:latin typeface="Times New Roman"/>
                <a:cs typeface="Times New Roman"/>
              </a:rPr>
              <a:t>b)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1950" spc="-37" baseline="25641" dirty="0">
                <a:latin typeface="Times New Roman"/>
                <a:cs typeface="Times New Roman"/>
              </a:rPr>
              <a:t>3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	c)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1950" spc="-37" baseline="25641" dirty="0">
                <a:latin typeface="Times New Roman"/>
                <a:cs typeface="Times New Roman"/>
              </a:rPr>
              <a:t>4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r>
              <a:rPr sz="2000" dirty="0">
                <a:latin typeface="Times New Roman"/>
                <a:cs typeface="Times New Roman"/>
              </a:rPr>
              <a:t>	d)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1950" spc="-37" baseline="25641" dirty="0">
                <a:latin typeface="Times New Roman"/>
                <a:cs typeface="Times New Roman"/>
              </a:rPr>
              <a:t>5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805" y="4430112"/>
            <a:ext cx="1529715" cy="276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114300">
              <a:lnSpc>
                <a:spcPct val="150100"/>
              </a:lnSpc>
              <a:spcBef>
                <a:spcPts val="95"/>
              </a:spcBef>
            </a:pP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R</a:t>
            </a:r>
            <a:r>
              <a:rPr sz="1950" spc="-37" baseline="25641" dirty="0">
                <a:latin typeface="Times New Roman"/>
                <a:cs typeface="Times New Roman"/>
              </a:rPr>
              <a:t>2</a:t>
            </a:r>
            <a:r>
              <a:rPr sz="2000" spc="-25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Solution: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1</a:t>
            </a:r>
            <a:r>
              <a:rPr sz="1950" spc="262" baseline="25641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1028700" marR="31750" algn="just">
              <a:lnSpc>
                <a:spcPct val="150000"/>
              </a:lnSpc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2</a:t>
            </a:r>
            <a:r>
              <a:rPr sz="1950" spc="240" baseline="25641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=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3</a:t>
            </a:r>
            <a:r>
              <a:rPr sz="1950" spc="240" baseline="25641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=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4</a:t>
            </a:r>
            <a:r>
              <a:rPr sz="1950" spc="262" baseline="25641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=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1950" baseline="25641" dirty="0">
                <a:latin typeface="Times New Roman"/>
                <a:cs typeface="Times New Roman"/>
              </a:rPr>
              <a:t>5</a:t>
            </a:r>
            <a:r>
              <a:rPr sz="1950" spc="240" baseline="25641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592" y="155194"/>
            <a:ext cx="72269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75200" algn="l"/>
              </a:tabLst>
            </a:pPr>
            <a:r>
              <a:rPr spc="-10" dirty="0"/>
              <a:t>Representation</a:t>
            </a:r>
            <a:r>
              <a:rPr spc="-175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Relations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8294370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  <a:tab pos="4575810" algn="l"/>
              </a:tabLst>
            </a:pP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=(1,2,3,4,8)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=(1,4,6,9)</a:t>
            </a:r>
            <a:r>
              <a:rPr sz="2400" dirty="0">
                <a:latin typeface="Times New Roman"/>
                <a:cs typeface="Times New Roman"/>
              </a:rPr>
              <a:t>	R={(x,y)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divisible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x}. </a:t>
            </a: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pairs: R={(1,1),(1,4),(1,6),(1,9),(2,4),(2,6),(3,6),(3,9),(4,4)}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2429" y="7139815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9083" y="7140755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0729" y="3398011"/>
            <a:ext cx="375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2.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Tabular</a:t>
            </a:r>
            <a:r>
              <a:rPr sz="24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Representation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936" y="4107180"/>
            <a:ext cx="3535680" cy="31821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42389" y="3398011"/>
            <a:ext cx="2419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r>
              <a:rPr sz="2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Ordered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Pair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13376" y="3442716"/>
            <a:ext cx="0" cy="3889375"/>
          </a:xfrm>
          <a:custGeom>
            <a:avLst/>
            <a:gdLst/>
            <a:ahLst/>
            <a:cxnLst/>
            <a:rect l="l" t="t" r="r" b="b"/>
            <a:pathLst>
              <a:path h="3889375">
                <a:moveTo>
                  <a:pt x="0" y="0"/>
                </a:moveTo>
                <a:lnTo>
                  <a:pt x="0" y="3889376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6276" y="3992880"/>
            <a:ext cx="4114800" cy="279044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472429" y="7156219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49083" y="7158599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2592" y="155194"/>
            <a:ext cx="72269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75200" algn="l"/>
              </a:tabLst>
            </a:pPr>
            <a:r>
              <a:rPr spc="-10" dirty="0"/>
              <a:t>Representation</a:t>
            </a:r>
            <a:r>
              <a:rPr spc="-175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Relations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241805"/>
            <a:ext cx="8294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  <a:tab pos="4575810" algn="l"/>
              </a:tabLst>
            </a:pP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=(1,2,3,4,8)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=(1,4,6,9)</a:t>
            </a:r>
            <a:r>
              <a:rPr sz="2400" dirty="0">
                <a:latin typeface="Times New Roman"/>
                <a:cs typeface="Times New Roman"/>
              </a:rPr>
              <a:t>	R={(x,y)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divisible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x}. </a:t>
            </a:r>
            <a:r>
              <a:rPr sz="2400" spc="-10" dirty="0">
                <a:latin typeface="Times New Roman"/>
                <a:cs typeface="Times New Roman"/>
              </a:rPr>
              <a:t>R={(1,1),(1,4),(1,6),(1,9),(2,4),(2,6),(3,6),(3,9),(4,4)}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2429" y="7139815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9083" y="7140755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1830" y="2172927"/>
            <a:ext cx="4537075" cy="8445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715645" indent="-342265">
              <a:lnSpc>
                <a:spcPct val="100000"/>
              </a:lnSpc>
              <a:spcBef>
                <a:spcPts val="730"/>
              </a:spcBef>
              <a:buFont typeface="Wingdings"/>
              <a:buChar char=""/>
              <a:tabLst>
                <a:tab pos="71564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4.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Digraph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Representation</a:t>
            </a:r>
            <a:endParaRPr sz="2400">
              <a:latin typeface="Times New Roman"/>
              <a:cs typeface="Times New Roman"/>
            </a:endParaRPr>
          </a:p>
          <a:p>
            <a:pPr marL="211454" indent="-201295">
              <a:lnSpc>
                <a:spcPct val="100000"/>
              </a:lnSpc>
              <a:spcBef>
                <a:spcPts val="535"/>
              </a:spcBef>
              <a:buSzPct val="95000"/>
              <a:buFont typeface="Wingdings"/>
              <a:buChar char=""/>
              <a:tabLst>
                <a:tab pos="211454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(a,b),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vertex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initial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31659" y="2990850"/>
            <a:ext cx="4355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15340" algn="l"/>
                <a:tab pos="1350645" algn="l"/>
                <a:tab pos="1827530" algn="l"/>
                <a:tab pos="2627630" algn="l"/>
                <a:tab pos="2923540" algn="l"/>
                <a:tab pos="3260090" algn="l"/>
                <a:tab pos="4033520" algn="l"/>
              </a:tabLst>
            </a:pPr>
            <a:r>
              <a:rPr sz="2000" spc="-10" dirty="0">
                <a:latin typeface="Times New Roman"/>
                <a:cs typeface="Times New Roman"/>
              </a:rPr>
              <a:t>vertex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vertex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b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is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called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1830" y="3295345"/>
            <a:ext cx="4535170" cy="1245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terminal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vertex.</a:t>
            </a:r>
            <a:endParaRPr sz="2000">
              <a:latin typeface="Times New Roman"/>
              <a:cs typeface="Times New Roman"/>
            </a:endParaRPr>
          </a:p>
          <a:p>
            <a:pPr marL="192405" marR="5080" indent="-182880" algn="just">
              <a:lnSpc>
                <a:spcPct val="100000"/>
              </a:lnSpc>
              <a:buSzPct val="95000"/>
              <a:buFont typeface="Wingdings"/>
              <a:buChar char=""/>
              <a:tabLst>
                <a:tab pos="192405" algn="l"/>
                <a:tab pos="210820" algn="l"/>
              </a:tabLst>
            </a:pPr>
            <a:r>
              <a:rPr sz="2000" dirty="0">
                <a:latin typeface="Times New Roman"/>
                <a:cs typeface="Times New Roman"/>
              </a:rPr>
              <a:t>	An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(a,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a)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represented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4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vertex</a:t>
            </a:r>
            <a:r>
              <a:rPr sz="2000" spc="4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back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itself.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loop.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192" y="2144225"/>
            <a:ext cx="4409440" cy="17589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748030" indent="-342265">
              <a:lnSpc>
                <a:spcPct val="100000"/>
              </a:lnSpc>
              <a:spcBef>
                <a:spcPts val="730"/>
              </a:spcBef>
              <a:buFont typeface="Wingdings"/>
              <a:buChar char=""/>
              <a:tabLst>
                <a:tab pos="74803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3. Matric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Representation</a:t>
            </a:r>
            <a:endParaRPr sz="2400">
              <a:latin typeface="Times New Roman"/>
              <a:cs typeface="Times New Roman"/>
            </a:endParaRPr>
          </a:p>
          <a:p>
            <a:pPr marL="192405" marR="5080" indent="-182880">
              <a:lnSpc>
                <a:spcPct val="100000"/>
              </a:lnSpc>
              <a:spcBef>
                <a:spcPts val="535"/>
              </a:spcBef>
              <a:buSzPct val="95000"/>
              <a:buFont typeface="Wingdings"/>
              <a:buChar char=""/>
              <a:tabLst>
                <a:tab pos="192405" algn="l"/>
                <a:tab pos="210820" algn="l"/>
                <a:tab pos="530225" algn="l"/>
                <a:tab pos="1450975" algn="l"/>
                <a:tab pos="2444750" algn="l"/>
                <a:tab pos="3127375" algn="l"/>
                <a:tab pos="3655060" algn="l"/>
                <a:tab pos="4155440" algn="l"/>
              </a:tabLst>
            </a:pPr>
            <a:r>
              <a:rPr sz="2000" spc="-50" dirty="0">
                <a:latin typeface="Times New Roman"/>
                <a:cs typeface="Times New Roman"/>
              </a:rPr>
              <a:t>	A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relation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between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finite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Times New Roman"/>
                <a:cs typeface="Times New Roman"/>
              </a:rPr>
              <a:t>sets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can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be </a:t>
            </a:r>
            <a:r>
              <a:rPr sz="2000" dirty="0">
                <a:latin typeface="Times New Roman"/>
                <a:cs typeface="Times New Roman"/>
              </a:rPr>
              <a:t>represented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zero–one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matrix.</a:t>
            </a:r>
            <a:endParaRPr sz="2000">
              <a:latin typeface="Times New Roman"/>
              <a:cs typeface="Times New Roman"/>
            </a:endParaRPr>
          </a:p>
          <a:p>
            <a:pPr marL="192405" marR="5080" indent="-182880">
              <a:lnSpc>
                <a:spcPct val="100000"/>
              </a:lnSpc>
              <a:buSzPct val="95000"/>
              <a:buFont typeface="Wingdings"/>
              <a:buChar char=""/>
              <a:tabLst>
                <a:tab pos="192405" algn="l"/>
                <a:tab pos="210820" algn="l"/>
              </a:tabLst>
            </a:pPr>
            <a:r>
              <a:rPr sz="2000" dirty="0">
                <a:latin typeface="Times New Roman"/>
                <a:cs typeface="Times New Roman"/>
              </a:rPr>
              <a:t>	The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zero–one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matrix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representing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has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(i,j)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entry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ai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bj</a:t>
            </a:r>
            <a:r>
              <a:rPr sz="2000" spc="-25" dirty="0">
                <a:latin typeface="Times New Roman"/>
                <a:cs typeface="Times New Roman"/>
              </a:rPr>
              <a:t>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6020" y="3876800"/>
            <a:ext cx="4228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9750" algn="l"/>
              </a:tabLst>
            </a:pP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	0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position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ai</a:t>
            </a:r>
            <a:r>
              <a:rPr sz="2000" b="1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related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018" y="4181600"/>
            <a:ext cx="5772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bj</a:t>
            </a:r>
            <a:r>
              <a:rPr sz="2000" spc="-2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69179" y="2118360"/>
            <a:ext cx="44450" cy="5300980"/>
          </a:xfrm>
          <a:custGeom>
            <a:avLst/>
            <a:gdLst/>
            <a:ahLst/>
            <a:cxnLst/>
            <a:rect l="l" t="t" r="r" b="b"/>
            <a:pathLst>
              <a:path w="44450" h="5300980">
                <a:moveTo>
                  <a:pt x="0" y="0"/>
                </a:moveTo>
                <a:lnTo>
                  <a:pt x="44450" y="5300662"/>
                </a:lnTo>
              </a:path>
            </a:pathLst>
          </a:custGeom>
          <a:ln w="579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19" y="4576572"/>
            <a:ext cx="3476243" cy="9006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4791" y="4713732"/>
            <a:ext cx="3886200" cy="2228088"/>
          </a:xfrm>
          <a:prstGeom prst="rect">
            <a:avLst/>
          </a:prstGeom>
        </p:spPr>
      </p:pic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202992" y="5614779"/>
          <a:ext cx="2533014" cy="173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4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8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marL="31750">
                        <a:lnSpc>
                          <a:spcPts val="246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262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258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8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238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8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115" algn="ct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472429" y="7156219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49083" y="7158599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86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241805"/>
            <a:ext cx="96005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1: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={0,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2},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{u,v}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 =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{(0,u),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(0,v),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(1,v),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(2,u)}.</a:t>
            </a:r>
            <a:endParaRPr sz="2400">
              <a:latin typeface="Times New Roman"/>
              <a:cs typeface="Times New Roman"/>
            </a:endParaRPr>
          </a:p>
          <a:p>
            <a:pPr marL="373380" marR="2800350" indent="-1841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Show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R. </a:t>
            </a: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80716" y="2014728"/>
            <a:ext cx="4751832" cy="17647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1343" y="3947541"/>
            <a:ext cx="9652635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8100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1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2:</a:t>
            </a:r>
            <a:r>
              <a:rPr sz="2400" b="1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{1,2,3,4}.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48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≠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b.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What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Inverse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Complement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-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7" baseline="-20833" dirty="0">
                <a:latin typeface="Times New Roman"/>
                <a:cs typeface="Times New Roman"/>
              </a:rPr>
              <a:t>≠. </a:t>
            </a:r>
            <a:r>
              <a:rPr sz="2200" dirty="0">
                <a:latin typeface="Times New Roman"/>
                <a:cs typeface="Times New Roman"/>
              </a:rPr>
              <a:t>Solution: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</a:t>
            </a:r>
            <a:r>
              <a:rPr sz="2175" spc="-15" baseline="-21072" dirty="0">
                <a:latin typeface="Times New Roman"/>
                <a:cs typeface="Times New Roman"/>
              </a:rPr>
              <a:t>≠</a:t>
            </a:r>
            <a:r>
              <a:rPr sz="2200" spc="-10" dirty="0">
                <a:latin typeface="Times New Roman"/>
                <a:cs typeface="Times New Roman"/>
              </a:rPr>
              <a:t>={(1,2),(1,3),(1,4),(2,1),(2,3),(2,4),(3,1),(3,2),(3,4),(4,1),(4,2),(4,3)}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82011" y="5305044"/>
            <a:ext cx="2980943" cy="18288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86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1835" cy="1671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2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3:</a:t>
            </a:r>
            <a:r>
              <a:rPr sz="2400" b="1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4}.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ordered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divides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b}?.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Draw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R. </a:t>
            </a: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4)}.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19" y="3418332"/>
            <a:ext cx="4491228" cy="288188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48528" y="3418332"/>
            <a:ext cx="3613404" cy="256184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86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241805"/>
            <a:ext cx="9600565" cy="544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4: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ordered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{0,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4}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{0,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1, 2,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3},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</a:t>
            </a:r>
            <a:endParaRPr sz="2400">
              <a:latin typeface="Times New Roman"/>
              <a:cs typeface="Times New Roman"/>
            </a:endParaRPr>
          </a:p>
          <a:p>
            <a:pPr marL="1271270" lvl="1" indent="-539750">
              <a:lnSpc>
                <a:spcPct val="100000"/>
              </a:lnSpc>
              <a:buAutoNum type="romanLcPeriod"/>
              <a:tabLst>
                <a:tab pos="1271270" algn="l"/>
              </a:tabLst>
            </a:pPr>
            <a:r>
              <a:rPr sz="2400" dirty="0">
                <a:latin typeface="Times New Roman"/>
                <a:cs typeface="Times New Roman"/>
              </a:rPr>
              <a:t>a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1271270" lvl="1" indent="-539750">
              <a:lnSpc>
                <a:spcPct val="100000"/>
              </a:lnSpc>
              <a:buAutoNum type="romanLcPeriod"/>
              <a:tabLst>
                <a:tab pos="1271270" algn="l"/>
              </a:tabLst>
            </a:pPr>
            <a:r>
              <a:rPr sz="2400" dirty="0">
                <a:latin typeface="Times New Roman"/>
                <a:cs typeface="Times New Roman"/>
              </a:rPr>
              <a:t>a 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= </a:t>
            </a:r>
            <a:r>
              <a:rPr sz="2400" spc="-25" dirty="0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  <a:p>
            <a:pPr marL="1271270" lvl="1" indent="-539750">
              <a:lnSpc>
                <a:spcPct val="100000"/>
              </a:lnSpc>
              <a:buAutoNum type="romanLcPeriod"/>
              <a:tabLst>
                <a:tab pos="1271270" algn="l"/>
              </a:tabLst>
            </a:pPr>
            <a:r>
              <a:rPr sz="2400" dirty="0">
                <a:latin typeface="Times New Roman"/>
                <a:cs typeface="Times New Roman"/>
              </a:rPr>
              <a:t>a &gt;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1271270" lvl="1" indent="-539750">
              <a:lnSpc>
                <a:spcPct val="100000"/>
              </a:lnSpc>
              <a:buAutoNum type="romanLcPeriod"/>
              <a:tabLst>
                <a:tab pos="1271270" algn="l"/>
              </a:tabLst>
            </a:pPr>
            <a:r>
              <a:rPr sz="2400" dirty="0">
                <a:latin typeface="Times New Roman"/>
                <a:cs typeface="Times New Roman"/>
              </a:rPr>
              <a:t>a |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925"/>
              </a:spcBef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887094" indent="-513715">
              <a:lnSpc>
                <a:spcPct val="100000"/>
              </a:lnSpc>
              <a:spcBef>
                <a:spcPts val="1440"/>
              </a:spcBef>
              <a:buAutoNum type="romanLcPeriod"/>
              <a:tabLst>
                <a:tab pos="887094" algn="l"/>
              </a:tabLst>
            </a:pPr>
            <a:r>
              <a:rPr sz="2400" dirty="0">
                <a:latin typeface="Times New Roman"/>
                <a:cs typeface="Times New Roman"/>
              </a:rPr>
              <a:t>{(0,0),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(1,1),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(2,2),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(3,3)}</a:t>
            </a:r>
            <a:endParaRPr sz="2400">
              <a:latin typeface="Times New Roman"/>
              <a:cs typeface="Times New Roman"/>
            </a:endParaRPr>
          </a:p>
          <a:p>
            <a:pPr marL="887094" indent="-513715">
              <a:lnSpc>
                <a:spcPct val="100000"/>
              </a:lnSpc>
              <a:spcBef>
                <a:spcPts val="1440"/>
              </a:spcBef>
              <a:buAutoNum type="romanLcPeriod"/>
              <a:tabLst>
                <a:tab pos="887094" algn="l"/>
              </a:tabLst>
            </a:pPr>
            <a:r>
              <a:rPr sz="2400" dirty="0">
                <a:latin typeface="Times New Roman"/>
                <a:cs typeface="Times New Roman"/>
              </a:rPr>
              <a:t>(1,3),(2,2),(3,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(4,0)}</a:t>
            </a:r>
            <a:endParaRPr sz="2400">
              <a:latin typeface="Times New Roman"/>
              <a:cs typeface="Times New Roman"/>
            </a:endParaRPr>
          </a:p>
          <a:p>
            <a:pPr marL="887094" indent="-513715">
              <a:lnSpc>
                <a:spcPct val="100000"/>
              </a:lnSpc>
              <a:spcBef>
                <a:spcPts val="1440"/>
              </a:spcBef>
              <a:buAutoNum type="romanLcPeriod"/>
              <a:tabLst>
                <a:tab pos="887094" algn="l"/>
              </a:tabLst>
            </a:pPr>
            <a:r>
              <a:rPr sz="2400" dirty="0">
                <a:latin typeface="Times New Roman"/>
                <a:cs typeface="Times New Roman"/>
              </a:rPr>
              <a:t>{(1,0),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(2,0),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(2,1),(3,0),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(3,1),(3,2),(4,0),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(4,1),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(4,2),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(4,3)}</a:t>
            </a:r>
            <a:endParaRPr sz="2400">
              <a:latin typeface="Times New Roman"/>
              <a:cs typeface="Times New Roman"/>
            </a:endParaRPr>
          </a:p>
          <a:p>
            <a:pPr marL="887094" indent="-513715">
              <a:lnSpc>
                <a:spcPct val="100000"/>
              </a:lnSpc>
              <a:spcBef>
                <a:spcPts val="1445"/>
              </a:spcBef>
              <a:buAutoNum type="romanLcPeriod"/>
              <a:tabLst>
                <a:tab pos="887094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means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allowed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0).</a:t>
            </a:r>
            <a:endParaRPr sz="2400">
              <a:latin typeface="Times New Roman"/>
              <a:cs typeface="Times New Roman"/>
            </a:endParaRPr>
          </a:p>
          <a:p>
            <a:pPr marL="9067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0)}.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306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Relation-</a:t>
            </a: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1835" cy="372935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731520" marR="5080" lvl="1" indent="-361315">
              <a:lnSpc>
                <a:spcPts val="4320"/>
              </a:lnSpc>
              <a:spcBef>
                <a:spcPts val="380"/>
              </a:spcBef>
              <a:buFont typeface="Wingdings"/>
              <a:buChar char=""/>
              <a:tabLst>
                <a:tab pos="73152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“Is</a:t>
            </a:r>
            <a:r>
              <a:rPr sz="2400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mother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of”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females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people.</a:t>
            </a:r>
            <a:endParaRPr sz="2400">
              <a:latin typeface="Times New Roman"/>
              <a:cs typeface="Times New Roman"/>
            </a:endParaRPr>
          </a:p>
          <a:p>
            <a:pPr marL="1450975" lvl="2" indent="-359410">
              <a:lnSpc>
                <a:spcPct val="100000"/>
              </a:lnSpc>
              <a:spcBef>
                <a:spcPts val="860"/>
              </a:spcBef>
              <a:buFont typeface="Wingdings"/>
              <a:buChar char=""/>
              <a:tabLst>
                <a:tab pos="1450975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consists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pairs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(person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where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mother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2.</a:t>
            </a:r>
            <a:endParaRPr sz="1800">
              <a:latin typeface="Times New Roman"/>
              <a:cs typeface="Times New Roman"/>
            </a:endParaRPr>
          </a:p>
          <a:p>
            <a:pPr marL="730885" lvl="1" indent="-360680">
              <a:lnSpc>
                <a:spcPct val="100000"/>
              </a:lnSpc>
              <a:spcBef>
                <a:spcPts val="1280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father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y.</a:t>
            </a:r>
            <a:endParaRPr sz="2400">
              <a:latin typeface="Times New Roman"/>
              <a:cs typeface="Times New Roman"/>
            </a:endParaRPr>
          </a:p>
          <a:p>
            <a:pPr marL="730885" lvl="1" indent="-360680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number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greater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than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number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y.</a:t>
            </a:r>
            <a:endParaRPr sz="24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From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above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it’s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clear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that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order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object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very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important.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7" y="725466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86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18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  <a:tab pos="46913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5: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integers: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these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pairs:</a:t>
            </a:r>
            <a:r>
              <a:rPr sz="2400" dirty="0">
                <a:latin typeface="Times New Roman"/>
                <a:cs typeface="Times New Roman"/>
              </a:rPr>
              <a:t>	(1,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2)?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7208" y="2273936"/>
            <a:ext cx="3048635" cy="167132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R4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b},</a:t>
            </a:r>
            <a:endParaRPr sz="2400">
              <a:latin typeface="Times New Roman"/>
              <a:cs typeface="Times New Roman"/>
            </a:endParaRPr>
          </a:p>
          <a:p>
            <a:pPr marL="431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{(a,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 |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+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1},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R6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 |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+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≤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3}.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928" y="2273936"/>
            <a:ext cx="3730625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≤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b},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b},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 |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−b},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7929" y="4468749"/>
            <a:ext cx="1238885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  <a:tabLst>
                <a:tab pos="901065" algn="l"/>
              </a:tabLst>
            </a:pP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→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901065" algn="l"/>
              </a:tabLst>
            </a:pP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→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901065" algn="l"/>
              </a:tabLst>
            </a:pP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→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−1)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→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901065" algn="l"/>
              </a:tabLst>
            </a:pP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9873" y="4468749"/>
            <a:ext cx="2345690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R1,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R4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25" dirty="0">
                <a:latin typeface="Times New Roman"/>
                <a:cs typeface="Times New Roman"/>
              </a:rPr>
              <a:t>R6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R6</a:t>
            </a:r>
            <a:endParaRPr sz="2400">
              <a:latin typeface="Times New Roman"/>
              <a:cs typeface="Times New Roman"/>
            </a:endParaRPr>
          </a:p>
          <a:p>
            <a:pPr marL="12700" marR="41783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R2,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25" dirty="0">
                <a:latin typeface="Times New Roman"/>
                <a:cs typeface="Times New Roman"/>
              </a:rPr>
              <a:t>R6 </a:t>
            </a: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R3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R6 </a:t>
            </a: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 R3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25" dirty="0">
                <a:latin typeface="Times New Roman"/>
                <a:cs typeface="Times New Roman"/>
              </a:rPr>
              <a:t>R4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97373" y="2411730"/>
            <a:ext cx="0" cy="1584325"/>
          </a:xfrm>
          <a:custGeom>
            <a:avLst/>
            <a:gdLst/>
            <a:ahLst/>
            <a:cxnLst/>
            <a:rect l="l" t="t" r="r" b="b"/>
            <a:pathLst>
              <a:path h="1584325">
                <a:moveTo>
                  <a:pt x="0" y="0"/>
                </a:moveTo>
                <a:lnTo>
                  <a:pt x="0" y="1584325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86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108" y="1908048"/>
            <a:ext cx="8400288" cy="518464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4843" y="1270508"/>
            <a:ext cx="8613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6: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 relations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86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475" y="1331976"/>
            <a:ext cx="7972044" cy="5184648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86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443" y="1204975"/>
            <a:ext cx="947229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8100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3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7:</a:t>
            </a:r>
            <a:r>
              <a:rPr sz="2400" b="1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many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m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0" dirty="0">
                <a:latin typeface="Times New Roman"/>
                <a:cs typeface="Times New Roman"/>
              </a:rPr>
              <a:t>elements?</a:t>
            </a:r>
            <a:endParaRPr sz="24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741680" marR="31115" lvl="1" indent="-342900">
              <a:lnSpc>
                <a:spcPct val="150000"/>
              </a:lnSpc>
              <a:buFont typeface="Wingdings"/>
              <a:buChar char=""/>
              <a:tabLst>
                <a:tab pos="741680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mn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elements</a:t>
            </a:r>
            <a:r>
              <a:rPr sz="24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x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elements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 </a:t>
            </a:r>
            <a:r>
              <a:rPr sz="2400" spc="-10" dirty="0">
                <a:latin typeface="Times New Roman"/>
                <a:cs typeface="Times New Roman"/>
              </a:rPr>
              <a:t>elements.</a:t>
            </a:r>
            <a:endParaRPr sz="2400">
              <a:latin typeface="Times New Roman"/>
              <a:cs typeface="Times New Roman"/>
            </a:endParaRPr>
          </a:p>
          <a:p>
            <a:pPr marL="74104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41045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741680" marR="32384" lvl="1" indent="-342900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741680" algn="l"/>
              </a:tabLst>
            </a:pPr>
            <a:r>
              <a:rPr sz="2400" dirty="0">
                <a:latin typeface="Times New Roman"/>
                <a:cs typeface="Times New Roman"/>
              </a:rPr>
              <a:t>Thus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question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asks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subsets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B,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mn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elements.</a:t>
            </a:r>
            <a:endParaRPr sz="2400">
              <a:latin typeface="Times New Roman"/>
              <a:cs typeface="Times New Roman"/>
            </a:endParaRPr>
          </a:p>
          <a:p>
            <a:pPr marL="74104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41045" algn="l"/>
              </a:tabLst>
            </a:pP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400" b="1" spc="-30" baseline="24305" dirty="0">
                <a:solidFill>
                  <a:srgbClr val="FF0000"/>
                </a:solidFill>
                <a:latin typeface="Times New Roman"/>
                <a:cs typeface="Times New Roman"/>
              </a:rPr>
              <a:t>mn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86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Examples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241805"/>
            <a:ext cx="95999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  <a:tab pos="1635125" algn="l"/>
                <a:tab pos="2016760" algn="l"/>
                <a:tab pos="2551430" algn="l"/>
                <a:tab pos="3182620" algn="l"/>
                <a:tab pos="3819525" algn="l"/>
                <a:tab pos="4312285" algn="l"/>
                <a:tab pos="4739005" algn="l"/>
                <a:tab pos="5305425" algn="l"/>
                <a:tab pos="5636260" algn="l"/>
                <a:tab pos="5937250" algn="l"/>
                <a:tab pos="6592570" algn="l"/>
                <a:tab pos="7101205" algn="l"/>
                <a:tab pos="7610475" algn="l"/>
                <a:tab pos="8119745" algn="l"/>
                <a:tab pos="877633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Example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9: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Let</a:t>
            </a:r>
            <a:r>
              <a:rPr sz="2400" dirty="0">
                <a:latin typeface="Times New Roman"/>
                <a:cs typeface="Times New Roman"/>
              </a:rPr>
              <a:t>	A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{a1,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a2,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3}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{b1,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b2,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b3,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b4,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b5}.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Which </a:t>
            </a:r>
            <a:r>
              <a:rPr sz="2400" dirty="0">
                <a:latin typeface="Times New Roman"/>
                <a:cs typeface="Times New Roman"/>
              </a:rPr>
              <a:t>ordered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matrix.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929" y="2339468"/>
            <a:ext cx="42703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{(a1,b2),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(a2,b1),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(a2,b3),</a:t>
            </a:r>
            <a:endParaRPr sz="24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(a2,b4),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(a3,b1),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(a3,b3),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(a3,b5)}.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743" y="3802203"/>
            <a:ext cx="9601835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  <a:tab pos="1663064" algn="l"/>
                <a:tab pos="2223770" algn="l"/>
                <a:tab pos="3037840" algn="l"/>
                <a:tab pos="3561715" algn="l"/>
                <a:tab pos="4091304" algn="l"/>
                <a:tab pos="5174615" algn="l"/>
                <a:tab pos="5922010" algn="l"/>
                <a:tab pos="6313170" algn="l"/>
                <a:tab pos="6840855" algn="l"/>
                <a:tab pos="7198995" algn="l"/>
                <a:tab pos="8757920" algn="l"/>
                <a:tab pos="921512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Example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10: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What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ordered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pairs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represented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directed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graph: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373380" marR="412115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(x,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3),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3)}.</a:t>
            </a:r>
            <a:endParaRPr sz="2400">
              <a:latin typeface="Times New Roman"/>
              <a:cs typeface="Times New Roman"/>
            </a:endParaRPr>
          </a:p>
          <a:p>
            <a:pPr marL="373380" marR="4610735" algn="just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corresponds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 </a:t>
            </a:r>
            <a:r>
              <a:rPr sz="2400" dirty="0">
                <a:latin typeface="Times New Roman"/>
                <a:cs typeface="Times New Roman"/>
              </a:rPr>
              <a:t>edge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graph,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 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2)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corresponding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loops.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456" y="4456176"/>
            <a:ext cx="2581655" cy="2581656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974460" y="2364105"/>
            <a:ext cx="2881630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2850"/>
              </a:lnSpc>
              <a:spcBef>
                <a:spcPts val="100"/>
              </a:spcBef>
              <a:tabLst>
                <a:tab pos="473709" algn="l"/>
                <a:tab pos="946150" algn="l"/>
                <a:tab pos="1418590" algn="l"/>
                <a:tab pos="189293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R="30480" algn="r">
              <a:lnSpc>
                <a:spcPts val="2815"/>
              </a:lnSpc>
              <a:tabLst>
                <a:tab pos="1203325" algn="l"/>
                <a:tab pos="1676400" algn="l"/>
                <a:tab pos="2148840" algn="l"/>
                <a:tab pos="2622550" algn="l"/>
              </a:tabLst>
            </a:pPr>
            <a:r>
              <a:rPr sz="3600" baseline="2314" dirty="0">
                <a:latin typeface="Times New Roman"/>
                <a:cs typeface="Times New Roman"/>
              </a:rPr>
              <a:t>M</a:t>
            </a:r>
            <a:r>
              <a:rPr sz="2400" baseline="-15625" dirty="0">
                <a:latin typeface="Times New Roman"/>
                <a:cs typeface="Times New Roman"/>
              </a:rPr>
              <a:t>R</a:t>
            </a:r>
            <a:r>
              <a:rPr sz="2400" spc="277" baseline="-15625" dirty="0">
                <a:latin typeface="Times New Roman"/>
                <a:cs typeface="Times New Roman"/>
              </a:rPr>
              <a:t> </a:t>
            </a:r>
            <a:r>
              <a:rPr sz="3600" baseline="2314" dirty="0">
                <a:latin typeface="Times New Roman"/>
                <a:cs typeface="Times New Roman"/>
              </a:rPr>
              <a:t>=</a:t>
            </a:r>
            <a:r>
              <a:rPr sz="3600" spc="-37" baseline="2314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R="30480" algn="r">
              <a:lnSpc>
                <a:spcPts val="2845"/>
              </a:lnSpc>
              <a:tabLst>
                <a:tab pos="473709" algn="l"/>
                <a:tab pos="946150" algn="l"/>
                <a:tab pos="1418590" algn="l"/>
                <a:tab pos="1892935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127" y="-3302"/>
            <a:ext cx="7795259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Representing</a:t>
            </a:r>
            <a:r>
              <a:rPr sz="3600" spc="-50" dirty="0"/>
              <a:t> </a:t>
            </a:r>
            <a:r>
              <a:rPr sz="3600" dirty="0"/>
              <a:t>Relations</a:t>
            </a:r>
            <a:r>
              <a:rPr sz="3600" spc="-40" dirty="0"/>
              <a:t> </a:t>
            </a:r>
            <a:r>
              <a:rPr sz="3600" dirty="0"/>
              <a:t>using</a:t>
            </a:r>
            <a:r>
              <a:rPr sz="3600" spc="-55" dirty="0"/>
              <a:t> </a:t>
            </a:r>
            <a:r>
              <a:rPr sz="3600" spc="-10" dirty="0"/>
              <a:t>Zero–One</a:t>
            </a:r>
            <a:endParaRPr sz="3600"/>
          </a:p>
          <a:p>
            <a:pPr marR="120014" algn="ctr">
              <a:lnSpc>
                <a:spcPct val="100000"/>
              </a:lnSpc>
              <a:spcBef>
                <a:spcPts val="95"/>
              </a:spcBef>
            </a:pPr>
            <a:r>
              <a:rPr sz="3600" spc="-10" dirty="0"/>
              <a:t>Matrices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606" y="1215723"/>
            <a:ext cx="9602470" cy="386778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5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[aij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[bij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×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zero–one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matrices.</a:t>
            </a:r>
            <a:endParaRPr sz="24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000"/>
              </a:lnSpc>
              <a:spcBef>
                <a:spcPts val="5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Join</a:t>
            </a:r>
            <a:r>
              <a:rPr sz="24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zero–one matrix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j)th entry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aij</a:t>
            </a:r>
            <a:r>
              <a:rPr sz="24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300" dirty="0">
                <a:solidFill>
                  <a:srgbClr val="FF0000"/>
                </a:solidFill>
                <a:latin typeface="Cambria Math"/>
                <a:cs typeface="Cambria Math"/>
              </a:rPr>
              <a:t>𝗏</a:t>
            </a:r>
            <a:r>
              <a:rPr sz="2400" spc="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bij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join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300" dirty="0">
                <a:solidFill>
                  <a:srgbClr val="FF0000"/>
                </a:solidFill>
                <a:latin typeface="Cambria Math"/>
                <a:cs typeface="Cambria Math"/>
              </a:rPr>
              <a:t>𝗏</a:t>
            </a:r>
            <a:r>
              <a:rPr sz="2400" spc="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Meet</a:t>
            </a:r>
            <a:r>
              <a:rPr sz="2400" b="1" spc="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zero–one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(i,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j)th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entry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aij</a:t>
            </a:r>
            <a:r>
              <a:rPr sz="2400" b="1" spc="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𝖠</a:t>
            </a:r>
            <a:r>
              <a:rPr sz="2400" spc="2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bij.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meet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denoted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𝖠</a:t>
            </a:r>
            <a:r>
              <a:rPr sz="2400" spc="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{1,2,3}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{u,v}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449580">
              <a:lnSpc>
                <a:spcPct val="100000"/>
              </a:lnSpc>
              <a:spcBef>
                <a:spcPts val="1440"/>
              </a:spcBef>
              <a:tabLst>
                <a:tab pos="4902200" algn="l"/>
              </a:tabLst>
            </a:pP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{(1,u),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(2,u),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(2,v),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(3,u)}</a:t>
            </a:r>
            <a:r>
              <a:rPr sz="2400" dirty="0">
                <a:latin typeface="Times New Roman"/>
                <a:cs typeface="Times New Roman"/>
              </a:rPr>
              <a:t>	R2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{(1,v),(3,u),(3,v)}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3313" y="5834635"/>
            <a:ext cx="750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R1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876" y="5431085"/>
            <a:ext cx="645160" cy="127508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499745" algn="l"/>
              </a:tabLst>
            </a:pPr>
            <a:r>
              <a:rPr sz="1850" spc="-50" dirty="0">
                <a:latin typeface="Cambria Math"/>
                <a:cs typeface="Cambria Math"/>
              </a:rPr>
              <a:t>1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850" spc="-50" dirty="0">
                <a:latin typeface="Cambria Math"/>
                <a:cs typeface="Cambria Math"/>
              </a:rPr>
              <a:t>0</a:t>
            </a:r>
            <a:endParaRPr sz="1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499745" algn="l"/>
              </a:tabLst>
            </a:pPr>
            <a:r>
              <a:rPr sz="1850" spc="-50" dirty="0">
                <a:latin typeface="Cambria Math"/>
                <a:cs typeface="Cambria Math"/>
              </a:rPr>
              <a:t>1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850" spc="-50" dirty="0">
                <a:latin typeface="Cambria Math"/>
                <a:cs typeface="Cambria Math"/>
              </a:rPr>
              <a:t>1</a:t>
            </a:r>
            <a:endParaRPr sz="1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499745" algn="l"/>
              </a:tabLst>
            </a:pPr>
            <a:r>
              <a:rPr sz="1850" spc="-50" dirty="0">
                <a:latin typeface="Cambria Math"/>
                <a:cs typeface="Cambria Math"/>
              </a:rPr>
              <a:t>1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850" spc="-50" dirty="0">
                <a:latin typeface="Cambria Math"/>
                <a:cs typeface="Cambria Math"/>
              </a:rPr>
              <a:t>0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0081" y="5834634"/>
            <a:ext cx="749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R2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43785" y="5429562"/>
            <a:ext cx="645160" cy="127698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499745" algn="l"/>
              </a:tabLst>
            </a:pPr>
            <a:r>
              <a:rPr sz="1850" spc="-50" dirty="0">
                <a:latin typeface="Cambria Math"/>
                <a:cs typeface="Cambria Math"/>
              </a:rPr>
              <a:t>0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850" spc="-50" dirty="0">
                <a:latin typeface="Cambria Math"/>
                <a:cs typeface="Cambria Math"/>
              </a:rPr>
              <a:t>1</a:t>
            </a:r>
            <a:endParaRPr sz="1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499745" algn="l"/>
              </a:tabLst>
            </a:pPr>
            <a:r>
              <a:rPr sz="1850" spc="-50" dirty="0">
                <a:latin typeface="Cambria Math"/>
                <a:cs typeface="Cambria Math"/>
              </a:rPr>
              <a:t>0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850" spc="-50" dirty="0">
                <a:latin typeface="Cambria Math"/>
                <a:cs typeface="Cambria Math"/>
              </a:rPr>
              <a:t>0</a:t>
            </a:r>
            <a:endParaRPr sz="1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499745" algn="l"/>
              </a:tabLst>
            </a:pPr>
            <a:r>
              <a:rPr sz="1850" spc="-50" dirty="0">
                <a:latin typeface="Cambria Math"/>
                <a:cs typeface="Cambria Math"/>
              </a:rPr>
              <a:t>1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850" spc="-50" dirty="0">
                <a:latin typeface="Cambria Math"/>
                <a:cs typeface="Cambria Math"/>
              </a:rPr>
              <a:t>1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18411" y="5872099"/>
            <a:ext cx="138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(R1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195" dirty="0">
                <a:latin typeface="Cambria Math"/>
                <a:cs typeface="Cambria Math"/>
              </a:rPr>
              <a:t>𝗏</a:t>
            </a:r>
            <a:r>
              <a:rPr sz="1600" dirty="0">
                <a:latin typeface="Cambria Math"/>
                <a:cs typeface="Cambria Math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R2)</a:t>
            </a:r>
            <a:r>
              <a:rPr sz="1600" spc="365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60445" y="5467026"/>
            <a:ext cx="645160" cy="127698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  <a:tabLst>
                <a:tab pos="499745" algn="l"/>
              </a:tabLst>
            </a:pPr>
            <a:r>
              <a:rPr sz="1850" spc="-50" dirty="0">
                <a:latin typeface="Cambria Math"/>
                <a:cs typeface="Cambria Math"/>
              </a:rPr>
              <a:t>1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850" spc="-50" dirty="0">
                <a:latin typeface="Cambria Math"/>
                <a:cs typeface="Cambria Math"/>
              </a:rPr>
              <a:t>1</a:t>
            </a:r>
            <a:endParaRPr sz="1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499745" algn="l"/>
              </a:tabLst>
            </a:pPr>
            <a:r>
              <a:rPr sz="1850" spc="-50" dirty="0">
                <a:latin typeface="Cambria Math"/>
                <a:cs typeface="Cambria Math"/>
              </a:rPr>
              <a:t>1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850" spc="-50" dirty="0">
                <a:latin typeface="Cambria Math"/>
                <a:cs typeface="Cambria Math"/>
              </a:rPr>
              <a:t>1</a:t>
            </a:r>
            <a:endParaRPr sz="1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499745" algn="l"/>
              </a:tabLst>
            </a:pPr>
            <a:r>
              <a:rPr sz="1850" spc="-50" dirty="0">
                <a:latin typeface="Cambria Math"/>
                <a:cs typeface="Cambria Math"/>
              </a:rPr>
              <a:t>1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850" spc="-50" dirty="0">
                <a:latin typeface="Cambria Math"/>
                <a:cs typeface="Cambria Math"/>
              </a:rPr>
              <a:t>1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02327" y="5872099"/>
            <a:ext cx="1388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(R1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 Math"/>
                <a:cs typeface="Cambria Math"/>
              </a:rPr>
              <a:t>𝖠</a:t>
            </a:r>
            <a:r>
              <a:rPr sz="1600" spc="5" dirty="0">
                <a:latin typeface="Cambria Math"/>
                <a:cs typeface="Cambria Math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R2)</a:t>
            </a:r>
            <a:r>
              <a:rPr sz="1600" spc="38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944108" y="5468549"/>
            <a:ext cx="645160" cy="127508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  <a:tabLst>
                <a:tab pos="500380" algn="l"/>
              </a:tabLst>
            </a:pPr>
            <a:r>
              <a:rPr sz="1850" spc="-50" dirty="0">
                <a:latin typeface="Cambria Math"/>
                <a:cs typeface="Cambria Math"/>
              </a:rPr>
              <a:t>0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850" spc="-50" dirty="0">
                <a:latin typeface="Cambria Math"/>
                <a:cs typeface="Cambria Math"/>
              </a:rPr>
              <a:t>0</a:t>
            </a:r>
            <a:endParaRPr sz="1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500380" algn="l"/>
              </a:tabLst>
            </a:pPr>
            <a:r>
              <a:rPr sz="1850" spc="-50" dirty="0">
                <a:latin typeface="Cambria Math"/>
                <a:cs typeface="Cambria Math"/>
              </a:rPr>
              <a:t>0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850" spc="-50" dirty="0">
                <a:latin typeface="Cambria Math"/>
                <a:cs typeface="Cambria Math"/>
              </a:rPr>
              <a:t>0</a:t>
            </a:r>
            <a:endParaRPr sz="18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500380" algn="l"/>
              </a:tabLst>
            </a:pPr>
            <a:r>
              <a:rPr sz="1850" spc="-50" dirty="0">
                <a:latin typeface="Cambria Math"/>
                <a:cs typeface="Cambria Math"/>
              </a:rPr>
              <a:t>1</a:t>
            </a:r>
            <a:r>
              <a:rPr sz="1850" dirty="0">
                <a:latin typeface="Cambria Math"/>
                <a:cs typeface="Cambria Math"/>
              </a:rPr>
              <a:t>	</a:t>
            </a:r>
            <a:r>
              <a:rPr sz="1850" spc="-50" dirty="0">
                <a:latin typeface="Cambria Math"/>
                <a:cs typeface="Cambria Math"/>
              </a:rPr>
              <a:t>0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679" y="-148081"/>
            <a:ext cx="7344409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119" marR="5080" indent="-94805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Matrix</a:t>
            </a:r>
            <a:r>
              <a:rPr sz="4400" spc="-30" dirty="0"/>
              <a:t> </a:t>
            </a:r>
            <a:r>
              <a:rPr sz="4400" dirty="0"/>
              <a:t>Relation</a:t>
            </a:r>
            <a:r>
              <a:rPr sz="4400" spc="-10" dirty="0"/>
              <a:t> </a:t>
            </a:r>
            <a:r>
              <a:rPr sz="4400" dirty="0"/>
              <a:t>for</a:t>
            </a:r>
            <a:r>
              <a:rPr sz="4400" spc="-105" dirty="0"/>
              <a:t> </a:t>
            </a:r>
            <a:r>
              <a:rPr sz="4400" dirty="0"/>
              <a:t>Union</a:t>
            </a:r>
            <a:r>
              <a:rPr sz="4400" spc="-5" dirty="0"/>
              <a:t> </a:t>
            </a:r>
            <a:r>
              <a:rPr sz="4400" spc="-25" dirty="0"/>
              <a:t>and </a:t>
            </a:r>
            <a:r>
              <a:rPr sz="4400" dirty="0"/>
              <a:t>Intersection</a:t>
            </a:r>
            <a:r>
              <a:rPr sz="4400" spc="-35" dirty="0"/>
              <a:t> </a:t>
            </a:r>
            <a:r>
              <a:rPr sz="4400" spc="-10" dirty="0"/>
              <a:t>operation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203" y="1215723"/>
            <a:ext cx="9653270" cy="4965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30480" indent="-342900" algn="just">
              <a:lnSpc>
                <a:spcPct val="150000"/>
              </a:lnSpc>
              <a:spcBef>
                <a:spcPts val="105"/>
              </a:spcBef>
              <a:buFont typeface="Wingdings"/>
              <a:buChar char="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ol</a:t>
            </a:r>
            <a:r>
              <a:rPr sz="2400" spc="-10" dirty="0">
                <a:latin typeface="Times New Roman"/>
                <a:cs typeface="Times New Roman"/>
              </a:rPr>
              <a:t>ea</a:t>
            </a:r>
            <a:r>
              <a:rPr sz="2400" dirty="0">
                <a:latin typeface="Times New Roman"/>
                <a:cs typeface="Times New Roman"/>
              </a:rPr>
              <a:t>n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</a:t>
            </a:r>
            <a:r>
              <a:rPr sz="2400" spc="-10" dirty="0">
                <a:latin typeface="Times New Roman"/>
                <a:cs typeface="Times New Roman"/>
              </a:rPr>
              <a:t>at</a:t>
            </a:r>
            <a:r>
              <a:rPr sz="2400" dirty="0">
                <a:latin typeface="Times New Roman"/>
                <a:cs typeface="Times New Roman"/>
              </a:rPr>
              <a:t>ions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ind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matrices </a:t>
            </a:r>
            <a:r>
              <a:rPr sz="2400" dirty="0">
                <a:latin typeface="Times New Roman"/>
                <a:cs typeface="Times New Roman"/>
              </a:rPr>
              <a:t>represe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union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inte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section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relations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Suppose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5" baseline="-20833" dirty="0">
                <a:latin typeface="Times New Roman"/>
                <a:cs typeface="Times New Roman"/>
              </a:rPr>
              <a:t>1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5" baseline="-20833" dirty="0">
                <a:latin typeface="Times New Roman"/>
                <a:cs typeface="Times New Roman"/>
              </a:rPr>
              <a:t>2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-1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ations </a:t>
            </a:r>
            <a:r>
              <a:rPr sz="2400" spc="-10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n a </a:t>
            </a:r>
            <a:r>
              <a:rPr sz="2400" spc="-10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</a:t>
            </a:r>
            <a:r>
              <a:rPr sz="2400" spc="-15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ted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dirty="0">
                <a:latin typeface="Times New Roman"/>
                <a:cs typeface="Times New Roman"/>
              </a:rPr>
              <a:t>e 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atrices 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spc="-15" baseline="-20833" dirty="0">
                <a:latin typeface="Times New Roman"/>
                <a:cs typeface="Times New Roman"/>
              </a:rPr>
              <a:t>R1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spc="-22" baseline="-20833" dirty="0">
                <a:latin typeface="Times New Roman"/>
                <a:cs typeface="Times New Roman"/>
              </a:rPr>
              <a:t>R2</a:t>
            </a:r>
            <a:r>
              <a:rPr sz="2400" spc="-15" dirty="0">
                <a:latin typeface="Times New Roman"/>
                <a:cs typeface="Times New Roman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 respectiv</a:t>
            </a:r>
            <a:r>
              <a:rPr sz="2400" spc="-15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-14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1000" marR="32384" indent="-342900" algn="just">
              <a:lnSpc>
                <a:spcPct val="150000"/>
              </a:lnSpc>
              <a:buFont typeface="Wingdings"/>
              <a:buChar char="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 representing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union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 has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positions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R1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R2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1.</a:t>
            </a:r>
            <a:endParaRPr sz="2400">
              <a:latin typeface="Times New Roman"/>
              <a:cs typeface="Times New Roman"/>
            </a:endParaRPr>
          </a:p>
          <a:p>
            <a:pPr marL="380365" indent="-342265" algn="just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representing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intersection</a:t>
            </a:r>
            <a:r>
              <a:rPr sz="2400" b="1" spc="2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positions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R1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andM</a:t>
            </a:r>
            <a:r>
              <a:rPr sz="2400" baseline="-20833" dirty="0">
                <a:latin typeface="Times New Roman"/>
                <a:cs typeface="Times New Roman"/>
              </a:rPr>
              <a:t>R2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1.</a:t>
            </a:r>
            <a:endParaRPr sz="2400">
              <a:latin typeface="Times New Roman"/>
              <a:cs typeface="Times New Roman"/>
            </a:endParaRPr>
          </a:p>
          <a:p>
            <a:pPr marL="380365" indent="-342265" algn="just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Thus,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matrices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representing the union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intersection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5503" y="6337810"/>
            <a:ext cx="5285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80280" algn="l"/>
              </a:tabLst>
            </a:pPr>
            <a:r>
              <a:rPr sz="2400" spc="-25" dirty="0">
                <a:latin typeface="Times New Roman"/>
                <a:cs typeface="Times New Roman"/>
              </a:rPr>
              <a:t>are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5341" y="6412486"/>
            <a:ext cx="7797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5014595" algn="l"/>
              </a:tabLst>
            </a:pPr>
            <a:r>
              <a:rPr sz="3600" b="1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R1</a:t>
            </a:r>
            <a:r>
              <a:rPr sz="1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Cambria Math"/>
                <a:cs typeface="Cambria Math"/>
              </a:rPr>
              <a:t>∪</a:t>
            </a:r>
            <a:r>
              <a:rPr sz="1600" spc="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R2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600" b="1" spc="-30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R1</a:t>
            </a:r>
            <a:r>
              <a:rPr sz="1600"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450" baseline="13888" dirty="0">
                <a:solidFill>
                  <a:srgbClr val="FF0000"/>
                </a:solidFill>
                <a:latin typeface="Cambria Math"/>
                <a:cs typeface="Cambria Math"/>
              </a:rPr>
              <a:t>𝗏</a:t>
            </a:r>
            <a:r>
              <a:rPr sz="3600" spc="60" baseline="13888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600" b="1" spc="-3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R2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600" b="1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R1</a:t>
            </a:r>
            <a:r>
              <a:rPr sz="1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∩</a:t>
            </a:r>
            <a:r>
              <a:rPr sz="1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R2</a:t>
            </a:r>
            <a:r>
              <a:rPr sz="1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600" b="1" spc="-15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R1</a:t>
            </a:r>
            <a:r>
              <a:rPr sz="1600"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aseline="13888" dirty="0">
                <a:solidFill>
                  <a:srgbClr val="FF0000"/>
                </a:solidFill>
                <a:latin typeface="Cambria Math"/>
                <a:cs typeface="Cambria Math"/>
              </a:rPr>
              <a:t>𝖠</a:t>
            </a:r>
            <a:r>
              <a:rPr sz="3600" spc="67" baseline="13888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600" b="1" spc="-37" baseline="13888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1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R2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679" y="-148081"/>
            <a:ext cx="734250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60119" marR="5080" indent="-94805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Matrix</a:t>
            </a:r>
            <a:r>
              <a:rPr sz="4400" spc="-30" dirty="0"/>
              <a:t> </a:t>
            </a:r>
            <a:r>
              <a:rPr sz="4400" dirty="0"/>
              <a:t>Relation</a:t>
            </a:r>
            <a:r>
              <a:rPr sz="4400" spc="-10" dirty="0"/>
              <a:t> </a:t>
            </a:r>
            <a:r>
              <a:rPr sz="4400" dirty="0"/>
              <a:t>for</a:t>
            </a:r>
            <a:r>
              <a:rPr sz="4400" spc="-105" dirty="0"/>
              <a:t> </a:t>
            </a:r>
            <a:r>
              <a:rPr sz="4400" dirty="0"/>
              <a:t>Union</a:t>
            </a:r>
            <a:r>
              <a:rPr sz="4400" spc="-20" dirty="0"/>
              <a:t> </a:t>
            </a:r>
            <a:r>
              <a:rPr sz="4400" spc="-25" dirty="0"/>
              <a:t>and </a:t>
            </a:r>
            <a:r>
              <a:rPr sz="4400" dirty="0"/>
              <a:t>Intersection</a:t>
            </a:r>
            <a:r>
              <a:rPr sz="4400" spc="-35" dirty="0"/>
              <a:t> </a:t>
            </a:r>
            <a:r>
              <a:rPr sz="4400" spc="-10" dirty="0"/>
              <a:t>operation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588" y="3773806"/>
            <a:ext cx="831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R1</a:t>
            </a:r>
            <a:r>
              <a:rPr sz="2400" spc="240" baseline="-20833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264" y="5950461"/>
            <a:ext cx="262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Times New Roman"/>
                <a:cs typeface="Times New Roman"/>
              </a:rPr>
              <a:t>R2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0990" y="5773676"/>
            <a:ext cx="781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6265" algn="l"/>
              </a:tabLst>
            </a:pPr>
            <a:r>
              <a:rPr sz="2400" spc="-5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72618" y="3511025"/>
          <a:ext cx="1178559" cy="3017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419">
                <a:tc>
                  <a:txBody>
                    <a:bodyPr/>
                    <a:lstStyle/>
                    <a:p>
                      <a:pPr marL="31750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1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7175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22606" y="1222733"/>
            <a:ext cx="9600565" cy="168465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425"/>
              </a:spcBef>
              <a:buFont typeface="Wingdings"/>
              <a:buChar char=""/>
              <a:tabLst>
                <a:tab pos="354965" algn="l"/>
              </a:tabLst>
            </a:pPr>
            <a:r>
              <a:rPr sz="2200" b="1" dirty="0">
                <a:latin typeface="Times New Roman"/>
                <a:cs typeface="Times New Roman"/>
              </a:rPr>
              <a:t>Example:</a:t>
            </a:r>
            <a:r>
              <a:rPr sz="2200" b="1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Suppose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relations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R1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R2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set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represented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25"/>
              </a:spcBef>
            </a:pPr>
            <a:r>
              <a:rPr sz="2200" dirty="0">
                <a:latin typeface="Times New Roman"/>
                <a:cs typeface="Times New Roman"/>
              </a:rPr>
              <a:t>matrices.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What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matrices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representing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R1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mbria Math"/>
                <a:cs typeface="Cambria Math"/>
              </a:rPr>
              <a:t>∪</a:t>
            </a:r>
            <a:r>
              <a:rPr sz="2200" spc="15" dirty="0">
                <a:latin typeface="Cambria Math"/>
                <a:cs typeface="Cambria Math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R2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R1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∩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R2?</a:t>
            </a:r>
            <a:endParaRPr sz="2200">
              <a:latin typeface="Times New Roman"/>
              <a:cs typeface="Times New Roman"/>
            </a:endParaRPr>
          </a:p>
          <a:p>
            <a:pPr marL="6273165">
              <a:lnSpc>
                <a:spcPct val="100000"/>
              </a:lnSpc>
              <a:spcBef>
                <a:spcPts val="2250"/>
              </a:spcBef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68550" y="3804037"/>
            <a:ext cx="2955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R1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 Math"/>
                <a:cs typeface="Cambria Math"/>
              </a:rPr>
              <a:t>∪</a:t>
            </a:r>
            <a:r>
              <a:rPr sz="1600" spc="35" dirty="0">
                <a:latin typeface="Cambria Math"/>
                <a:cs typeface="Cambria Math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R2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=</a:t>
            </a:r>
            <a:r>
              <a:rPr sz="3600" spc="-22" baseline="13888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R1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3600" spc="450" baseline="13888" dirty="0">
                <a:latin typeface="Cambria Math"/>
                <a:cs typeface="Cambria Math"/>
              </a:rPr>
              <a:t>𝗏</a:t>
            </a:r>
            <a:r>
              <a:rPr sz="3600" spc="82" baseline="13888" dirty="0">
                <a:latin typeface="Cambria Math"/>
                <a:cs typeface="Cambria Math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R2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3600" spc="-75" baseline="13888" dirty="0">
                <a:latin typeface="Times New Roman"/>
                <a:cs typeface="Times New Roman"/>
              </a:rPr>
              <a:t>=</a:t>
            </a:r>
            <a:endParaRPr sz="3600" baseline="13888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77972" y="3386460"/>
            <a:ext cx="113982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5140" algn="l"/>
                <a:tab pos="95758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5140" algn="l"/>
                <a:tab pos="95758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5140" algn="l"/>
                <a:tab pos="95758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5812" y="5653539"/>
            <a:ext cx="3161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R1</a:t>
            </a:r>
            <a:r>
              <a:rPr sz="1600" spc="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∩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R2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=</a:t>
            </a:r>
            <a:r>
              <a:rPr sz="3600" spc="-22" baseline="13888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R1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Cambria Math"/>
                <a:cs typeface="Cambria Math"/>
              </a:rPr>
              <a:t>𝖠</a:t>
            </a:r>
            <a:r>
              <a:rPr sz="3600" spc="75" baseline="13888" dirty="0">
                <a:latin typeface="Cambria Math"/>
                <a:cs typeface="Cambria Math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R2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3600" spc="-37" baseline="13888" dirty="0">
                <a:latin typeface="Times New Roman"/>
                <a:cs typeface="Times New Roman"/>
              </a:rPr>
              <a:t>==</a:t>
            </a:r>
            <a:endParaRPr sz="3600" baseline="13888">
              <a:latin typeface="Times New Roman"/>
              <a:cs typeface="Times New Roman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160646" y="5316081"/>
          <a:ext cx="1179829" cy="101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187198"/>
            <a:ext cx="8928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Matrix</a:t>
            </a:r>
            <a:r>
              <a:rPr sz="4400" spc="-15" dirty="0"/>
              <a:t> </a:t>
            </a:r>
            <a:r>
              <a:rPr sz="4400" dirty="0"/>
              <a:t>for</a:t>
            </a:r>
            <a:r>
              <a:rPr sz="4400" spc="-75" dirty="0"/>
              <a:t> </a:t>
            </a:r>
            <a:r>
              <a:rPr sz="4400" dirty="0"/>
              <a:t>the</a:t>
            </a:r>
            <a:r>
              <a:rPr sz="4400" spc="-20" dirty="0"/>
              <a:t> </a:t>
            </a:r>
            <a:r>
              <a:rPr sz="4400" dirty="0"/>
              <a:t>Composite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739" y="1174521"/>
            <a:ext cx="987996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66675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4064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matrix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composite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relations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found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using</a:t>
            </a:r>
            <a:r>
              <a:rPr sz="2200" spc="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Boolean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product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matrices.</a:t>
            </a:r>
            <a:endParaRPr sz="2200">
              <a:latin typeface="Times New Roman"/>
              <a:cs typeface="Times New Roman"/>
            </a:endParaRPr>
          </a:p>
          <a:p>
            <a:pPr marL="406400" marR="68580" indent="-342900">
              <a:lnSpc>
                <a:spcPct val="150000"/>
              </a:lnSpc>
              <a:buFont typeface="Wingdings"/>
              <a:buChar char=""/>
              <a:tabLst>
                <a:tab pos="406400" algn="l"/>
                <a:tab pos="302450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Boolean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product</a:t>
            </a:r>
            <a:r>
              <a:rPr sz="2200" dirty="0">
                <a:latin typeface="Times New Roman"/>
                <a:cs typeface="Times New Roman"/>
              </a:rPr>
              <a:t>	denoted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130" dirty="0">
                <a:latin typeface="Times New Roman"/>
                <a:cs typeface="Times New Roman"/>
              </a:rPr>
              <a:t>ʘ,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m-</a:t>
            </a:r>
            <a:r>
              <a:rPr sz="2200" spc="-10" dirty="0">
                <a:latin typeface="Times New Roman"/>
                <a:cs typeface="Times New Roman"/>
              </a:rPr>
              <a:t>by-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matrix</a:t>
            </a:r>
            <a:r>
              <a:rPr sz="2200" spc="2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(a</a:t>
            </a:r>
            <a:r>
              <a:rPr sz="2175" baseline="-21072" dirty="0">
                <a:latin typeface="Times New Roman"/>
                <a:cs typeface="Times New Roman"/>
              </a:rPr>
              <a:t>ij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1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18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n-by-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matrix </a:t>
            </a:r>
            <a:r>
              <a:rPr sz="2200" dirty="0">
                <a:latin typeface="Times New Roman"/>
                <a:cs typeface="Times New Roman"/>
              </a:rPr>
              <a:t>(b</a:t>
            </a:r>
            <a:r>
              <a:rPr sz="2175" baseline="-21072" dirty="0">
                <a:latin typeface="Times New Roman"/>
                <a:cs typeface="Times New Roman"/>
              </a:rPr>
              <a:t>jk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30" dirty="0">
                <a:latin typeface="Times New Roman"/>
                <a:cs typeface="Times New Roman"/>
              </a:rPr>
              <a:t>m-</a:t>
            </a:r>
            <a:r>
              <a:rPr sz="2200" spc="-10" dirty="0">
                <a:latin typeface="Times New Roman"/>
                <a:cs typeface="Times New Roman"/>
              </a:rPr>
              <a:t>by-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matrix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(m</a:t>
            </a:r>
            <a:r>
              <a:rPr sz="2175" baseline="-21072" dirty="0">
                <a:latin typeface="Times New Roman"/>
                <a:cs typeface="Times New Roman"/>
              </a:rPr>
              <a:t>ik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where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16301" y="3186943"/>
            <a:ext cx="923290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175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ik</a:t>
            </a:r>
            <a:r>
              <a:rPr sz="2175" spc="22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 1,</a:t>
            </a:r>
            <a:endParaRPr sz="2200">
              <a:latin typeface="Times New Roman"/>
              <a:cs typeface="Times New Roman"/>
            </a:endParaRPr>
          </a:p>
          <a:p>
            <a:pPr marL="541020">
              <a:lnSpc>
                <a:spcPct val="100000"/>
              </a:lnSpc>
              <a:spcBef>
                <a:spcPts val="1320"/>
              </a:spcBef>
            </a:pP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0,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57804" y="3186943"/>
            <a:ext cx="4575175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415"/>
              </a:spcBef>
            </a:pP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175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ij</a:t>
            </a:r>
            <a:r>
              <a:rPr sz="2175" spc="277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2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175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jk</a:t>
            </a:r>
            <a:r>
              <a:rPr sz="2175" spc="254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some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k=1,2,...,n</a:t>
            </a:r>
            <a:endParaRPr sz="22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otherwise.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139" y="4192676"/>
            <a:ext cx="981900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81000" algn="l"/>
              </a:tabLst>
            </a:pPr>
            <a:r>
              <a:rPr sz="2200" dirty="0">
                <a:latin typeface="Times New Roman"/>
                <a:cs typeface="Times New Roman"/>
              </a:rPr>
              <a:t>Suppose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C.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definition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Boolean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product,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means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that</a:t>
            </a:r>
            <a:endParaRPr sz="22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175" b="1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175" b="1" baseline="-21072" dirty="0">
                <a:solidFill>
                  <a:srgbClr val="FF0000"/>
                </a:solidFill>
                <a:latin typeface="Arial"/>
                <a:cs typeface="Arial"/>
              </a:rPr>
              <a:t>◦</a:t>
            </a:r>
            <a:r>
              <a:rPr sz="2175" b="1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175" b="1" spc="270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2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175" b="1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175" b="1" spc="254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ʘ</a:t>
            </a:r>
            <a:r>
              <a:rPr sz="22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175" b="1" spc="-37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175" baseline="-21072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1320"/>
              </a:spcBef>
              <a:buFont typeface="Wingdings"/>
              <a:buChar char=""/>
              <a:tabLst>
                <a:tab pos="38036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matrix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representing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composite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two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relations</a:t>
            </a:r>
            <a:r>
              <a:rPr sz="2200" spc="3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3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used</a:t>
            </a:r>
            <a:r>
              <a:rPr sz="2200" spc="3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find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  <a:p>
            <a:pPr marR="5819140" algn="ctr">
              <a:lnSpc>
                <a:spcPts val="825"/>
              </a:lnSpc>
              <a:spcBef>
                <a:spcPts val="1410"/>
              </a:spcBef>
            </a:pPr>
            <a:r>
              <a:rPr sz="1450" spc="-5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  <a:p>
            <a:pPr marR="5804535" algn="ctr">
              <a:lnSpc>
                <a:spcPts val="1725"/>
              </a:lnSpc>
              <a:tabLst>
                <a:tab pos="1731010" algn="l"/>
              </a:tabLst>
            </a:pPr>
            <a:r>
              <a:rPr sz="2200" dirty="0">
                <a:latin typeface="Times New Roman"/>
                <a:cs typeface="Times New Roman"/>
              </a:rPr>
              <a:t>matrix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175" spc="-37" baseline="-21072" dirty="0">
                <a:latin typeface="Times New Roman"/>
                <a:cs typeface="Times New Roman"/>
              </a:rPr>
              <a:t>R</a:t>
            </a:r>
            <a:r>
              <a:rPr sz="2175" baseline="-21072" dirty="0">
                <a:latin typeface="Times New Roman"/>
                <a:cs typeface="Times New Roman"/>
              </a:rPr>
              <a:t>	</a:t>
            </a:r>
            <a:r>
              <a:rPr sz="2200" dirty="0">
                <a:latin typeface="Times New Roman"/>
                <a:cs typeface="Times New Roman"/>
              </a:rPr>
              <a:t>.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particular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8679" y="7105905"/>
            <a:ext cx="1682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𝑹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22702" y="7137907"/>
            <a:ext cx="1682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solidFill>
                  <a:srgbClr val="FF0000"/>
                </a:solidFill>
                <a:latin typeface="Cambria Math"/>
                <a:cs typeface="Cambria Math"/>
              </a:rPr>
              <a:t>𝑹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88769" y="6974842"/>
            <a:ext cx="15621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47675" algn="l"/>
              </a:tabLst>
            </a:pPr>
            <a:r>
              <a:rPr sz="2200" spc="-50" dirty="0">
                <a:solidFill>
                  <a:srgbClr val="FF0000"/>
                </a:solidFill>
                <a:latin typeface="Cambria Math"/>
                <a:cs typeface="Cambria Math"/>
              </a:rPr>
              <a:t>𝑴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	𝒏</a:t>
            </a:r>
            <a:r>
              <a:rPr sz="2200" spc="1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sz="2200" spc="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spc="-20" dirty="0">
                <a:solidFill>
                  <a:srgbClr val="FF0000"/>
                </a:solidFill>
                <a:latin typeface="Cambria Math"/>
                <a:cs typeface="Cambria Math"/>
              </a:rPr>
              <a:t>𝑴</a:t>
            </a:r>
            <a:r>
              <a:rPr sz="2400" spc="-30" baseline="41666" dirty="0">
                <a:solidFill>
                  <a:srgbClr val="FF0000"/>
                </a:solidFill>
                <a:latin typeface="Cambria Math"/>
                <a:cs typeface="Cambria Math"/>
              </a:rPr>
              <a:t>[𝒏]</a:t>
            </a:r>
            <a:endParaRPr sz="2400" baseline="41666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187198"/>
            <a:ext cx="8928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Matrix</a:t>
            </a:r>
            <a:r>
              <a:rPr sz="4400" spc="-15" dirty="0"/>
              <a:t> </a:t>
            </a:r>
            <a:r>
              <a:rPr sz="4400" dirty="0"/>
              <a:t>for</a:t>
            </a:r>
            <a:r>
              <a:rPr sz="4400" spc="-75" dirty="0"/>
              <a:t> </a:t>
            </a:r>
            <a:r>
              <a:rPr sz="4400" dirty="0"/>
              <a:t>the</a:t>
            </a:r>
            <a:r>
              <a:rPr sz="4400" spc="-20" dirty="0"/>
              <a:t> </a:t>
            </a:r>
            <a:r>
              <a:rPr sz="4400" dirty="0"/>
              <a:t>Composite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39" y="1167511"/>
            <a:ext cx="6760845" cy="16719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1: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{1,2}, {1,2,3}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 = </a:t>
            </a:r>
            <a:r>
              <a:rPr sz="2400" spc="-10" dirty="0">
                <a:latin typeface="Times New Roman"/>
                <a:cs typeface="Times New Roman"/>
              </a:rPr>
              <a:t>{a,b}.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{(1,2),(1,3),(2,1)}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{(1,a),(3,b),(3,a)}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5939" y="2996563"/>
            <a:ext cx="2966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R.S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{(1,b),(1,a),(2,a)}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276" y="4195314"/>
            <a:ext cx="148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ʘ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S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0014" y="4030724"/>
            <a:ext cx="114109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4505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2913" y="4195314"/>
            <a:ext cx="245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25" dirty="0">
                <a:latin typeface="Times New Roman"/>
                <a:cs typeface="Times New Roman"/>
              </a:rPr>
              <a:t>◉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12492" y="3853942"/>
            <a:ext cx="666750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4505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68602" y="3201996"/>
            <a:ext cx="7315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8799" y="3037706"/>
            <a:ext cx="114109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6409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6409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84497" y="3201996"/>
            <a:ext cx="7092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S</a:t>
            </a:r>
            <a:r>
              <a:rPr sz="2400" spc="254" baseline="-20833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38396" y="2860924"/>
            <a:ext cx="667385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4505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09420" y="5145278"/>
          <a:ext cx="6249670" cy="67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762115" y="5135372"/>
          <a:ext cx="254127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71755"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7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7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7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745034" y="6506974"/>
            <a:ext cx="296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16303" y="6683754"/>
            <a:ext cx="447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libri"/>
                <a:cs typeface="Calibri"/>
              </a:rPr>
              <a:t>◦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513458" y="6506974"/>
            <a:ext cx="697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750" algn="l"/>
              </a:tabLst>
            </a:pPr>
            <a:r>
              <a:rPr sz="2400" spc="-5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85541" y="6683754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6690" y="6683754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5856" y="6506974"/>
            <a:ext cx="94741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25" indent="-298450">
              <a:lnSpc>
                <a:spcPct val="100000"/>
              </a:lnSpc>
              <a:spcBef>
                <a:spcPts val="100"/>
              </a:spcBef>
              <a:buSzPct val="93750"/>
              <a:buChar char="◉"/>
              <a:tabLst>
                <a:tab pos="301625" algn="l"/>
                <a:tab pos="762000" algn="l"/>
              </a:tabLst>
            </a:pPr>
            <a:r>
              <a:rPr sz="2400" spc="-5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03930" y="6342380"/>
            <a:ext cx="66675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4505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9894" y="155194"/>
            <a:ext cx="4174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0245" algn="l"/>
              </a:tabLst>
            </a:pPr>
            <a:r>
              <a:rPr spc="-10" dirty="0"/>
              <a:t>Binary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24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A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(binary)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relation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between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sets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(written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R:</a:t>
            </a:r>
            <a:r>
              <a:rPr sz="2400" b="1" spc="-20" dirty="0">
                <a:latin typeface="Times New Roman"/>
                <a:cs typeface="Times New Roman"/>
              </a:rPr>
              <a:t> A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↔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B)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a </a:t>
            </a:r>
            <a:r>
              <a:rPr sz="2400" b="1" dirty="0">
                <a:latin typeface="Times New Roman"/>
                <a:cs typeface="Times New Roman"/>
              </a:rPr>
              <a:t>subset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Cartesian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product</a:t>
            </a:r>
            <a:r>
              <a:rPr sz="2400" b="1" spc="-130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A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Arial"/>
                <a:cs typeface="Arial"/>
              </a:rPr>
              <a:t>×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315976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i.e.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⊆</a:t>
            </a:r>
            <a:r>
              <a:rPr sz="2400" spc="-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-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×</a:t>
            </a:r>
            <a:r>
              <a:rPr sz="2400" b="1" spc="-7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If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(x,</a:t>
            </a: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y)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2400" spc="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related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x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y.</a:t>
            </a:r>
            <a:endParaRPr sz="24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73380" algn="l"/>
                <a:tab pos="746760" algn="l"/>
                <a:tab pos="5665470" algn="l"/>
                <a:tab pos="6943090" algn="l"/>
                <a:tab pos="7644130" algn="l"/>
                <a:tab pos="825373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If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(x,</a:t>
            </a:r>
            <a:r>
              <a:rPr sz="2400" b="1" spc="-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y)</a:t>
            </a:r>
            <a:r>
              <a:rPr sz="2400" b="1" spc="-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232CC"/>
                </a:solidFill>
                <a:latin typeface="Cambria Math"/>
                <a:cs typeface="Cambria Math"/>
              </a:rPr>
              <a:t>∉</a:t>
            </a:r>
            <a:r>
              <a:rPr sz="2400" spc="25" dirty="0">
                <a:solidFill>
                  <a:srgbClr val="3232CC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x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related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y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denote</a:t>
            </a:r>
            <a:r>
              <a:rPr sz="2400" dirty="0">
                <a:latin typeface="Times New Roman"/>
                <a:cs typeface="Times New Roman"/>
              </a:rPr>
              <a:t>	it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240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4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743" y="4468749"/>
            <a:ext cx="6607175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A={a, b, c} 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B={1, 2, </a:t>
            </a:r>
            <a:r>
              <a:rPr sz="2400" spc="-25" dirty="0">
                <a:latin typeface="Times New Roman"/>
                <a:cs typeface="Times New Roman"/>
              </a:rPr>
              <a:t>3}.</a:t>
            </a:r>
            <a:endParaRPr sz="2400">
              <a:latin typeface="Times New Roman"/>
              <a:cs typeface="Times New Roman"/>
            </a:endParaRPr>
          </a:p>
          <a:p>
            <a:pPr marL="730885" lvl="1" indent="-36068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{(a,1),(b,2),(c,3)}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B?</a:t>
            </a:r>
            <a:endParaRPr sz="2400">
              <a:latin typeface="Times New Roman"/>
              <a:cs typeface="Times New Roman"/>
            </a:endParaRPr>
          </a:p>
          <a:p>
            <a:pPr marL="730885" lvl="1" indent="-36068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Q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{(1,a),(2,b)}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B?</a:t>
            </a:r>
            <a:endParaRPr sz="2400">
              <a:latin typeface="Times New Roman"/>
              <a:cs typeface="Times New Roman"/>
            </a:endParaRPr>
          </a:p>
          <a:p>
            <a:pPr marL="730885" lvl="1" indent="-36068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{(a,a),(b,c),(b,a)}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A?</a:t>
            </a:r>
            <a:endParaRPr sz="2400">
              <a:latin typeface="Times New Roman"/>
              <a:cs typeface="Times New Roman"/>
            </a:endParaRPr>
          </a:p>
          <a:p>
            <a:pPr marL="730885" lvl="1" indent="-36068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{(a,1),(b,2),(c,2)}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5007" y="3657600"/>
            <a:ext cx="359664" cy="3596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165085" y="5171694"/>
            <a:ext cx="468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0000"/>
                </a:solidFill>
                <a:latin typeface="Times New Roman"/>
                <a:cs typeface="Times New Roman"/>
              </a:rPr>
              <a:t>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485" y="5748021"/>
            <a:ext cx="397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No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52158" y="6269227"/>
            <a:ext cx="468630" cy="94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6299"/>
              </a:lnSpc>
              <a:spcBef>
                <a:spcPts val="100"/>
              </a:spcBef>
            </a:pPr>
            <a:r>
              <a:rPr sz="2400" spc="-105" dirty="0">
                <a:solidFill>
                  <a:srgbClr val="FF0000"/>
                </a:solidFill>
                <a:latin typeface="Times New Roman"/>
                <a:cs typeface="Times New Roman"/>
              </a:rPr>
              <a:t>Yes Yes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187198"/>
            <a:ext cx="89268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Matrix</a:t>
            </a:r>
            <a:r>
              <a:rPr sz="4400" spc="-20" dirty="0"/>
              <a:t> </a:t>
            </a:r>
            <a:r>
              <a:rPr sz="4400" dirty="0"/>
              <a:t>for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25" dirty="0"/>
              <a:t> </a:t>
            </a:r>
            <a:r>
              <a:rPr sz="4400" dirty="0"/>
              <a:t>Composite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6743" y="1241805"/>
            <a:ext cx="96005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3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2:</a:t>
            </a:r>
            <a:r>
              <a:rPr sz="2400" b="1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representing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◦</a:t>
            </a:r>
            <a:r>
              <a:rPr sz="2400" spc="3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R,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matrices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 </a:t>
            </a:r>
            <a:r>
              <a:rPr sz="2400" spc="-25" dirty="0">
                <a:latin typeface="Times New Roman"/>
                <a:cs typeface="Times New Roman"/>
              </a:rPr>
              <a:t>are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35764" y="2245469"/>
          <a:ext cx="9177016" cy="1027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7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76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83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43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530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4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8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238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238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8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8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>
                  <a:txBody>
                    <a:bodyPr/>
                    <a:lstStyle/>
                    <a:p>
                      <a:pPr marL="31750">
                        <a:lnSpc>
                          <a:spcPts val="257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262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69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9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57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270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600" spc="-75" baseline="-2314" dirty="0">
                          <a:latin typeface="Cambria Math"/>
                          <a:cs typeface="Cambria Math"/>
                        </a:rPr>
                        <a:t>0</a:t>
                      </a:r>
                      <a:endParaRPr sz="3600" baseline="-2314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269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ts val="263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157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ʘ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262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27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2635"/>
                        </a:lnSpc>
                      </a:pPr>
                      <a:r>
                        <a:rPr sz="2400" spc="-725" dirty="0">
                          <a:latin typeface="Times New Roman"/>
                          <a:cs typeface="Times New Roman"/>
                        </a:rPr>
                        <a:t>◉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27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3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145" algn="r">
                        <a:lnSpc>
                          <a:spcPts val="23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ctr">
                        <a:lnSpc>
                          <a:spcPts val="23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7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237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9845" algn="ctr">
                        <a:lnSpc>
                          <a:spcPts val="237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7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7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81434" y="3489960"/>
          <a:ext cx="9605008" cy="1102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91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25450" y="5141595"/>
          <a:ext cx="3815079" cy="1082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3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177165">
                        <a:lnSpc>
                          <a:spcPts val="252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7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7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7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7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7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7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7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7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5359653" y="5870576"/>
            <a:ext cx="914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13888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Calibri"/>
                <a:cs typeface="Calibri"/>
              </a:rPr>
              <a:t>◦</a:t>
            </a:r>
            <a:r>
              <a:rPr sz="1600" dirty="0">
                <a:latin typeface="Times New Roman"/>
                <a:cs typeface="Times New Roman"/>
              </a:rPr>
              <a:t>R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3600" spc="-75" baseline="13888" dirty="0">
                <a:latin typeface="Times New Roman"/>
                <a:cs typeface="Times New Roman"/>
              </a:rPr>
              <a:t>=</a:t>
            </a:r>
            <a:endParaRPr sz="3600" baseline="13888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356303" y="5532498"/>
          <a:ext cx="2726053" cy="10198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7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2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2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31750">
                        <a:lnSpc>
                          <a:spcPts val="263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157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ʘ</a:t>
                      </a:r>
                      <a:r>
                        <a:rPr sz="2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270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7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4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4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187198"/>
            <a:ext cx="89268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Matrix</a:t>
            </a:r>
            <a:r>
              <a:rPr sz="4400" spc="-20" dirty="0"/>
              <a:t> </a:t>
            </a:r>
            <a:r>
              <a:rPr sz="4400" dirty="0"/>
              <a:t>for</a:t>
            </a:r>
            <a:r>
              <a:rPr sz="4400" spc="-80" dirty="0"/>
              <a:t> </a:t>
            </a:r>
            <a:r>
              <a:rPr sz="4400" dirty="0"/>
              <a:t>the</a:t>
            </a:r>
            <a:r>
              <a:rPr sz="4400" spc="-25" dirty="0"/>
              <a:t> </a:t>
            </a:r>
            <a:r>
              <a:rPr sz="4400" dirty="0"/>
              <a:t>Composite</a:t>
            </a:r>
            <a:r>
              <a:rPr sz="4400" spc="-45" dirty="0"/>
              <a:t> </a:t>
            </a:r>
            <a:r>
              <a:rPr sz="4400" dirty="0"/>
              <a:t>of</a:t>
            </a:r>
            <a:r>
              <a:rPr sz="4400" spc="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31343" y="1241805"/>
            <a:ext cx="96526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80365" algn="l"/>
                <a:tab pos="487045" algn="l"/>
              </a:tabLst>
            </a:pP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representing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matrix </a:t>
            </a:r>
            <a:r>
              <a:rPr sz="2400" dirty="0">
                <a:latin typeface="Times New Roman"/>
                <a:cs typeface="Times New Roman"/>
              </a:rPr>
              <a:t>representing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741" y="3554095"/>
            <a:ext cx="9601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  <a:tab pos="1757045" algn="l"/>
                <a:tab pos="2339975" algn="l"/>
                <a:tab pos="2717800" algn="l"/>
                <a:tab pos="3179445" algn="l"/>
                <a:tab pos="3726815" algn="l"/>
                <a:tab pos="4830445" algn="l"/>
                <a:tab pos="6409690" algn="l"/>
                <a:tab pos="6889750" algn="l"/>
                <a:tab pos="7436484" algn="l"/>
                <a:tab pos="8483600" algn="l"/>
                <a:tab pos="921702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Example: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Let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relation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represented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matrix.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Find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241" y="3920108"/>
            <a:ext cx="677418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3180" indent="114300">
              <a:lnSpc>
                <a:spcPct val="150000"/>
              </a:lnSpc>
              <a:spcBef>
                <a:spcPts val="100"/>
              </a:spcBef>
              <a:tabLst>
                <a:tab pos="3071495" algn="l"/>
                <a:tab pos="4318000" algn="l"/>
                <a:tab pos="5667375" algn="l"/>
              </a:tabLst>
            </a:pPr>
            <a:r>
              <a:rPr sz="2400" dirty="0">
                <a:latin typeface="Times New Roman"/>
                <a:cs typeface="Times New Roman"/>
              </a:rPr>
              <a:t>matrices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</a:t>
            </a:r>
            <a:r>
              <a:rPr sz="2400" dirty="0">
                <a:latin typeface="Times New Roman"/>
                <a:cs typeface="Times New Roman"/>
              </a:rPr>
              <a:t>	a)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7" baseline="24305" dirty="0">
                <a:latin typeface="Times New Roman"/>
                <a:cs typeface="Times New Roman"/>
              </a:rPr>
              <a:t>2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b)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7" baseline="24305" dirty="0">
                <a:latin typeface="Times New Roman"/>
                <a:cs typeface="Times New Roman"/>
              </a:rPr>
              <a:t>3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	c)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7" baseline="24305" dirty="0">
                <a:latin typeface="Times New Roman"/>
                <a:cs typeface="Times New Roman"/>
              </a:rPr>
              <a:t>4</a:t>
            </a:r>
            <a:r>
              <a:rPr sz="2400" spc="-25" dirty="0">
                <a:latin typeface="Times New Roman"/>
                <a:cs typeface="Times New Roman"/>
              </a:rPr>
              <a:t>. </a:t>
            </a: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18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We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Boolean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powers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thus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6137" y="5449899"/>
            <a:ext cx="17208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50" dirty="0">
                <a:latin typeface="Cambria Math"/>
                <a:cs typeface="Cambria Math"/>
              </a:rPr>
              <a:t>𝑅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96973" y="5480379"/>
            <a:ext cx="17208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50" dirty="0">
                <a:latin typeface="Cambria Math"/>
                <a:cs typeface="Cambria Math"/>
              </a:rPr>
              <a:t>𝑅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242" y="5305120"/>
            <a:ext cx="3011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57200" algn="l"/>
                <a:tab pos="1960245" algn="l"/>
                <a:tab pos="2423795" algn="l"/>
              </a:tabLst>
            </a:pPr>
            <a:r>
              <a:rPr sz="2400" spc="-50" dirty="0">
                <a:latin typeface="Cambria Math"/>
                <a:cs typeface="Cambria Math"/>
              </a:rPr>
              <a:t>𝑀</a:t>
            </a:r>
            <a:r>
              <a:rPr sz="2400" dirty="0">
                <a:latin typeface="Cambria Math"/>
                <a:cs typeface="Cambria Math"/>
              </a:rPr>
              <a:t>	2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𝑀</a:t>
            </a:r>
            <a:r>
              <a:rPr sz="2625" baseline="41269" dirty="0">
                <a:latin typeface="Cambria Math"/>
                <a:cs typeface="Cambria Math"/>
              </a:rPr>
              <a:t>[2]</a:t>
            </a:r>
            <a:r>
              <a:rPr sz="2625" spc="195" baseline="41269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ʘ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6494" y="5482210"/>
            <a:ext cx="901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3110" algn="l"/>
              </a:tabLst>
            </a:pPr>
            <a:r>
              <a:rPr sz="1600" spc="-50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6975" y="6168339"/>
            <a:ext cx="119951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9494" algn="l"/>
              </a:tabLst>
            </a:pPr>
            <a:r>
              <a:rPr sz="1750" spc="-50" dirty="0">
                <a:latin typeface="Cambria Math"/>
                <a:cs typeface="Cambria Math"/>
              </a:rPr>
              <a:t>𝑅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2625" spc="-75" baseline="1587" dirty="0">
                <a:latin typeface="Cambria Math"/>
                <a:cs typeface="Cambria Math"/>
              </a:rPr>
              <a:t>𝑅</a:t>
            </a:r>
            <a:endParaRPr sz="2625" baseline="1587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72943" y="5986792"/>
            <a:ext cx="48895" cy="208279"/>
          </a:xfrm>
          <a:custGeom>
            <a:avLst/>
            <a:gdLst/>
            <a:ahLst/>
            <a:cxnLst/>
            <a:rect l="l" t="t" r="r" b="b"/>
            <a:pathLst>
              <a:path w="48894" h="208279">
                <a:moveTo>
                  <a:pt x="48387" y="0"/>
                </a:moveTo>
                <a:lnTo>
                  <a:pt x="0" y="0"/>
                </a:lnTo>
                <a:lnTo>
                  <a:pt x="0" y="8890"/>
                </a:lnTo>
                <a:lnTo>
                  <a:pt x="30353" y="8890"/>
                </a:lnTo>
                <a:lnTo>
                  <a:pt x="30353" y="199390"/>
                </a:lnTo>
                <a:lnTo>
                  <a:pt x="0" y="199390"/>
                </a:lnTo>
                <a:lnTo>
                  <a:pt x="0" y="208280"/>
                </a:lnTo>
                <a:lnTo>
                  <a:pt x="48387" y="208280"/>
                </a:lnTo>
                <a:lnTo>
                  <a:pt x="48387" y="199390"/>
                </a:lnTo>
                <a:lnTo>
                  <a:pt x="48387" y="8890"/>
                </a:lnTo>
                <a:lnTo>
                  <a:pt x="483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787269" y="5986792"/>
            <a:ext cx="48895" cy="208279"/>
          </a:xfrm>
          <a:custGeom>
            <a:avLst/>
            <a:gdLst/>
            <a:ahLst/>
            <a:cxnLst/>
            <a:rect l="l" t="t" r="r" b="b"/>
            <a:pathLst>
              <a:path w="48894" h="208279">
                <a:moveTo>
                  <a:pt x="48514" y="0"/>
                </a:moveTo>
                <a:lnTo>
                  <a:pt x="0" y="0"/>
                </a:lnTo>
                <a:lnTo>
                  <a:pt x="0" y="8890"/>
                </a:lnTo>
                <a:lnTo>
                  <a:pt x="0" y="199390"/>
                </a:lnTo>
                <a:lnTo>
                  <a:pt x="0" y="208280"/>
                </a:lnTo>
                <a:lnTo>
                  <a:pt x="48514" y="208280"/>
                </a:lnTo>
                <a:lnTo>
                  <a:pt x="48514" y="199390"/>
                </a:lnTo>
                <a:lnTo>
                  <a:pt x="18034" y="199390"/>
                </a:lnTo>
                <a:lnTo>
                  <a:pt x="18034" y="8890"/>
                </a:lnTo>
                <a:lnTo>
                  <a:pt x="48514" y="8890"/>
                </a:lnTo>
                <a:lnTo>
                  <a:pt x="48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59944" y="5993080"/>
            <a:ext cx="3134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4500" algn="l"/>
                <a:tab pos="2035810" algn="l"/>
              </a:tabLst>
            </a:pPr>
            <a:r>
              <a:rPr sz="2400" spc="-50" dirty="0">
                <a:latin typeface="Cambria Math"/>
                <a:cs typeface="Cambria Math"/>
              </a:rPr>
              <a:t>𝑀</a:t>
            </a:r>
            <a:r>
              <a:rPr sz="2400" dirty="0">
                <a:latin typeface="Cambria Math"/>
                <a:cs typeface="Cambria Math"/>
              </a:rPr>
              <a:t>	3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𝑀</a:t>
            </a:r>
            <a:r>
              <a:rPr sz="2625" baseline="41269" dirty="0">
                <a:latin typeface="Cambria Math"/>
                <a:cs typeface="Cambria Math"/>
              </a:rPr>
              <a:t>[3]</a:t>
            </a:r>
            <a:r>
              <a:rPr sz="2625" spc="607" baseline="41269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𝑀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625" baseline="38095" dirty="0">
                <a:latin typeface="Cambria Math"/>
                <a:cs typeface="Cambria Math"/>
              </a:rPr>
              <a:t>2</a:t>
            </a:r>
            <a:r>
              <a:rPr sz="2625" spc="494" baseline="3809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ʘ𝑀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139" y="6137859"/>
            <a:ext cx="29705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0510" algn="l"/>
              </a:tabLst>
            </a:pPr>
            <a:r>
              <a:rPr sz="1750" spc="-50" dirty="0">
                <a:latin typeface="Cambria Math"/>
                <a:cs typeface="Cambria Math"/>
              </a:rPr>
              <a:t>𝑅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𝑅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96972" y="6857183"/>
            <a:ext cx="1720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𝑅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24403" y="6857184"/>
            <a:ext cx="1720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𝑅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9941" y="6681925"/>
            <a:ext cx="3134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4500" algn="l"/>
                <a:tab pos="2035810" algn="l"/>
              </a:tabLst>
            </a:pPr>
            <a:r>
              <a:rPr sz="2400" spc="-50" dirty="0">
                <a:latin typeface="Cambria Math"/>
                <a:cs typeface="Cambria Math"/>
              </a:rPr>
              <a:t>𝑀</a:t>
            </a:r>
            <a:r>
              <a:rPr sz="2400" dirty="0">
                <a:latin typeface="Cambria Math"/>
                <a:cs typeface="Cambria Math"/>
              </a:rPr>
              <a:t>	4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𝑀</a:t>
            </a:r>
            <a:r>
              <a:rPr sz="2625" baseline="41269" dirty="0">
                <a:latin typeface="Cambria Math"/>
                <a:cs typeface="Cambria Math"/>
              </a:rPr>
              <a:t>[4]</a:t>
            </a:r>
            <a:r>
              <a:rPr sz="2625" spc="607" baseline="41269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10" dirty="0">
                <a:latin typeface="Cambria Math"/>
                <a:cs typeface="Cambria Math"/>
              </a:rPr>
              <a:t>𝑀</a:t>
            </a:r>
            <a:r>
              <a:rPr sz="2625" spc="-15" baseline="41269" dirty="0">
                <a:latin typeface="Cambria Math"/>
                <a:cs typeface="Cambria Math"/>
              </a:rPr>
              <a:t>[3]</a:t>
            </a:r>
            <a:r>
              <a:rPr sz="2400" spc="-10" dirty="0">
                <a:latin typeface="Cambria Math"/>
                <a:cs typeface="Cambria Math"/>
              </a:rPr>
              <a:t>ʘ𝑀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6136" y="6826704"/>
            <a:ext cx="297053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10510" algn="l"/>
              </a:tabLst>
            </a:pPr>
            <a:r>
              <a:rPr sz="1750" spc="-50" dirty="0">
                <a:latin typeface="Cambria Math"/>
                <a:cs typeface="Cambria Math"/>
              </a:rPr>
              <a:t>𝑅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𝑅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77366" y="2480894"/>
            <a:ext cx="7315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61740" y="2138299"/>
            <a:ext cx="114109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6409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6409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29015" y="2734185"/>
            <a:ext cx="1720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𝑅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99801" y="2764665"/>
            <a:ext cx="1720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𝑅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18403" y="2589402"/>
            <a:ext cx="3194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382395" algn="l"/>
                <a:tab pos="1788795" algn="l"/>
              </a:tabLst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𝑀</a:t>
            </a:r>
            <a:r>
              <a:rPr sz="2400" dirty="0">
                <a:latin typeface="Cambria Math"/>
                <a:cs typeface="Cambria Math"/>
              </a:rPr>
              <a:t>	2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𝑀</a:t>
            </a:r>
            <a:r>
              <a:rPr sz="2625" baseline="41269" dirty="0">
                <a:latin typeface="Cambria Math"/>
                <a:cs typeface="Cambria Math"/>
              </a:rPr>
              <a:t>[2]</a:t>
            </a:r>
            <a:r>
              <a:rPr sz="2625" spc="382" baseline="41269" dirty="0">
                <a:latin typeface="Cambria Math"/>
                <a:cs typeface="Cambria Math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967216" y="2245820"/>
            <a:ext cx="1141095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6409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6409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26092" y="4411472"/>
            <a:ext cx="7315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34142" y="4068572"/>
            <a:ext cx="114109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6409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6409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996051" y="5424296"/>
            <a:ext cx="1459865" cy="925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" algn="r">
              <a:lnSpc>
                <a:spcPts val="2370"/>
              </a:lnSpc>
              <a:spcBef>
                <a:spcPts val="100"/>
              </a:spcBef>
              <a:tabLst>
                <a:tab pos="394335" algn="l"/>
                <a:tab pos="789305" algn="l"/>
              </a:tabLst>
            </a:pPr>
            <a:r>
              <a:rPr sz="2000" spc="-50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R="30480" algn="r">
              <a:lnSpc>
                <a:spcPts val="2340"/>
              </a:lnSpc>
              <a:tabLst>
                <a:tab pos="835025" algn="l"/>
                <a:tab pos="1229360" algn="l"/>
              </a:tabLst>
            </a:pPr>
            <a:r>
              <a:rPr sz="3000" baseline="2777" dirty="0">
                <a:latin typeface="Times New Roman"/>
                <a:cs typeface="Times New Roman"/>
              </a:rPr>
              <a:t>R</a:t>
            </a:r>
            <a:r>
              <a:rPr sz="1950" baseline="29914" dirty="0">
                <a:latin typeface="Times New Roman"/>
                <a:cs typeface="Times New Roman"/>
              </a:rPr>
              <a:t>2</a:t>
            </a:r>
            <a:r>
              <a:rPr sz="1950" spc="7" baseline="29914" dirty="0">
                <a:latin typeface="Times New Roman"/>
                <a:cs typeface="Times New Roman"/>
              </a:rPr>
              <a:t> </a:t>
            </a:r>
            <a:r>
              <a:rPr sz="3000" spc="-37" baseline="2777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R="30480" algn="r">
              <a:lnSpc>
                <a:spcPts val="2370"/>
              </a:lnSpc>
              <a:tabLst>
                <a:tab pos="394335" algn="l"/>
                <a:tab pos="789305" algn="l"/>
              </a:tabLst>
            </a:pPr>
            <a:r>
              <a:rPr sz="2000" spc="-50" dirty="0">
                <a:latin typeface="Cambria Math"/>
                <a:cs typeface="Cambria Math"/>
              </a:rPr>
              <a:t>0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5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6138669" y="5567333"/>
          <a:ext cx="3697603" cy="849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56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3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7335">
                <a:tc>
                  <a:txBody>
                    <a:bodyPr/>
                    <a:lstStyle/>
                    <a:p>
                      <a:pPr marR="118745" algn="r">
                        <a:lnSpc>
                          <a:spcPts val="1960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1960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1960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1960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R="118745" algn="r">
                        <a:lnSpc>
                          <a:spcPts val="21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50" baseline="25641" dirty="0"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1950" spc="247" baseline="2564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-75" baseline="-2777" dirty="0">
                          <a:latin typeface="Cambria Math"/>
                          <a:cs typeface="Cambria Math"/>
                        </a:rPr>
                        <a:t>0</a:t>
                      </a:r>
                      <a:endParaRPr sz="3000" baseline="-2777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205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2100"/>
                        </a:lnSpc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1950" baseline="25641" dirty="0"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950" spc="247" baseline="2564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00" spc="-75" baseline="-2777" dirty="0">
                          <a:latin typeface="Cambria Math"/>
                          <a:cs typeface="Cambria Math"/>
                        </a:rPr>
                        <a:t>1</a:t>
                      </a:r>
                      <a:endParaRPr sz="3000" baseline="-2777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05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2205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 marR="118745" algn="r">
                        <a:lnSpc>
                          <a:spcPts val="2075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5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635">
                        <a:lnSpc>
                          <a:spcPts val="2075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8745" algn="r">
                        <a:lnSpc>
                          <a:spcPts val="2075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75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ts val="2075"/>
                        </a:lnSpc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object 32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227" y="155194"/>
            <a:ext cx="61944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21075" algn="l"/>
                <a:tab pos="3978275" algn="l"/>
              </a:tabLst>
            </a:pPr>
            <a:r>
              <a:rPr dirty="0"/>
              <a:t>Properties</a:t>
            </a:r>
            <a:r>
              <a:rPr spc="-100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496314"/>
            <a:ext cx="386143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Reflexive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Relation: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Irreflexive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Relation: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Symmetric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Relation: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Anti-</a:t>
            </a:r>
            <a:r>
              <a:rPr sz="2400" b="1" dirty="0">
                <a:latin typeface="Times New Roman"/>
                <a:cs typeface="Times New Roman"/>
              </a:rPr>
              <a:t>Symmetric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Relation: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Asymmetric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Relation: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400" b="1" spc="-20" dirty="0">
                <a:latin typeface="Times New Roman"/>
                <a:cs typeface="Times New Roman"/>
              </a:rPr>
              <a:t>Transitive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Relation: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Times New Roman"/>
              <a:buAutoNum type="arabicPeriod"/>
            </a:pP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Equivalence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Relation: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6617" y="155194"/>
            <a:ext cx="4782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8575" algn="l"/>
              </a:tabLst>
            </a:pPr>
            <a:r>
              <a:rPr spc="-10" dirty="0"/>
              <a:t>Reflexive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643" y="1176274"/>
            <a:ext cx="9678670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431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41148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Reflexive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Relation: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reflexive</a:t>
            </a:r>
            <a:r>
              <a:rPr sz="2400" b="1" spc="-2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(a,a)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30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 </a:t>
            </a:r>
            <a:r>
              <a:rPr sz="2400" spc="-25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4114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41148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reflexive</a:t>
            </a:r>
            <a:r>
              <a:rPr sz="2400" b="1" spc="-5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252598"/>
                </a:solidFill>
                <a:latin typeface="Times New Roman"/>
                <a:cs typeface="Times New Roman"/>
              </a:rPr>
              <a:t>aRa.</a:t>
            </a:r>
            <a:endParaRPr sz="2400">
              <a:latin typeface="Times New Roman"/>
              <a:cs typeface="Times New Roman"/>
            </a:endParaRPr>
          </a:p>
          <a:p>
            <a:pPr marL="411480" marR="3154680" indent="-361315">
              <a:lnSpc>
                <a:spcPct val="150000"/>
              </a:lnSpc>
              <a:buFont typeface="Wingdings"/>
              <a:buChar char=""/>
              <a:tabLst>
                <a:tab pos="41148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reflexive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diagonal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equal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main</a:t>
            </a:r>
            <a:endParaRPr sz="2400">
              <a:latin typeface="Times New Roman"/>
              <a:cs typeface="Times New Roman"/>
            </a:endParaRPr>
          </a:p>
          <a:p>
            <a:pPr marL="4876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diagonal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 or </a:t>
            </a:r>
            <a:r>
              <a:rPr sz="2400" spc="-25" dirty="0"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  <a:p>
            <a:pPr marL="4114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411480" algn="l"/>
              </a:tabLst>
            </a:pP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self-loop.</a:t>
            </a:r>
            <a:endParaRPr sz="2400">
              <a:latin typeface="Times New Roman"/>
              <a:cs typeface="Times New Roman"/>
            </a:endParaRPr>
          </a:p>
          <a:p>
            <a:pPr marL="411480" marR="43815" indent="-361315">
              <a:lnSpc>
                <a:spcPct val="150000"/>
              </a:lnSpc>
              <a:spcBef>
                <a:spcPts val="5"/>
              </a:spcBef>
              <a:buFont typeface="Wingdings"/>
              <a:buChar char=""/>
              <a:tabLst>
                <a:tab pos="411480" algn="l"/>
                <a:tab pos="3658235" algn="l"/>
                <a:tab pos="462153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said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not</a:t>
            </a:r>
            <a:r>
              <a:rPr sz="2400" b="1" spc="22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reflexive</a:t>
            </a:r>
            <a:r>
              <a:rPr sz="2400" b="1" spc="204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exist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least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element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10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</a:t>
            </a:r>
            <a:r>
              <a:rPr sz="2400" spc="-13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(a,a)</a:t>
            </a:r>
            <a:r>
              <a:rPr sz="2400" spc="-3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∉</a:t>
            </a:r>
            <a:r>
              <a:rPr sz="2400" spc="30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R.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	i.e.</a:t>
            </a:r>
            <a:r>
              <a:rPr sz="2400" spc="-3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98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solidFill>
                  <a:srgbClr val="252598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96300" y="1831848"/>
            <a:ext cx="1257300" cy="9098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8808" y="3011500"/>
            <a:ext cx="1780120" cy="22265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7711" y="4035602"/>
            <a:ext cx="1655051" cy="151175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3796" y="6300216"/>
            <a:ext cx="361188" cy="359664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610" y="155194"/>
            <a:ext cx="4782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8575" algn="l"/>
              </a:tabLst>
            </a:pPr>
            <a:r>
              <a:rPr spc="-10" dirty="0"/>
              <a:t>Reflexive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343" y="1176274"/>
            <a:ext cx="958913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marR="304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987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div</a:t>
            </a:r>
            <a:r>
              <a:rPr sz="2400" spc="3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={(a,b)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b}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{1,2,3,4}.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div</a:t>
            </a:r>
            <a:r>
              <a:rPr sz="2400" spc="300" baseline="-20833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reflexive? </a:t>
            </a: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div</a:t>
            </a:r>
            <a:r>
              <a:rPr sz="2400" spc="25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{(1,1),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(1,3),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(1,4),(2,2),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(2,4),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(3,3),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(4,4)}</a:t>
            </a:r>
            <a:endParaRPr sz="24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div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reflexive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(1,1),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(2,2),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(3,3),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(4,4)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-11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629" y="5017006"/>
            <a:ext cx="8954770" cy="167258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803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{1,2,3,4}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as:</a:t>
            </a:r>
            <a:endParaRPr sz="2400">
              <a:latin typeface="Times New Roman"/>
              <a:cs typeface="Times New Roman"/>
            </a:endParaRPr>
          </a:p>
          <a:p>
            <a:pPr marR="2540" algn="ctr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{(1,2),(2,2),(3,3)}.</a:t>
            </a:r>
            <a:endParaRPr sz="2400">
              <a:latin typeface="Times New Roman"/>
              <a:cs typeface="Times New Roman"/>
            </a:endParaRPr>
          </a:p>
          <a:p>
            <a:pPr marL="3810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No.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reflexive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(1,1)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(4,4)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∉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5" baseline="-20833" dirty="0">
                <a:latin typeface="Times New Roman"/>
                <a:cs typeface="Times New Roman"/>
              </a:rPr>
              <a:t>fun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89223" y="3574796"/>
            <a:ext cx="50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MR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3186" y="3751581"/>
            <a:ext cx="2851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Times New Roman"/>
                <a:cs typeface="Times New Roman"/>
              </a:rPr>
              <a:t>div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7206" y="3053026"/>
            <a:ext cx="1949450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0515">
              <a:lnSpc>
                <a:spcPts val="2845"/>
              </a:lnSpc>
              <a:spcBef>
                <a:spcPts val="100"/>
              </a:spcBef>
              <a:tabLst>
                <a:tab pos="784225" algn="l"/>
                <a:tab pos="1256665" algn="l"/>
                <a:tab pos="1729105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63500">
              <a:lnSpc>
                <a:spcPts val="2815"/>
              </a:lnSpc>
              <a:tabLst>
                <a:tab pos="784225" algn="l"/>
                <a:tab pos="1256665" algn="l"/>
                <a:tab pos="1729105" algn="l"/>
              </a:tabLst>
            </a:pPr>
            <a:r>
              <a:rPr sz="3600" baseline="-30092" dirty="0">
                <a:latin typeface="Times New Roman"/>
                <a:cs typeface="Times New Roman"/>
              </a:rPr>
              <a:t>=</a:t>
            </a:r>
            <a:r>
              <a:rPr sz="3600" spc="-15" baseline="-30092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310515">
              <a:lnSpc>
                <a:spcPts val="2815"/>
              </a:lnSpc>
              <a:tabLst>
                <a:tab pos="784225" algn="l"/>
                <a:tab pos="1256665" algn="l"/>
                <a:tab pos="172910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310515">
              <a:lnSpc>
                <a:spcPts val="2845"/>
              </a:lnSpc>
              <a:tabLst>
                <a:tab pos="784225" algn="l"/>
                <a:tab pos="1256665" algn="l"/>
                <a:tab pos="172910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8655">
              <a:lnSpc>
                <a:spcPct val="100000"/>
              </a:lnSpc>
              <a:spcBef>
                <a:spcPts val="100"/>
              </a:spcBef>
            </a:pPr>
            <a:r>
              <a:rPr dirty="0"/>
              <a:t>Irreflexive</a:t>
            </a:r>
            <a:r>
              <a:rPr spc="-125" dirty="0"/>
              <a:t> 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31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Irreflexive</a:t>
            </a:r>
            <a:r>
              <a:rPr sz="24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Relation:</a:t>
            </a:r>
            <a:r>
              <a:rPr sz="240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irreflexive</a:t>
            </a:r>
            <a:r>
              <a:rPr sz="2400" b="1" spc="8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(a,</a:t>
            </a:r>
            <a:r>
              <a:rPr sz="2400" spc="8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a)</a:t>
            </a:r>
            <a:r>
              <a:rPr sz="2400" spc="6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∉</a:t>
            </a:r>
            <a:r>
              <a:rPr sz="2400" spc="145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252598"/>
                </a:solidFill>
                <a:latin typeface="Times New Roman"/>
                <a:cs typeface="Times New Roman"/>
              </a:rPr>
              <a:t>R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30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2360" y="2456815"/>
            <a:ext cx="1635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aRa</a:t>
            </a:r>
            <a:r>
              <a:rPr sz="2400" spc="114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not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343" y="2273935"/>
            <a:ext cx="785368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marR="304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9878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Irreflexive</a:t>
            </a:r>
            <a:r>
              <a:rPr sz="2400" b="1" spc="1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if,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observe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a: </a:t>
            </a:r>
            <a:r>
              <a:rPr sz="2400" spc="-10" dirty="0">
                <a:latin typeface="Times New Roman"/>
                <a:cs typeface="Times New Roman"/>
              </a:rPr>
              <a:t>hold.</a:t>
            </a:r>
            <a:endParaRPr sz="2400">
              <a:latin typeface="Times New Roman"/>
              <a:cs typeface="Times New Roman"/>
            </a:endParaRPr>
          </a:p>
          <a:p>
            <a:pPr marL="398780" marR="1955164" indent="-361315">
              <a:lnSpc>
                <a:spcPct val="150000"/>
              </a:lnSpc>
              <a:buFont typeface="Wingdings"/>
              <a:buChar char=""/>
              <a:tabLst>
                <a:tab pos="39878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reflexive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Matrix </a:t>
            </a:r>
            <a:r>
              <a:rPr sz="2400" dirty="0">
                <a:latin typeface="Times New Roman"/>
                <a:cs typeface="Times New Roman"/>
              </a:rPr>
              <a:t>representation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position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diagonal.</a:t>
            </a:r>
            <a:endParaRPr sz="2400">
              <a:latin typeface="Times New Roman"/>
              <a:cs typeface="Times New Roman"/>
            </a:endParaRPr>
          </a:p>
          <a:p>
            <a:pPr marL="39814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98145" algn="l"/>
              </a:tabLst>
            </a:pPr>
            <a:r>
              <a:rPr sz="2400" dirty="0">
                <a:latin typeface="Times New Roman"/>
                <a:cs typeface="Times New Roman"/>
              </a:rPr>
              <a:t>No node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self-loop.</a:t>
            </a:r>
            <a:endParaRPr sz="2400">
              <a:latin typeface="Times New Roman"/>
              <a:cs typeface="Times New Roman"/>
            </a:endParaRPr>
          </a:p>
          <a:p>
            <a:pPr marL="39814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98145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a)}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{a,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b}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irreflexive.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65008" y="2949016"/>
            <a:ext cx="1799856" cy="245892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62116" y="3991354"/>
            <a:ext cx="1649691" cy="151180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5155">
              <a:lnSpc>
                <a:spcPct val="100000"/>
              </a:lnSpc>
              <a:spcBef>
                <a:spcPts val="100"/>
              </a:spcBef>
            </a:pPr>
            <a:r>
              <a:rPr dirty="0"/>
              <a:t>Irreflexive</a:t>
            </a:r>
            <a:r>
              <a:rPr spc="-120" dirty="0"/>
              <a:t> 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643" y="1176274"/>
            <a:ext cx="9222740" cy="49644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11480" indent="-360680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4114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{1,2,3,4},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 </a:t>
            </a:r>
            <a:r>
              <a:rPr sz="2400" spc="-20" dirty="0">
                <a:latin typeface="Times New Roman"/>
                <a:cs typeface="Times New Roman"/>
              </a:rPr>
              <a:t>that</a:t>
            </a:r>
            <a:endParaRPr sz="2400">
              <a:latin typeface="Times New Roman"/>
              <a:cs typeface="Times New Roman"/>
            </a:endParaRPr>
          </a:p>
          <a:p>
            <a:pPr marL="2108200">
              <a:lnSpc>
                <a:spcPct val="100000"/>
              </a:lnSpc>
              <a:spcBef>
                <a:spcPts val="1440"/>
              </a:spcBef>
              <a:tabLst>
                <a:tab pos="4309110" algn="l"/>
              </a:tabLst>
            </a:pPr>
            <a:r>
              <a:rPr sz="2400" dirty="0">
                <a:latin typeface="Times New Roman"/>
                <a:cs typeface="Times New Roman"/>
              </a:rPr>
              <a:t>aR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-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only</a:t>
            </a:r>
            <a:r>
              <a:rPr sz="2400" dirty="0">
                <a:latin typeface="Times New Roman"/>
                <a:cs typeface="Times New Roman"/>
              </a:rPr>
              <a:t>	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≠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≠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{(1,2),(1,3),(1,4),(2,1),(2,3),(2,4),(3,1),(3,2),(3,4),(4,1),(4,2),(4,3)}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1440"/>
              </a:spcBef>
              <a:tabLst>
                <a:tab pos="878205" algn="l"/>
              </a:tabLst>
            </a:pP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7" baseline="-20833" dirty="0">
                <a:latin typeface="Times New Roman"/>
                <a:cs typeface="Times New Roman"/>
              </a:rPr>
              <a:t>≠</a:t>
            </a:r>
            <a:r>
              <a:rPr sz="2400" baseline="-20833" dirty="0">
                <a:latin typeface="Times New Roman"/>
                <a:cs typeface="Times New Roman"/>
              </a:rPr>
              <a:t>	</a:t>
            </a:r>
            <a:r>
              <a:rPr sz="2400" b="1" dirty="0">
                <a:latin typeface="Times New Roman"/>
                <a:cs typeface="Times New Roman"/>
              </a:rPr>
              <a:t>irreflexive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(1,1),(2,2),(3,3)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(4,4)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∉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7" baseline="-20833" dirty="0">
                <a:latin typeface="Times New Roman"/>
                <a:cs typeface="Times New Roman"/>
              </a:rPr>
              <a:t>≠</a:t>
            </a:r>
            <a:endParaRPr sz="2400" baseline="-208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2400">
              <a:latin typeface="Times New Roman"/>
              <a:cs typeface="Times New Roman"/>
            </a:endParaRPr>
          </a:p>
          <a:p>
            <a:pPr marL="410209" marR="1989455" indent="-342265">
              <a:lnSpc>
                <a:spcPct val="150000"/>
              </a:lnSpc>
              <a:buFont typeface="Wingdings"/>
              <a:buChar char=""/>
              <a:tabLst>
                <a:tab pos="1816735" algn="l"/>
                <a:tab pos="182118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Example: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{1,2,3,4}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as: 		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24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{(1,2),(2,2),(3,3)}.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254" baseline="-20833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irreflexive?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(2,2)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(3,3)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2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5" baseline="-20833" dirty="0">
                <a:latin typeface="Times New Roman"/>
                <a:cs typeface="Times New Roman"/>
              </a:rPr>
              <a:t>fun.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5638" y="155194"/>
            <a:ext cx="5222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08630" algn="l"/>
              </a:tabLst>
            </a:pPr>
            <a:r>
              <a:rPr spc="-10" dirty="0"/>
              <a:t>Symmetric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343" y="1176274"/>
            <a:ext cx="8880475" cy="60617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98780" indent="-360680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9878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Symmetric</a:t>
            </a:r>
            <a:r>
              <a:rPr sz="2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Relation: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symmetric</a:t>
            </a:r>
            <a:endParaRPr sz="2400">
              <a:latin typeface="Times New Roman"/>
              <a:cs typeface="Times New Roman"/>
            </a:endParaRPr>
          </a:p>
          <a:p>
            <a:pPr marL="474980">
              <a:lnSpc>
                <a:spcPct val="100000"/>
              </a:lnSpc>
              <a:spcBef>
                <a:spcPts val="1440"/>
              </a:spcBef>
              <a:tabLst>
                <a:tab pos="459486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(b,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a)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30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whenever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(a,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b)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30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252598"/>
                </a:solidFill>
                <a:latin typeface="Times New Roman"/>
                <a:cs typeface="Times New Roman"/>
              </a:rPr>
              <a:t>R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∀</a:t>
            </a:r>
            <a:r>
              <a:rPr sz="2400" spc="60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(a,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b)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-105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1548130" lvl="1" indent="-234950">
              <a:lnSpc>
                <a:spcPct val="100000"/>
              </a:lnSpc>
              <a:spcBef>
                <a:spcPts val="1440"/>
              </a:spcBef>
              <a:buAutoNum type="romanLcPeriod"/>
              <a:tabLst>
                <a:tab pos="1548130" algn="l"/>
              </a:tabLst>
            </a:pPr>
            <a:r>
              <a:rPr sz="2400" dirty="0">
                <a:latin typeface="Times New Roman"/>
                <a:cs typeface="Times New Roman"/>
              </a:rPr>
              <a:t>e.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∀</a:t>
            </a:r>
            <a:r>
              <a:rPr sz="2400" spc="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(a,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b)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24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b="1" spc="-15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(a,b)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2400" spc="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(b,a)</a:t>
            </a: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2400" spc="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  <a:p>
            <a:pPr marL="398145" marR="1216660" indent="-360680">
              <a:lnSpc>
                <a:spcPct val="150000"/>
              </a:lnSpc>
              <a:buFont typeface="Wingdings"/>
              <a:buChar char=""/>
              <a:tabLst>
                <a:tab pos="25527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symmetric</a:t>
            </a:r>
            <a:r>
              <a:rPr sz="2400" b="1" spc="-5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observe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	</a:t>
            </a:r>
            <a:r>
              <a:rPr sz="2400" dirty="0">
                <a:solidFill>
                  <a:srgbClr val="8484E0"/>
                </a:solidFill>
                <a:latin typeface="Times New Roman"/>
                <a:cs typeface="Times New Roman"/>
              </a:rPr>
              <a:t>a&amp;b:</a:t>
            </a:r>
            <a:r>
              <a:rPr sz="2400" spc="-25" dirty="0">
                <a:solidFill>
                  <a:srgbClr val="8484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484E0"/>
                </a:solidFill>
                <a:latin typeface="Times New Roman"/>
                <a:cs typeface="Times New Roman"/>
              </a:rPr>
              <a:t>aRb</a:t>
            </a:r>
            <a:r>
              <a:rPr sz="2400" spc="-10" dirty="0">
                <a:solidFill>
                  <a:srgbClr val="8484E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8484E0"/>
                </a:solidFill>
                <a:latin typeface="Times New Roman"/>
                <a:cs typeface="Times New Roman"/>
              </a:rPr>
              <a:t>implies</a:t>
            </a:r>
            <a:r>
              <a:rPr sz="2400" spc="-30" dirty="0">
                <a:solidFill>
                  <a:srgbClr val="8484E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8484E0"/>
                </a:solidFill>
                <a:latin typeface="Times New Roman"/>
                <a:cs typeface="Times New Roman"/>
              </a:rPr>
              <a:t>bRa</a:t>
            </a:r>
            <a:endParaRPr sz="2400">
              <a:latin typeface="Times New Roman"/>
              <a:cs typeface="Times New Roman"/>
            </a:endParaRPr>
          </a:p>
          <a:p>
            <a:pPr marL="398780" indent="-360680">
              <a:lnSpc>
                <a:spcPct val="100000"/>
              </a:lnSpc>
              <a:spcBef>
                <a:spcPts val="1445"/>
              </a:spcBef>
              <a:buFont typeface="Wingdings"/>
              <a:buChar char=""/>
              <a:tabLst>
                <a:tab pos="398780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m</a:t>
            </a:r>
            <a:r>
              <a:rPr sz="2400" baseline="-20833" dirty="0">
                <a:solidFill>
                  <a:srgbClr val="252598"/>
                </a:solidFill>
                <a:latin typeface="Times New Roman"/>
                <a:cs typeface="Times New Roman"/>
              </a:rPr>
              <a:t>ij</a:t>
            </a:r>
            <a:r>
              <a:rPr sz="2400" spc="315" baseline="-20833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=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m</a:t>
            </a:r>
            <a:r>
              <a:rPr sz="2400" baseline="-20833" dirty="0">
                <a:solidFill>
                  <a:srgbClr val="252598"/>
                </a:solidFill>
                <a:latin typeface="Times New Roman"/>
                <a:cs typeface="Times New Roman"/>
              </a:rPr>
              <a:t>ji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,</a:t>
            </a:r>
            <a:r>
              <a:rPr sz="2400" spc="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j.</a:t>
            </a:r>
            <a:endParaRPr sz="2400">
              <a:latin typeface="Times New Roman"/>
              <a:cs typeface="Times New Roman"/>
            </a:endParaRPr>
          </a:p>
          <a:p>
            <a:pPr marL="398780" marR="3593465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Recalling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definition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transpose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symmetric</a:t>
            </a:r>
            <a:endParaRPr sz="2400">
              <a:latin typeface="Times New Roman"/>
              <a:cs typeface="Times New Roman"/>
            </a:endParaRPr>
          </a:p>
          <a:p>
            <a:pPr marL="398780" marR="4606925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=(M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baseline="2430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is,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spc="27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matrix.</a:t>
            </a:r>
            <a:endParaRPr sz="2400">
              <a:latin typeface="Times New Roman"/>
              <a:cs typeface="Times New Roman"/>
            </a:endParaRPr>
          </a:p>
          <a:p>
            <a:pPr marL="3987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98780" algn="l"/>
              </a:tabLst>
            </a:pP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Bidirectional.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271" y="1853184"/>
            <a:ext cx="2616708" cy="9906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88452" y="4652772"/>
            <a:ext cx="1726692" cy="248564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10071" y="5074920"/>
            <a:ext cx="1985771" cy="177546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735">
              <a:lnSpc>
                <a:spcPct val="100000"/>
              </a:lnSpc>
              <a:spcBef>
                <a:spcPts val="100"/>
              </a:spcBef>
            </a:pPr>
            <a:r>
              <a:rPr dirty="0"/>
              <a:t>Symmetric</a:t>
            </a:r>
            <a:r>
              <a:rPr spc="10" dirty="0"/>
              <a:t> 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41" y="1176274"/>
            <a:ext cx="9630410" cy="5695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4180" marR="395605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4241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div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={(a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b}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{1,2,3,4}.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div</a:t>
            </a:r>
            <a:r>
              <a:rPr sz="2400" spc="322" baseline="-20833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symmetric? </a:t>
            </a: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div</a:t>
            </a:r>
            <a:r>
              <a:rPr sz="2400" spc="25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{(1,1),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(1,3),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(1,4),(2,2),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(2,4),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(3,3),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(4,4)}</a:t>
            </a:r>
            <a:endParaRPr sz="2400">
              <a:latin typeface="Times New Roman"/>
              <a:cs typeface="Times New Roman"/>
            </a:endParaRPr>
          </a:p>
          <a:p>
            <a:pPr marL="500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div</a:t>
            </a:r>
            <a:r>
              <a:rPr sz="2400" spc="-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(2,1)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∉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Times New Roman"/>
              <a:cs typeface="Times New Roman"/>
            </a:endParaRPr>
          </a:p>
          <a:p>
            <a:pPr marL="332740" marR="55880" indent="-269875">
              <a:lnSpc>
                <a:spcPct val="150100"/>
              </a:lnSpc>
              <a:buFont typeface="Wingdings"/>
              <a:buChar char=""/>
              <a:tabLst>
                <a:tab pos="332740" algn="l"/>
                <a:tab pos="405130" algn="l"/>
                <a:tab pos="6498590" algn="l"/>
              </a:tabLst>
            </a:pPr>
            <a:r>
              <a:rPr sz="2400" b="1" dirty="0">
                <a:latin typeface="Times New Roman"/>
                <a:cs typeface="Times New Roman"/>
              </a:rPr>
              <a:t>	Example: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={1,2,3,4}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	aR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-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≠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 </a:t>
            </a: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175" baseline="-21072" dirty="0">
                <a:latin typeface="Times New Roman"/>
                <a:cs typeface="Times New Roman"/>
              </a:rPr>
              <a:t>≠</a:t>
            </a:r>
            <a:r>
              <a:rPr sz="2175" spc="-7" baseline="-210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 </a:t>
            </a:r>
            <a:r>
              <a:rPr sz="2200" spc="-10" dirty="0">
                <a:latin typeface="Times New Roman"/>
                <a:cs typeface="Times New Roman"/>
              </a:rPr>
              <a:t>{(1,2),(1,3),(1,4),(2,1),(2,3),(2,4),(3,1),(3,2),(3,4),(4,1),(4,2),(4,3)}</a:t>
            </a:r>
            <a:endParaRPr sz="22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24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(a,b)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-22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→</a:t>
            </a:r>
            <a:r>
              <a:rPr sz="2400" dirty="0">
                <a:latin typeface="Times New Roman"/>
                <a:cs typeface="Times New Roman"/>
              </a:rPr>
              <a:t>(b,a)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spc="-75" baseline="-20833" dirty="0">
                <a:latin typeface="Times New Roman"/>
                <a:cs typeface="Times New Roman"/>
              </a:rPr>
              <a:t>≠</a:t>
            </a:r>
            <a:endParaRPr sz="2400" baseline="-208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2400">
              <a:latin typeface="Times New Roman"/>
              <a:cs typeface="Times New Roman"/>
            </a:endParaRPr>
          </a:p>
          <a:p>
            <a:pPr marL="423545" indent="-342265">
              <a:lnSpc>
                <a:spcPct val="100000"/>
              </a:lnSpc>
              <a:buFont typeface="Wingdings"/>
              <a:buChar char=""/>
              <a:tabLst>
                <a:tab pos="423545" algn="l"/>
                <a:tab pos="182943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Example: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{1,2,3,4}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25" dirty="0">
                <a:latin typeface="Times New Roman"/>
                <a:cs typeface="Times New Roman"/>
              </a:rPr>
              <a:t> as:</a:t>
            </a:r>
            <a:endParaRPr sz="2400">
              <a:latin typeface="Times New Roman"/>
              <a:cs typeface="Times New Roman"/>
            </a:endParaRPr>
          </a:p>
          <a:p>
            <a:pPr marR="536575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24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{(1,2),(2,2),(3,3)}.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254" baseline="-20833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symmetric?</a:t>
            </a:r>
            <a:endParaRPr sz="2400">
              <a:latin typeface="Times New Roman"/>
              <a:cs typeface="Times New Roman"/>
            </a:endParaRPr>
          </a:p>
          <a:p>
            <a:pPr marL="424180">
              <a:lnSpc>
                <a:spcPct val="100000"/>
              </a:lnSpc>
              <a:spcBef>
                <a:spcPts val="1440"/>
              </a:spcBef>
              <a:tabLst>
                <a:tab pos="6689090" algn="l"/>
              </a:tabLst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∈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(2,1)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∉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30" baseline="-20833" dirty="0">
                <a:latin typeface="Times New Roman"/>
                <a:cs typeface="Times New Roman"/>
              </a:rPr>
              <a:t>fun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44156" y="4427156"/>
            <a:ext cx="2369223" cy="143073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269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Anti-</a:t>
            </a:r>
            <a:r>
              <a:rPr dirty="0"/>
              <a:t>Symmetric</a:t>
            </a:r>
            <a:r>
              <a:rPr spc="40" dirty="0"/>
              <a:t> 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7501" y="1066926"/>
            <a:ext cx="9679305" cy="5513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431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411480" algn="l"/>
                <a:tab pos="2672080" algn="l"/>
                <a:tab pos="4033520" algn="l"/>
                <a:tab pos="4396105" algn="l"/>
                <a:tab pos="5487670" algn="l"/>
                <a:tab pos="5850255" algn="l"/>
                <a:tab pos="6315075" algn="l"/>
                <a:tab pos="6609080" algn="l"/>
                <a:tab pos="7109459" algn="l"/>
                <a:tab pos="7472045" algn="l"/>
                <a:tab pos="8191500" algn="l"/>
                <a:tab pos="8808720" algn="l"/>
                <a:tab pos="9323705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Anti-Symmetric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Relation: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relation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such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all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(a,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b)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-65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A, if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(a,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b)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70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(b,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a)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65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R,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then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b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antisymmetric.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i.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[(a,b)</a:t>
            </a:r>
            <a:r>
              <a:rPr sz="2400" b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2400" spc="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(b,a)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2400" spc="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R]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sz="2400" b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b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where</a:t>
            </a:r>
            <a:r>
              <a:rPr sz="24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(a,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b)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24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3930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93065" algn="l"/>
              </a:tabLst>
            </a:pP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Bidirectional.</a:t>
            </a:r>
            <a:endParaRPr sz="2400">
              <a:latin typeface="Times New Roman"/>
              <a:cs typeface="Times New Roman"/>
            </a:endParaRPr>
          </a:p>
          <a:p>
            <a:pPr marL="50800" marR="3866515" indent="360680">
              <a:lnSpc>
                <a:spcPct val="150000"/>
              </a:lnSpc>
              <a:buFont typeface="Wingdings"/>
              <a:buChar char=""/>
              <a:tabLst>
                <a:tab pos="411480" algn="l"/>
                <a:tab pos="523875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antisymmetric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property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ij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=1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ji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	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≠ </a:t>
            </a:r>
            <a:r>
              <a:rPr sz="2400" spc="-25" dirty="0">
                <a:latin typeface="Times New Roman"/>
                <a:cs typeface="Times New Roman"/>
              </a:rPr>
              <a:t>j.</a:t>
            </a:r>
            <a:endParaRPr sz="2400">
              <a:latin typeface="Times New Roman"/>
              <a:cs typeface="Times New Roman"/>
            </a:endParaRPr>
          </a:p>
          <a:p>
            <a:pPr marL="411480" indent="-360680">
              <a:lnSpc>
                <a:spcPct val="100000"/>
              </a:lnSpc>
              <a:spcBef>
                <a:spcPts val="1445"/>
              </a:spcBef>
              <a:buFont typeface="Wingdings"/>
              <a:buChar char=""/>
              <a:tabLst>
                <a:tab pos="41148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ij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ji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≠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Wingdings"/>
              <a:buChar char=""/>
            </a:pPr>
            <a:endParaRPr sz="2400">
              <a:latin typeface="Times New Roman"/>
              <a:cs typeface="Times New Roman"/>
            </a:endParaRPr>
          </a:p>
          <a:p>
            <a:pPr marL="411480" indent="-360680">
              <a:lnSpc>
                <a:spcPct val="100000"/>
              </a:lnSpc>
              <a:buFont typeface="Wingdings"/>
              <a:buChar char=""/>
              <a:tabLst>
                <a:tab pos="41148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(a,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b)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-70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A,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if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(a,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b)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65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(b,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a)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endParaRPr sz="2400">
              <a:latin typeface="Cambria Math"/>
              <a:cs typeface="Cambria Math"/>
            </a:endParaRPr>
          </a:p>
          <a:p>
            <a:pPr marL="4114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R,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then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≠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not</a:t>
            </a:r>
            <a:r>
              <a:rPr sz="2400" b="1" spc="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antisymmetric.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9035" y="3168446"/>
            <a:ext cx="1634527" cy="226242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536435" y="2339340"/>
            <a:ext cx="3328670" cy="2225040"/>
            <a:chOff x="6536435" y="2339340"/>
            <a:chExt cx="3328670" cy="222504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36435" y="2839135"/>
              <a:ext cx="1701685" cy="172524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93379" y="2339340"/>
              <a:ext cx="1871472" cy="719327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9894" y="155194"/>
            <a:ext cx="41744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0245" algn="l"/>
              </a:tabLst>
            </a:pPr>
            <a:r>
              <a:rPr spc="-10" dirty="0"/>
              <a:t>Binary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220200" cy="55130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sets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R(x,y)</a:t>
            </a:r>
            <a:endParaRPr sz="24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domain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codomain</a:t>
            </a:r>
            <a:endParaRPr sz="2400">
              <a:latin typeface="Times New Roman"/>
              <a:cs typeface="Times New Roman"/>
            </a:endParaRPr>
          </a:p>
          <a:p>
            <a:pPr marL="730885" lvl="1" indent="-36068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b="1" dirty="0">
                <a:latin typeface="Times New Roman"/>
                <a:cs typeface="Times New Roman"/>
              </a:rPr>
              <a:t>Domain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Cartesian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product</a:t>
            </a:r>
            <a:r>
              <a:rPr sz="2400" b="1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77825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{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x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|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(x,y)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∈</a:t>
            </a:r>
            <a:r>
              <a:rPr sz="2400" spc="65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some</a:t>
            </a:r>
            <a:r>
              <a:rPr sz="2400" spc="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y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B}</a:t>
            </a:r>
            <a:endParaRPr sz="2400">
              <a:latin typeface="Times New Roman"/>
              <a:cs typeface="Times New Roman"/>
            </a:endParaRPr>
          </a:p>
          <a:p>
            <a:pPr marL="731520" lvl="1" indent="-36068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1520" algn="l"/>
              </a:tabLst>
            </a:pPr>
            <a:r>
              <a:rPr sz="2400" b="1" dirty="0">
                <a:latin typeface="Times New Roman"/>
                <a:cs typeface="Times New Roman"/>
              </a:rPr>
              <a:t>Range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Cartesian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product.</a:t>
            </a:r>
            <a:endParaRPr sz="2400">
              <a:latin typeface="Times New Roman"/>
              <a:cs typeface="Times New Roman"/>
            </a:endParaRPr>
          </a:p>
          <a:p>
            <a:pPr marL="379730" algn="ctr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{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y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|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(x,y)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∈</a:t>
            </a:r>
            <a:r>
              <a:rPr sz="2400" spc="65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some x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in</a:t>
            </a:r>
            <a:r>
              <a:rPr sz="2400" spc="-14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A}.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 4}.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 ordered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relation?</a:t>
            </a:r>
            <a:endParaRPr sz="2400">
              <a:latin typeface="Times New Roman"/>
              <a:cs typeface="Times New Roman"/>
            </a:endParaRPr>
          </a:p>
          <a:p>
            <a:pPr marL="1450975" lvl="1" indent="-35941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1450975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{(a,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 |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&lt;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b}?</a:t>
            </a:r>
            <a:endParaRPr sz="2400">
              <a:latin typeface="Times New Roman"/>
              <a:cs typeface="Times New Roman"/>
            </a:endParaRPr>
          </a:p>
          <a:p>
            <a:pPr marL="1450975" lvl="1" indent="-35941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1450975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{(1,2),(1,3),(1,4),(2,3),(2,4),(3,4)}</a:t>
            </a:r>
            <a:endParaRPr sz="2400">
              <a:latin typeface="Times New Roman"/>
              <a:cs typeface="Times New Roman"/>
            </a:endParaRPr>
          </a:p>
          <a:p>
            <a:pPr marL="1450975" lvl="1" indent="-35941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1450975" algn="l"/>
                <a:tab pos="3886835" algn="l"/>
                <a:tab pos="5300980" algn="l"/>
              </a:tabLst>
            </a:pPr>
            <a:r>
              <a:rPr sz="2400" dirty="0">
                <a:latin typeface="Times New Roman"/>
                <a:cs typeface="Times New Roman"/>
              </a:rPr>
              <a:t>Domain= {1,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3}</a:t>
            </a:r>
            <a:r>
              <a:rPr sz="2400" dirty="0">
                <a:latin typeface="Times New Roman"/>
                <a:cs typeface="Times New Roman"/>
              </a:rPr>
              <a:t>	&amp;</a:t>
            </a:r>
            <a:r>
              <a:rPr sz="2400" spc="-10" dirty="0">
                <a:latin typeface="Times New Roman"/>
                <a:cs typeface="Times New Roman"/>
              </a:rPr>
              <a:t> Range=</a:t>
            </a:r>
            <a:r>
              <a:rPr sz="2400" dirty="0">
                <a:latin typeface="Times New Roman"/>
                <a:cs typeface="Times New Roman"/>
              </a:rPr>
              <a:t>	{2, 3, </a:t>
            </a:r>
            <a:r>
              <a:rPr sz="2400" spc="-25" dirty="0">
                <a:latin typeface="Times New Roman"/>
                <a:cs typeface="Times New Roman"/>
              </a:rPr>
              <a:t>4}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269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Anti-</a:t>
            </a:r>
            <a:r>
              <a:rPr dirty="0"/>
              <a:t>Symmetric</a:t>
            </a:r>
            <a:r>
              <a:rPr spc="40" dirty="0"/>
              <a:t> 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0" y="1176274"/>
            <a:ext cx="9618345" cy="55130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73380" indent="-360680" algn="just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Imp</a:t>
            </a:r>
            <a:r>
              <a:rPr sz="2400" b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Notes:</a:t>
            </a:r>
            <a:endParaRPr sz="2400">
              <a:latin typeface="Times New Roman"/>
              <a:cs typeface="Times New Roman"/>
            </a:endParaRPr>
          </a:p>
          <a:p>
            <a:pPr marL="373380" indent="-360680" algn="just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symmetric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 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 </a:t>
            </a:r>
            <a:r>
              <a:rPr sz="2400" spc="-25" dirty="0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373380" marR="20955" indent="-361315" algn="just">
              <a:lnSpc>
                <a:spcPct val="150000"/>
              </a:lnSpc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antisymmetric</a:t>
            </a:r>
            <a:r>
              <a:rPr sz="2400" b="1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distinct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a.</a:t>
            </a:r>
            <a:r>
              <a:rPr sz="2400" spc="2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is,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only </a:t>
            </a:r>
            <a:r>
              <a:rPr sz="2400" dirty="0">
                <a:latin typeface="Times New Roman"/>
                <a:cs typeface="Times New Roman"/>
              </a:rPr>
              <a:t>way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same </a:t>
            </a:r>
            <a:r>
              <a:rPr sz="2400" spc="-10" dirty="0">
                <a:latin typeface="Times New Roman"/>
                <a:cs typeface="Times New Roman"/>
              </a:rPr>
              <a:t>element.</a:t>
            </a:r>
            <a:endParaRPr sz="2400">
              <a:latin typeface="Times New Roman"/>
              <a:cs typeface="Times New Roman"/>
            </a:endParaRPr>
          </a:p>
          <a:p>
            <a:pPr marL="373380" marR="5080" indent="-361315" algn="just">
              <a:lnSpc>
                <a:spcPct val="150000"/>
              </a:lnSpc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terms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</a:t>
            </a:r>
            <a:r>
              <a:rPr sz="2400" spc="5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antisymmetric</a:t>
            </a:r>
            <a:r>
              <a:rPr sz="2400" b="1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opposites,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properties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may</a:t>
            </a:r>
            <a:r>
              <a:rPr sz="2400" spc="3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lack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them.</a:t>
            </a:r>
            <a:r>
              <a:rPr sz="2400" spc="335" dirty="0">
                <a:latin typeface="Times New Roman"/>
                <a:cs typeface="Times New Roman"/>
              </a:rPr>
              <a:t> 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73380" marR="22225" algn="just">
              <a:lnSpc>
                <a:spcPct val="15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cannot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antisymmetric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pair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(a,b),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269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Anti-</a:t>
            </a:r>
            <a:r>
              <a:rPr dirty="0"/>
              <a:t>Symmetric</a:t>
            </a:r>
            <a:r>
              <a:rPr spc="40" dirty="0"/>
              <a:t> 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343" y="1176274"/>
            <a:ext cx="9652635" cy="2220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98780" indent="-360680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98780" algn="l"/>
                <a:tab pos="451866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{1,2,3,4}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{(1,2),(2,2),(3,3)}.</a:t>
            </a:r>
            <a:endParaRPr sz="2400">
              <a:latin typeface="Times New Roman"/>
              <a:cs typeface="Times New Roman"/>
            </a:endParaRPr>
          </a:p>
          <a:p>
            <a:pPr marL="49466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67" baseline="-20833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Antisymmetric?</a:t>
            </a:r>
            <a:endParaRPr sz="2400">
              <a:latin typeface="Times New Roman"/>
              <a:cs typeface="Times New Roman"/>
            </a:endParaRPr>
          </a:p>
          <a:p>
            <a:pPr marL="398780" marR="3048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75" dirty="0">
                <a:latin typeface="Times New Roman"/>
                <a:cs typeface="Times New Roman"/>
              </a:rPr>
              <a:t>Yes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27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antisymmetric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a)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5" baseline="-20833" dirty="0">
                <a:latin typeface="Times New Roman"/>
                <a:cs typeface="Times New Roman"/>
              </a:rPr>
              <a:t>fun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6743" y="5017008"/>
            <a:ext cx="9504045" cy="1672589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73380" indent="-360680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{1,2,3,4}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40995" algn="ctr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{(2,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4)}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Antisymmetric?</a:t>
            </a:r>
            <a:endParaRPr sz="2400">
              <a:latin typeface="Times New Roman"/>
              <a:cs typeface="Times New Roman"/>
            </a:endParaRPr>
          </a:p>
          <a:p>
            <a:pPr marL="360680" algn="ctr">
              <a:lnSpc>
                <a:spcPct val="100000"/>
              </a:lnSpc>
              <a:spcBef>
                <a:spcPts val="1440"/>
              </a:spcBef>
              <a:tabLst>
                <a:tab pos="6650990" algn="l"/>
              </a:tabLst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antisymmetric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since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includes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both</a:t>
            </a:r>
            <a:r>
              <a:rPr sz="2200" dirty="0">
                <a:latin typeface="Times New Roman"/>
                <a:cs typeface="Times New Roman"/>
              </a:rPr>
              <a:t>	(2,3)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(3,2),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≠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3.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69158" y="4111499"/>
            <a:ext cx="2971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Times New Roman"/>
                <a:cs typeface="Times New Roman"/>
              </a:rPr>
              <a:t>fun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4938" y="3934714"/>
            <a:ext cx="11734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8060" algn="l"/>
              </a:tabLst>
            </a:pPr>
            <a:r>
              <a:rPr sz="2400" spc="-25" dirty="0">
                <a:latin typeface="Times New Roman"/>
                <a:cs typeface="Times New Roman"/>
              </a:rPr>
              <a:t>MR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050791" y="3493627"/>
          <a:ext cx="1651000" cy="1375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835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1960">
              <a:lnSpc>
                <a:spcPct val="100000"/>
              </a:lnSpc>
              <a:spcBef>
                <a:spcPts val="100"/>
              </a:spcBef>
            </a:pPr>
            <a:r>
              <a:rPr dirty="0"/>
              <a:t>Asymmetric</a:t>
            </a:r>
            <a:r>
              <a:rPr spc="-20" dirty="0"/>
              <a:t> 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643" y="1176274"/>
            <a:ext cx="9678035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41275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411480" algn="l"/>
                <a:tab pos="2147570" algn="l"/>
                <a:tab pos="3475354" algn="l"/>
                <a:tab pos="4650105" algn="l"/>
                <a:tab pos="4998085" algn="l"/>
                <a:tab pos="5447665" algn="l"/>
                <a:tab pos="5726430" algn="l"/>
                <a:tab pos="6209665" algn="l"/>
                <a:tab pos="6557009" algn="l"/>
                <a:tab pos="6904990" algn="l"/>
                <a:tab pos="7774940" algn="l"/>
                <a:tab pos="9441180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Asymmetric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Relation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Relation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called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asymmetric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if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(a,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b)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65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implies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that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(b,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a)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∉</a:t>
            </a:r>
            <a:r>
              <a:rPr sz="2400" spc="35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∀</a:t>
            </a:r>
            <a:r>
              <a:rPr sz="2400" spc="65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a,b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-75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Wingdings"/>
              <a:buChar char="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  <a:buFont typeface="Wingdings"/>
              <a:buChar char=""/>
            </a:pPr>
            <a:endParaRPr sz="2400">
              <a:latin typeface="Times New Roman"/>
              <a:cs typeface="Times New Roman"/>
            </a:endParaRPr>
          </a:p>
          <a:p>
            <a:pPr marL="411480" indent="-360680">
              <a:lnSpc>
                <a:spcPct val="100000"/>
              </a:lnSpc>
              <a:buFont typeface="Wingdings"/>
              <a:buChar char=""/>
              <a:tabLst>
                <a:tab pos="4114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If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3}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then</a:t>
            </a:r>
            <a:endParaRPr sz="2400">
              <a:latin typeface="Times New Roman"/>
              <a:cs typeface="Times New Roman"/>
            </a:endParaRPr>
          </a:p>
          <a:p>
            <a:pPr marL="184912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spc="-3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{(1,2),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(2,3),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(3,1)}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{(1,2),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(2,3),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(3,2)}</a:t>
            </a:r>
            <a:endParaRPr sz="2400">
              <a:latin typeface="Times New Roman"/>
              <a:cs typeface="Times New Roman"/>
            </a:endParaRPr>
          </a:p>
          <a:p>
            <a:pPr marL="184912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spc="89" baseline="-20833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Asymmetric?</a:t>
            </a:r>
            <a:endParaRPr sz="2400">
              <a:latin typeface="Times New Roman"/>
              <a:cs typeface="Times New Roman"/>
            </a:endParaRPr>
          </a:p>
          <a:p>
            <a:pPr marL="50800" marR="4318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spc="42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asymmetric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spc="55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asymmetric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(2,3)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(3,2)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7" baseline="-20833" dirty="0">
                <a:latin typeface="Times New Roman"/>
                <a:cs typeface="Times New Roman"/>
              </a:rPr>
              <a:t>2.</a:t>
            </a:r>
            <a:endParaRPr sz="2400" baseline="-208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755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Transitive</a:t>
            </a:r>
            <a:r>
              <a:rPr spc="-220" dirty="0"/>
              <a:t> 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643" y="1176274"/>
            <a:ext cx="9677400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431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41148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Transitive</a:t>
            </a:r>
            <a:r>
              <a:rPr sz="2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Relation:</a:t>
            </a:r>
            <a:r>
              <a:rPr sz="24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whenever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(a,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b)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65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and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(b,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c)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70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R,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then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(a,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c)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65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for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all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a,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b,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98"/>
                </a:solidFill>
                <a:latin typeface="Cambria Math"/>
                <a:cs typeface="Cambria Math"/>
              </a:rPr>
              <a:t>∈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4114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411480" algn="l"/>
              </a:tabLst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i.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e.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[(a,b)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2400" spc="7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(b,c)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2400" spc="7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R]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→</a:t>
            </a: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(a,c)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2400" spc="6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all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a,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b,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c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∈</a:t>
            </a:r>
            <a:r>
              <a:rPr sz="2400" spc="-6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4114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411480" algn="l"/>
                <a:tab pos="262763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</a:t>
            </a:r>
            <a:r>
              <a:rPr sz="2400" spc="-30" baseline="-20833" dirty="0">
                <a:latin typeface="Times New Roman"/>
                <a:cs typeface="Times New Roman"/>
              </a:rPr>
              <a:t>div</a:t>
            </a:r>
            <a:r>
              <a:rPr sz="2400" baseline="-20833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57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-22" baseline="-20833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transitive?</a:t>
            </a:r>
            <a:endParaRPr sz="2400">
              <a:latin typeface="Times New Roman"/>
              <a:cs typeface="Times New Roman"/>
            </a:endParaRPr>
          </a:p>
          <a:p>
            <a:pPr marL="75374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53745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div</a:t>
            </a:r>
            <a:r>
              <a:rPr sz="2400" spc="24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{(1,1),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(1,2),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(1,3),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(1,4),(2,2),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(2,4),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(3,3),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(4,4)}.</a:t>
            </a:r>
            <a:endParaRPr sz="2400">
              <a:latin typeface="Times New Roman"/>
              <a:cs typeface="Times New Roman"/>
            </a:endParaRPr>
          </a:p>
          <a:p>
            <a:pPr marL="753745" lvl="1" indent="-342265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753745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-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{(1,2),(1,3),(1,4),(2,1),(2,3),(2,4),(3,1),(3,2),(3,4),(4,1),(4,2),(4,3)}</a:t>
            </a:r>
            <a:endParaRPr sz="2400">
              <a:latin typeface="Times New Roman"/>
              <a:cs typeface="Times New Roman"/>
            </a:endParaRPr>
          </a:p>
          <a:p>
            <a:pPr marL="75374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53745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{(1,2),(2,2),(3,3)}.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735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5965" algn="l"/>
                <a:tab pos="4150360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div</a:t>
            </a:r>
            <a:r>
              <a:rPr sz="2400" spc="-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	(1,2),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(2,4)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→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(1,4).</a:t>
            </a:r>
            <a:endParaRPr sz="2400">
              <a:latin typeface="Times New Roman"/>
              <a:cs typeface="Times New Roman"/>
            </a:endParaRPr>
          </a:p>
          <a:p>
            <a:pPr marL="735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5965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0" dirty="0">
                <a:latin typeface="Times New Roman"/>
                <a:cs typeface="Times New Roman"/>
              </a:rPr>
              <a:t> 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(2,1)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baseline="-20833" dirty="0">
                <a:latin typeface="Times New Roman"/>
                <a:cs typeface="Times New Roman"/>
              </a:rPr>
              <a:t>≠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(1,1)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∉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7" baseline="-20833" dirty="0">
                <a:latin typeface="Times New Roman"/>
                <a:cs typeface="Times New Roman"/>
              </a:rPr>
              <a:t>≠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35330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5330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fun</a:t>
            </a:r>
            <a:r>
              <a:rPr sz="2400" spc="-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6635" y="1834896"/>
            <a:ext cx="1819655" cy="136855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950" y="155194"/>
            <a:ext cx="5564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8354" algn="l"/>
              </a:tabLst>
            </a:pPr>
            <a:r>
              <a:rPr spc="-10" dirty="0"/>
              <a:t>Equivalence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310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715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73380" algn="l"/>
                <a:tab pos="2120265" algn="l"/>
                <a:tab pos="3476625" algn="l"/>
                <a:tab pos="3834765" algn="l"/>
                <a:tab pos="4919980" algn="l"/>
                <a:tab pos="5278120" algn="l"/>
                <a:tab pos="5721985" algn="l"/>
                <a:tab pos="7466965" algn="l"/>
                <a:tab pos="8721725" algn="l"/>
                <a:tab pos="9062720" algn="l"/>
                <a:tab pos="9385935" algn="l"/>
              </a:tabLst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Equivalence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Relation: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relation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Equivalence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	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Relation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if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reflexive,</a:t>
            </a:r>
            <a:r>
              <a:rPr sz="2400" spc="-5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symmetric, and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transitive.</a:t>
            </a:r>
            <a:endParaRPr sz="2400">
              <a:latin typeface="Times New Roman"/>
              <a:cs typeface="Times New Roman"/>
            </a:endParaRPr>
          </a:p>
          <a:p>
            <a:pPr marL="373380" marR="8255" indent="-361315">
              <a:lnSpc>
                <a:spcPct val="150000"/>
              </a:lnSpc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</a:t>
            </a:r>
            <a:r>
              <a:rPr sz="2400" spc="6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b</a:t>
            </a:r>
            <a:r>
              <a:rPr sz="2400" spc="4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equivalence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called equivalent.</a:t>
            </a:r>
            <a:endParaRPr sz="2400">
              <a:latin typeface="Times New Roman"/>
              <a:cs typeface="Times New Roman"/>
            </a:endParaRPr>
          </a:p>
          <a:p>
            <a:pPr marL="373380" marR="5080" indent="-361315">
              <a:lnSpc>
                <a:spcPts val="4320"/>
              </a:lnSpc>
              <a:spcBef>
                <a:spcPts val="385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notation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98"/>
                </a:solidFill>
                <a:latin typeface="Times New Roman"/>
                <a:cs typeface="Times New Roman"/>
              </a:rPr>
              <a:t>a</a:t>
            </a:r>
            <a:r>
              <a:rPr sz="2400" b="1" spc="29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∼</a:t>
            </a:r>
            <a:r>
              <a:rPr sz="2400" spc="350" dirty="0">
                <a:solidFill>
                  <a:srgbClr val="252598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252598"/>
                </a:solidFill>
                <a:latin typeface="Times New Roman"/>
                <a:cs typeface="Times New Roman"/>
              </a:rPr>
              <a:t>b</a:t>
            </a:r>
            <a:r>
              <a:rPr sz="2400" b="1" spc="3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98"/>
                </a:solidFill>
                <a:latin typeface="Times New Roman"/>
                <a:cs typeface="Times New Roman"/>
              </a:rPr>
              <a:t>or</a:t>
            </a:r>
            <a:r>
              <a:rPr sz="2400" b="1" spc="254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98"/>
                </a:solidFill>
                <a:latin typeface="Times New Roman"/>
                <a:cs typeface="Times New Roman"/>
              </a:rPr>
              <a:t>"a</a:t>
            </a:r>
            <a:r>
              <a:rPr sz="2400" b="1" spc="30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98"/>
                </a:solidFill>
                <a:latin typeface="Times New Roman"/>
                <a:cs typeface="Times New Roman"/>
              </a:rPr>
              <a:t>≡</a:t>
            </a:r>
            <a:r>
              <a:rPr sz="2400" b="1" spc="3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98"/>
                </a:solidFill>
                <a:latin typeface="Times New Roman"/>
                <a:cs typeface="Times New Roman"/>
              </a:rPr>
              <a:t>b"</a:t>
            </a:r>
            <a:r>
              <a:rPr sz="2400" b="1" spc="30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often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denote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equivalent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particular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equivalence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relation.</a:t>
            </a:r>
            <a:endParaRPr sz="24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spcBef>
                <a:spcPts val="106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(2,1),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(2,3),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(3,2),</a:t>
            </a:r>
            <a:endParaRPr sz="2400">
              <a:latin typeface="Times New Roman"/>
              <a:cs typeface="Times New Roman"/>
            </a:endParaRPr>
          </a:p>
          <a:p>
            <a:pPr marL="373380" marR="6985">
              <a:lnSpc>
                <a:spcPts val="4320"/>
              </a:lnSpc>
              <a:spcBef>
                <a:spcPts val="180"/>
              </a:spcBef>
              <a:tabLst>
                <a:tab pos="1170305" algn="l"/>
                <a:tab pos="2035175" algn="l"/>
                <a:tab pos="2475230" algn="l"/>
                <a:tab pos="2950845" algn="l"/>
                <a:tab pos="3595370" algn="l"/>
                <a:tab pos="4106545" algn="l"/>
                <a:tab pos="4470400" algn="l"/>
                <a:tab pos="4903470" algn="l"/>
                <a:tab pos="5243195" algn="l"/>
                <a:tab pos="5665470" algn="l"/>
                <a:tab pos="7255509" algn="l"/>
                <a:tab pos="8319134" algn="l"/>
                <a:tab pos="9079865" algn="l"/>
                <a:tab pos="9382760" algn="l"/>
              </a:tabLst>
            </a:pPr>
            <a:r>
              <a:rPr sz="2400" spc="-10" dirty="0">
                <a:latin typeface="Times New Roman"/>
                <a:cs typeface="Times New Roman"/>
              </a:rPr>
              <a:t>(1,3),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(3,1)}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	A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{1,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2,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3}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equivalence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relation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since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reflexive,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symmetric, and</a:t>
            </a:r>
            <a:r>
              <a:rPr sz="2400" spc="-10" dirty="0">
                <a:latin typeface="Times New Roman"/>
                <a:cs typeface="Times New Roman"/>
              </a:rPr>
              <a:t> transitive.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4950" y="155194"/>
            <a:ext cx="55645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48354" algn="l"/>
              </a:tabLst>
            </a:pPr>
            <a:r>
              <a:rPr spc="-10" dirty="0"/>
              <a:t>Equivalence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310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numbers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aRb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a−b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integer.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equivalence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relation?</a:t>
            </a:r>
            <a:endParaRPr sz="2400">
              <a:latin typeface="Times New Roman"/>
              <a:cs typeface="Times New Roman"/>
            </a:endParaRPr>
          </a:p>
          <a:p>
            <a:pPr marL="373380" marR="5715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a−a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=0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integer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real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aRa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real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Hence,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 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reflexive.</a:t>
            </a:r>
            <a:endParaRPr sz="2400">
              <a:latin typeface="Times New Roman"/>
              <a:cs typeface="Times New Roman"/>
            </a:endParaRPr>
          </a:p>
          <a:p>
            <a:pPr marL="373380" marR="6985">
              <a:lnSpc>
                <a:spcPts val="4320"/>
              </a:lnSpc>
              <a:spcBef>
                <a:spcPts val="385"/>
              </a:spcBef>
            </a:pPr>
            <a:r>
              <a:rPr sz="2400" dirty="0">
                <a:latin typeface="Times New Roman"/>
                <a:cs typeface="Times New Roman"/>
              </a:rPr>
              <a:t>Now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aRb.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a−b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integer,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b−a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integer. </a:t>
            </a:r>
            <a:r>
              <a:rPr sz="2400" dirty="0">
                <a:latin typeface="Times New Roman"/>
                <a:cs typeface="Times New Roman"/>
              </a:rPr>
              <a:t>Hence,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bRa.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symmetric.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aRb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bRc,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a−b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b–c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integers.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Therefore,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a−c=(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−b)+(b−c)</a:t>
            </a:r>
            <a:endParaRPr sz="2400">
              <a:latin typeface="Times New Roman"/>
              <a:cs typeface="Times New Roman"/>
            </a:endParaRPr>
          </a:p>
          <a:p>
            <a:pPr marL="373380" marR="2947035">
              <a:lnSpc>
                <a:spcPts val="4320"/>
              </a:lnSpc>
              <a:spcBef>
                <a:spcPts val="180"/>
              </a:spcBef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integer.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Hence,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aRc.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Thus,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transitive. Consequently,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equivalence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relation.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772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Equivalence</a:t>
            </a:r>
            <a:r>
              <a:rPr sz="4400" spc="-10" dirty="0"/>
              <a:t> Classes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31341" y="1079119"/>
            <a:ext cx="965200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8780" marR="3175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98780" algn="l"/>
              </a:tabLst>
            </a:pP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equivalence relation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A.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equivalence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class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3987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98780" algn="l"/>
                <a:tab pos="831405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equivalence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 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[a]</a:t>
            </a:r>
            <a:r>
              <a:rPr sz="2400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spc="315" baseline="-20833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i.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e.</a:t>
            </a:r>
            <a:endParaRPr sz="2400">
              <a:latin typeface="Times New Roman"/>
              <a:cs typeface="Times New Roman"/>
            </a:endParaRPr>
          </a:p>
          <a:p>
            <a:pPr marL="3227705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Times New Roman"/>
                <a:cs typeface="Times New Roman"/>
              </a:rPr>
              <a:t>[a]</a:t>
            </a:r>
            <a:r>
              <a:rPr sz="2400" b="1" baseline="-20833" dirty="0">
                <a:latin typeface="Times New Roman"/>
                <a:cs typeface="Times New Roman"/>
              </a:rPr>
              <a:t>R</a:t>
            </a:r>
            <a:r>
              <a:rPr sz="2400" b="1" spc="247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|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(a,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s)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R}.</a:t>
            </a:r>
            <a:endParaRPr sz="2400">
              <a:latin typeface="Times New Roman"/>
              <a:cs typeface="Times New Roman"/>
            </a:endParaRPr>
          </a:p>
          <a:p>
            <a:pPr marL="381000" marR="30480" indent="-342900">
              <a:lnSpc>
                <a:spcPct val="150000"/>
              </a:lnSpc>
              <a:buFont typeface="Wingdings"/>
              <a:buChar char="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consideration,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delete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subscript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[a] 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equivalence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1445"/>
              </a:spcBef>
              <a:buFont typeface="Wingdings"/>
              <a:buChar char="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dirty="0">
                <a:latin typeface="Times New Roman"/>
                <a:cs typeface="Times New Roman"/>
              </a:rPr>
              <a:t>[</a:t>
            </a:r>
            <a:r>
              <a:rPr sz="2400" i="1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]</a:t>
            </a:r>
            <a:r>
              <a:rPr sz="2400" i="1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b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representative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equivalence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representative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this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class. That </a:t>
            </a:r>
            <a:r>
              <a:rPr sz="2400" spc="-25" dirty="0">
                <a:latin typeface="Times New Roman"/>
                <a:cs typeface="Times New Roman"/>
              </a:rPr>
              <a:t>is,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1506" y="5651450"/>
            <a:ext cx="1897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7910" algn="l"/>
                <a:tab pos="1511935" algn="l"/>
              </a:tabLst>
            </a:pPr>
            <a:r>
              <a:rPr sz="2400" spc="-10" dirty="0">
                <a:latin typeface="Times New Roman"/>
                <a:cs typeface="Times New Roman"/>
              </a:rPr>
              <a:t>chosen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6742" y="5468195"/>
            <a:ext cx="7530465" cy="1672589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545"/>
              </a:spcBef>
              <a:tabLst>
                <a:tab pos="1162685" algn="l"/>
                <a:tab pos="1566545" algn="l"/>
                <a:tab pos="2698115" algn="l"/>
                <a:tab pos="3742054" algn="l"/>
                <a:tab pos="4618355" algn="l"/>
                <a:tab pos="5189855" algn="l"/>
                <a:tab pos="6554470" algn="l"/>
              </a:tabLst>
            </a:pPr>
            <a:r>
              <a:rPr sz="2400" spc="-10" dirty="0">
                <a:latin typeface="Times New Roman"/>
                <a:cs typeface="Times New Roman"/>
              </a:rPr>
              <a:t>there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nothing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special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about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particular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element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representative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equivalence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disjoint.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772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Equivalence</a:t>
            </a:r>
            <a:r>
              <a:rPr sz="4400" spc="-10" dirty="0"/>
              <a:t> Classes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18641" y="1145138"/>
            <a:ext cx="967803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1480" marR="43180" indent="-361315">
              <a:lnSpc>
                <a:spcPct val="150000"/>
              </a:lnSpc>
              <a:spcBef>
                <a:spcPts val="95"/>
              </a:spcBef>
              <a:buFont typeface="Wingdings"/>
              <a:buChar char=""/>
              <a:tabLst>
                <a:tab pos="411480" algn="l"/>
                <a:tab pos="2170430" algn="l"/>
                <a:tab pos="2591435" algn="l"/>
                <a:tab pos="3161030" algn="l"/>
                <a:tab pos="3531235" algn="l"/>
                <a:tab pos="3985895" algn="l"/>
                <a:tab pos="4441825" algn="l"/>
                <a:tab pos="6060440" algn="l"/>
                <a:tab pos="7157720" algn="l"/>
                <a:tab pos="7628890" algn="l"/>
                <a:tab pos="7930515" algn="l"/>
                <a:tab pos="8435340" algn="l"/>
                <a:tab pos="889825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THEOREM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1: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Let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equivalence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relation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These </a:t>
            </a:r>
            <a:r>
              <a:rPr sz="2400" dirty="0">
                <a:latin typeface="Times New Roman"/>
                <a:cs typeface="Times New Roman"/>
              </a:rPr>
              <a:t>statements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equivalent:</a:t>
            </a:r>
            <a:endParaRPr sz="2400">
              <a:latin typeface="Times New Roman"/>
              <a:cs typeface="Times New Roman"/>
            </a:endParaRPr>
          </a:p>
          <a:p>
            <a:pPr marL="1758950">
              <a:lnSpc>
                <a:spcPct val="100000"/>
              </a:lnSpc>
              <a:spcBef>
                <a:spcPts val="1440"/>
              </a:spcBef>
              <a:tabLst>
                <a:tab pos="2273935" algn="l"/>
                <a:tab pos="3557270" algn="l"/>
                <a:tab pos="5805805" algn="l"/>
              </a:tabLst>
            </a:pPr>
            <a:r>
              <a:rPr sz="2400" spc="-25" dirty="0">
                <a:latin typeface="Times New Roman"/>
                <a:cs typeface="Times New Roman"/>
              </a:rPr>
              <a:t>(i)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aRb</a:t>
            </a:r>
            <a:r>
              <a:rPr sz="2400" dirty="0">
                <a:latin typeface="Times New Roman"/>
                <a:cs typeface="Times New Roman"/>
              </a:rPr>
              <a:t>	(ii)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[a]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[b]</a:t>
            </a:r>
            <a:r>
              <a:rPr sz="2400" dirty="0">
                <a:latin typeface="Times New Roman"/>
                <a:cs typeface="Times New Roman"/>
              </a:rPr>
              <a:t>	(iii)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[a]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∩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[b]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≠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∅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400">
              <a:latin typeface="Cambria Math"/>
              <a:cs typeface="Cambria Math"/>
            </a:endParaRPr>
          </a:p>
          <a:p>
            <a:pPr marL="411480" indent="-360680">
              <a:lnSpc>
                <a:spcPct val="100000"/>
              </a:lnSpc>
              <a:buFont typeface="Wingdings"/>
              <a:buChar char=""/>
              <a:tabLst>
                <a:tab pos="411480" algn="l"/>
                <a:tab pos="2139950" algn="l"/>
                <a:tab pos="2531745" algn="l"/>
                <a:tab pos="3072765" algn="l"/>
                <a:tab pos="3412490" algn="l"/>
                <a:tab pos="3837940" algn="l"/>
                <a:tab pos="4263390" algn="l"/>
                <a:tab pos="5853430" algn="l"/>
                <a:tab pos="6920230" algn="l"/>
                <a:tab pos="7362190" algn="l"/>
                <a:tab pos="7633334" algn="l"/>
                <a:tab pos="8110220" algn="l"/>
                <a:tab pos="8493125" algn="l"/>
                <a:tab pos="9255125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THEOREM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2: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Let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equivalence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relation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S.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Then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4114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equivalence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Conversely,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partition</a:t>
            </a:r>
            <a:endParaRPr sz="2400">
              <a:latin typeface="Times New Roman"/>
              <a:cs typeface="Times New Roman"/>
            </a:endParaRPr>
          </a:p>
          <a:p>
            <a:pPr marL="411480" marR="43815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{A</a:t>
            </a:r>
            <a:r>
              <a:rPr sz="2400" baseline="-20833" dirty="0">
                <a:latin typeface="Times New Roman"/>
                <a:cs typeface="Times New Roman"/>
              </a:rPr>
              <a:t>i</a:t>
            </a:r>
            <a:r>
              <a:rPr sz="2400" spc="38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}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equivalence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sets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i</a:t>
            </a:r>
            <a:r>
              <a:rPr sz="2400" spc="3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equivalence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classes.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0250" y="155194"/>
            <a:ext cx="4446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2935" algn="l"/>
                <a:tab pos="3620135" algn="l"/>
              </a:tabLst>
            </a:pPr>
            <a:r>
              <a:rPr dirty="0"/>
              <a:t>Partition</a:t>
            </a:r>
            <a:r>
              <a:rPr spc="-175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-60" dirty="0"/>
              <a:t>a</a:t>
            </a:r>
            <a:r>
              <a:rPr dirty="0"/>
              <a:t>	</a:t>
            </a:r>
            <a:r>
              <a:rPr spc="-25" dirty="0"/>
              <a:t>Set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257" y="1219200"/>
            <a:ext cx="9758680" cy="5875020"/>
          </a:xfrm>
          <a:custGeom>
            <a:avLst/>
            <a:gdLst/>
            <a:ahLst/>
            <a:cxnLst/>
            <a:rect l="l" t="t" r="r" b="b"/>
            <a:pathLst>
              <a:path w="9758680" h="5875020">
                <a:moveTo>
                  <a:pt x="0" y="5875020"/>
                </a:moveTo>
                <a:lnTo>
                  <a:pt x="9758172" y="5875020"/>
                </a:lnTo>
                <a:lnTo>
                  <a:pt x="9758172" y="0"/>
                </a:lnTo>
                <a:lnTo>
                  <a:pt x="0" y="0"/>
                </a:lnTo>
                <a:lnTo>
                  <a:pt x="0" y="587502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206" y="1176274"/>
            <a:ext cx="9653270" cy="3866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partition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disjoint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nonempty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subsets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 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union.</a:t>
            </a:r>
            <a:endParaRPr sz="2400">
              <a:latin typeface="Times New Roman"/>
              <a:cs typeface="Times New Roman"/>
            </a:endParaRPr>
          </a:p>
          <a:p>
            <a:pPr marL="381000" marR="31115" indent="-342900">
              <a:lnSpc>
                <a:spcPct val="150000"/>
              </a:lnSpc>
              <a:buFont typeface="Wingdings"/>
              <a:buChar char="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words,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subsets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baseline="-20833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204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(where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index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set) </a:t>
            </a:r>
            <a:r>
              <a:rPr sz="2400" dirty="0">
                <a:latin typeface="Times New Roman"/>
                <a:cs typeface="Times New Roman"/>
              </a:rPr>
              <a:t>forms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partition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if:</a:t>
            </a:r>
            <a:endParaRPr sz="2400">
              <a:latin typeface="Times New Roman"/>
              <a:cs typeface="Times New Roman"/>
            </a:endParaRPr>
          </a:p>
          <a:p>
            <a:pPr marL="577215">
              <a:lnSpc>
                <a:spcPct val="100000"/>
              </a:lnSpc>
              <a:spcBef>
                <a:spcPts val="1440"/>
              </a:spcBef>
              <a:tabLst>
                <a:tab pos="1007110" algn="l"/>
              </a:tabLst>
            </a:pPr>
            <a:r>
              <a:rPr sz="2400" spc="-25" dirty="0">
                <a:latin typeface="Times New Roman"/>
                <a:cs typeface="Times New Roman"/>
              </a:rPr>
              <a:t>A</a:t>
            </a:r>
            <a:r>
              <a:rPr sz="2400" spc="-37" baseline="-20833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≠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∅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I,</a:t>
            </a:r>
            <a:endParaRPr sz="2400">
              <a:latin typeface="Times New Roman"/>
              <a:cs typeface="Times New Roman"/>
            </a:endParaRPr>
          </a:p>
          <a:p>
            <a:pPr marL="577215" marR="6207760">
              <a:lnSpc>
                <a:spcPct val="15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Ai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∩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Aj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∅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≠</a:t>
            </a:r>
            <a:r>
              <a:rPr sz="2400" spc="-25" dirty="0">
                <a:latin typeface="Times New Roman"/>
                <a:cs typeface="Times New Roman"/>
              </a:rPr>
              <a:t> j, And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6709" y="5764393"/>
            <a:ext cx="1236345" cy="73787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459"/>
              </a:spcBef>
            </a:pPr>
            <a:r>
              <a:rPr sz="3600" spc="2670" baseline="12731" dirty="0">
                <a:latin typeface="Cambria Math"/>
                <a:cs typeface="Cambria Math"/>
              </a:rPr>
              <a:t>U</a:t>
            </a:r>
            <a:r>
              <a:rPr sz="3600" spc="-135" baseline="12731" dirty="0">
                <a:latin typeface="Cambria Math"/>
                <a:cs typeface="Cambria Math"/>
              </a:rPr>
              <a:t> </a:t>
            </a:r>
            <a:r>
              <a:rPr sz="3600" baseline="13888" dirty="0">
                <a:latin typeface="Cambria Math"/>
                <a:cs typeface="Cambria Math"/>
              </a:rPr>
              <a:t>A</a:t>
            </a:r>
            <a:r>
              <a:rPr sz="1600" dirty="0">
                <a:latin typeface="Cambria Math"/>
                <a:cs typeface="Cambria Math"/>
              </a:rPr>
              <a:t>i</a:t>
            </a:r>
            <a:r>
              <a:rPr sz="1600" spc="300" dirty="0">
                <a:latin typeface="Cambria Math"/>
                <a:cs typeface="Cambria Math"/>
              </a:rPr>
              <a:t> </a:t>
            </a:r>
            <a:r>
              <a:rPr sz="2400" baseline="-20833" dirty="0">
                <a:latin typeface="Cambria Math"/>
                <a:cs typeface="Cambria Math"/>
              </a:rPr>
              <a:t>=</a:t>
            </a:r>
            <a:r>
              <a:rPr sz="2400" spc="472" baseline="-20833" dirty="0">
                <a:latin typeface="Cambria Math"/>
                <a:cs typeface="Cambria Math"/>
              </a:rPr>
              <a:t> </a:t>
            </a:r>
            <a:r>
              <a:rPr sz="1600" spc="-50" dirty="0">
                <a:latin typeface="Cambria Math"/>
                <a:cs typeface="Cambria Math"/>
              </a:rPr>
              <a:t>S</a:t>
            </a:r>
            <a:endParaRPr sz="16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750" spc="75" dirty="0">
                <a:latin typeface="Cambria Math"/>
                <a:cs typeface="Cambria Math"/>
              </a:rPr>
              <a:t>i</a:t>
            </a:r>
            <a:r>
              <a:rPr sz="1750" spc="-10" dirty="0">
                <a:latin typeface="Cambria Math"/>
                <a:cs typeface="Cambria Math"/>
              </a:rPr>
              <a:t> </a:t>
            </a:r>
            <a:r>
              <a:rPr sz="1750" dirty="0">
                <a:latin typeface="Cambria Math"/>
                <a:cs typeface="Cambria Math"/>
              </a:rPr>
              <a:t>∈</a:t>
            </a:r>
            <a:r>
              <a:rPr sz="1750" spc="-5" dirty="0">
                <a:latin typeface="Cambria Math"/>
                <a:cs typeface="Cambria Math"/>
              </a:rPr>
              <a:t> </a:t>
            </a:r>
            <a:r>
              <a:rPr sz="1750" spc="20" dirty="0">
                <a:latin typeface="Cambria Math"/>
                <a:cs typeface="Cambria Math"/>
              </a:rPr>
              <a:t>I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8384" y="3636264"/>
            <a:ext cx="3902964" cy="2657856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50" dirty="0"/>
              <a:t> </a:t>
            </a:r>
            <a:r>
              <a:rPr sz="4400" dirty="0"/>
              <a:t>on</a:t>
            </a:r>
            <a:r>
              <a:rPr sz="4400" spc="-20" dirty="0"/>
              <a:t> </a:t>
            </a:r>
            <a:r>
              <a:rPr sz="4400" dirty="0"/>
              <a:t>Properties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120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1: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{1,2,3,4}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decide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whether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reflexive,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antisymmetric,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transitive.</a:t>
            </a:r>
            <a:endParaRPr sz="2400">
              <a:latin typeface="Times New Roman"/>
              <a:cs typeface="Times New Roman"/>
            </a:endParaRPr>
          </a:p>
          <a:p>
            <a:pPr marL="551815" indent="-539115">
              <a:lnSpc>
                <a:spcPct val="100000"/>
              </a:lnSpc>
              <a:spcBef>
                <a:spcPts val="1440"/>
              </a:spcBef>
              <a:buAutoNum type="romanLcPeriod"/>
              <a:tabLst>
                <a:tab pos="551815" algn="l"/>
              </a:tabLst>
            </a:pPr>
            <a:r>
              <a:rPr sz="2400" dirty="0">
                <a:latin typeface="Times New Roman"/>
                <a:cs typeface="Times New Roman"/>
              </a:rPr>
              <a:t>{(2,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5" dirty="0">
                <a:latin typeface="Times New Roman"/>
                <a:cs typeface="Times New Roman"/>
              </a:rPr>
              <a:t> 4)}</a:t>
            </a:r>
            <a:endParaRPr sz="2400">
              <a:latin typeface="Times New Roman"/>
              <a:cs typeface="Times New Roman"/>
            </a:endParaRPr>
          </a:p>
          <a:p>
            <a:pPr marL="551815" indent="-539115">
              <a:lnSpc>
                <a:spcPct val="100000"/>
              </a:lnSpc>
              <a:spcBef>
                <a:spcPts val="1440"/>
              </a:spcBef>
              <a:buAutoNum type="romanLcPeriod"/>
              <a:tabLst>
                <a:tab pos="551815" algn="l"/>
              </a:tabLst>
            </a:pP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25" dirty="0">
                <a:latin typeface="Times New Roman"/>
                <a:cs typeface="Times New Roman"/>
              </a:rPr>
              <a:t> 4)}</a:t>
            </a:r>
            <a:endParaRPr sz="2400">
              <a:latin typeface="Times New Roman"/>
              <a:cs typeface="Times New Roman"/>
            </a:endParaRPr>
          </a:p>
          <a:p>
            <a:pPr marL="551815" indent="-539115">
              <a:lnSpc>
                <a:spcPct val="100000"/>
              </a:lnSpc>
              <a:spcBef>
                <a:spcPts val="1440"/>
              </a:spcBef>
              <a:buAutoNum type="romanLcPeriod"/>
              <a:tabLst>
                <a:tab pos="551815" algn="l"/>
              </a:tabLst>
            </a:pPr>
            <a:r>
              <a:rPr sz="2400" dirty="0">
                <a:latin typeface="Times New Roman"/>
                <a:cs typeface="Times New Roman"/>
              </a:rPr>
              <a:t>{(2,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2)}</a:t>
            </a:r>
            <a:endParaRPr sz="2400">
              <a:latin typeface="Times New Roman"/>
              <a:cs typeface="Times New Roman"/>
            </a:endParaRPr>
          </a:p>
          <a:p>
            <a:pPr marL="551815" indent="-539115">
              <a:lnSpc>
                <a:spcPct val="100000"/>
              </a:lnSpc>
              <a:spcBef>
                <a:spcPts val="1445"/>
              </a:spcBef>
              <a:buAutoNum type="romanLcPeriod"/>
              <a:tabLst>
                <a:tab pos="551815" algn="l"/>
              </a:tabLst>
            </a:pP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4)}</a:t>
            </a:r>
            <a:endParaRPr sz="2400">
              <a:latin typeface="Times New Roman"/>
              <a:cs typeface="Times New Roman"/>
            </a:endParaRPr>
          </a:p>
          <a:p>
            <a:pPr marL="551815" indent="-539115">
              <a:lnSpc>
                <a:spcPct val="100000"/>
              </a:lnSpc>
              <a:spcBef>
                <a:spcPts val="1440"/>
              </a:spcBef>
              <a:buAutoNum type="romanLcPeriod"/>
              <a:tabLst>
                <a:tab pos="551815" algn="l"/>
              </a:tabLst>
            </a:pP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4)}</a:t>
            </a:r>
            <a:endParaRPr sz="2400">
              <a:latin typeface="Times New Roman"/>
              <a:cs typeface="Times New Roman"/>
            </a:endParaRPr>
          </a:p>
          <a:p>
            <a:pPr marL="551815" indent="-539115">
              <a:lnSpc>
                <a:spcPct val="100000"/>
              </a:lnSpc>
              <a:spcBef>
                <a:spcPts val="1440"/>
              </a:spcBef>
              <a:buAutoNum type="romanLcPeriod"/>
              <a:tabLst>
                <a:tab pos="551815" algn="l"/>
              </a:tabLst>
            </a:pP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5" dirty="0">
                <a:latin typeface="Times New Roman"/>
                <a:cs typeface="Times New Roman"/>
              </a:rPr>
              <a:t> 4)}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917" y="155194"/>
            <a:ext cx="4552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7670" algn="l"/>
                <a:tab pos="2338070" algn="l"/>
              </a:tabLst>
            </a:pPr>
            <a:r>
              <a:rPr spc="-10" dirty="0"/>
              <a:t>Types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243" y="1162038"/>
            <a:ext cx="9690735" cy="590613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418465" indent="-342265">
              <a:lnSpc>
                <a:spcPct val="100000"/>
              </a:lnSpc>
              <a:spcBef>
                <a:spcPts val="1650"/>
              </a:spcBef>
              <a:buFont typeface="Wingdings"/>
              <a:buChar char=""/>
              <a:tabLst>
                <a:tab pos="4184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Empty Relation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 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empty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∅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795020" lvl="1" indent="-342900">
              <a:lnSpc>
                <a:spcPct val="100000"/>
              </a:lnSpc>
              <a:spcBef>
                <a:spcPts val="1300"/>
              </a:spcBef>
              <a:buFont typeface="Wingdings"/>
              <a:buChar char=""/>
              <a:tabLst>
                <a:tab pos="795020" algn="l"/>
              </a:tabLst>
            </a:pPr>
            <a:r>
              <a:rPr sz="2000" dirty="0">
                <a:latin typeface="Times New Roman"/>
                <a:cs typeface="Times New Roman"/>
              </a:rPr>
              <a:t>Example: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{1,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3}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then,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</a:t>
            </a:r>
            <a:r>
              <a:rPr sz="2000" spc="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void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relations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{x,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y}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where,</a:t>
            </a:r>
            <a:endParaRPr sz="2000">
              <a:latin typeface="Times New Roman"/>
              <a:cs typeface="Times New Roman"/>
            </a:endParaRPr>
          </a:p>
          <a:p>
            <a:pPr marL="79502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|x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y|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8.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 Math"/>
                <a:cs typeface="Cambria Math"/>
              </a:rPr>
              <a:t>∅</a:t>
            </a:r>
            <a:r>
              <a:rPr sz="2000" spc="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⊆</a:t>
            </a:r>
            <a:r>
              <a:rPr sz="2000" spc="-60" dirty="0">
                <a:latin typeface="Cambria Math"/>
                <a:cs typeface="Cambria Math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×</a:t>
            </a:r>
            <a:r>
              <a:rPr sz="2000" spc="-155" dirty="0">
                <a:latin typeface="Microsoft Sans Serif"/>
                <a:cs typeface="Microsoft Sans Serif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000">
              <a:latin typeface="Times New Roman"/>
              <a:cs typeface="Times New Roman"/>
            </a:endParaRPr>
          </a:p>
          <a:p>
            <a:pPr marL="418465" indent="-342265">
              <a:lnSpc>
                <a:spcPct val="100000"/>
              </a:lnSpc>
              <a:buFont typeface="Wingdings"/>
              <a:buChar char=""/>
              <a:tabLst>
                <a:tab pos="4184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Full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Relation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×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795020" lvl="1" indent="-358140">
              <a:lnSpc>
                <a:spcPct val="100000"/>
              </a:lnSpc>
              <a:spcBef>
                <a:spcPts val="1300"/>
              </a:spcBef>
              <a:buFont typeface="Wingdings"/>
              <a:buChar char=""/>
              <a:tabLst>
                <a:tab pos="795020" algn="l"/>
              </a:tabLst>
            </a:pPr>
            <a:r>
              <a:rPr sz="2000" dirty="0">
                <a:latin typeface="Times New Roman"/>
                <a:cs typeface="Times New Roman"/>
              </a:rPr>
              <a:t>Example: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A={a,b,c}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B={1,2,3}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4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R={(a,1),(b,2),(c,3)}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40"/>
              </a:spcBef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418465" indent="-342265">
              <a:lnSpc>
                <a:spcPct val="100000"/>
              </a:lnSpc>
              <a:buFont typeface="Wingdings"/>
              <a:buChar char=""/>
              <a:tabLst>
                <a:tab pos="4184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Identity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Relation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{(x,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A}</a:t>
            </a:r>
            <a:endParaRPr sz="2400">
              <a:latin typeface="Times New Roman"/>
              <a:cs typeface="Times New Roman"/>
            </a:endParaRPr>
          </a:p>
          <a:p>
            <a:pPr marL="789305" lvl="1" indent="-342900">
              <a:lnSpc>
                <a:spcPct val="100000"/>
              </a:lnSpc>
              <a:spcBef>
                <a:spcPts val="1300"/>
              </a:spcBef>
              <a:buFont typeface="Wingdings"/>
              <a:buChar char=""/>
              <a:tabLst>
                <a:tab pos="789305" algn="l"/>
              </a:tabLst>
            </a:pPr>
            <a:r>
              <a:rPr sz="2000" dirty="0">
                <a:latin typeface="Times New Roman"/>
                <a:cs typeface="Times New Roman"/>
              </a:rPr>
              <a:t>Example: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A={1,2,3}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1950" spc="-15" baseline="-21367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={(1,1),(2,2),(3,3)}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45"/>
              </a:spcBef>
              <a:buFont typeface="Wingdings"/>
              <a:buChar char=""/>
            </a:pPr>
            <a:endParaRPr sz="2000">
              <a:latin typeface="Times New Roman"/>
              <a:cs typeface="Times New Roman"/>
            </a:endParaRPr>
          </a:p>
          <a:p>
            <a:pPr marL="418465" indent="-342265">
              <a:lnSpc>
                <a:spcPct val="100000"/>
              </a:lnSpc>
              <a:buFont typeface="Wingdings"/>
              <a:buChar char=""/>
              <a:tabLst>
                <a:tab pos="4184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said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Universe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Relation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R=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×</a:t>
            </a:r>
            <a:r>
              <a:rPr sz="2400" spc="-180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795020" lvl="1" indent="-342900">
              <a:lnSpc>
                <a:spcPct val="100000"/>
              </a:lnSpc>
              <a:spcBef>
                <a:spcPts val="1300"/>
              </a:spcBef>
              <a:buFont typeface="Wingdings"/>
              <a:buChar char=""/>
              <a:tabLst>
                <a:tab pos="795020" algn="l"/>
              </a:tabLst>
            </a:pPr>
            <a:r>
              <a:rPr sz="2000" spc="-10" dirty="0">
                <a:latin typeface="Times New Roman"/>
                <a:cs typeface="Times New Roman"/>
              </a:rPr>
              <a:t>Example: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A={a,b,c}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  R </a:t>
            </a:r>
            <a:r>
              <a:rPr sz="2000" spc="-10" dirty="0">
                <a:latin typeface="Times New Roman"/>
                <a:cs typeface="Times New Roman"/>
              </a:rPr>
              <a:t>=A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×</a:t>
            </a:r>
            <a:r>
              <a:rPr sz="2000" spc="-14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A={(a,a),(a,b),(a,c),(b,a),(b,b),(b,c),(c,a),(c,b),(c,c)}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50" dirty="0"/>
              <a:t> </a:t>
            </a:r>
            <a:r>
              <a:rPr sz="4400" dirty="0"/>
              <a:t>on</a:t>
            </a:r>
            <a:r>
              <a:rPr sz="4400" spc="-20" dirty="0"/>
              <a:t> </a:t>
            </a:r>
            <a:r>
              <a:rPr sz="4400" dirty="0"/>
              <a:t>Properties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2470" cy="55130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47650" indent="-234950" algn="just">
              <a:lnSpc>
                <a:spcPct val="100000"/>
              </a:lnSpc>
              <a:spcBef>
                <a:spcPts val="1540"/>
              </a:spcBef>
              <a:buAutoNum type="romanLcPeriod"/>
              <a:tabLst>
                <a:tab pos="247650" algn="l"/>
              </a:tabLst>
            </a:pPr>
            <a:r>
              <a:rPr sz="2400" b="1" dirty="0">
                <a:latin typeface="Times New Roman"/>
                <a:cs typeface="Times New Roman"/>
              </a:rPr>
              <a:t>{(2,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2),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(2,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3),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(2,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4),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(3,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2),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(3,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3),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(3,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4)}</a:t>
            </a:r>
            <a:endParaRPr sz="2400" dirty="0">
              <a:latin typeface="Times New Roman"/>
              <a:cs typeface="Times New Roman"/>
            </a:endParaRPr>
          </a:p>
          <a:p>
            <a:pPr marL="354965" lvl="1" indent="-342265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reflexive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4).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lvl="1" indent="-342900" algn="just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symmetric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2).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have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3).</a:t>
            </a:r>
            <a:endParaRPr sz="2400" dirty="0">
              <a:latin typeface="Times New Roman"/>
              <a:cs typeface="Times New Roman"/>
            </a:endParaRPr>
          </a:p>
          <a:p>
            <a:pPr marL="354965" lvl="1" indent="-342265" algn="just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antisymmetric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(3,2)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≠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3.</a:t>
            </a:r>
            <a:endParaRPr sz="2400" dirty="0">
              <a:latin typeface="Times New Roman"/>
              <a:cs typeface="Times New Roman"/>
            </a:endParaRPr>
          </a:p>
          <a:p>
            <a:pPr marL="354965" marR="5080" lvl="1" indent="-342900" algn="just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 is</a:t>
            </a:r>
            <a:r>
              <a:rPr sz="24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Transitive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We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ignore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never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appears.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 (a,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b)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relation,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inspection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must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either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3.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c)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c)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≠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1;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thus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c)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whenever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(b,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c)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are.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proves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transitive.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50" dirty="0"/>
              <a:t> </a:t>
            </a:r>
            <a:r>
              <a:rPr sz="4400" dirty="0"/>
              <a:t>on</a:t>
            </a:r>
            <a:r>
              <a:rPr sz="4400" spc="-20" dirty="0"/>
              <a:t> </a:t>
            </a:r>
            <a:r>
              <a:rPr sz="4400" dirty="0"/>
              <a:t>Properties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562465" cy="60617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30835" indent="-318135">
              <a:lnSpc>
                <a:spcPct val="100000"/>
              </a:lnSpc>
              <a:spcBef>
                <a:spcPts val="1540"/>
              </a:spcBef>
              <a:buAutoNum type="romanLcPeriod" startAt="2"/>
              <a:tabLst>
                <a:tab pos="330835" algn="l"/>
              </a:tabLst>
            </a:pPr>
            <a:r>
              <a:rPr sz="2400" b="1" dirty="0">
                <a:latin typeface="Times New Roman"/>
                <a:cs typeface="Times New Roman"/>
              </a:rPr>
              <a:t>{(1,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1),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(1,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2),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(2,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1),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(2,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2),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(3,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3),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(4,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4)}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Reflexive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 a)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 </a:t>
            </a:r>
            <a:r>
              <a:rPr sz="2400" spc="-25" dirty="0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Symmetric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 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antisymmetric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  <a:tab pos="633349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Transitive</a:t>
            </a:r>
            <a:r>
              <a:rPr sz="24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(2,1)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also</a:t>
            </a:r>
            <a:r>
              <a:rPr sz="2400" dirty="0">
                <a:latin typeface="Times New Roman"/>
                <a:cs typeface="Times New Roman"/>
              </a:rPr>
              <a:t>	(1,1)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2400">
              <a:latin typeface="Times New Roman"/>
              <a:cs typeface="Times New Roman"/>
            </a:endParaRPr>
          </a:p>
          <a:p>
            <a:pPr marL="415925" indent="-403225">
              <a:lnSpc>
                <a:spcPct val="100000"/>
              </a:lnSpc>
              <a:buAutoNum type="romanLcPeriod" startAt="3"/>
              <a:tabLst>
                <a:tab pos="415925" algn="l"/>
              </a:tabLst>
            </a:pPr>
            <a:r>
              <a:rPr sz="2400" b="1" dirty="0">
                <a:latin typeface="Times New Roman"/>
                <a:cs typeface="Times New Roman"/>
              </a:rPr>
              <a:t>{(2,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4),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(4,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2)}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Irreflexive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  <a:tab pos="594614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Symmetric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have</a:t>
            </a:r>
            <a:r>
              <a:rPr sz="2400" dirty="0">
                <a:latin typeface="Times New Roman"/>
                <a:cs typeface="Times New Roman"/>
              </a:rPr>
              <a:t>	(b,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a).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antisymmetric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transitive,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although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(2,4)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(4,2)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(2,2)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not.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50" dirty="0"/>
              <a:t> </a:t>
            </a:r>
            <a:r>
              <a:rPr sz="4400" dirty="0"/>
              <a:t>on</a:t>
            </a:r>
            <a:r>
              <a:rPr sz="4400" spc="-20" dirty="0"/>
              <a:t> </a:t>
            </a:r>
            <a:r>
              <a:rPr sz="4400" dirty="0"/>
              <a:t>Properties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spc="-10" dirty="0"/>
              <a:t>Relation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2470" cy="606171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2905" indent="-370205">
              <a:lnSpc>
                <a:spcPct val="100000"/>
              </a:lnSpc>
              <a:spcBef>
                <a:spcPts val="1540"/>
              </a:spcBef>
              <a:buAutoNum type="romanLcPeriod" startAt="4"/>
              <a:tabLst>
                <a:tab pos="382905" algn="l"/>
              </a:tabLst>
            </a:pPr>
            <a:r>
              <a:rPr sz="2400" b="1" dirty="0">
                <a:latin typeface="Times New Roman"/>
                <a:cs typeface="Times New Roman"/>
              </a:rPr>
              <a:t>{(1,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2),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(2,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3),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(3,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4)}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Irreflexive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symmetric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(4,3).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Antisymmetric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 do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transitive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(1,3)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3).</a:t>
            </a:r>
            <a:endParaRPr sz="240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spcBef>
                <a:spcPts val="1445"/>
              </a:spcBef>
              <a:buAutoNum type="romanLcPeriod" startAt="5"/>
              <a:tabLst>
                <a:tab pos="300355" algn="l"/>
              </a:tabLst>
            </a:pPr>
            <a:r>
              <a:rPr sz="2400" b="1" dirty="0">
                <a:latin typeface="Times New Roman"/>
                <a:cs typeface="Times New Roman"/>
              </a:rPr>
              <a:t>{(1,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1),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(2,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2),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(3,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3),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(4,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4)}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Reflexive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every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Symmetric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 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≠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Antisymmetric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≠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355600" marR="5080" lvl="1" indent="-342900">
              <a:lnSpc>
                <a:spcPct val="150000"/>
              </a:lnSpc>
              <a:buFont typeface="Wingdings"/>
              <a:buChar char=""/>
              <a:tabLst>
                <a:tab pos="35560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400" spc="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trivially</a:t>
            </a:r>
            <a:r>
              <a:rPr sz="24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transitive,</a:t>
            </a:r>
            <a:r>
              <a:rPr sz="2400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hypothesis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8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/\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b, </a:t>
            </a:r>
            <a:r>
              <a:rPr sz="2400" dirty="0">
                <a:latin typeface="Times New Roman"/>
                <a:cs typeface="Times New Roman"/>
              </a:rPr>
              <a:t>c)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50" dirty="0"/>
              <a:t> </a:t>
            </a:r>
            <a:r>
              <a:rPr sz="4400" dirty="0"/>
              <a:t>on</a:t>
            </a:r>
            <a:r>
              <a:rPr sz="4400" spc="-20" dirty="0"/>
              <a:t> </a:t>
            </a:r>
            <a:r>
              <a:rPr sz="4400" dirty="0"/>
              <a:t>Properties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2470" cy="33178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00050" indent="-387350">
              <a:lnSpc>
                <a:spcPct val="100000"/>
              </a:lnSpc>
              <a:spcBef>
                <a:spcPts val="1540"/>
              </a:spcBef>
              <a:buAutoNum type="romanLcPeriod" startAt="6"/>
              <a:tabLst>
                <a:tab pos="400050" algn="l"/>
              </a:tabLst>
            </a:pPr>
            <a:r>
              <a:rPr sz="2400" b="1" dirty="0">
                <a:latin typeface="Times New Roman"/>
                <a:cs typeface="Times New Roman"/>
              </a:rPr>
              <a:t>{(1,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3),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(1,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4),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(2,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3),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(2,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4),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(3,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1),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(3,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4)}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Irreflexive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4.</a:t>
            </a:r>
            <a:endParaRPr sz="2400">
              <a:latin typeface="Times New Roman"/>
              <a:cs typeface="Times New Roman"/>
            </a:endParaRPr>
          </a:p>
          <a:p>
            <a:pPr marL="354965" marR="5080" lvl="1" indent="-342900">
              <a:lnSpc>
                <a:spcPct val="150000"/>
              </a:lnSpc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symmetric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(4,1),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(3,2),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(4,2),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(4,3).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antisymmetric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(1,3)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(3,1).</a:t>
            </a:r>
            <a:endParaRPr sz="2400">
              <a:latin typeface="Times New Roman"/>
              <a:cs typeface="Times New Roman"/>
            </a:endParaRPr>
          </a:p>
          <a:p>
            <a:pPr marL="354965" lvl="1" indent="-342265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transitive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(2,1)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(2,3)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(3,1).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50" dirty="0"/>
              <a:t> </a:t>
            </a:r>
            <a:r>
              <a:rPr sz="4400" dirty="0"/>
              <a:t>on</a:t>
            </a:r>
            <a:r>
              <a:rPr sz="4400" spc="-20" dirty="0"/>
              <a:t> </a:t>
            </a:r>
            <a:r>
              <a:rPr sz="4400" dirty="0"/>
              <a:t>Properties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6743" y="1243330"/>
            <a:ext cx="9602470" cy="311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Times New Roman"/>
                <a:cs typeface="Times New Roman"/>
              </a:rPr>
              <a:t>Example</a:t>
            </a:r>
            <a:r>
              <a:rPr sz="2200" b="1" spc="26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2:</a:t>
            </a:r>
            <a:r>
              <a:rPr sz="2200" b="1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Consider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following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relations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{1,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2,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3,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4},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decide</a:t>
            </a:r>
            <a:r>
              <a:rPr sz="2200" spc="2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whether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reflexive,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symmetric,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antisymmetric,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transitive.</a:t>
            </a:r>
            <a:endParaRPr sz="22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710"/>
              </a:spcBef>
              <a:buAutoNum type="romanLcPeriod"/>
              <a:tabLst>
                <a:tab pos="527685" algn="l"/>
              </a:tabLst>
            </a:pPr>
            <a:r>
              <a:rPr sz="1800" dirty="0">
                <a:latin typeface="Times New Roman"/>
                <a:cs typeface="Times New Roman"/>
              </a:rPr>
              <a:t>R1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{(1,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(3,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4),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(4,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(4,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4)},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085"/>
              </a:spcBef>
              <a:buAutoNum type="romanLcPeriod"/>
              <a:tabLst>
                <a:tab pos="527685" algn="l"/>
              </a:tabLst>
            </a:pPr>
            <a:r>
              <a:rPr sz="1800" dirty="0">
                <a:latin typeface="Times New Roman"/>
                <a:cs typeface="Times New Roman"/>
              </a:rPr>
              <a:t>R2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{(1,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1)},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080"/>
              </a:spcBef>
              <a:buAutoNum type="romanLcPeriod"/>
              <a:tabLst>
                <a:tab pos="527685" algn="l"/>
              </a:tabLst>
            </a:pPr>
            <a:r>
              <a:rPr sz="1800" dirty="0">
                <a:latin typeface="Times New Roman"/>
                <a:cs typeface="Times New Roman"/>
              </a:rPr>
              <a:t>R3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{(1,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(3,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(4,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(4,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4)},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080"/>
              </a:spcBef>
              <a:buAutoNum type="romanLcPeriod"/>
              <a:tabLst>
                <a:tab pos="527685" algn="l"/>
              </a:tabLst>
            </a:pPr>
            <a:r>
              <a:rPr sz="1800" dirty="0">
                <a:latin typeface="Times New Roman"/>
                <a:cs typeface="Times New Roman"/>
              </a:rPr>
              <a:t>R4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{(2,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(3,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(3,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(4,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(4,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(4,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3)},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080"/>
              </a:spcBef>
              <a:buAutoNum type="romanLcPeriod"/>
              <a:tabLst>
                <a:tab pos="527685" algn="l"/>
              </a:tabLst>
            </a:pPr>
            <a:r>
              <a:rPr sz="1800" dirty="0">
                <a:latin typeface="Times New Roman"/>
                <a:cs typeface="Times New Roman"/>
              </a:rPr>
              <a:t>R5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{(1,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1),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(1,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(3,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(3,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4),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(4,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4)},</a:t>
            </a:r>
            <a:endParaRPr sz="1800">
              <a:latin typeface="Times New Roman"/>
              <a:cs typeface="Times New Roman"/>
            </a:endParaRPr>
          </a:p>
          <a:p>
            <a:pPr marL="527685" indent="-514984">
              <a:lnSpc>
                <a:spcPct val="100000"/>
              </a:lnSpc>
              <a:spcBef>
                <a:spcPts val="1080"/>
              </a:spcBef>
              <a:buAutoNum type="romanLcPeriod"/>
              <a:tabLst>
                <a:tab pos="527685" algn="l"/>
              </a:tabLst>
            </a:pPr>
            <a:r>
              <a:rPr sz="1800" dirty="0">
                <a:latin typeface="Times New Roman"/>
                <a:cs typeface="Times New Roman"/>
              </a:rPr>
              <a:t>R6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=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{(3, </a:t>
            </a:r>
            <a:r>
              <a:rPr sz="1800" spc="-20" dirty="0">
                <a:latin typeface="Times New Roman"/>
                <a:cs typeface="Times New Roman"/>
              </a:rPr>
              <a:t>4)}.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25450" y="4454271"/>
          <a:ext cx="8931909" cy="2896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2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7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7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Relation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Reflexive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Symmetric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Antisymmetric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Asymmetric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Transitive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R1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R2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R3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R4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R5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R6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68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ts val="168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8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19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50" dirty="0"/>
              <a:t> </a:t>
            </a:r>
            <a:r>
              <a:rPr sz="4400" dirty="0"/>
              <a:t>on</a:t>
            </a:r>
            <a:r>
              <a:rPr sz="4400" spc="-20" dirty="0"/>
              <a:t> </a:t>
            </a:r>
            <a:r>
              <a:rPr sz="4400" dirty="0"/>
              <a:t>Properties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05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latin typeface="Times New Roman"/>
                <a:cs typeface="Times New Roman"/>
              </a:rPr>
              <a:t>Identify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reflexive,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symmetric,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antisymmetric,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229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properties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digraph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representation.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18176" y="2370074"/>
            <a:ext cx="2022475" cy="2148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800" b="1" spc="-10" dirty="0">
                <a:latin typeface="Times New Roman"/>
                <a:cs typeface="Times New Roman"/>
              </a:rPr>
              <a:t>For</a:t>
            </a:r>
            <a:r>
              <a:rPr sz="1800" b="1" spc="-13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A: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Reflexive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spc="-10" dirty="0">
                <a:latin typeface="Times New Roman"/>
                <a:cs typeface="Times New Roman"/>
              </a:rPr>
              <a:t>Symmetric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spc="-10" dirty="0">
                <a:latin typeface="Times New Roman"/>
                <a:cs typeface="Times New Roman"/>
              </a:rPr>
              <a:t>Antisymmetric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5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spc="-10" dirty="0">
                <a:latin typeface="Times New Roman"/>
                <a:cs typeface="Times New Roman"/>
              </a:rPr>
              <a:t>Transitive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64501" y="2352675"/>
            <a:ext cx="2371725" cy="2149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B: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spc="-10" dirty="0">
                <a:latin typeface="Times New Roman"/>
                <a:cs typeface="Times New Roman"/>
              </a:rPr>
              <a:t>Irreflexive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Symmetric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Antisymmetric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Transitive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64501" y="4864100"/>
            <a:ext cx="2371725" cy="214884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D: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5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spc="-10" dirty="0">
                <a:latin typeface="Times New Roman"/>
                <a:cs typeface="Times New Roman"/>
              </a:rPr>
              <a:t>Ireflexive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Symmetric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spc="-10" dirty="0">
                <a:latin typeface="Times New Roman"/>
                <a:cs typeface="Times New Roman"/>
              </a:rPr>
              <a:t>Antisymmetric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spc="-10" dirty="0">
                <a:latin typeface="Times New Roman"/>
                <a:cs typeface="Times New Roman"/>
              </a:rPr>
              <a:t>Transitive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1925" y="4908550"/>
            <a:ext cx="2022475" cy="21494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latin typeface="Times New Roman"/>
                <a:cs typeface="Times New Roman"/>
              </a:rPr>
              <a:t>For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C: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5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spc="-10" dirty="0">
                <a:latin typeface="Times New Roman"/>
                <a:cs typeface="Times New Roman"/>
              </a:rPr>
              <a:t>Irreflexive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Symmetric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spc="-10" dirty="0">
                <a:latin typeface="Times New Roman"/>
                <a:cs typeface="Times New Roman"/>
              </a:rPr>
              <a:t>Antisymmetric</a:t>
            </a:r>
            <a:endParaRPr sz="1800">
              <a:latin typeface="Times New Roman"/>
              <a:cs typeface="Times New Roman"/>
            </a:endParaRPr>
          </a:p>
          <a:p>
            <a:pPr marL="453390" indent="-361315">
              <a:lnSpc>
                <a:spcPct val="100000"/>
              </a:lnSpc>
              <a:spcBef>
                <a:spcPts val="1080"/>
              </a:spcBef>
              <a:buFont typeface="Wingdings"/>
              <a:buChar char=""/>
              <a:tabLst>
                <a:tab pos="453390" algn="l"/>
              </a:tabLst>
            </a:pP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Transitive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12" y="2453640"/>
            <a:ext cx="4547616" cy="4684776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50" dirty="0"/>
              <a:t> </a:t>
            </a:r>
            <a:r>
              <a:rPr sz="4400" dirty="0"/>
              <a:t>on</a:t>
            </a:r>
            <a:r>
              <a:rPr sz="4400" spc="-20" dirty="0"/>
              <a:t> </a:t>
            </a:r>
            <a:r>
              <a:rPr sz="4400" dirty="0"/>
              <a:t>Properties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36926" y="1176274"/>
            <a:ext cx="9658350" cy="594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marR="1907539" indent="-36068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1327785" algn="l"/>
                <a:tab pos="393382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A= {1,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4, 5,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6}. 	</a:t>
            </a:r>
            <a:r>
              <a:rPr sz="2400" dirty="0">
                <a:latin typeface="Times New Roman"/>
                <a:cs typeface="Times New Roman"/>
              </a:rPr>
              <a:t>R=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{(i,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j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2}.</a:t>
            </a:r>
            <a:r>
              <a:rPr sz="2400" dirty="0">
                <a:latin typeface="Times New Roman"/>
                <a:cs typeface="Times New Roman"/>
              </a:rPr>
              <a:t>	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 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Equivalences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Relation?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R={(1,3),(3,1),(2,4),(4,2),(3,5),(5,3),(4,6),(6,4)}</a:t>
            </a:r>
            <a:endParaRPr sz="2400">
              <a:latin typeface="Times New Roman"/>
              <a:cs typeface="Times New Roman"/>
            </a:endParaRPr>
          </a:p>
          <a:p>
            <a:pPr marL="735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5965" algn="l"/>
              </a:tabLst>
            </a:pP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Reflexive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(2,2)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  <a:p>
            <a:pPr marL="73596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5965" algn="l"/>
              </a:tabLst>
            </a:pP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Relation.</a:t>
            </a:r>
            <a:endParaRPr sz="2400">
              <a:latin typeface="Times New Roman"/>
              <a:cs typeface="Times New Roman"/>
            </a:endParaRPr>
          </a:p>
          <a:p>
            <a:pPr marL="735965" lvl="1" indent="-342265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735965" algn="l"/>
              </a:tabLst>
            </a:pPr>
            <a:r>
              <a:rPr sz="2400" dirty="0">
                <a:latin typeface="Times New Roman"/>
                <a:cs typeface="Times New Roman"/>
              </a:rPr>
              <a:t>Therefore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Equivalences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Font typeface="Wingdings"/>
              <a:buChar char=""/>
            </a:pPr>
            <a:endParaRPr sz="2400">
              <a:latin typeface="Times New Roman"/>
              <a:cs typeface="Times New Roman"/>
            </a:endParaRPr>
          </a:p>
          <a:p>
            <a:pPr marL="393065" marR="43180" indent="-342900">
              <a:lnSpc>
                <a:spcPct val="100000"/>
              </a:lnSpc>
              <a:buFont typeface="Wingdings"/>
              <a:buChar char=""/>
              <a:tabLst>
                <a:tab pos="393065" algn="l"/>
                <a:tab pos="1680845" algn="l"/>
                <a:tab pos="2068195" algn="l"/>
                <a:tab pos="3235960" algn="l"/>
                <a:tab pos="3827145" algn="l"/>
                <a:tab pos="4333240" algn="l"/>
                <a:tab pos="5396865" algn="l"/>
                <a:tab pos="5735320" algn="l"/>
                <a:tab pos="6176010" algn="l"/>
                <a:tab pos="6444615" algn="l"/>
                <a:tab pos="6918325" algn="l"/>
                <a:tab pos="7256780" algn="l"/>
                <a:tab pos="8796020" algn="l"/>
                <a:tab pos="923544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Example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25" dirty="0">
                <a:latin typeface="Times New Roman"/>
                <a:cs typeface="Times New Roman"/>
              </a:rPr>
              <a:t>4: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Suppose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that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relation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represented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by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matrix.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reflexive,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symmetric, and/or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antisymmetric?</a:t>
            </a:r>
            <a:endParaRPr sz="2400">
              <a:latin typeface="Times New Roman"/>
              <a:cs typeface="Times New Roman"/>
            </a:endParaRPr>
          </a:p>
          <a:p>
            <a:pPr marL="393065" marR="222313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diagonal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matrix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reflexive.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Moreover,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M</a:t>
            </a:r>
            <a:r>
              <a:rPr sz="2400" spc="-37" baseline="-20833" dirty="0">
                <a:latin typeface="Times New Roman"/>
                <a:cs typeface="Times New Roman"/>
              </a:rPr>
              <a:t>R</a:t>
            </a:r>
            <a:endParaRPr sz="2400" baseline="-20833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symmetric, 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follows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symmetric.</a:t>
            </a:r>
            <a:endParaRPr sz="2400">
              <a:latin typeface="Times New Roman"/>
              <a:cs typeface="Times New Roman"/>
            </a:endParaRPr>
          </a:p>
          <a:p>
            <a:pPr marL="39306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easy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antisymmetric.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791831" y="6149162"/>
          <a:ext cx="1985010" cy="101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8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635">
                <a:tc>
                  <a:txBody>
                    <a:bodyPr/>
                    <a:lstStyle/>
                    <a:p>
                      <a:pPr marL="31750">
                        <a:lnSpc>
                          <a:spcPts val="246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270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ts val="258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8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8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ctr">
                        <a:lnSpc>
                          <a:spcPts val="234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4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50" dirty="0"/>
              <a:t> </a:t>
            </a:r>
            <a:r>
              <a:rPr sz="4400" dirty="0"/>
              <a:t>on</a:t>
            </a:r>
            <a:r>
              <a:rPr sz="4400" spc="-20" dirty="0"/>
              <a:t> </a:t>
            </a:r>
            <a:r>
              <a:rPr sz="4400" dirty="0"/>
              <a:t>Properties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3105" cy="621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3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5:</a:t>
            </a:r>
            <a:r>
              <a:rPr sz="2400" b="1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directed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graphs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are </a:t>
            </a:r>
            <a:r>
              <a:rPr sz="2400" dirty="0">
                <a:latin typeface="Times New Roman"/>
                <a:cs typeface="Times New Roman"/>
              </a:rPr>
              <a:t>reflexive,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symmetric,</a:t>
            </a:r>
            <a:r>
              <a:rPr sz="2400" spc="-10" dirty="0">
                <a:latin typeface="Times New Roman"/>
                <a:cs typeface="Times New Roman"/>
              </a:rPr>
              <a:t> antisymmetric,</a:t>
            </a:r>
            <a:endParaRPr sz="2400">
              <a:latin typeface="Times New Roman"/>
              <a:cs typeface="Times New Roman"/>
            </a:endParaRPr>
          </a:p>
          <a:p>
            <a:pPr marR="7153909" algn="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and/or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transitive.</a:t>
            </a:r>
            <a:endParaRPr sz="2400">
              <a:latin typeface="Times New Roman"/>
              <a:cs typeface="Times New Roman"/>
            </a:endParaRPr>
          </a:p>
          <a:p>
            <a:pPr marL="360680" marR="7096759" indent="-360680" algn="r">
              <a:lnSpc>
                <a:spcPct val="100000"/>
              </a:lnSpc>
              <a:spcBef>
                <a:spcPts val="1240"/>
              </a:spcBef>
              <a:buFont typeface="Wingdings"/>
              <a:buChar char=""/>
              <a:tabLst>
                <a:tab pos="360680" algn="l"/>
              </a:tabLst>
            </a:pPr>
            <a:r>
              <a:rPr sz="1800" dirty="0">
                <a:latin typeface="Times New Roman"/>
                <a:cs typeface="Times New Roman"/>
              </a:rPr>
              <a:t>Relation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reflexive.</a:t>
            </a:r>
            <a:endParaRPr sz="18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spcBef>
                <a:spcPts val="1075"/>
              </a:spcBef>
              <a:buFont typeface="Wingdings"/>
              <a:buChar char=""/>
              <a:tabLst>
                <a:tab pos="373380" algn="l"/>
              </a:tabLst>
            </a:pPr>
            <a:r>
              <a:rPr sz="1800" dirty="0">
                <a:latin typeface="Times New Roman"/>
                <a:cs typeface="Times New Roman"/>
              </a:rPr>
              <a:t>Relation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neither</a:t>
            </a:r>
            <a:r>
              <a:rPr sz="18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symmetric</a:t>
            </a:r>
            <a:r>
              <a:rPr sz="18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nor</a:t>
            </a:r>
            <a:r>
              <a:rPr sz="18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antisymmetric</a:t>
            </a:r>
            <a:endParaRPr sz="18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edge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a,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edges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both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directions</a:t>
            </a:r>
            <a:endParaRPr sz="18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Times New Roman"/>
                <a:cs typeface="Times New Roman"/>
              </a:rPr>
              <a:t>connecting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c.</a:t>
            </a:r>
            <a:endParaRPr sz="1800">
              <a:latin typeface="Times New Roman"/>
              <a:cs typeface="Times New Roman"/>
            </a:endParaRPr>
          </a:p>
          <a:p>
            <a:pPr marL="373380" marR="7620" indent="-361315">
              <a:lnSpc>
                <a:spcPct val="150000"/>
              </a:lnSpc>
              <a:buFont typeface="Wingdings"/>
              <a:buChar char=""/>
              <a:tabLst>
                <a:tab pos="373380" algn="l"/>
              </a:tabLst>
            </a:pPr>
            <a:r>
              <a:rPr sz="1800" dirty="0">
                <a:latin typeface="Times New Roman"/>
                <a:cs typeface="Times New Roman"/>
              </a:rPr>
              <a:t>Relation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transitive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edge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 an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edge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edge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c.</a:t>
            </a:r>
            <a:endParaRPr sz="18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373380" algn="l"/>
              </a:tabLst>
            </a:pPr>
            <a:r>
              <a:rPr sz="1800" dirty="0">
                <a:latin typeface="Times New Roman"/>
                <a:cs typeface="Times New Roman"/>
              </a:rPr>
              <a:t>Relation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reflexive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loops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are not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all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vertices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 directed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graph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S.</a:t>
            </a:r>
            <a:endParaRPr sz="1800">
              <a:latin typeface="Times New Roman"/>
              <a:cs typeface="Times New Roman"/>
            </a:endParaRPr>
          </a:p>
          <a:p>
            <a:pPr marL="373380" marR="6350" indent="-361315">
              <a:lnSpc>
                <a:spcPct val="150000"/>
              </a:lnSpc>
              <a:spcBef>
                <a:spcPts val="5"/>
              </a:spcBef>
              <a:buFont typeface="Wingdings"/>
              <a:buChar char=""/>
              <a:tabLst>
                <a:tab pos="373380" algn="l"/>
              </a:tabLst>
            </a:pPr>
            <a:r>
              <a:rPr sz="1800" dirty="0">
                <a:latin typeface="Times New Roman"/>
                <a:cs typeface="Times New Roman"/>
              </a:rPr>
              <a:t>Relation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1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symmetric</a:t>
            </a:r>
            <a:r>
              <a:rPr sz="1800" spc="1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1800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antisymmetric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every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edge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distinct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vertices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is </a:t>
            </a:r>
            <a:r>
              <a:rPr sz="1800" dirty="0">
                <a:latin typeface="Times New Roman"/>
                <a:cs typeface="Times New Roman"/>
              </a:rPr>
              <a:t>accompanied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edge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opposite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direction.</a:t>
            </a:r>
            <a:endParaRPr sz="18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373380" algn="l"/>
              </a:tabLst>
            </a:pP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hard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directed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graph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1800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transitive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because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(c,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a)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(a,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b)</a:t>
            </a:r>
            <a:endParaRPr sz="18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Times New Roman"/>
                <a:cs typeface="Times New Roman"/>
              </a:rPr>
              <a:t>belong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(c, b) does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belong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7252" y="1706880"/>
            <a:ext cx="3874007" cy="182880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50" dirty="0"/>
              <a:t> </a:t>
            </a:r>
            <a:r>
              <a:rPr sz="4400" dirty="0"/>
              <a:t>on</a:t>
            </a:r>
            <a:r>
              <a:rPr sz="4400" spc="-20" dirty="0"/>
              <a:t> </a:t>
            </a:r>
            <a:r>
              <a:rPr sz="4400" dirty="0"/>
              <a:t>Properties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183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5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6:</a:t>
            </a:r>
            <a:r>
              <a:rPr sz="2400" b="1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{0,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3}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5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equivalence </a:t>
            </a:r>
            <a:r>
              <a:rPr sz="2400" dirty="0">
                <a:latin typeface="Times New Roman"/>
                <a:cs typeface="Times New Roman"/>
              </a:rPr>
              <a:t>relations?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Determine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properties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of  an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equivalence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relation  that 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others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lack.</a:t>
            </a:r>
            <a:endParaRPr sz="2400">
              <a:latin typeface="Times New Roman"/>
              <a:cs typeface="Times New Roman"/>
            </a:endParaRPr>
          </a:p>
          <a:p>
            <a:pPr marL="911860" lvl="1" indent="-455930" algn="just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911860" algn="l"/>
              </a:tabLst>
            </a:pPr>
            <a:r>
              <a:rPr sz="2400" dirty="0">
                <a:latin typeface="Times New Roman"/>
                <a:cs typeface="Times New Roman"/>
              </a:rPr>
              <a:t>{(0,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3)}</a:t>
            </a:r>
            <a:endParaRPr sz="2400">
              <a:latin typeface="Times New Roman"/>
              <a:cs typeface="Times New Roman"/>
            </a:endParaRPr>
          </a:p>
          <a:p>
            <a:pPr marL="912494" lvl="1" indent="-456565" algn="just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912494" algn="l"/>
              </a:tabLst>
            </a:pPr>
            <a:r>
              <a:rPr sz="2400" dirty="0">
                <a:latin typeface="Times New Roman"/>
                <a:cs typeface="Times New Roman"/>
              </a:rPr>
              <a:t>{(0,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(0,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3)}</a:t>
            </a:r>
            <a:endParaRPr sz="2400">
              <a:latin typeface="Times New Roman"/>
              <a:cs typeface="Times New Roman"/>
            </a:endParaRPr>
          </a:p>
          <a:p>
            <a:pPr marL="911860" lvl="1" indent="-455930" algn="just">
              <a:lnSpc>
                <a:spcPct val="100000"/>
              </a:lnSpc>
              <a:spcBef>
                <a:spcPts val="1445"/>
              </a:spcBef>
              <a:buAutoNum type="alphaLcParenR"/>
              <a:tabLst>
                <a:tab pos="911860" algn="l"/>
              </a:tabLst>
            </a:pPr>
            <a:r>
              <a:rPr sz="2400" dirty="0">
                <a:latin typeface="Times New Roman"/>
                <a:cs typeface="Times New Roman"/>
              </a:rPr>
              <a:t>{(0,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5" dirty="0">
                <a:latin typeface="Times New Roman"/>
                <a:cs typeface="Times New Roman"/>
              </a:rPr>
              <a:t> 3)}</a:t>
            </a:r>
            <a:endParaRPr sz="2400">
              <a:latin typeface="Times New Roman"/>
              <a:cs typeface="Times New Roman"/>
            </a:endParaRPr>
          </a:p>
          <a:p>
            <a:pPr marL="913130" lvl="1" indent="-457200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913130" algn="l"/>
              </a:tabLst>
            </a:pPr>
            <a:r>
              <a:rPr sz="2400" dirty="0">
                <a:latin typeface="Times New Roman"/>
                <a:cs typeface="Times New Roman"/>
              </a:rPr>
              <a:t>{(0,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3)}</a:t>
            </a:r>
            <a:endParaRPr sz="2400">
              <a:latin typeface="Times New Roman"/>
              <a:cs typeface="Times New Roman"/>
            </a:endParaRPr>
          </a:p>
          <a:p>
            <a:pPr marL="913130" lvl="1" indent="-457200">
              <a:lnSpc>
                <a:spcPct val="100000"/>
              </a:lnSpc>
              <a:spcBef>
                <a:spcPts val="1440"/>
              </a:spcBef>
              <a:buAutoNum type="alphaLcParenR"/>
              <a:tabLst>
                <a:tab pos="913130" algn="l"/>
              </a:tabLst>
            </a:pPr>
            <a:r>
              <a:rPr sz="2400" dirty="0">
                <a:latin typeface="Times New Roman"/>
                <a:cs typeface="Times New Roman"/>
              </a:rPr>
              <a:t>{(0,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(0,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(0,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5" dirty="0">
                <a:latin typeface="Times New Roman"/>
                <a:cs typeface="Times New Roman"/>
              </a:rPr>
              <a:t> 3)}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50" dirty="0"/>
              <a:t> </a:t>
            </a:r>
            <a:r>
              <a:rPr sz="4400" dirty="0"/>
              <a:t>on</a:t>
            </a:r>
            <a:r>
              <a:rPr sz="4400" spc="-20" dirty="0"/>
              <a:t> </a:t>
            </a:r>
            <a:r>
              <a:rPr sz="4400" dirty="0"/>
              <a:t>Properties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spc="-10" dirty="0"/>
              <a:t>Relations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56743" y="1167610"/>
            <a:ext cx="9601200" cy="562038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373380" indent="-360680">
              <a:lnSpc>
                <a:spcPct val="100000"/>
              </a:lnSpc>
              <a:spcBef>
                <a:spcPts val="1605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6:</a:t>
            </a:r>
            <a:r>
              <a:rPr sz="2400" b="1" spc="-10" dirty="0">
                <a:latin typeface="Times New Roman"/>
                <a:cs typeface="Times New Roman"/>
              </a:rPr>
              <a:t> Solution:</a:t>
            </a:r>
            <a:endParaRPr sz="24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50100"/>
              </a:lnSpc>
              <a:spcBef>
                <a:spcPts val="55"/>
              </a:spcBef>
              <a:buAutoNum type="alphaLcParenR"/>
              <a:tabLst>
                <a:tab pos="469900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equivalence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relation;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easily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seen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have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three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properties.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equivalence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classes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have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just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element.</a:t>
            </a:r>
            <a:endParaRPr sz="2200">
              <a:latin typeface="Times New Roman"/>
              <a:cs typeface="Times New Roman"/>
            </a:endParaRPr>
          </a:p>
          <a:p>
            <a:pPr marL="551815" marR="5715" indent="-539750">
              <a:lnSpc>
                <a:spcPct val="150000"/>
              </a:lnSpc>
              <a:buAutoNum type="alphaLcParenR"/>
              <a:tabLst>
                <a:tab pos="551815" algn="l"/>
                <a:tab pos="1179830" algn="l"/>
                <a:tab pos="2165985" algn="l"/>
                <a:tab pos="2482850" algn="l"/>
                <a:tab pos="2972435" algn="l"/>
                <a:tab pos="4098925" algn="l"/>
                <a:tab pos="4802505" algn="l"/>
                <a:tab pos="5274945" algn="l"/>
                <a:tab pos="5842635" algn="l"/>
                <a:tab pos="6276975" algn="l"/>
                <a:tab pos="6642734" algn="l"/>
                <a:tab pos="6960870" algn="l"/>
                <a:tab pos="8029575" algn="l"/>
                <a:tab pos="8331200" algn="l"/>
                <a:tab pos="8648700" algn="l"/>
                <a:tab pos="9229090" algn="l"/>
              </a:tabLst>
            </a:pPr>
            <a:r>
              <a:rPr sz="2200" spc="-20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relation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3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not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reflexive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since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pair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(1,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1)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missing.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It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also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not </a:t>
            </a:r>
            <a:r>
              <a:rPr sz="2200" dirty="0">
                <a:latin typeface="Times New Roman"/>
                <a:cs typeface="Times New Roman"/>
              </a:rPr>
              <a:t>transitive,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since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pairs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(0,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2)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(0,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3).</a:t>
            </a:r>
            <a:endParaRPr sz="2200">
              <a:latin typeface="Times New Roman"/>
              <a:cs typeface="Times New Roman"/>
            </a:endParaRPr>
          </a:p>
          <a:p>
            <a:pPr marL="551815" marR="5080" indent="-539750">
              <a:lnSpc>
                <a:spcPct val="150000"/>
              </a:lnSpc>
              <a:buAutoNum type="alphaLcParenR"/>
              <a:tabLst>
                <a:tab pos="551815" algn="l"/>
                <a:tab pos="1222375" algn="l"/>
                <a:tab pos="1581785" algn="l"/>
                <a:tab pos="2016760" algn="l"/>
                <a:tab pos="3522345" algn="l"/>
                <a:tab pos="4619625" algn="l"/>
                <a:tab pos="5227955" algn="l"/>
                <a:tab pos="6392545" algn="l"/>
                <a:tab pos="6706870" algn="l"/>
                <a:tab pos="7282815" algn="l"/>
                <a:tab pos="7596505" algn="l"/>
                <a:tab pos="8110220" algn="l"/>
                <a:tab pos="8502015" algn="l"/>
                <a:tab pos="9015730" algn="l"/>
              </a:tabLst>
            </a:pPr>
            <a:r>
              <a:rPr sz="2200" spc="-20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an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equivalence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relation.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elements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0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and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0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are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in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same </a:t>
            </a:r>
            <a:r>
              <a:rPr sz="2200" dirty="0">
                <a:latin typeface="Times New Roman"/>
                <a:cs typeface="Times New Roman"/>
              </a:rPr>
              <a:t>equivalence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class;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each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their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own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equivalence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class.</a:t>
            </a:r>
            <a:endParaRPr sz="2200">
              <a:latin typeface="Times New Roman"/>
              <a:cs typeface="Times New Roman"/>
            </a:endParaRPr>
          </a:p>
          <a:p>
            <a:pPr marL="551815" indent="-539115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551815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reflexive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symmetric,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transitive.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pairs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(1,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3)</a:t>
            </a:r>
            <a:endParaRPr sz="2200">
              <a:latin typeface="Times New Roman"/>
              <a:cs typeface="Times New Roman"/>
            </a:endParaRPr>
          </a:p>
          <a:p>
            <a:pPr marL="551815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(3,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present,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(1,</a:t>
            </a:r>
            <a:r>
              <a:rPr sz="2200" spc="-25" dirty="0">
                <a:latin typeface="Times New Roman"/>
                <a:cs typeface="Times New Roman"/>
              </a:rPr>
              <a:t> 2).</a:t>
            </a:r>
            <a:endParaRPr sz="2200">
              <a:latin typeface="Times New Roman"/>
              <a:cs typeface="Times New Roman"/>
            </a:endParaRPr>
          </a:p>
          <a:p>
            <a:pPr marL="551815" marR="5715" indent="-539750">
              <a:lnSpc>
                <a:spcPct val="150000"/>
              </a:lnSpc>
              <a:spcBef>
                <a:spcPts val="5"/>
              </a:spcBef>
              <a:buAutoNum type="alphaLcParenR" startAt="5"/>
              <a:tabLst>
                <a:tab pos="551815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would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equivalence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were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pair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1)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present.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it </a:t>
            </a:r>
            <a:r>
              <a:rPr sz="2200" dirty="0">
                <a:latin typeface="Times New Roman"/>
                <a:cs typeface="Times New Roman"/>
              </a:rPr>
              <a:t>is,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absence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makes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neither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symmetric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transitive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917" y="155194"/>
            <a:ext cx="4552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7670" algn="l"/>
                <a:tab pos="2338070" algn="l"/>
              </a:tabLst>
            </a:pPr>
            <a:r>
              <a:rPr spc="-10" dirty="0"/>
              <a:t>Types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3243" y="1176274"/>
            <a:ext cx="9728835" cy="6042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0" marR="6858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4191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Inverse</a:t>
            </a:r>
            <a:r>
              <a:rPr sz="24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Relation</a:t>
            </a:r>
            <a:r>
              <a:rPr sz="2400" b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R'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(Converse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defined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c</a:t>
            </a:r>
            <a:r>
              <a:rPr sz="2400" spc="359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{(b,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a)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R}.</a:t>
            </a:r>
            <a:r>
              <a:rPr sz="2400" spc="2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B,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inverse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R'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A.</a:t>
            </a:r>
            <a:endParaRPr sz="2400" dirty="0">
              <a:latin typeface="Times New Roman"/>
              <a:cs typeface="Times New Roman"/>
            </a:endParaRPr>
          </a:p>
          <a:p>
            <a:pPr marL="794385" lvl="1" indent="-357505" algn="just">
              <a:lnSpc>
                <a:spcPct val="100000"/>
              </a:lnSpc>
              <a:spcBef>
                <a:spcPts val="1300"/>
              </a:spcBef>
              <a:buFont typeface="Wingdings"/>
              <a:buChar char=""/>
              <a:tabLst>
                <a:tab pos="794385" algn="l"/>
              </a:tabLst>
            </a:pPr>
            <a:r>
              <a:rPr sz="2000" dirty="0">
                <a:latin typeface="Times New Roman"/>
                <a:cs typeface="Times New Roman"/>
              </a:rPr>
              <a:t>Example: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5)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794385" lvl="1" indent="-357505" algn="just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94385" algn="l"/>
              </a:tabLst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(5,</a:t>
            </a:r>
            <a:r>
              <a:rPr sz="2000" spc="-25" dirty="0">
                <a:latin typeface="Times New Roman"/>
                <a:cs typeface="Times New Roman"/>
              </a:rPr>
              <a:t> 5)}</a:t>
            </a:r>
            <a:endParaRPr sz="2000" dirty="0">
              <a:latin typeface="Times New Roman"/>
              <a:cs typeface="Times New Roman"/>
            </a:endParaRPr>
          </a:p>
          <a:p>
            <a:pPr marL="794385" lvl="1" indent="-357505" algn="just">
              <a:lnSpc>
                <a:spcPct val="100000"/>
              </a:lnSpc>
              <a:spcBef>
                <a:spcPts val="1205"/>
              </a:spcBef>
              <a:buFont typeface="Wingdings"/>
              <a:buChar char=""/>
              <a:tabLst>
                <a:tab pos="794385" algn="l"/>
              </a:tabLst>
            </a:pPr>
            <a:r>
              <a:rPr sz="2000" dirty="0">
                <a:latin typeface="Times New Roman"/>
                <a:cs typeface="Times New Roman"/>
              </a:rPr>
              <a:t>R' ={(1,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(5,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(5,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5)}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Wingdings"/>
              <a:buChar char=""/>
            </a:pP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35"/>
              </a:spcBef>
              <a:buFont typeface="Wingdings"/>
              <a:buChar char=""/>
            </a:pPr>
            <a:endParaRPr sz="2000" dirty="0">
              <a:latin typeface="Times New Roman"/>
              <a:cs typeface="Times New Roman"/>
            </a:endParaRPr>
          </a:p>
          <a:p>
            <a:pPr marL="436245" indent="-358775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43624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Complement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relation</a:t>
            </a:r>
            <a:r>
              <a:rPr sz="2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R`, </a:t>
            </a:r>
            <a:r>
              <a:rPr sz="2400" dirty="0" smtClean="0">
                <a:latin typeface="Times New Roman"/>
                <a:cs typeface="Times New Roman"/>
              </a:rPr>
              <a:t>Ȓ</a:t>
            </a:r>
            <a:r>
              <a:rPr sz="2400" dirty="0">
                <a:latin typeface="Times New Roman"/>
                <a:cs typeface="Times New Roman"/>
              </a:rPr>
              <a:t>={(a,b)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(a,b)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∉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R}.</a:t>
            </a:r>
            <a:endParaRPr sz="2400" dirty="0">
              <a:latin typeface="Times New Roman"/>
              <a:cs typeface="Times New Roman"/>
            </a:endParaRPr>
          </a:p>
          <a:p>
            <a:pPr marL="513080" indent="-435609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513080" algn="l"/>
                <a:tab pos="2553970" algn="l"/>
                <a:tab pos="3239770" algn="l"/>
                <a:tab pos="4553585" algn="l"/>
              </a:tabLst>
            </a:pPr>
            <a:r>
              <a:rPr sz="2400" dirty="0">
                <a:latin typeface="Times New Roman"/>
                <a:cs typeface="Times New Roman"/>
              </a:rPr>
              <a:t>i.e.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Ȓ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Or</a:t>
            </a:r>
            <a:r>
              <a:rPr sz="2400" dirty="0">
                <a:latin typeface="Times New Roman"/>
                <a:cs typeface="Times New Roman"/>
              </a:rPr>
              <a:t>	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endParaRPr sz="2400" dirty="0">
              <a:latin typeface="Times New Roman"/>
              <a:cs typeface="Times New Roman"/>
            </a:endParaRPr>
          </a:p>
          <a:p>
            <a:pPr marL="794385" lvl="1" indent="-357505" algn="just">
              <a:lnSpc>
                <a:spcPct val="100000"/>
              </a:lnSpc>
              <a:spcBef>
                <a:spcPts val="1300"/>
              </a:spcBef>
              <a:buFont typeface="Wingdings"/>
              <a:buChar char=""/>
              <a:tabLst>
                <a:tab pos="794385" algn="l"/>
              </a:tabLst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(5,</a:t>
            </a:r>
            <a:r>
              <a:rPr sz="2000" spc="-25" dirty="0">
                <a:latin typeface="Times New Roman"/>
                <a:cs typeface="Times New Roman"/>
              </a:rPr>
              <a:t> 5)}</a:t>
            </a:r>
            <a:endParaRPr sz="2000" dirty="0">
              <a:latin typeface="Times New Roman"/>
              <a:cs typeface="Times New Roman"/>
            </a:endParaRPr>
          </a:p>
          <a:p>
            <a:pPr marL="795020" lvl="1" indent="-358140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95020" algn="l"/>
              </a:tabLst>
            </a:pPr>
            <a:r>
              <a:rPr sz="2000" dirty="0">
                <a:latin typeface="Times New Roman"/>
                <a:cs typeface="Times New Roman"/>
              </a:rPr>
              <a:t>Ȓ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{(2,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5),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5),(4,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(4,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5),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(5,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1),</a:t>
            </a:r>
            <a:endParaRPr sz="2000" dirty="0">
              <a:latin typeface="Times New Roman"/>
              <a:cs typeface="Times New Roman"/>
            </a:endParaRPr>
          </a:p>
          <a:p>
            <a:pPr marL="79502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(5,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(5,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(5,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4)}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544" y="5507736"/>
            <a:ext cx="288036" cy="2880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189" y="155194"/>
            <a:ext cx="5534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82290" algn="l"/>
              </a:tabLst>
            </a:pPr>
            <a:r>
              <a:rPr dirty="0"/>
              <a:t>Closures</a:t>
            </a:r>
            <a:r>
              <a:rPr spc="-105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Relations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3105" cy="589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3380" marR="5080" indent="-361315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Closure</a:t>
            </a:r>
            <a:r>
              <a:rPr sz="2400" b="1" spc="4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b="1" spc="4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spc="4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relation</a:t>
            </a:r>
            <a:r>
              <a:rPr sz="2400" b="1" spc="4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4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4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property</a:t>
            </a:r>
            <a:r>
              <a:rPr sz="2400" spc="4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 </a:t>
            </a:r>
            <a:r>
              <a:rPr sz="2400" dirty="0">
                <a:latin typeface="Times New Roman"/>
                <a:cs typeface="Times New Roman"/>
              </a:rPr>
              <a:t>obtained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minimum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number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ordered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pairs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obtain </a:t>
            </a:r>
            <a:r>
              <a:rPr sz="2400" dirty="0">
                <a:latin typeface="Times New Roman"/>
                <a:cs typeface="Times New Roman"/>
              </a:rPr>
              <a:t>property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P.</a:t>
            </a:r>
            <a:endParaRPr sz="2400">
              <a:latin typeface="Times New Roman"/>
              <a:cs typeface="Times New Roman"/>
            </a:endParaRPr>
          </a:p>
          <a:p>
            <a:pPr marL="373380" indent="-360680" algn="just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terms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digraph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representation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730885" lvl="1" indent="-360680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b="1" spc="-75" dirty="0">
                <a:solidFill>
                  <a:srgbClr val="00AF50"/>
                </a:solidFill>
                <a:latin typeface="Times New Roman"/>
                <a:cs typeface="Times New Roman"/>
              </a:rPr>
              <a:t>To</a:t>
            </a:r>
            <a:r>
              <a:rPr sz="24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find</a:t>
            </a:r>
            <a:r>
              <a:rPr sz="24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the</a:t>
            </a:r>
            <a:r>
              <a:rPr sz="24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reflexive</a:t>
            </a:r>
            <a:r>
              <a:rPr sz="2400" b="1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closure</a:t>
            </a:r>
            <a:r>
              <a:rPr sz="24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-</a:t>
            </a:r>
            <a:r>
              <a:rPr sz="24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add</a:t>
            </a:r>
            <a:r>
              <a:rPr sz="24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loops.</a:t>
            </a:r>
            <a:endParaRPr sz="2400">
              <a:latin typeface="Times New Roman"/>
              <a:cs typeface="Times New Roman"/>
            </a:endParaRPr>
          </a:p>
          <a:p>
            <a:pPr marL="730885" lvl="1" indent="-360680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b="1" spc="-75" dirty="0">
                <a:solidFill>
                  <a:srgbClr val="FFC000"/>
                </a:solidFill>
                <a:latin typeface="Times New Roman"/>
                <a:cs typeface="Times New Roman"/>
              </a:rPr>
              <a:t>To</a:t>
            </a:r>
            <a:r>
              <a:rPr sz="2400" b="1" spc="-4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find</a:t>
            </a:r>
            <a:r>
              <a:rPr sz="2400" b="1" spc="-4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sz="2400" b="1" spc="-5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symmetric</a:t>
            </a:r>
            <a:r>
              <a:rPr sz="2400" b="1" spc="-7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closure</a:t>
            </a:r>
            <a:r>
              <a:rPr sz="2400" b="1" spc="-5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-</a:t>
            </a:r>
            <a:r>
              <a:rPr sz="2400" b="1" spc="-4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add</a:t>
            </a:r>
            <a:r>
              <a:rPr sz="2400" b="1" spc="-3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arcs</a:t>
            </a:r>
            <a:r>
              <a:rPr sz="2400" b="1" spc="-4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in</a:t>
            </a:r>
            <a:r>
              <a:rPr sz="2400" b="1" spc="-5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sz="2400" b="1" spc="-4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C000"/>
                </a:solidFill>
                <a:latin typeface="Times New Roman"/>
                <a:cs typeface="Times New Roman"/>
              </a:rPr>
              <a:t>opposite</a:t>
            </a:r>
            <a:r>
              <a:rPr sz="2400" b="1" spc="-5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C000"/>
                </a:solidFill>
                <a:latin typeface="Times New Roman"/>
                <a:cs typeface="Times New Roman"/>
              </a:rPr>
              <a:t>direction.</a:t>
            </a:r>
            <a:endParaRPr sz="2400">
              <a:latin typeface="Times New Roman"/>
              <a:cs typeface="Times New Roman"/>
            </a:endParaRPr>
          </a:p>
          <a:p>
            <a:pPr marL="731520" marR="5080" lvl="1" indent="-361315">
              <a:lnSpc>
                <a:spcPct val="150000"/>
              </a:lnSpc>
              <a:buFont typeface="Wingdings"/>
              <a:buChar char=""/>
              <a:tabLst>
                <a:tab pos="731520" algn="l"/>
              </a:tabLst>
            </a:pP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To</a:t>
            </a:r>
            <a:r>
              <a:rPr sz="2400" b="1" spc="5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find</a:t>
            </a:r>
            <a:r>
              <a:rPr sz="2400" b="1" spc="5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the</a:t>
            </a:r>
            <a:r>
              <a:rPr sz="2400" b="1" spc="7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transitive</a:t>
            </a:r>
            <a:r>
              <a:rPr sz="2400" b="1" spc="6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closure</a:t>
            </a:r>
            <a:r>
              <a:rPr sz="2400" b="1" spc="6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-</a:t>
            </a:r>
            <a:r>
              <a:rPr sz="2400" b="1" spc="6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if</a:t>
            </a:r>
            <a:r>
              <a:rPr sz="2400" b="1" spc="6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there</a:t>
            </a:r>
            <a:r>
              <a:rPr sz="2400" b="1" spc="6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is</a:t>
            </a:r>
            <a:r>
              <a:rPr sz="2400" b="1" spc="6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a</a:t>
            </a:r>
            <a:r>
              <a:rPr sz="2400" b="1" spc="5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path</a:t>
            </a:r>
            <a:r>
              <a:rPr sz="2400" b="1" spc="6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from</a:t>
            </a:r>
            <a:r>
              <a:rPr sz="2400" b="1" spc="6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a</a:t>
            </a:r>
            <a:r>
              <a:rPr sz="2400" b="1" spc="5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to</a:t>
            </a:r>
            <a:r>
              <a:rPr sz="2400" b="1" spc="7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b,</a:t>
            </a:r>
            <a:r>
              <a:rPr sz="2400" b="1" spc="6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add</a:t>
            </a:r>
            <a:r>
              <a:rPr sz="2400" b="1" spc="6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AFF0"/>
                </a:solidFill>
                <a:latin typeface="Times New Roman"/>
                <a:cs typeface="Times New Roman"/>
              </a:rPr>
              <a:t>an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arc</a:t>
            </a:r>
            <a:r>
              <a:rPr sz="2400" b="1" spc="-5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from</a:t>
            </a:r>
            <a:r>
              <a:rPr sz="2400" b="1" spc="-3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a</a:t>
            </a:r>
            <a:r>
              <a:rPr sz="2400" b="1" spc="-3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F0"/>
                </a:solidFill>
                <a:latin typeface="Times New Roman"/>
                <a:cs typeface="Times New Roman"/>
              </a:rPr>
              <a:t>to</a:t>
            </a:r>
            <a:r>
              <a:rPr sz="2400" b="1" spc="-4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AFF0"/>
                </a:solidFill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660"/>
              </a:spcBef>
              <a:buFont typeface="Wingdings"/>
              <a:buChar char=""/>
            </a:pPr>
            <a:endParaRPr sz="2400">
              <a:latin typeface="Times New Roman"/>
              <a:cs typeface="Times New Roman"/>
            </a:endParaRPr>
          </a:p>
          <a:p>
            <a:pPr marL="373380" marR="5080" indent="-361315" algn="just">
              <a:lnSpc>
                <a:spcPct val="150000"/>
              </a:lnSpc>
              <a:buFont typeface="Wingdings"/>
              <a:buChar char=""/>
              <a:tabLst>
                <a:tab pos="373380" algn="l"/>
              </a:tabLst>
            </a:pPr>
            <a:r>
              <a:rPr sz="2000" b="1" dirty="0">
                <a:latin typeface="Times New Roman"/>
                <a:cs typeface="Times New Roman"/>
              </a:rPr>
              <a:t>Note:</a:t>
            </a:r>
            <a:r>
              <a:rPr sz="2000" b="1" spc="7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Reflexive</a:t>
            </a:r>
            <a:r>
              <a:rPr sz="2000" spc="8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symmetric</a:t>
            </a:r>
            <a:r>
              <a:rPr sz="2000" spc="7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closures</a:t>
            </a:r>
            <a:r>
              <a:rPr sz="2000" spc="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7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easy.</a:t>
            </a:r>
            <a:r>
              <a:rPr sz="2000" spc="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Transitive</a:t>
            </a:r>
            <a:r>
              <a:rPr sz="2000" spc="7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closures</a:t>
            </a:r>
            <a:r>
              <a:rPr sz="2000" spc="8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7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70" dirty="0">
                <a:latin typeface="Times New Roman"/>
                <a:cs typeface="Times New Roman"/>
              </a:rPr>
              <a:t>  </a:t>
            </a:r>
            <a:r>
              <a:rPr sz="2000" spc="-20" dirty="0">
                <a:latin typeface="Times New Roman"/>
                <a:cs typeface="Times New Roman"/>
              </a:rPr>
              <a:t>very </a:t>
            </a:r>
            <a:r>
              <a:rPr sz="2000" spc="-10" dirty="0">
                <a:latin typeface="Times New Roman"/>
                <a:cs typeface="Times New Roman"/>
              </a:rPr>
              <a:t>complicated.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90115">
              <a:lnSpc>
                <a:spcPct val="100000"/>
              </a:lnSpc>
              <a:spcBef>
                <a:spcPts val="100"/>
              </a:spcBef>
            </a:pPr>
            <a:r>
              <a:rPr dirty="0"/>
              <a:t>Reflexive</a:t>
            </a:r>
            <a:r>
              <a:rPr spc="-15" dirty="0"/>
              <a:t> </a:t>
            </a:r>
            <a:r>
              <a:rPr spc="-10" dirty="0"/>
              <a:t>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2470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635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2)}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2, </a:t>
            </a:r>
            <a:r>
              <a:rPr sz="2400" dirty="0">
                <a:latin typeface="Times New Roman"/>
                <a:cs typeface="Times New Roman"/>
              </a:rPr>
              <a:t>3}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reflexive.</a:t>
            </a:r>
            <a:endParaRPr sz="2400">
              <a:latin typeface="Times New Roman"/>
              <a:cs typeface="Times New Roman"/>
            </a:endParaRPr>
          </a:p>
          <a:p>
            <a:pPr marL="373380" marR="6985" indent="-361315">
              <a:lnSpc>
                <a:spcPct val="150000"/>
              </a:lnSpc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reflexive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containing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2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 </a:t>
            </a:r>
            <a:r>
              <a:rPr sz="2400" spc="-10" dirty="0">
                <a:latin typeface="Times New Roman"/>
                <a:cs typeface="Times New Roman"/>
              </a:rPr>
              <a:t>possible?</a:t>
            </a:r>
            <a:endParaRPr sz="2400">
              <a:latin typeface="Times New Roman"/>
              <a:cs typeface="Times New Roman"/>
            </a:endParaRPr>
          </a:p>
          <a:p>
            <a:pPr marL="373380" marR="5080" indent="-361315">
              <a:lnSpc>
                <a:spcPts val="4320"/>
              </a:lnSpc>
              <a:spcBef>
                <a:spcPts val="385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done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adding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R,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2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2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 (a,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  <a:p>
            <a:pPr marL="373380" marR="6350" indent="-361315">
              <a:lnSpc>
                <a:spcPts val="4320"/>
              </a:lnSpc>
              <a:buFont typeface="Wingdings"/>
              <a:buChar char=""/>
              <a:tabLst>
                <a:tab pos="373380" algn="l"/>
                <a:tab pos="259588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new</a:t>
            </a:r>
            <a:r>
              <a:rPr sz="2400" spc="-10" dirty="0">
                <a:latin typeface="Times New Roman"/>
                <a:cs typeface="Times New Roman"/>
              </a:rPr>
              <a:t> relation</a:t>
            </a:r>
            <a:r>
              <a:rPr sz="2400" dirty="0">
                <a:latin typeface="Times New Roman"/>
                <a:cs typeface="Times New Roman"/>
              </a:rPr>
              <a:t>	will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{(1,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 (1,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 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3)}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reflexive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closure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  <a:p>
            <a:pPr marL="373380" marR="5080" indent="-361315">
              <a:lnSpc>
                <a:spcPts val="4320"/>
              </a:lnSpc>
              <a:spcBef>
                <a:spcPts val="5"/>
              </a:spcBef>
              <a:buFont typeface="Wingdings"/>
              <a:buChar char=""/>
              <a:tabLst>
                <a:tab pos="373380" algn="l"/>
                <a:tab pos="840105" algn="l"/>
                <a:tab pos="1409700" algn="l"/>
                <a:tab pos="2569845" algn="l"/>
                <a:tab pos="3958590" algn="l"/>
                <a:tab pos="4763135" algn="l"/>
                <a:tab pos="5026660" algn="l"/>
                <a:tab pos="6084570" algn="l"/>
                <a:tab pos="6417310" algn="l"/>
                <a:tab pos="6851650" algn="l"/>
                <a:tab pos="7115175" algn="l"/>
                <a:tab pos="7583170" algn="l"/>
                <a:tab pos="8006715" algn="l"/>
                <a:tab pos="8506460" algn="l"/>
              </a:tabLst>
            </a:pPr>
            <a:r>
              <a:rPr sz="2400" spc="-25" dirty="0">
                <a:latin typeface="Times New Roman"/>
                <a:cs typeface="Times New Roman"/>
              </a:rPr>
              <a:t>As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this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example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illustrates,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given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relation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set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reflexive </a:t>
            </a:r>
            <a:r>
              <a:rPr sz="2400" dirty="0">
                <a:latin typeface="Times New Roman"/>
                <a:cs typeface="Times New Roman"/>
              </a:rPr>
              <a:t>closure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all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pairs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the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form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(a, a)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with</a:t>
            </a:r>
            <a:r>
              <a:rPr sz="2400" spc="-2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FFC000"/>
                </a:solidFill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055"/>
              </a:spcBef>
            </a:pP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∈</a:t>
            </a:r>
            <a:r>
              <a:rPr sz="2400" spc="-70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A,</a:t>
            </a:r>
            <a:r>
              <a:rPr sz="2400" spc="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not</a:t>
            </a:r>
            <a:r>
              <a:rPr sz="2400" spc="-1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already</a:t>
            </a:r>
            <a:r>
              <a:rPr sz="2400" spc="-4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5009" y="155194"/>
            <a:ext cx="46018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68575" algn="l"/>
              </a:tabLst>
            </a:pPr>
            <a:r>
              <a:rPr spc="-10" dirty="0"/>
              <a:t>Reflexive</a:t>
            </a:r>
            <a:r>
              <a:rPr dirty="0"/>
              <a:t>	</a:t>
            </a:r>
            <a:r>
              <a:rPr spc="-10" dirty="0"/>
              <a:t>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2470" cy="58788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Reflexive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closure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2400" spc="-1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∪</a:t>
            </a:r>
            <a:r>
              <a:rPr sz="2400" spc="-70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Δ,</a:t>
            </a:r>
            <a:endParaRPr sz="2400">
              <a:latin typeface="Times New Roman"/>
              <a:cs typeface="Times New Roman"/>
            </a:endParaRPr>
          </a:p>
          <a:p>
            <a:pPr marL="4495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CCFF"/>
                </a:solidFill>
                <a:latin typeface="Times New Roman"/>
                <a:cs typeface="Times New Roman"/>
              </a:rPr>
              <a:t>Δ=</a:t>
            </a:r>
            <a:r>
              <a:rPr sz="2400" b="1" spc="-30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CCFF"/>
                </a:solidFill>
                <a:latin typeface="Times New Roman"/>
                <a:cs typeface="Times New Roman"/>
              </a:rPr>
              <a:t>{(a,</a:t>
            </a:r>
            <a:r>
              <a:rPr sz="2400" b="1" spc="-15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CCFF"/>
                </a:solidFill>
                <a:latin typeface="Times New Roman"/>
                <a:cs typeface="Times New Roman"/>
              </a:rPr>
              <a:t>a)</a:t>
            </a:r>
            <a:r>
              <a:rPr sz="2400" b="1" spc="-15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CCFF"/>
                </a:solidFill>
                <a:latin typeface="Times New Roman"/>
                <a:cs typeface="Times New Roman"/>
              </a:rPr>
              <a:t>|</a:t>
            </a:r>
            <a:r>
              <a:rPr sz="2400" b="1" spc="-30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CCFF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CCFF"/>
                </a:solidFill>
                <a:latin typeface="Cambria Math"/>
                <a:cs typeface="Cambria Math"/>
              </a:rPr>
              <a:t>∈</a:t>
            </a:r>
            <a:r>
              <a:rPr sz="2400" spc="-105" dirty="0">
                <a:solidFill>
                  <a:srgbClr val="00CCFF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00CCFF"/>
                </a:solidFill>
                <a:latin typeface="Times New Roman"/>
                <a:cs typeface="Times New Roman"/>
              </a:rPr>
              <a:t>A}</a:t>
            </a:r>
            <a:r>
              <a:rPr sz="2400" b="1" spc="-5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CCFF"/>
                </a:solidFill>
                <a:latin typeface="Times New Roman"/>
                <a:cs typeface="Times New Roman"/>
              </a:rPr>
              <a:t>is</a:t>
            </a:r>
            <a:r>
              <a:rPr sz="2400" b="1" spc="-25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CCFF"/>
                </a:solidFill>
                <a:latin typeface="Times New Roman"/>
                <a:cs typeface="Times New Roman"/>
              </a:rPr>
              <a:t>the</a:t>
            </a:r>
            <a:r>
              <a:rPr sz="2400" b="1" spc="-15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CCFF"/>
                </a:solidFill>
                <a:latin typeface="Times New Roman"/>
                <a:cs typeface="Times New Roman"/>
              </a:rPr>
              <a:t>diagonal</a:t>
            </a:r>
            <a:r>
              <a:rPr sz="2400" b="1" spc="-25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CCFF"/>
                </a:solidFill>
                <a:latin typeface="Times New Roman"/>
                <a:cs typeface="Times New Roman"/>
              </a:rPr>
              <a:t>relation</a:t>
            </a:r>
            <a:r>
              <a:rPr sz="2400" b="1" spc="-30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CCFF"/>
                </a:solidFill>
                <a:latin typeface="Times New Roman"/>
                <a:cs typeface="Times New Roman"/>
              </a:rPr>
              <a:t>on</a:t>
            </a:r>
            <a:r>
              <a:rPr sz="2400" b="1" spc="-140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CCFF"/>
                </a:solidFill>
                <a:latin typeface="Times New Roman"/>
                <a:cs typeface="Times New Roman"/>
              </a:rPr>
              <a:t>A.</a:t>
            </a:r>
            <a:endParaRPr sz="24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Add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loops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all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vertices</a:t>
            </a:r>
            <a:r>
              <a:rPr sz="2400" spc="-3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on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digraph</a:t>
            </a:r>
            <a:r>
              <a:rPr sz="2400" spc="-3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representation</a:t>
            </a:r>
            <a:r>
              <a:rPr sz="2400" spc="-3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73380" algn="l"/>
              </a:tabLst>
            </a:pP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Put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1’s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on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diagonal</a:t>
            </a:r>
            <a:r>
              <a:rPr sz="2400" spc="-3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connection</a:t>
            </a:r>
            <a:r>
              <a:rPr sz="2400" spc="-4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matrix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252598"/>
                </a:solidFill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65"/>
              </a:spcBef>
              <a:buFont typeface="Wingdings"/>
              <a:buChar char=""/>
            </a:pPr>
            <a:endParaRPr sz="2400">
              <a:latin typeface="Times New Roman"/>
              <a:cs typeface="Times New Roman"/>
            </a:endParaRPr>
          </a:p>
          <a:p>
            <a:pPr marL="373380" indent="-360680">
              <a:lnSpc>
                <a:spcPct val="100000"/>
              </a:lnSpc>
              <a:buFont typeface="Wingdings"/>
              <a:buChar char="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{0,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3}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R=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{(0,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(1,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0)}.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reflexive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closure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  <a:tabLst>
                <a:tab pos="1637030" algn="l"/>
              </a:tabLst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r>
              <a:rPr sz="2400" dirty="0">
                <a:latin typeface="Times New Roman"/>
                <a:cs typeface="Times New Roman"/>
              </a:rPr>
              <a:t>	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reflexive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closure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Δ,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where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Δ=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-6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A}.</a:t>
            </a:r>
            <a:endParaRPr sz="2400">
              <a:latin typeface="Times New Roman"/>
              <a:cs typeface="Times New Roman"/>
            </a:endParaRPr>
          </a:p>
          <a:p>
            <a:pPr marL="356235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{(0,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0)}</a:t>
            </a:r>
            <a:endParaRPr sz="2400">
              <a:latin typeface="Times New Roman"/>
              <a:cs typeface="Times New Roman"/>
            </a:endParaRPr>
          </a:p>
          <a:p>
            <a:pPr marL="355600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Therefore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Δ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{(0,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3)}.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-110" dirty="0">
                <a:latin typeface="Cambria Math"/>
                <a:cs typeface="Cambria Math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Δ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{(0,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0),(0,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1),(1,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1),(1,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2),(2,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0),(2,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2),(3,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0),(3,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3)}.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36635" y="1403604"/>
            <a:ext cx="1600200" cy="11521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36635" y="2785872"/>
            <a:ext cx="1706879" cy="108051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9135">
              <a:lnSpc>
                <a:spcPct val="100000"/>
              </a:lnSpc>
              <a:spcBef>
                <a:spcPts val="100"/>
              </a:spcBef>
            </a:pPr>
            <a:r>
              <a:rPr dirty="0"/>
              <a:t>Symmetric</a:t>
            </a:r>
            <a:r>
              <a:rPr spc="-10" dirty="0"/>
              <a:t> 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39" y="1183284"/>
            <a:ext cx="9601835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Consider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R=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{(1,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1),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(1,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2),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2),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3),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(3,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1),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(3,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2)}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{1,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2,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3}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symmetric.</a:t>
            </a:r>
            <a:endParaRPr sz="2200">
              <a:latin typeface="Times New Roman"/>
              <a:cs typeface="Times New Roman"/>
            </a:endParaRPr>
          </a:p>
          <a:p>
            <a:pPr marL="373380" marR="5080" indent="-361315" algn="just">
              <a:lnSpc>
                <a:spcPct val="150000"/>
              </a:lnSpc>
              <a:buFont typeface="Wingdings"/>
              <a:buChar char=""/>
              <a:tabLst>
                <a:tab pos="373380" algn="l"/>
              </a:tabLst>
            </a:pPr>
            <a:r>
              <a:rPr sz="2200" dirty="0">
                <a:latin typeface="Times New Roman"/>
                <a:cs typeface="Times New Roman"/>
              </a:rPr>
              <a:t>How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produce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symmetric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small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possible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contains </a:t>
            </a:r>
            <a:r>
              <a:rPr sz="2200" spc="-25" dirty="0">
                <a:latin typeface="Times New Roman"/>
                <a:cs typeface="Times New Roman"/>
              </a:rPr>
              <a:t>R?</a:t>
            </a:r>
            <a:endParaRPr sz="2200">
              <a:latin typeface="Times New Roman"/>
              <a:cs typeface="Times New Roman"/>
            </a:endParaRPr>
          </a:p>
          <a:p>
            <a:pPr marL="373380" marR="5080" indent="-361315" algn="just">
              <a:lnSpc>
                <a:spcPts val="3960"/>
              </a:lnSpc>
              <a:spcBef>
                <a:spcPts val="355"/>
              </a:spcBef>
              <a:buFont typeface="Wingdings"/>
              <a:buChar char=""/>
              <a:tabLst>
                <a:tab pos="373380" algn="l"/>
              </a:tabLst>
            </a:pP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this,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need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only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1)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(1,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3),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because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these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only</a:t>
            </a:r>
            <a:r>
              <a:rPr sz="2200" spc="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pairs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(b,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a)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(a,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mbria Math"/>
                <a:cs typeface="Cambria Math"/>
              </a:rPr>
              <a:t>∈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R.</a:t>
            </a:r>
            <a:endParaRPr sz="2200">
              <a:latin typeface="Times New Roman"/>
              <a:cs typeface="Times New Roman"/>
            </a:endParaRPr>
          </a:p>
          <a:p>
            <a:pPr marL="373380" marR="5080" indent="-361315" algn="just">
              <a:lnSpc>
                <a:spcPts val="3960"/>
              </a:lnSpc>
              <a:buFont typeface="Wingdings"/>
              <a:buChar char=""/>
              <a:tabLst>
                <a:tab pos="373380" algn="l"/>
              </a:tabLst>
            </a:pP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4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new</a:t>
            </a:r>
            <a:r>
              <a:rPr sz="2200" spc="5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50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4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symmetric</a:t>
            </a:r>
            <a:r>
              <a:rPr sz="2200" spc="5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5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contains</a:t>
            </a:r>
            <a:r>
              <a:rPr sz="2200" spc="50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R.</a:t>
            </a:r>
            <a:r>
              <a:rPr sz="2200" spc="5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Furthermore,</a:t>
            </a:r>
            <a:r>
              <a:rPr sz="2200" spc="5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any</a:t>
            </a:r>
            <a:r>
              <a:rPr sz="2200" spc="5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symmetric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4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4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contains</a:t>
            </a:r>
            <a:r>
              <a:rPr sz="2200" spc="459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4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must</a:t>
            </a:r>
            <a:r>
              <a:rPr sz="2200" spc="4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</a:t>
            </a:r>
            <a:r>
              <a:rPr sz="2200" spc="4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4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new</a:t>
            </a:r>
            <a:r>
              <a:rPr sz="2200" spc="4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relation,</a:t>
            </a:r>
            <a:r>
              <a:rPr sz="2200" spc="48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because</a:t>
            </a:r>
            <a:r>
              <a:rPr sz="2200" spc="4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4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symmetric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contains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must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1)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(1,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3).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Consequently,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new</a:t>
            </a:r>
            <a:endParaRPr sz="2200">
              <a:latin typeface="Times New Roman"/>
              <a:cs typeface="Times New Roman"/>
            </a:endParaRPr>
          </a:p>
          <a:p>
            <a:pPr marL="373380" algn="just">
              <a:lnSpc>
                <a:spcPct val="100000"/>
              </a:lnSpc>
              <a:spcBef>
                <a:spcPts val="969"/>
              </a:spcBef>
            </a:pP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called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symmetric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closure</a:t>
            </a:r>
            <a:r>
              <a:rPr sz="2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2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R.</a:t>
            </a:r>
            <a:endParaRPr sz="2200">
              <a:latin typeface="Times New Roman"/>
              <a:cs typeface="Times New Roman"/>
            </a:endParaRPr>
          </a:p>
          <a:p>
            <a:pPr marL="373380" marR="6350" indent="-361315" algn="just">
              <a:lnSpc>
                <a:spcPct val="150000"/>
              </a:lnSpc>
              <a:buFont typeface="Wingdings"/>
              <a:buChar char=""/>
              <a:tabLst>
                <a:tab pos="373380" algn="l"/>
              </a:tabLst>
            </a:pPr>
            <a:r>
              <a:rPr sz="2200" dirty="0">
                <a:latin typeface="Times New Roman"/>
                <a:cs typeface="Times New Roman"/>
              </a:rPr>
              <a:t>Adding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these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pairs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produces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symmetric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contains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that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contained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any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symmetric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9135">
              <a:lnSpc>
                <a:spcPct val="100000"/>
              </a:lnSpc>
              <a:spcBef>
                <a:spcPts val="100"/>
              </a:spcBef>
            </a:pPr>
            <a:r>
              <a:rPr dirty="0"/>
              <a:t>Symmetric</a:t>
            </a:r>
            <a:r>
              <a:rPr spc="-10" dirty="0"/>
              <a:t> 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343" y="1176274"/>
            <a:ext cx="9653905" cy="5657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0" marR="3048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symmetric</a:t>
            </a:r>
            <a:r>
              <a:rPr sz="2400" b="1" spc="5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closure</a:t>
            </a:r>
            <a:r>
              <a:rPr sz="2400" b="1" spc="5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constructed</a:t>
            </a:r>
            <a:r>
              <a:rPr sz="2400" spc="5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taking</a:t>
            </a:r>
            <a:r>
              <a:rPr sz="2400" spc="52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union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inverse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2400" spc="4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∪</a:t>
            </a:r>
            <a:r>
              <a:rPr sz="2400" spc="110" dirty="0">
                <a:solidFill>
                  <a:srgbClr val="FFC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2400" baseline="24305" dirty="0">
                <a:solidFill>
                  <a:srgbClr val="FFC000"/>
                </a:solidFill>
                <a:latin typeface="Times New Roman"/>
                <a:cs typeface="Times New Roman"/>
              </a:rPr>
              <a:t>−1</a:t>
            </a:r>
            <a:r>
              <a:rPr sz="2400" spc="-15" baseline="2430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symmetric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closure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R,</a:t>
            </a:r>
            <a:r>
              <a:rPr sz="2400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 </a:t>
            </a:r>
            <a:r>
              <a:rPr sz="2400" dirty="0">
                <a:solidFill>
                  <a:srgbClr val="00CCFF"/>
                </a:solidFill>
                <a:latin typeface="Times New Roman"/>
                <a:cs typeface="Times New Roman"/>
              </a:rPr>
              <a:t>R</a:t>
            </a:r>
            <a:r>
              <a:rPr sz="2400" baseline="24305" dirty="0">
                <a:solidFill>
                  <a:srgbClr val="00CCFF"/>
                </a:solidFill>
                <a:latin typeface="Times New Roman"/>
                <a:cs typeface="Times New Roman"/>
              </a:rPr>
              <a:t>−1</a:t>
            </a:r>
            <a:r>
              <a:rPr sz="2400" spc="-7" baseline="24305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CCFF"/>
                </a:solidFill>
                <a:latin typeface="Times New Roman"/>
                <a:cs typeface="Times New Roman"/>
              </a:rPr>
              <a:t>=</a:t>
            </a:r>
            <a:r>
              <a:rPr sz="2400" spc="-15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CCFF"/>
                </a:solidFill>
                <a:latin typeface="Times New Roman"/>
                <a:cs typeface="Times New Roman"/>
              </a:rPr>
              <a:t>{(b,</a:t>
            </a:r>
            <a:r>
              <a:rPr sz="2400" spc="-10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CCFF"/>
                </a:solidFill>
                <a:latin typeface="Times New Roman"/>
                <a:cs typeface="Times New Roman"/>
              </a:rPr>
              <a:t>a)</a:t>
            </a:r>
            <a:r>
              <a:rPr sz="2400" spc="-15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CCFF"/>
                </a:solidFill>
                <a:latin typeface="Times New Roman"/>
                <a:cs typeface="Times New Roman"/>
              </a:rPr>
              <a:t>|</a:t>
            </a:r>
            <a:r>
              <a:rPr sz="2400" spc="-10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CCFF"/>
                </a:solidFill>
                <a:latin typeface="Times New Roman"/>
                <a:cs typeface="Times New Roman"/>
              </a:rPr>
              <a:t>(a,</a:t>
            </a:r>
            <a:r>
              <a:rPr sz="2400" spc="-10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CCFF"/>
                </a:solidFill>
                <a:latin typeface="Times New Roman"/>
                <a:cs typeface="Times New Roman"/>
              </a:rPr>
              <a:t>b)</a:t>
            </a:r>
            <a:r>
              <a:rPr sz="2400" spc="-5" dirty="0">
                <a:solidFill>
                  <a:srgbClr val="00CC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CCFF"/>
                </a:solidFill>
                <a:latin typeface="Cambria Math"/>
                <a:cs typeface="Cambria Math"/>
              </a:rPr>
              <a:t>∈</a:t>
            </a:r>
            <a:r>
              <a:rPr sz="2400" spc="65" dirty="0">
                <a:solidFill>
                  <a:srgbClr val="00CCFF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00CCFF"/>
                </a:solidFill>
                <a:latin typeface="Times New Roman"/>
                <a:cs typeface="Times New Roman"/>
              </a:rPr>
              <a:t>R}.</a:t>
            </a:r>
            <a:endParaRPr sz="2400">
              <a:latin typeface="Times New Roman"/>
              <a:cs typeface="Times New Roman"/>
            </a:endParaRPr>
          </a:p>
          <a:p>
            <a:pPr marL="380365" indent="-342265" algn="just">
              <a:lnSpc>
                <a:spcPct val="100000"/>
              </a:lnSpc>
              <a:spcBef>
                <a:spcPts val="1410"/>
              </a:spcBef>
              <a:buFont typeface="Wingdings"/>
              <a:buChar char=""/>
              <a:tabLst>
                <a:tab pos="380365" algn="l"/>
              </a:tabLst>
            </a:pP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Reverse</a:t>
            </a:r>
            <a:r>
              <a:rPr sz="23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all</a:t>
            </a:r>
            <a:r>
              <a:rPr sz="23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the</a:t>
            </a:r>
            <a:r>
              <a:rPr sz="23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arcs</a:t>
            </a:r>
            <a:r>
              <a:rPr sz="23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in</a:t>
            </a:r>
            <a:r>
              <a:rPr sz="23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the</a:t>
            </a:r>
            <a:r>
              <a:rPr sz="23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digraph</a:t>
            </a:r>
            <a:r>
              <a:rPr sz="2300" spc="-3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representation</a:t>
            </a:r>
            <a:r>
              <a:rPr sz="23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of</a:t>
            </a:r>
            <a:r>
              <a:rPr sz="2300" spc="-3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spc="-25" dirty="0">
                <a:solidFill>
                  <a:srgbClr val="252598"/>
                </a:solidFill>
                <a:latin typeface="Times New Roman"/>
                <a:cs typeface="Times New Roman"/>
              </a:rPr>
              <a:t>R.</a:t>
            </a:r>
            <a:endParaRPr sz="2300">
              <a:latin typeface="Times New Roman"/>
              <a:cs typeface="Times New Roman"/>
            </a:endParaRPr>
          </a:p>
          <a:p>
            <a:pPr marL="380365" indent="-342265" algn="just">
              <a:lnSpc>
                <a:spcPct val="100000"/>
              </a:lnSpc>
              <a:spcBef>
                <a:spcPts val="1380"/>
              </a:spcBef>
              <a:buFont typeface="Wingdings"/>
              <a:buChar char=""/>
              <a:tabLst>
                <a:tab pos="380365" algn="l"/>
              </a:tabLst>
            </a:pPr>
            <a:r>
              <a:rPr sz="2300" spc="-25" dirty="0">
                <a:solidFill>
                  <a:srgbClr val="252598"/>
                </a:solidFill>
                <a:latin typeface="Times New Roman"/>
                <a:cs typeface="Times New Roman"/>
              </a:rPr>
              <a:t>Take</a:t>
            </a:r>
            <a:r>
              <a:rPr sz="2300" spc="-4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the</a:t>
            </a:r>
            <a:r>
              <a:rPr sz="23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transpose</a:t>
            </a:r>
            <a:r>
              <a:rPr sz="23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MT</a:t>
            </a:r>
            <a:r>
              <a:rPr sz="2300" spc="-7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of</a:t>
            </a:r>
            <a:r>
              <a:rPr sz="2300" spc="-3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the</a:t>
            </a:r>
            <a:r>
              <a:rPr sz="23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connection</a:t>
            </a:r>
            <a:r>
              <a:rPr sz="2300" spc="-3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matrix</a:t>
            </a:r>
            <a:r>
              <a:rPr sz="23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M</a:t>
            </a:r>
            <a:r>
              <a:rPr sz="23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252598"/>
                </a:solidFill>
                <a:latin typeface="Times New Roman"/>
                <a:cs typeface="Times New Roman"/>
              </a:rPr>
              <a:t>of</a:t>
            </a:r>
            <a:r>
              <a:rPr sz="2300" spc="-3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300" spc="-35" dirty="0">
                <a:solidFill>
                  <a:srgbClr val="252598"/>
                </a:solidFill>
                <a:latin typeface="Times New Roman"/>
                <a:cs typeface="Times New Roman"/>
              </a:rPr>
              <a:t>R.</a:t>
            </a:r>
            <a:endParaRPr sz="2300">
              <a:latin typeface="Times New Roman"/>
              <a:cs typeface="Times New Roman"/>
            </a:endParaRPr>
          </a:p>
          <a:p>
            <a:pPr marL="398780" indent="-360680">
              <a:lnSpc>
                <a:spcPct val="100000"/>
              </a:lnSpc>
              <a:spcBef>
                <a:spcPts val="1275"/>
              </a:spcBef>
              <a:buFont typeface="Wingdings"/>
              <a:buChar char=""/>
              <a:tabLst>
                <a:tab pos="398780" algn="l"/>
              </a:tabLst>
            </a:pPr>
            <a:r>
              <a:rPr sz="2000" b="1" dirty="0">
                <a:latin typeface="Times New Roman"/>
                <a:cs typeface="Times New Roman"/>
              </a:rPr>
              <a:t>Example:</a:t>
            </a:r>
            <a:r>
              <a:rPr sz="2000" b="1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{0,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3}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R=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{(0,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1),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0),</a:t>
            </a:r>
            <a:endParaRPr sz="20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0)}.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symmetric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closure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R.</a:t>
            </a:r>
            <a:endParaRPr sz="2000">
              <a:latin typeface="Times New Roman"/>
              <a:cs typeface="Times New Roman"/>
            </a:endParaRPr>
          </a:p>
          <a:p>
            <a:pPr marR="172720" algn="r">
              <a:lnSpc>
                <a:spcPct val="100000"/>
              </a:lnSpc>
              <a:spcBef>
                <a:spcPts val="1275"/>
              </a:spcBef>
            </a:pPr>
            <a:r>
              <a:rPr sz="2000" dirty="0">
                <a:latin typeface="Times New Roman"/>
                <a:cs typeface="Times New Roman"/>
              </a:rPr>
              <a:t>Solution: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symmetric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closure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mbria Math"/>
                <a:cs typeface="Cambria Math"/>
              </a:rPr>
              <a:t>∪</a:t>
            </a:r>
            <a:r>
              <a:rPr sz="2200" spc="50" dirty="0">
                <a:latin typeface="Cambria Math"/>
                <a:cs typeface="Cambria Math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175" baseline="24904" dirty="0">
                <a:latin typeface="Times New Roman"/>
                <a:cs typeface="Times New Roman"/>
              </a:rPr>
              <a:t>−1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175" baseline="24904" dirty="0">
                <a:latin typeface="Times New Roman"/>
                <a:cs typeface="Times New Roman"/>
              </a:rPr>
              <a:t>−1</a:t>
            </a:r>
            <a:r>
              <a:rPr sz="2175" spc="-22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{(b,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a)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|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(a,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mbria Math"/>
                <a:cs typeface="Cambria Math"/>
              </a:rPr>
              <a:t>∈</a:t>
            </a:r>
            <a:r>
              <a:rPr sz="2200" spc="60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R}.</a:t>
            </a:r>
            <a:endParaRPr sz="2200">
              <a:latin typeface="Times New Roman"/>
              <a:cs typeface="Times New Roman"/>
            </a:endParaRPr>
          </a:p>
          <a:p>
            <a:pPr marL="353060" algn="ctr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{(0,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1),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(1,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1),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(1,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2),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0),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2),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(3,</a:t>
            </a:r>
            <a:r>
              <a:rPr sz="2200" spc="-25" dirty="0">
                <a:latin typeface="Times New Roman"/>
                <a:cs typeface="Times New Roman"/>
              </a:rPr>
              <a:t> 0)}</a:t>
            </a:r>
            <a:endParaRPr sz="2200">
              <a:latin typeface="Times New Roman"/>
              <a:cs typeface="Times New Roman"/>
            </a:endParaRPr>
          </a:p>
          <a:p>
            <a:pPr marL="356870" algn="ctr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175" baseline="24904" dirty="0">
                <a:latin typeface="Times New Roman"/>
                <a:cs typeface="Times New Roman"/>
              </a:rPr>
              <a:t>−1</a:t>
            </a:r>
            <a:r>
              <a:rPr sz="2175" spc="-30" baseline="2490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{(1,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0),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(1,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1),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1),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(0,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2),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2),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(0,</a:t>
            </a:r>
            <a:r>
              <a:rPr sz="2200" spc="-25" dirty="0">
                <a:latin typeface="Times New Roman"/>
                <a:cs typeface="Times New Roman"/>
              </a:rPr>
              <a:t> 3)}</a:t>
            </a:r>
            <a:endParaRPr sz="2200">
              <a:latin typeface="Times New Roman"/>
              <a:cs typeface="Times New Roman"/>
            </a:endParaRPr>
          </a:p>
          <a:p>
            <a:pPr marR="171450" algn="r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Times New Roman"/>
                <a:cs typeface="Times New Roman"/>
              </a:rPr>
              <a:t>R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=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mbria Math"/>
                <a:cs typeface="Cambria Math"/>
              </a:rPr>
              <a:t>∪</a:t>
            </a:r>
            <a:r>
              <a:rPr sz="2200" spc="25" dirty="0">
                <a:latin typeface="Cambria Math"/>
                <a:cs typeface="Cambria Math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</a:t>
            </a:r>
            <a:r>
              <a:rPr sz="2175" b="1" baseline="24904" dirty="0">
                <a:latin typeface="Times New Roman"/>
                <a:cs typeface="Times New Roman"/>
              </a:rPr>
              <a:t>−1</a:t>
            </a:r>
            <a:r>
              <a:rPr sz="2175" b="1" spc="-7" baseline="24904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=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{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(0,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1),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(0,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2),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(0,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3),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(1,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0),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(1,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1),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(1,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2),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(2,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0),(2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,1),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(2,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2),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(3,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0)}.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056119" y="2444496"/>
            <a:ext cx="2917190" cy="1047115"/>
            <a:chOff x="7056119" y="2444496"/>
            <a:chExt cx="2917190" cy="10471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6119" y="2444496"/>
              <a:ext cx="1400555" cy="104698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96299" y="2462784"/>
              <a:ext cx="1476755" cy="1028700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7563" y="-148081"/>
            <a:ext cx="843915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30" dirty="0"/>
              <a:t> </a:t>
            </a:r>
            <a:r>
              <a:rPr sz="4400" dirty="0"/>
              <a:t>of Reflexive</a:t>
            </a:r>
            <a:r>
              <a:rPr sz="4400" spc="-20" dirty="0"/>
              <a:t> </a:t>
            </a:r>
            <a:r>
              <a:rPr sz="4400" dirty="0"/>
              <a:t>&amp; </a:t>
            </a:r>
            <a:r>
              <a:rPr sz="4400" spc="-10" dirty="0"/>
              <a:t>Symmetric</a:t>
            </a:r>
            <a:endParaRPr sz="4400"/>
          </a:p>
          <a:p>
            <a:pPr marR="119380" algn="ctr">
              <a:lnSpc>
                <a:spcPct val="100000"/>
              </a:lnSpc>
              <a:spcBef>
                <a:spcPts val="5"/>
              </a:spcBef>
            </a:pPr>
            <a:r>
              <a:rPr sz="4400" spc="-10" dirty="0"/>
              <a:t>Closure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2167" y="2351481"/>
            <a:ext cx="1517662" cy="15884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31294" y="2351481"/>
            <a:ext cx="2039048" cy="16511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63830" y="2351494"/>
            <a:ext cx="2190750" cy="3347720"/>
            <a:chOff x="163830" y="2351494"/>
            <a:chExt cx="2190750" cy="334772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447" y="2351494"/>
              <a:ext cx="1689366" cy="16896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830" y="4026408"/>
              <a:ext cx="2190655" cy="167239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68384" y="4082008"/>
            <a:ext cx="1693887" cy="156030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06072" y="4082008"/>
            <a:ext cx="2016417" cy="156030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148" y="5789674"/>
            <a:ext cx="4933188" cy="170383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388097" y="4356861"/>
            <a:ext cx="256857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Reflexive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Closure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Times New Roman"/>
                <a:cs typeface="Times New Roman"/>
              </a:rPr>
              <a:t>Add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loops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vertices 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600" dirty="0">
                <a:latin typeface="Times New Roman"/>
                <a:cs typeface="Times New Roman"/>
              </a:rPr>
              <a:t>digraph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representation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50" dirty="0">
                <a:latin typeface="Times New Roman"/>
                <a:cs typeface="Times New Roman"/>
              </a:rPr>
              <a:t> 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50734" y="5950077"/>
            <a:ext cx="279463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Symmetric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Closure</a:t>
            </a:r>
            <a:endParaRPr sz="240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  <a:spcBef>
                <a:spcPts val="30"/>
              </a:spcBef>
            </a:pPr>
            <a:r>
              <a:rPr sz="1600" dirty="0">
                <a:latin typeface="Times New Roman"/>
                <a:cs typeface="Times New Roman"/>
              </a:rPr>
              <a:t>Reverse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all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arcs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digraph </a:t>
            </a:r>
            <a:r>
              <a:rPr sz="1600" dirty="0">
                <a:latin typeface="Times New Roman"/>
                <a:cs typeface="Times New Roman"/>
              </a:rPr>
              <a:t>representation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60" dirty="0">
                <a:latin typeface="Times New Roman"/>
                <a:cs typeface="Times New Roman"/>
              </a:rPr>
              <a:t> </a:t>
            </a:r>
            <a:r>
              <a:rPr sz="1600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876" y="1164529"/>
            <a:ext cx="9886950" cy="197358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54965" marR="5080" indent="-342900">
              <a:lnSpc>
                <a:spcPct val="145200"/>
              </a:lnSpc>
              <a:spcBef>
                <a:spcPts val="35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Draw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directed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reflexive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closure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Symmetric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closure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relations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directed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graph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shown.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000">
              <a:latin typeface="Times New Roman"/>
              <a:cs typeface="Times New Roman"/>
            </a:endParaRPr>
          </a:p>
          <a:p>
            <a:pPr marR="578485" algn="r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Directed</a:t>
            </a:r>
            <a:r>
              <a:rPr sz="18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Graph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35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Transitive</a:t>
            </a:r>
            <a:r>
              <a:rPr spc="-220" dirty="0"/>
              <a:t> </a:t>
            </a:r>
            <a:r>
              <a:rPr spc="-10" dirty="0"/>
              <a:t>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3105" cy="496443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Suppose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transitive.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4320"/>
              </a:lnSpc>
              <a:spcBef>
                <a:spcPts val="3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How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new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R?</a:t>
            </a:r>
            <a:endParaRPr sz="2400">
              <a:latin typeface="Times New Roman"/>
              <a:cs typeface="Times New Roman"/>
            </a:endParaRPr>
          </a:p>
          <a:p>
            <a:pPr marL="355600" marR="7620" indent="-342900">
              <a:lnSpc>
                <a:spcPts val="432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3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closure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produced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3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adding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3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 b)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already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relation?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06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2)}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3,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400" spc="-25" dirty="0">
                <a:latin typeface="Times New Roman"/>
                <a:cs typeface="Times New Roman"/>
              </a:rPr>
              <a:t>4}.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4320"/>
              </a:lnSpc>
              <a:spcBef>
                <a:spcPts val="18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pairs</a:t>
            </a:r>
            <a:r>
              <a:rPr sz="2400" spc="3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form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 (a,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35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Transitive</a:t>
            </a:r>
            <a:r>
              <a:rPr spc="-220" dirty="0"/>
              <a:t> </a:t>
            </a:r>
            <a:r>
              <a:rPr spc="-10" dirty="0"/>
              <a:t>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83284"/>
            <a:ext cx="9601200" cy="505587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{(1,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3),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(1,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4),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1),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(3,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2)}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Font typeface="Wingdings"/>
              <a:buChar char="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pairs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(1,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2),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3),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4),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(3,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1).</a:t>
            </a:r>
            <a:endParaRPr sz="2200">
              <a:latin typeface="Times New Roman"/>
              <a:cs typeface="Times New Roman"/>
            </a:endParaRPr>
          </a:p>
          <a:p>
            <a:pPr marL="1473835">
              <a:lnSpc>
                <a:spcPct val="100000"/>
              </a:lnSpc>
              <a:spcBef>
                <a:spcPts val="1320"/>
              </a:spcBef>
              <a:tabLst>
                <a:tab pos="7383145" algn="l"/>
              </a:tabLst>
            </a:pP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{(</a:t>
            </a:r>
            <a:r>
              <a:rPr sz="2200" dirty="0">
                <a:solidFill>
                  <a:srgbClr val="00AF50"/>
                </a:solidFill>
                <a:latin typeface="Times New Roman"/>
                <a:cs typeface="Times New Roman"/>
              </a:rPr>
              <a:t>1,</a:t>
            </a:r>
            <a:r>
              <a:rPr sz="22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AF50"/>
                </a:solidFill>
                <a:latin typeface="Times New Roman"/>
                <a:cs typeface="Times New Roman"/>
              </a:rPr>
              <a:t>3</a:t>
            </a:r>
            <a:r>
              <a:rPr sz="2200" dirty="0">
                <a:latin typeface="Times New Roman"/>
                <a:cs typeface="Times New Roman"/>
              </a:rPr>
              <a:t>),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1,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4</a:t>
            </a:r>
            <a:r>
              <a:rPr sz="2200" dirty="0">
                <a:latin typeface="Times New Roman"/>
                <a:cs typeface="Times New Roman"/>
              </a:rPr>
              <a:t>),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2,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),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dirty="0">
                <a:solidFill>
                  <a:srgbClr val="00AF50"/>
                </a:solidFill>
                <a:latin typeface="Times New Roman"/>
                <a:cs typeface="Times New Roman"/>
              </a:rPr>
              <a:t>3,</a:t>
            </a:r>
            <a:r>
              <a:rPr sz="2200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),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dirty="0">
                <a:solidFill>
                  <a:srgbClr val="00AF50"/>
                </a:solidFill>
                <a:latin typeface="Times New Roman"/>
                <a:cs typeface="Times New Roman"/>
              </a:rPr>
              <a:t>1,</a:t>
            </a:r>
            <a:r>
              <a:rPr sz="22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AF50"/>
                </a:solidFill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),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(2,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3),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dirty="0">
                <a:solidFill>
                  <a:srgbClr val="C00000"/>
                </a:solidFill>
                <a:latin typeface="Times New Roman"/>
                <a:cs typeface="Times New Roman"/>
              </a:rPr>
              <a:t>2,</a:t>
            </a:r>
            <a:r>
              <a:rPr sz="2200" spc="-25" dirty="0">
                <a:solidFill>
                  <a:srgbClr val="C00000"/>
                </a:solidFill>
                <a:latin typeface="Times New Roman"/>
                <a:cs typeface="Times New Roman"/>
              </a:rPr>
              <a:t> 4</a:t>
            </a:r>
            <a:r>
              <a:rPr sz="2200" spc="-25" dirty="0">
                <a:latin typeface="Times New Roman"/>
                <a:cs typeface="Times New Roman"/>
              </a:rPr>
              <a:t>),</a:t>
            </a:r>
            <a:r>
              <a:rPr sz="2200" dirty="0">
                <a:latin typeface="Times New Roman"/>
                <a:cs typeface="Times New Roman"/>
              </a:rPr>
              <a:t>	(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3,</a:t>
            </a:r>
            <a:r>
              <a:rPr sz="22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200" spc="-25" dirty="0">
                <a:latin typeface="Times New Roman"/>
                <a:cs typeface="Times New Roman"/>
              </a:rPr>
              <a:t>)}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Adding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these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pairs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does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produce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transitive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relation,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because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resulting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(3,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(1,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4)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but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does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contain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(3,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4).</a:t>
            </a:r>
            <a:endParaRPr sz="2200">
              <a:latin typeface="Times New Roman"/>
              <a:cs typeface="Times New Roman"/>
            </a:endParaRPr>
          </a:p>
          <a:p>
            <a:pPr marL="355600" marR="6350" indent="-342900">
              <a:lnSpc>
                <a:spcPct val="150000"/>
              </a:lnSpc>
              <a:spcBef>
                <a:spcPts val="5"/>
              </a:spcBef>
              <a:buFont typeface="Wingdings"/>
              <a:buChar char=""/>
              <a:tabLst>
                <a:tab pos="355600" algn="l"/>
                <a:tab pos="1040765" algn="l"/>
                <a:tab pos="1926589" algn="l"/>
                <a:tab pos="2534920" algn="l"/>
                <a:tab pos="4106545" algn="l"/>
                <a:tab pos="4636770" algn="l"/>
                <a:tab pos="5863590" algn="l"/>
                <a:tab pos="6859270" algn="l"/>
                <a:tab pos="7280909" algn="l"/>
                <a:tab pos="7593330" algn="l"/>
                <a:tab pos="8637905" algn="l"/>
                <a:tab pos="9012555" algn="l"/>
              </a:tabLst>
            </a:pPr>
            <a:r>
              <a:rPr sz="2200" spc="-20" dirty="0">
                <a:latin typeface="Times New Roman"/>
                <a:cs typeface="Times New Roman"/>
              </a:rPr>
              <a:t>This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shows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that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constructing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transitive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closure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of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0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relation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is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more </a:t>
            </a:r>
            <a:r>
              <a:rPr sz="2200" dirty="0">
                <a:latin typeface="Times New Roman"/>
                <a:cs typeface="Times New Roman"/>
              </a:rPr>
              <a:t>complicated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constructing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either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reflexive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symmetric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closure.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320"/>
              </a:spcBef>
              <a:buFont typeface="Wingdings"/>
              <a:buChar char="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transitive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closure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found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adding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new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ordered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pairs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that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Times New Roman"/>
                <a:cs typeface="Times New Roman"/>
              </a:rPr>
              <a:t>must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present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then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repeating</a:t>
            </a:r>
            <a:r>
              <a:rPr sz="2200" spc="3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process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until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new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ordered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pairs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are</a:t>
            </a:r>
            <a:endParaRPr sz="2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320"/>
              </a:spcBef>
            </a:pPr>
            <a:r>
              <a:rPr sz="2200" spc="-10" dirty="0">
                <a:latin typeface="Times New Roman"/>
                <a:cs typeface="Times New Roman"/>
              </a:rPr>
              <a:t>needed.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35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Transitive</a:t>
            </a:r>
            <a:r>
              <a:rPr spc="-220" dirty="0"/>
              <a:t> </a:t>
            </a:r>
            <a:r>
              <a:rPr spc="-10" dirty="0"/>
              <a:t>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8643" y="1183284"/>
            <a:ext cx="9678670" cy="41011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431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411480" algn="l"/>
              </a:tabLst>
            </a:pPr>
            <a:r>
              <a:rPr sz="2200" b="1" dirty="0">
                <a:latin typeface="Times New Roman"/>
                <a:cs typeface="Times New Roman"/>
              </a:rPr>
              <a:t>Theorem</a:t>
            </a:r>
            <a:r>
              <a:rPr sz="2200" b="1" spc="9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: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Let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set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A.</a:t>
            </a:r>
            <a:r>
              <a:rPr sz="2200" spc="1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connectivity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175" baseline="24904" dirty="0">
                <a:latin typeface="Cambria Math"/>
                <a:cs typeface="Cambria Math"/>
              </a:rPr>
              <a:t>∗</a:t>
            </a:r>
            <a:r>
              <a:rPr sz="2175" spc="502" baseline="24904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consists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pairs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(a,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b)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such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length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at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least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R. </a:t>
            </a:r>
            <a:r>
              <a:rPr sz="2200" dirty="0">
                <a:latin typeface="Times New Roman"/>
                <a:cs typeface="Times New Roman"/>
              </a:rPr>
              <a:t>Because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175" baseline="-21072" dirty="0">
                <a:latin typeface="Times New Roman"/>
                <a:cs typeface="Times New Roman"/>
              </a:rPr>
              <a:t>n</a:t>
            </a:r>
            <a:r>
              <a:rPr sz="2175" spc="284" baseline="-210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consists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pairs(a,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b)such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path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length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b,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follows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dirty="0">
                <a:latin typeface="Cambria Math"/>
                <a:cs typeface="Cambria Math"/>
              </a:rPr>
              <a:t>∗</a:t>
            </a:r>
            <a:r>
              <a:rPr sz="2200" spc="40" dirty="0">
                <a:latin typeface="Cambria Math"/>
                <a:cs typeface="Cambria Math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union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sets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175" baseline="-21072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.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other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words,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198370">
              <a:lnSpc>
                <a:spcPct val="100000"/>
              </a:lnSpc>
            </a:pP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i.e.</a:t>
            </a:r>
            <a:r>
              <a:rPr sz="22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175" baseline="24904" dirty="0">
                <a:solidFill>
                  <a:srgbClr val="FF0000"/>
                </a:solidFill>
                <a:latin typeface="Cambria Math"/>
                <a:cs typeface="Cambria Math"/>
              </a:rPr>
              <a:t>∗</a:t>
            </a:r>
            <a:r>
              <a:rPr sz="2175" spc="307" baseline="2490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∪</a:t>
            </a:r>
            <a:r>
              <a:rPr sz="2200" spc="3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175" b="1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2175" b="1" spc="262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∪</a:t>
            </a:r>
            <a:r>
              <a:rPr sz="2200" spc="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175" b="1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sz="2175" b="1" spc="270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∪</a:t>
            </a:r>
            <a:r>
              <a:rPr sz="2200" spc="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175" b="1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2175" b="1" spc="247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∪</a:t>
            </a:r>
            <a:r>
              <a:rPr sz="2200" spc="2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175" b="1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sz="2175" b="1" spc="277" baseline="249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∪</a:t>
            </a:r>
            <a:r>
              <a:rPr sz="2200" b="1" dirty="0">
                <a:solidFill>
                  <a:srgbClr val="FF0000"/>
                </a:solidFill>
                <a:latin typeface="Times New Roman"/>
                <a:cs typeface="Times New Roman"/>
              </a:rPr>
              <a:t>……..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F0000"/>
                </a:solidFill>
                <a:latin typeface="Cambria Math"/>
                <a:cs typeface="Cambria Math"/>
              </a:rPr>
              <a:t>∪</a:t>
            </a:r>
            <a:r>
              <a:rPr sz="2200" spc="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175" b="1" spc="-37" baseline="-21072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2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imes New Roman"/>
              <a:cs typeface="Times New Roman"/>
            </a:endParaRPr>
          </a:p>
          <a:p>
            <a:pPr marL="411480" marR="44450" indent="-361315">
              <a:lnSpc>
                <a:spcPct val="150000"/>
              </a:lnSpc>
              <a:buFont typeface="Wingdings"/>
              <a:buChar char=""/>
              <a:tabLst>
                <a:tab pos="411480" algn="l"/>
              </a:tabLst>
            </a:pPr>
            <a:r>
              <a:rPr sz="2200" b="1" dirty="0">
                <a:latin typeface="Times New Roman"/>
                <a:cs typeface="Times New Roman"/>
              </a:rPr>
              <a:t>Theorem</a:t>
            </a:r>
            <a:r>
              <a:rPr sz="2200" b="1" spc="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: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transitive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closure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equals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connectivity</a:t>
            </a:r>
            <a:r>
              <a:rPr sz="2200" spc="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relation </a:t>
            </a:r>
            <a:r>
              <a:rPr sz="2200" spc="-25" dirty="0">
                <a:latin typeface="Times New Roman"/>
                <a:cs typeface="Times New Roman"/>
              </a:rPr>
              <a:t>R</a:t>
            </a:r>
            <a:r>
              <a:rPr sz="2200" spc="-25" dirty="0" smtClean="0">
                <a:latin typeface="Times New Roman"/>
                <a:cs typeface="Times New Roman"/>
              </a:rPr>
              <a:t>*.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144" y="3203448"/>
            <a:ext cx="1975103" cy="1164336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35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Transitive</a:t>
            </a:r>
            <a:r>
              <a:rPr spc="-220" dirty="0"/>
              <a:t> </a:t>
            </a:r>
            <a:r>
              <a:rPr spc="-10" dirty="0"/>
              <a:t>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343" y="1176274"/>
            <a:ext cx="95967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30480" indent="-273050">
              <a:lnSpc>
                <a:spcPct val="150000"/>
              </a:lnSpc>
              <a:spcBef>
                <a:spcPts val="100"/>
              </a:spcBef>
              <a:buSzPct val="95833"/>
              <a:buFont typeface="Wingdings"/>
              <a:buChar char=""/>
              <a:tabLst>
                <a:tab pos="38989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A={1,2,3,4}R={(1,2),(1,4),(2,3),(3,4)}.Find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closure 	</a:t>
            </a: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R*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closure.</a:t>
            </a:r>
            <a:endParaRPr sz="24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Cambria Math"/>
                <a:cs typeface="Cambria Math"/>
              </a:rPr>
              <a:t>∗</a:t>
            </a:r>
            <a:r>
              <a:rPr sz="2400" spc="60" baseline="2430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spc="284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3</a:t>
            </a:r>
            <a:r>
              <a:rPr sz="2400" spc="-15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7" baseline="24305" dirty="0">
                <a:latin typeface="Times New Roman"/>
                <a:cs typeface="Times New Roman"/>
              </a:rPr>
              <a:t>4</a:t>
            </a:r>
            <a:endParaRPr sz="2400" baseline="24305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</a:t>
            </a:r>
            <a:r>
              <a:rPr sz="2400" spc="-10" dirty="0">
                <a:latin typeface="Times New Roman"/>
                <a:cs typeface="Times New Roman"/>
              </a:rPr>
              <a:t>{(1,2),(1,4),(2,3),(3,4)}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389" y="3462656"/>
            <a:ext cx="4959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7" baseline="-16203" dirty="0">
                <a:latin typeface="Times New Roman"/>
                <a:cs typeface="Times New Roman"/>
              </a:rPr>
              <a:t>R</a:t>
            </a:r>
            <a:r>
              <a:rPr sz="1600" spc="-25" dirty="0">
                <a:latin typeface="Times New Roman"/>
                <a:cs typeface="Times New Roman"/>
              </a:rPr>
              <a:t>2=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0289" y="3554096"/>
            <a:ext cx="6964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8515" algn="l"/>
              </a:tabLst>
            </a:pPr>
            <a:r>
              <a:rPr sz="2400" spc="-20" dirty="0">
                <a:latin typeface="Times New Roman"/>
                <a:cs typeface="Times New Roman"/>
              </a:rPr>
              <a:t>R.R=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[{(1,2),(1,4),(2,3),(3,4)}]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.[{(1,2),(1,4),(2,3),(3,4)]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3389" y="3920108"/>
            <a:ext cx="7407909" cy="331787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{(1,3),(2,4)}</a:t>
            </a:r>
            <a:endParaRPr sz="2400">
              <a:latin typeface="Times New Roman"/>
              <a:cs typeface="Times New Roman"/>
            </a:endParaRPr>
          </a:p>
          <a:p>
            <a:pPr marL="38100" marR="842644">
              <a:lnSpc>
                <a:spcPct val="150000"/>
              </a:lnSpc>
              <a:tabLst>
                <a:tab pos="1599565" algn="l"/>
              </a:tabLst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3</a:t>
            </a:r>
            <a:r>
              <a:rPr sz="2400" spc="7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5" baseline="24305" dirty="0">
                <a:latin typeface="Times New Roman"/>
                <a:cs typeface="Times New Roman"/>
              </a:rPr>
              <a:t>2</a:t>
            </a:r>
            <a:r>
              <a:rPr sz="2400" spc="-10" dirty="0">
                <a:latin typeface="Times New Roman"/>
                <a:cs typeface="Times New Roman"/>
              </a:rPr>
              <a:t>.R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[{(1,3),(2,4)}].[{(1,2),(1,4),(2,3),(3,4)}].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3</a:t>
            </a:r>
            <a:r>
              <a:rPr sz="2400" spc="-15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{(1,4)}</a:t>
            </a:r>
            <a:endParaRPr sz="2400">
              <a:latin typeface="Times New Roman"/>
              <a:cs typeface="Times New Roman"/>
            </a:endParaRPr>
          </a:p>
          <a:p>
            <a:pPr marL="38100" marR="1852295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4</a:t>
            </a:r>
            <a:r>
              <a:rPr sz="2400" spc="-15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.R=</a:t>
            </a:r>
            <a:r>
              <a:rPr sz="2400" spc="-10" dirty="0">
                <a:latin typeface="Times New Roman"/>
                <a:cs typeface="Times New Roman"/>
              </a:rPr>
              <a:t> [{(1,4)}].[{(1,2),(1,4),(2,3),(3,4)]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4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∅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Cambria Math"/>
                <a:cs typeface="Cambria Math"/>
              </a:rPr>
              <a:t>∗</a:t>
            </a:r>
            <a:r>
              <a:rPr sz="2400" spc="60" baseline="2430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3</a:t>
            </a:r>
            <a:r>
              <a:rPr sz="2400" spc="-15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4</a:t>
            </a:r>
            <a:r>
              <a:rPr sz="2400" spc="-7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{(1,2),(1,3),(1,4),(2,3),(2,4),(3,4)}.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8264" y="2410968"/>
            <a:ext cx="1728216" cy="130911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917" y="155194"/>
            <a:ext cx="4552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7670" algn="l"/>
                <a:tab pos="2338070" algn="l"/>
              </a:tabLst>
            </a:pPr>
            <a:r>
              <a:rPr spc="-10" dirty="0"/>
              <a:t>Types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340" y="1176274"/>
            <a:ext cx="965200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Composite</a:t>
            </a:r>
            <a:r>
              <a:rPr sz="24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Relation:</a:t>
            </a:r>
            <a:r>
              <a:rPr sz="2400" b="1" spc="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spc="43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binary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binary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C.</a:t>
            </a:r>
            <a:endParaRPr sz="24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80365" algn="l"/>
                <a:tab pos="7823200" algn="l"/>
              </a:tabLst>
            </a:pP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composite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denoted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R1.R2.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3803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80365" algn="l"/>
              </a:tabLst>
            </a:pPr>
            <a:r>
              <a:rPr sz="2400" dirty="0">
                <a:latin typeface="Times New Roman"/>
                <a:cs typeface="Times New Roman"/>
              </a:rPr>
              <a:t>R1.R2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{(a,c)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1</a:t>
            </a:r>
            <a:r>
              <a:rPr sz="2400" spc="-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2</a:t>
            </a:r>
            <a:r>
              <a:rPr sz="2400" spc="-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C}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3168" y="5639563"/>
            <a:ext cx="5860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Example: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3},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{a,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d},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{x,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y,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z}.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3168" y="5944923"/>
            <a:ext cx="144208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Font typeface="Wingdings"/>
              <a:buChar char="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↔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↔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C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43044" y="5944923"/>
            <a:ext cx="3338829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a),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b),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20" dirty="0">
                <a:latin typeface="Times New Roman"/>
                <a:cs typeface="Times New Roman"/>
              </a:rPr>
              <a:t> c)}.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{(a, x),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y), (b,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y),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z)}.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3168" y="7010809"/>
            <a:ext cx="319722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R.S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=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{(1,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x),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(1,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y),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(2,</a:t>
            </a:r>
            <a:r>
              <a:rPr sz="2000" b="1" spc="-20" dirty="0">
                <a:latin typeface="Times New Roman"/>
                <a:cs typeface="Times New Roman"/>
              </a:rPr>
              <a:t> y)}.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5916" y="3493008"/>
            <a:ext cx="3877055" cy="183641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35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Transitive</a:t>
            </a:r>
            <a:r>
              <a:rPr spc="-220" dirty="0"/>
              <a:t> </a:t>
            </a:r>
            <a:r>
              <a:rPr spc="-10" dirty="0"/>
              <a:t>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343" y="1176274"/>
            <a:ext cx="9650730" cy="53955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89255" indent="-35115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8925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5},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{(1,2),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(3,4),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(4,5),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(4,1),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(1,1)}.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Find</a:t>
            </a:r>
            <a:endParaRPr sz="2400">
              <a:latin typeface="Times New Roman"/>
              <a:cs typeface="Times New Roman"/>
            </a:endParaRPr>
          </a:p>
          <a:p>
            <a:pPr marL="38989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closure</a:t>
            </a:r>
            <a:r>
              <a:rPr sz="2400" b="1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89890" marR="97155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R*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closure.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Cambria Math"/>
                <a:cs typeface="Cambria Math"/>
              </a:rPr>
              <a:t>∗</a:t>
            </a:r>
            <a:r>
              <a:rPr sz="2400" spc="60" baseline="2430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spc="284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3</a:t>
            </a:r>
            <a:r>
              <a:rPr sz="2400" spc="-15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4</a:t>
            </a:r>
            <a:r>
              <a:rPr sz="2400" spc="-7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6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37" baseline="24305" dirty="0">
                <a:latin typeface="Times New Roman"/>
                <a:cs typeface="Times New Roman"/>
              </a:rPr>
              <a:t>5</a:t>
            </a:r>
            <a:endParaRPr sz="2400" baseline="24305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 = </a:t>
            </a:r>
            <a:r>
              <a:rPr sz="2400" spc="-10" dirty="0">
                <a:latin typeface="Times New Roman"/>
                <a:cs typeface="Times New Roman"/>
              </a:rPr>
              <a:t>{(1,2),(3,4),(4,5),(4,1),(1,1)}.</a:t>
            </a:r>
            <a:endParaRPr sz="24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spc="-15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R.R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{(3,5)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(3,1),(4,2),(4,1),(1,2),(1,1)}</a:t>
            </a:r>
            <a:endParaRPr sz="24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3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.R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{(3,2),(3,1),(4,2),(4,1),(1,1),(1,2)}</a:t>
            </a:r>
            <a:endParaRPr sz="24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4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.R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{(3,1),(3,2),(4,1),(4,2),(1,1),(1,2)}</a:t>
            </a:r>
            <a:endParaRPr sz="24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5</a:t>
            </a:r>
            <a:r>
              <a:rPr sz="2400" spc="29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.R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{(3,1),(3,2),(4,1),(4,2),(1,1),(1,2)}</a:t>
            </a:r>
            <a:endParaRPr sz="2400">
              <a:latin typeface="Times New Roman"/>
              <a:cs typeface="Times New Roman"/>
            </a:endParaRPr>
          </a:p>
          <a:p>
            <a:pPr marL="398780">
              <a:lnSpc>
                <a:spcPct val="100000"/>
              </a:lnSpc>
              <a:spcBef>
                <a:spcPts val="515"/>
              </a:spcBef>
            </a:pPr>
            <a:r>
              <a:rPr sz="2400" dirty="0">
                <a:latin typeface="Times New Roman"/>
                <a:cs typeface="Times New Roman"/>
              </a:rPr>
              <a:t>R* = {(3,4),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(4,5),(3,1),(3,2),(4,1),(4,2),(1,1),(1,2),(3,5)}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0564" y="2987040"/>
            <a:ext cx="1871472" cy="199491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35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Transitive</a:t>
            </a:r>
            <a:r>
              <a:rPr spc="-220" dirty="0"/>
              <a:t> </a:t>
            </a:r>
            <a:r>
              <a:rPr spc="-10" dirty="0"/>
              <a:t>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359154"/>
            <a:ext cx="960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6385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zero–one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closure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relation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3385" y="1907794"/>
            <a:ext cx="1304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where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529" y="3005456"/>
            <a:ext cx="6755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523105" algn="l"/>
              </a:tabLst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Theorem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have</a:t>
            </a:r>
            <a:r>
              <a:rPr sz="2400" dirty="0">
                <a:latin typeface="Times New Roman"/>
                <a:cs typeface="Times New Roman"/>
              </a:rPr>
              <a:t>	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baseline="24305" dirty="0">
                <a:latin typeface="Cambria Math"/>
                <a:cs typeface="Cambria Math"/>
              </a:rPr>
              <a:t>∗</a:t>
            </a:r>
            <a:r>
              <a:rPr sz="2400" spc="352" baseline="2430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spc="157" baseline="-20833" dirty="0">
                <a:latin typeface="Times New Roman"/>
                <a:cs typeface="Times New Roman"/>
              </a:rPr>
              <a:t> </a:t>
            </a:r>
            <a:r>
              <a:rPr sz="2400" spc="300" dirty="0">
                <a:latin typeface="Cambria Math"/>
                <a:cs typeface="Cambria Math"/>
              </a:rPr>
              <a:t>𝗏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</a:t>
            </a:r>
            <a:r>
              <a:rPr sz="2400" spc="-15" baseline="-20833" dirty="0">
                <a:latin typeface="Times New Roman"/>
                <a:cs typeface="Times New Roman"/>
              </a:rPr>
              <a:t>R</a:t>
            </a:r>
            <a:r>
              <a:rPr sz="2400" spc="-15" baseline="24305" dirty="0">
                <a:latin typeface="Times New Roman"/>
                <a:cs typeface="Times New Roman"/>
              </a:rPr>
              <a:t>[2]</a:t>
            </a:r>
            <a:endParaRPr sz="2400" baseline="2430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24037" y="2914015"/>
            <a:ext cx="967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450" baseline="-16203" dirty="0">
                <a:latin typeface="Cambria Math"/>
                <a:cs typeface="Cambria Math"/>
              </a:rPr>
              <a:t>𝗏</a:t>
            </a:r>
            <a:r>
              <a:rPr sz="3600" spc="-22" baseline="-16203" dirty="0">
                <a:latin typeface="Cambria Math"/>
                <a:cs typeface="Cambria Math"/>
              </a:rPr>
              <a:t> </a:t>
            </a:r>
            <a:r>
              <a:rPr sz="3600" spc="-15" baseline="-16203" dirty="0">
                <a:latin typeface="Times New Roman"/>
                <a:cs typeface="Times New Roman"/>
              </a:rPr>
              <a:t>M</a:t>
            </a:r>
            <a:r>
              <a:rPr sz="2400" spc="-15" baseline="-45138" dirty="0">
                <a:latin typeface="Times New Roman"/>
                <a:cs typeface="Times New Roman"/>
              </a:rPr>
              <a:t>R</a:t>
            </a:r>
            <a:r>
              <a:rPr sz="1600" spc="-10" dirty="0">
                <a:latin typeface="Times New Roman"/>
                <a:cs typeface="Times New Roman"/>
              </a:rPr>
              <a:t>[3]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3467" y="3834207"/>
            <a:ext cx="172085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50" dirty="0">
                <a:latin typeface="Cambria Math"/>
                <a:cs typeface="Cambria Math"/>
              </a:rPr>
              <a:t>𝑅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103" y="3658948"/>
            <a:ext cx="27590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𝑀</a:t>
            </a:r>
            <a:r>
              <a:rPr sz="2625" baseline="41269" dirty="0">
                <a:latin typeface="Cambria Math"/>
                <a:cs typeface="Cambria Math"/>
              </a:rPr>
              <a:t>[2]</a:t>
            </a:r>
            <a:r>
              <a:rPr sz="2625" spc="434" baseline="41269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have,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6266" y="1823720"/>
            <a:ext cx="201104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6615">
              <a:lnSpc>
                <a:spcPts val="2850"/>
              </a:lnSpc>
              <a:spcBef>
                <a:spcPts val="100"/>
              </a:spcBef>
              <a:tabLst>
                <a:tab pos="1330325" algn="l"/>
                <a:tab pos="180340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50800">
              <a:lnSpc>
                <a:spcPts val="2815"/>
              </a:lnSpc>
              <a:tabLst>
                <a:tab pos="856615" algn="l"/>
                <a:tab pos="1330325" algn="l"/>
                <a:tab pos="1803400" algn="l"/>
              </a:tabLst>
            </a:pPr>
            <a:r>
              <a:rPr sz="3600" baseline="2314" dirty="0">
                <a:latin typeface="Times New Roman"/>
                <a:cs typeface="Times New Roman"/>
              </a:rPr>
              <a:t>M</a:t>
            </a:r>
            <a:r>
              <a:rPr sz="2400" baseline="-15625" dirty="0">
                <a:latin typeface="Times New Roman"/>
                <a:cs typeface="Times New Roman"/>
              </a:rPr>
              <a:t>R</a:t>
            </a:r>
            <a:r>
              <a:rPr sz="2400" spc="262" baseline="-15625" dirty="0">
                <a:latin typeface="Times New Roman"/>
                <a:cs typeface="Times New Roman"/>
              </a:rPr>
              <a:t> </a:t>
            </a:r>
            <a:r>
              <a:rPr sz="3600" spc="-75" baseline="2314" dirty="0">
                <a:latin typeface="Times New Roman"/>
                <a:cs typeface="Times New Roman"/>
              </a:rPr>
              <a:t>=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856615">
              <a:lnSpc>
                <a:spcPts val="2845"/>
              </a:lnSpc>
              <a:tabLst>
                <a:tab pos="1330325" algn="l"/>
                <a:tab pos="180340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40199" y="3784853"/>
            <a:ext cx="3092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[2]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8098" y="3867151"/>
            <a:ext cx="2246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0075" algn="l"/>
              </a:tabLst>
            </a:pPr>
            <a:r>
              <a:rPr sz="2400" spc="-25" dirty="0">
                <a:latin typeface="Cambria Math"/>
                <a:cs typeface="Cambria Math"/>
              </a:rPr>
              <a:t>𝑀</a:t>
            </a:r>
            <a:r>
              <a:rPr sz="2625" spc="-37" baseline="-23809" dirty="0">
                <a:latin typeface="Cambria Math"/>
                <a:cs typeface="Cambria Math"/>
              </a:rPr>
              <a:t>𝑅</a:t>
            </a:r>
            <a:r>
              <a:rPr sz="2625" baseline="-23809" dirty="0">
                <a:latin typeface="Cambria Math"/>
                <a:cs typeface="Cambria Math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spc="-22" baseline="-20833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ʘ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</a:t>
            </a:r>
            <a:r>
              <a:rPr sz="2400" baseline="-20833" dirty="0">
                <a:latin typeface="Times New Roman"/>
                <a:cs typeface="Times New Roman"/>
              </a:rPr>
              <a:t>R</a:t>
            </a:r>
            <a:r>
              <a:rPr sz="2400" spc="-15" baseline="-20833" dirty="0">
                <a:latin typeface="Times New Roman"/>
                <a:cs typeface="Times New Roman"/>
              </a:rPr>
              <a:t> </a:t>
            </a:r>
            <a:r>
              <a:rPr sz="2400" b="1" spc="-50" dirty="0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99607" y="3524251"/>
            <a:ext cx="2856230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4505" algn="l"/>
                <a:tab pos="956944" algn="l"/>
                <a:tab pos="1728470" algn="l"/>
                <a:tab pos="2200910" algn="l"/>
                <a:tab pos="267335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6944" algn="l"/>
                <a:tab pos="1278890" algn="l"/>
                <a:tab pos="1728470" algn="l"/>
                <a:tab pos="2200910" algn="l"/>
                <a:tab pos="267335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3600" spc="-75" baseline="2314" dirty="0">
                <a:latin typeface="Times New Roman"/>
                <a:cs typeface="Times New Roman"/>
              </a:rPr>
              <a:t>ʘ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4505" algn="l"/>
                <a:tab pos="956944" algn="l"/>
                <a:tab pos="1728470" algn="l"/>
                <a:tab pos="2200910" algn="l"/>
                <a:tab pos="267335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46087" y="4733544"/>
          <a:ext cx="9361169" cy="1056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7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0 )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5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52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1 )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0 )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)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52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1 )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0 )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425579" y="6058916"/>
          <a:ext cx="3871595" cy="1080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marL="67310" algn="ctr">
                        <a:lnSpc>
                          <a:spcPts val="2625"/>
                        </a:lnSpc>
                        <a:tabLst>
                          <a:tab pos="581025" algn="l"/>
                        </a:tabLst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1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  <a:tabLst>
                          <a:tab pos="513715" algn="l"/>
                        </a:tabLst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1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  <a:tabLst>
                          <a:tab pos="514350" algn="l"/>
                        </a:tabLst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1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  <a:tabLst>
                          <a:tab pos="513080" algn="l"/>
                        </a:tabLst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1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  <a:tabLst>
                          <a:tab pos="513715" algn="l"/>
                        </a:tabLst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1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  <a:tabLst>
                          <a:tab pos="514350" algn="l"/>
                        </a:tabLst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1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  <a:tabLst>
                          <a:tab pos="513080" algn="l"/>
                        </a:tabLst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1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25"/>
                        </a:lnSpc>
                        <a:tabLst>
                          <a:tab pos="513715" algn="l"/>
                        </a:tabLst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1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25"/>
                        </a:lnSpc>
                        <a:tabLst>
                          <a:tab pos="514350" algn="l"/>
                        </a:tabLst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1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6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439915" y="6572501"/>
            <a:ext cx="1720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𝑅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73726" y="6232346"/>
            <a:ext cx="1156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aseline="-30092" dirty="0">
                <a:latin typeface="Cambria Math"/>
                <a:cs typeface="Cambria Math"/>
              </a:rPr>
              <a:t>𝑀</a:t>
            </a:r>
            <a:r>
              <a:rPr sz="1750" dirty="0">
                <a:latin typeface="Cambria Math"/>
                <a:cs typeface="Cambria Math"/>
              </a:rPr>
              <a:t>[2]</a:t>
            </a:r>
            <a:r>
              <a:rPr sz="3600" baseline="-30092" dirty="0">
                <a:latin typeface="Times New Roman"/>
                <a:cs typeface="Times New Roman"/>
              </a:rPr>
              <a:t>=</a:t>
            </a:r>
            <a:r>
              <a:rPr sz="3600" spc="232" baseline="-30092" dirty="0">
                <a:latin typeface="Times New Roman"/>
                <a:cs typeface="Times New Roman"/>
              </a:rPr>
              <a:t> </a:t>
            </a:r>
            <a:r>
              <a:rPr sz="3600" spc="-75" baseline="-30092" dirty="0">
                <a:latin typeface="Times New Roman"/>
                <a:cs typeface="Times New Roman"/>
              </a:rPr>
              <a:t>M</a:t>
            </a:r>
            <a:endParaRPr sz="3600" baseline="-30092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79643" y="6574028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65823" y="6397243"/>
            <a:ext cx="569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 indent="-279400">
              <a:lnSpc>
                <a:spcPct val="100000"/>
              </a:lnSpc>
              <a:spcBef>
                <a:spcPts val="100"/>
              </a:spcBef>
              <a:buSzPct val="87500"/>
              <a:buChar char="◉"/>
              <a:tabLst>
                <a:tab pos="284480" algn="l"/>
              </a:tabLst>
            </a:pPr>
            <a:r>
              <a:rPr sz="2400" spc="-50" dirty="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09894" y="6574028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95820" y="6055563"/>
            <a:ext cx="1464310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ts val="2845"/>
              </a:lnSpc>
              <a:spcBef>
                <a:spcPts val="100"/>
              </a:spcBef>
              <a:tabLst>
                <a:tab pos="471805" algn="l"/>
                <a:tab pos="94488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815"/>
              </a:lnSpc>
              <a:tabLst>
                <a:tab pos="324485" algn="l"/>
                <a:tab pos="796925" algn="l"/>
                <a:tab pos="1269365" algn="l"/>
              </a:tabLst>
            </a:pPr>
            <a:r>
              <a:rPr sz="3600" b="1" spc="-75" baseline="2314" dirty="0">
                <a:latin typeface="Times New Roman"/>
                <a:cs typeface="Times New Roman"/>
              </a:rPr>
              <a:t>=</a:t>
            </a:r>
            <a:r>
              <a:rPr sz="3600" b="1" baseline="2314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R="5080" algn="r">
              <a:lnSpc>
                <a:spcPts val="2850"/>
              </a:lnSpc>
              <a:tabLst>
                <a:tab pos="471805" algn="l"/>
                <a:tab pos="94488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1358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Transitive</a:t>
            </a:r>
            <a:r>
              <a:rPr spc="-220" dirty="0"/>
              <a:t> </a:t>
            </a:r>
            <a:r>
              <a:rPr spc="-10" dirty="0"/>
              <a:t>Closure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7103" y="1464310"/>
            <a:ext cx="1423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𝑀</a:t>
            </a:r>
            <a:r>
              <a:rPr sz="2625" spc="-37" baseline="-23809" dirty="0">
                <a:latin typeface="Cambria Math"/>
                <a:cs typeface="Cambria Math"/>
              </a:rPr>
              <a:t>𝑅</a:t>
            </a:r>
            <a:endParaRPr sz="2625" baseline="-23809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9373" y="1382012"/>
            <a:ext cx="30924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[3]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21483" y="1464310"/>
            <a:ext cx="1109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have,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67632" y="1434214"/>
            <a:ext cx="2067560" cy="63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780"/>
              </a:lnSpc>
              <a:spcBef>
                <a:spcPts val="100"/>
              </a:spcBef>
            </a:pPr>
            <a:r>
              <a:rPr sz="3600" baseline="-30092" dirty="0">
                <a:latin typeface="Cambria Math"/>
                <a:cs typeface="Cambria Math"/>
              </a:rPr>
              <a:t>𝑀</a:t>
            </a:r>
            <a:r>
              <a:rPr sz="1750" dirty="0">
                <a:latin typeface="Cambria Math"/>
                <a:cs typeface="Cambria Math"/>
              </a:rPr>
              <a:t>[3]</a:t>
            </a:r>
            <a:r>
              <a:rPr sz="3600" baseline="-30092" dirty="0">
                <a:latin typeface="Times New Roman"/>
                <a:cs typeface="Times New Roman"/>
              </a:rPr>
              <a:t>=</a:t>
            </a:r>
            <a:r>
              <a:rPr sz="3600" spc="120" baseline="-30092" dirty="0">
                <a:latin typeface="Times New Roman"/>
                <a:cs typeface="Times New Roman"/>
              </a:rPr>
              <a:t> </a:t>
            </a:r>
            <a:r>
              <a:rPr sz="3600" baseline="-30092" dirty="0">
                <a:latin typeface="Cambria Math"/>
                <a:cs typeface="Cambria Math"/>
              </a:rPr>
              <a:t>𝑀</a:t>
            </a:r>
            <a:r>
              <a:rPr sz="1750" dirty="0">
                <a:latin typeface="Cambria Math"/>
                <a:cs typeface="Cambria Math"/>
              </a:rPr>
              <a:t>[2]</a:t>
            </a:r>
            <a:r>
              <a:rPr sz="1750" spc="195" dirty="0">
                <a:latin typeface="Cambria Math"/>
                <a:cs typeface="Cambria Math"/>
              </a:rPr>
              <a:t> </a:t>
            </a:r>
            <a:r>
              <a:rPr sz="3600" spc="-37" baseline="-30092" dirty="0">
                <a:latin typeface="Times New Roman"/>
                <a:cs typeface="Times New Roman"/>
              </a:rPr>
              <a:t>ʘ</a:t>
            </a:r>
            <a:r>
              <a:rPr sz="3600" spc="-202" baseline="-30092" dirty="0">
                <a:latin typeface="Times New Roman"/>
                <a:cs typeface="Times New Roman"/>
              </a:rPr>
              <a:t> </a:t>
            </a:r>
            <a:r>
              <a:rPr sz="3600" spc="-75" baseline="-30092" dirty="0">
                <a:latin typeface="Times New Roman"/>
                <a:cs typeface="Times New Roman"/>
              </a:rPr>
              <a:t>M</a:t>
            </a:r>
            <a:endParaRPr sz="3600" baseline="-30092">
              <a:latin typeface="Times New Roman"/>
              <a:cs typeface="Times New Roman"/>
            </a:endParaRPr>
          </a:p>
          <a:p>
            <a:pPr marL="291465">
              <a:lnSpc>
                <a:spcPts val="2000"/>
              </a:lnSpc>
              <a:tabLst>
                <a:tab pos="1100455" algn="l"/>
              </a:tabLst>
            </a:pPr>
            <a:r>
              <a:rPr sz="1750" spc="-50" dirty="0">
                <a:latin typeface="Cambria Math"/>
                <a:cs typeface="Cambria Math"/>
              </a:rPr>
              <a:t>𝑅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𝑅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71946" y="1775588"/>
            <a:ext cx="1606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6338822" y="1336022"/>
          <a:ext cx="3289933" cy="1020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1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6070">
                <a:tc gridSpan="3">
                  <a:txBody>
                    <a:bodyPr/>
                    <a:lstStyle/>
                    <a:p>
                      <a:pPr marL="508634">
                        <a:lnSpc>
                          <a:spcPts val="2315"/>
                        </a:lnSpc>
                        <a:tabLst>
                          <a:tab pos="982344" algn="l"/>
                        </a:tabLst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1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48309">
                        <a:lnSpc>
                          <a:spcPts val="231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1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1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marL="31750">
                        <a:lnSpc>
                          <a:spcPts val="2620"/>
                        </a:lnSpc>
                      </a:pPr>
                      <a:r>
                        <a:rPr sz="2400" b="1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4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4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74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620"/>
                        </a:lnSpc>
                      </a:pPr>
                      <a:r>
                        <a:rPr sz="2400" spc="-725" dirty="0">
                          <a:latin typeface="Times New Roman"/>
                          <a:cs typeface="Times New Roman"/>
                        </a:rPr>
                        <a:t>◉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74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4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4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1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51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51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1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1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05653" y="2609469"/>
          <a:ext cx="9648824" cy="1019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3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1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635" algn="ct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52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265"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22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550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(0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L="635" algn="ctr">
                        <a:lnSpc>
                          <a:spcPts val="254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4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1)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2545"/>
                        </a:lnSpc>
                      </a:pP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1)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0)</a:t>
                      </a:r>
                      <a:r>
                        <a:rPr sz="22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spc="26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200" spc="4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dirty="0">
                          <a:latin typeface="Times New Roman"/>
                          <a:cs typeface="Times New Roman"/>
                        </a:rPr>
                        <a:t>(1</a:t>
                      </a:r>
                      <a:r>
                        <a:rPr sz="22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𝖠</a:t>
                      </a:r>
                      <a:r>
                        <a:rPr sz="2200" spc="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25" dirty="0">
                          <a:latin typeface="Times New Roman"/>
                          <a:cs typeface="Times New Roman"/>
                        </a:rPr>
                        <a:t>0)</a:t>
                      </a: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17790" y="3969004"/>
          <a:ext cx="4053840" cy="112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7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5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7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5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75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7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5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7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5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7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5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7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5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7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5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7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5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0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7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sz="2400" spc="300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55" dirty="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6323835" y="4542535"/>
            <a:ext cx="1720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𝑅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57646" y="4202681"/>
            <a:ext cx="810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15" baseline="-30092" dirty="0">
                <a:latin typeface="Cambria Math"/>
                <a:cs typeface="Cambria Math"/>
              </a:rPr>
              <a:t>𝑀</a:t>
            </a:r>
            <a:r>
              <a:rPr sz="1750" spc="-10" dirty="0">
                <a:latin typeface="Cambria Math"/>
                <a:cs typeface="Cambria Math"/>
              </a:rPr>
              <a:t>[3]</a:t>
            </a:r>
            <a:r>
              <a:rPr sz="3600" spc="-15" baseline="-30092" dirty="0">
                <a:latin typeface="Times New Roman"/>
                <a:cs typeface="Times New Roman"/>
              </a:rPr>
              <a:t>=</a:t>
            </a:r>
            <a:endParaRPr sz="3600" baseline="-30092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49742" y="4025899"/>
            <a:ext cx="1141095" cy="1106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4505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  <a:tab pos="95885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82369" y="5362047"/>
          <a:ext cx="8702037" cy="1021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00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92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8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179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23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31750">
                        <a:lnSpc>
                          <a:spcPts val="2540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baseline="24305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2400" spc="330" baseline="243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spc="254" baseline="-20833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300" dirty="0"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[2]</a:t>
                      </a:r>
                      <a:r>
                        <a:rPr sz="2400" spc="262" baseline="24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300" dirty="0">
                          <a:latin typeface="Cambria Math"/>
                          <a:cs typeface="Cambria Math"/>
                        </a:rPr>
                        <a:t>𝗏</a:t>
                      </a:r>
                      <a:r>
                        <a:rPr sz="2400" spc="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aseline="-20833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400" baseline="24305" dirty="0">
                          <a:latin typeface="Times New Roman"/>
                          <a:cs typeface="Times New Roman"/>
                        </a:rPr>
                        <a:t>[3]</a:t>
                      </a:r>
                      <a:r>
                        <a:rPr sz="2400" spc="247" baseline="24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26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26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2540"/>
                        </a:lnSpc>
                      </a:pPr>
                      <a:r>
                        <a:rPr sz="2400" spc="250" dirty="0">
                          <a:latin typeface="Cambria Math"/>
                          <a:cs typeface="Cambria Math"/>
                        </a:rPr>
                        <a:t>𝗏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6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540"/>
                        </a:lnSpc>
                      </a:pPr>
                      <a:r>
                        <a:rPr sz="2400" spc="250" dirty="0">
                          <a:latin typeface="Cambria Math"/>
                          <a:cs typeface="Cambria Math"/>
                        </a:rPr>
                        <a:t>𝗏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26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6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492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504950" y="6425587"/>
            <a:ext cx="2110105" cy="1106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5675">
              <a:lnSpc>
                <a:spcPts val="2845"/>
              </a:lnSpc>
              <a:spcBef>
                <a:spcPts val="100"/>
              </a:spcBef>
              <a:tabLst>
                <a:tab pos="1428115" algn="l"/>
                <a:tab pos="190246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50800">
              <a:lnSpc>
                <a:spcPts val="2815"/>
              </a:lnSpc>
              <a:tabLst>
                <a:tab pos="955675" algn="l"/>
                <a:tab pos="1428115" algn="l"/>
                <a:tab pos="1902460" algn="l"/>
              </a:tabLst>
            </a:pPr>
            <a:r>
              <a:rPr sz="3600" baseline="2314" dirty="0">
                <a:latin typeface="Times New Roman"/>
                <a:cs typeface="Times New Roman"/>
              </a:rPr>
              <a:t>M</a:t>
            </a:r>
            <a:r>
              <a:rPr sz="2400" baseline="-15625" dirty="0">
                <a:latin typeface="Times New Roman"/>
                <a:cs typeface="Times New Roman"/>
              </a:rPr>
              <a:t>R</a:t>
            </a:r>
            <a:r>
              <a:rPr sz="2400" baseline="29513" dirty="0">
                <a:latin typeface="Cambria Math"/>
                <a:cs typeface="Cambria Math"/>
              </a:rPr>
              <a:t>∗</a:t>
            </a:r>
            <a:r>
              <a:rPr sz="2400" spc="315" baseline="29513" dirty="0">
                <a:latin typeface="Cambria Math"/>
                <a:cs typeface="Cambria Math"/>
              </a:rPr>
              <a:t> </a:t>
            </a:r>
            <a:r>
              <a:rPr sz="3600" spc="-75" baseline="2314" dirty="0">
                <a:latin typeface="Times New Roman"/>
                <a:cs typeface="Times New Roman"/>
              </a:rPr>
              <a:t>=</a:t>
            </a:r>
            <a:r>
              <a:rPr sz="3600" baseline="2314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955675">
              <a:lnSpc>
                <a:spcPts val="2850"/>
              </a:lnSpc>
              <a:tabLst>
                <a:tab pos="1428115" algn="l"/>
                <a:tab pos="190246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2824" y="-84073"/>
            <a:ext cx="795909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Transitive</a:t>
            </a:r>
            <a:r>
              <a:rPr sz="4000" spc="-160" dirty="0"/>
              <a:t> </a:t>
            </a:r>
            <a:r>
              <a:rPr sz="4000" dirty="0"/>
              <a:t>Closures</a:t>
            </a:r>
            <a:r>
              <a:rPr sz="4000" spc="-155" dirty="0"/>
              <a:t> </a:t>
            </a:r>
            <a:r>
              <a:rPr sz="4000" dirty="0"/>
              <a:t>using</a:t>
            </a:r>
            <a:r>
              <a:rPr sz="4000" spc="-200" dirty="0"/>
              <a:t> </a:t>
            </a:r>
            <a:r>
              <a:rPr sz="4000" spc="-10" dirty="0"/>
              <a:t>Warshall’s</a:t>
            </a:r>
            <a:endParaRPr sz="4000"/>
          </a:p>
          <a:p>
            <a:pPr marL="1905" algn="ctr">
              <a:lnSpc>
                <a:spcPct val="100000"/>
              </a:lnSpc>
            </a:pPr>
            <a:r>
              <a:rPr sz="4000" spc="-10" dirty="0"/>
              <a:t>Algorithm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2470" cy="551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2860" indent="-3429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Warshall's</a:t>
            </a:r>
            <a:r>
              <a:rPr sz="2400" b="1" spc="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algorithm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determines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graph.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two </a:t>
            </a:r>
            <a:r>
              <a:rPr sz="2400" spc="-10" dirty="0">
                <a:latin typeface="Times New Roman"/>
                <a:cs typeface="Times New Roman"/>
              </a:rPr>
              <a:t>nodes.</a:t>
            </a:r>
            <a:endParaRPr sz="2400">
              <a:latin typeface="Times New Roman"/>
              <a:cs typeface="Times New Roman"/>
            </a:endParaRPr>
          </a:p>
          <a:p>
            <a:pPr marL="355600" marR="23495" indent="-342900" algn="just">
              <a:lnSpc>
                <a:spcPct val="150000"/>
              </a:lnSpc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Idea:</a:t>
            </a:r>
            <a:r>
              <a:rPr sz="2400" b="1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containing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node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containing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nodes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on,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until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paths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1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intermediate </a:t>
            </a:r>
            <a:r>
              <a:rPr sz="2400" dirty="0">
                <a:latin typeface="Times New Roman"/>
                <a:cs typeface="Times New Roman"/>
              </a:rPr>
              <a:t>nodes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selected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n}.</a:t>
            </a:r>
            <a:endParaRPr sz="2400">
              <a:latin typeface="Times New Roman"/>
              <a:cs typeface="Times New Roman"/>
            </a:endParaRPr>
          </a:p>
          <a:p>
            <a:pPr marL="354965" marR="5715" indent="-342900" algn="just">
              <a:lnSpc>
                <a:spcPct val="15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Warshall’s</a:t>
            </a:r>
            <a:r>
              <a:rPr sz="2400" b="1" spc="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algorithm</a:t>
            </a:r>
            <a:r>
              <a:rPr sz="2400" b="1" spc="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5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efficient  method  of  finding  the  </a:t>
            </a:r>
            <a:r>
              <a:rPr sz="2400" spc="-10" dirty="0">
                <a:latin typeface="Times New Roman"/>
                <a:cs typeface="Times New Roman"/>
              </a:rPr>
              <a:t>adjacency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closure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4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finite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4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354965" marR="5080" algn="just">
              <a:lnSpc>
                <a:spcPct val="15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adjacency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matrix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R.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properties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digraph</a:t>
            </a:r>
            <a:r>
              <a:rPr sz="2400" spc="3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D,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3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particular, </a:t>
            </a:r>
            <a:r>
              <a:rPr sz="2400" dirty="0">
                <a:latin typeface="Times New Roman"/>
                <a:cs typeface="Times New Roman"/>
              </a:rPr>
              <a:t>walks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lengths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094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Warshall’s</a:t>
            </a:r>
            <a:r>
              <a:rPr spc="-210" dirty="0"/>
              <a:t> </a:t>
            </a:r>
            <a:r>
              <a:rPr dirty="0"/>
              <a:t>algorithm</a:t>
            </a:r>
            <a:r>
              <a:rPr spc="-220" dirty="0"/>
              <a:t> </a:t>
            </a:r>
            <a:r>
              <a:rPr spc="-10" dirty="0"/>
              <a:t>Steps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5939" y="1183284"/>
            <a:ext cx="9704070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0" marR="60325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406400" algn="l"/>
                <a:tab pos="1105535" algn="l"/>
                <a:tab pos="1510665" algn="l"/>
                <a:tab pos="2047875" algn="l"/>
                <a:tab pos="2747010" algn="l"/>
                <a:tab pos="3230245" algn="l"/>
                <a:tab pos="3557904" algn="l"/>
                <a:tab pos="3938904" algn="l"/>
                <a:tab pos="5213350" algn="l"/>
                <a:tab pos="5749925" algn="l"/>
                <a:tab pos="6713220" algn="l"/>
              </a:tabLst>
            </a:pPr>
            <a:r>
              <a:rPr sz="2200" b="1" spc="-20" dirty="0">
                <a:latin typeface="Times New Roman"/>
                <a:cs typeface="Times New Roman"/>
              </a:rPr>
              <a:t>Step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b="1" spc="-25" dirty="0">
                <a:latin typeface="Times New Roman"/>
                <a:cs typeface="Times New Roman"/>
              </a:rPr>
              <a:t>1:</a:t>
            </a:r>
            <a:r>
              <a:rPr sz="2200" b="1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0" dirty="0">
                <a:latin typeface="Times New Roman"/>
                <a:cs typeface="Times New Roman"/>
              </a:rPr>
              <a:t>have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|A|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0" dirty="0">
                <a:latin typeface="Times New Roman"/>
                <a:cs typeface="Times New Roman"/>
              </a:rPr>
              <a:t>=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n.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Therefore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We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require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W0,W1,W2,W3,…….Wn </a:t>
            </a:r>
            <a:r>
              <a:rPr sz="2200" spc="-20" dirty="0">
                <a:latin typeface="Times New Roman"/>
                <a:cs typeface="Times New Roman"/>
              </a:rPr>
              <a:t>Warshall </a:t>
            </a:r>
            <a:r>
              <a:rPr sz="2200" dirty="0">
                <a:latin typeface="Times New Roman"/>
                <a:cs typeface="Times New Roman"/>
              </a:rPr>
              <a:t>sets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W0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Matrix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175" spc="-37" baseline="-21072" dirty="0">
                <a:latin typeface="Times New Roman"/>
                <a:cs typeface="Times New Roman"/>
              </a:rPr>
              <a:t>R</a:t>
            </a:r>
            <a:r>
              <a:rPr sz="2200" spc="-2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0"/>
              </a:spcBef>
              <a:buFont typeface="Wingdings"/>
              <a:buChar char=""/>
            </a:pPr>
            <a:endParaRPr sz="2200">
              <a:latin typeface="Times New Roman"/>
              <a:cs typeface="Times New Roman"/>
            </a:endParaRPr>
          </a:p>
          <a:p>
            <a:pPr marL="405765" marR="55880" indent="-342900">
              <a:lnSpc>
                <a:spcPct val="150000"/>
              </a:lnSpc>
              <a:spcBef>
                <a:spcPts val="5"/>
              </a:spcBef>
              <a:buFont typeface="Wingdings"/>
              <a:buChar char=""/>
              <a:tabLst>
                <a:tab pos="405765" algn="l"/>
              </a:tabLst>
            </a:pPr>
            <a:r>
              <a:rPr sz="2200" b="1" dirty="0">
                <a:latin typeface="Times New Roman"/>
                <a:cs typeface="Times New Roman"/>
              </a:rPr>
              <a:t>Step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2: </a:t>
            </a:r>
            <a:r>
              <a:rPr sz="2200" spc="-10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 find transitive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closure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relation R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set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|A|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compute </a:t>
            </a:r>
            <a:r>
              <a:rPr sz="2200" spc="-25" dirty="0">
                <a:latin typeface="Times New Roman"/>
                <a:cs typeface="Times New Roman"/>
              </a:rPr>
              <a:t>W</a:t>
            </a:r>
            <a:r>
              <a:rPr sz="2175" spc="-37" baseline="-21072" dirty="0">
                <a:latin typeface="Times New Roman"/>
                <a:cs typeface="Times New Roman"/>
              </a:rPr>
              <a:t>k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175" spc="-15" baseline="-21072" dirty="0">
                <a:latin typeface="Times New Roman"/>
                <a:cs typeface="Times New Roman"/>
              </a:rPr>
              <a:t>k-</a:t>
            </a:r>
            <a:r>
              <a:rPr sz="2175" baseline="-21072" dirty="0">
                <a:latin typeface="Times New Roman"/>
                <a:cs typeface="Times New Roman"/>
              </a:rPr>
              <a:t>1</a:t>
            </a:r>
            <a:r>
              <a:rPr sz="2175" spc="-37" baseline="-210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using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following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steps:</a:t>
            </a:r>
            <a:endParaRPr sz="2200">
              <a:latin typeface="Times New Roman"/>
              <a:cs typeface="Times New Roman"/>
            </a:endParaRPr>
          </a:p>
          <a:p>
            <a:pPr marL="781685" lvl="1" indent="-342265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781685" algn="l"/>
              </a:tabLst>
            </a:pPr>
            <a:r>
              <a:rPr sz="2200" dirty="0">
                <a:latin typeface="Times New Roman"/>
                <a:cs typeface="Times New Roman"/>
              </a:rPr>
              <a:t>Copy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entries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</a:t>
            </a:r>
            <a:r>
              <a:rPr sz="2175" baseline="-21072" dirty="0">
                <a:latin typeface="Times New Roman"/>
                <a:cs typeface="Times New Roman"/>
              </a:rPr>
              <a:t>k</a:t>
            </a:r>
            <a:r>
              <a:rPr sz="2175" spc="240" baseline="-210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from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175" spc="-15" baseline="-21072" dirty="0">
                <a:latin typeface="Times New Roman"/>
                <a:cs typeface="Times New Roman"/>
              </a:rPr>
              <a:t>k-</a:t>
            </a:r>
            <a:r>
              <a:rPr sz="2175" baseline="-21072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175" spc="-15" baseline="-21072" dirty="0">
                <a:latin typeface="Times New Roman"/>
                <a:cs typeface="Times New Roman"/>
              </a:rPr>
              <a:t>k-</a:t>
            </a:r>
            <a:r>
              <a:rPr sz="2175" spc="-37" baseline="-21072" dirty="0">
                <a:latin typeface="Times New Roman"/>
                <a:cs typeface="Times New Roman"/>
              </a:rPr>
              <a:t>1</a:t>
            </a:r>
            <a:r>
              <a:rPr sz="2200" spc="-2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781050" marR="55880" lvl="1" indent="-341630">
              <a:lnSpc>
                <a:spcPct val="150000"/>
              </a:lnSpc>
              <a:buAutoNum type="alphaLcParenR"/>
              <a:tabLst>
                <a:tab pos="782320" algn="l"/>
              </a:tabLst>
            </a:pPr>
            <a:r>
              <a:rPr sz="2200" dirty="0">
                <a:latin typeface="Times New Roman"/>
                <a:cs typeface="Times New Roman"/>
              </a:rPr>
              <a:t>Find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row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R1,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R2,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R3,…..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 1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 column k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175" spc="-15" baseline="-21072" dirty="0">
                <a:latin typeface="Times New Roman"/>
                <a:cs typeface="Times New Roman"/>
              </a:rPr>
              <a:t>k-</a:t>
            </a:r>
            <a:r>
              <a:rPr sz="2175" spc="-75" baseline="-21072" dirty="0">
                <a:latin typeface="Times New Roman"/>
                <a:cs typeface="Times New Roman"/>
              </a:rPr>
              <a:t>1 	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column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numbers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C1,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C2,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C3,…..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which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row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W</a:t>
            </a:r>
            <a:r>
              <a:rPr sz="2175" spc="-15" baseline="-21072" dirty="0">
                <a:latin typeface="Times New Roman"/>
                <a:cs typeface="Times New Roman"/>
              </a:rPr>
              <a:t>k-</a:t>
            </a:r>
            <a:r>
              <a:rPr sz="2175" spc="-37" baseline="-21072" dirty="0">
                <a:latin typeface="Times New Roman"/>
                <a:cs typeface="Times New Roman"/>
              </a:rPr>
              <a:t>1</a:t>
            </a:r>
            <a:r>
              <a:rPr sz="2200" spc="-2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781685" lvl="1" indent="-342265">
              <a:lnSpc>
                <a:spcPct val="100000"/>
              </a:lnSpc>
              <a:spcBef>
                <a:spcPts val="1320"/>
              </a:spcBef>
              <a:buAutoNum type="alphaLcParenR"/>
              <a:tabLst>
                <a:tab pos="781685" algn="l"/>
              </a:tabLst>
            </a:pPr>
            <a:r>
              <a:rPr sz="2200" dirty="0">
                <a:latin typeface="Times New Roman"/>
                <a:cs typeface="Times New Roman"/>
              </a:rPr>
              <a:t>Mark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entries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</a:t>
            </a:r>
            <a:r>
              <a:rPr sz="2175" baseline="-21072" dirty="0">
                <a:latin typeface="Times New Roman"/>
                <a:cs typeface="Times New Roman"/>
              </a:rPr>
              <a:t>k</a:t>
            </a:r>
            <a:r>
              <a:rPr sz="2175" spc="247" baseline="-210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1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(Ri,Ci).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If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there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already</a:t>
            </a:r>
            <a:r>
              <a:rPr sz="2200" spc="-25" dirty="0">
                <a:latin typeface="Times New Roman"/>
                <a:cs typeface="Times New Roman"/>
              </a:rPr>
              <a:t> 1.</a:t>
            </a:r>
            <a:endParaRPr sz="2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1430"/>
              </a:spcBef>
              <a:buFont typeface="Times New Roman"/>
              <a:buAutoNum type="alphaLcParenR"/>
            </a:pPr>
            <a:endParaRPr sz="2200">
              <a:latin typeface="Times New Roman"/>
              <a:cs typeface="Times New Roman"/>
            </a:endParaRPr>
          </a:p>
          <a:p>
            <a:pPr marL="406400" marR="57785" indent="-342900">
              <a:lnSpc>
                <a:spcPct val="150000"/>
              </a:lnSpc>
              <a:buFont typeface="Wingdings"/>
              <a:buChar char=""/>
              <a:tabLst>
                <a:tab pos="406400" algn="l"/>
              </a:tabLst>
            </a:pPr>
            <a:r>
              <a:rPr sz="2200" b="1" dirty="0">
                <a:latin typeface="Times New Roman"/>
                <a:cs typeface="Times New Roman"/>
              </a:rPr>
              <a:t>Step</a:t>
            </a:r>
            <a:r>
              <a:rPr sz="2200" b="1" spc="1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3:</a:t>
            </a:r>
            <a:r>
              <a:rPr sz="2200" b="1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Stop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114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procedure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when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</a:t>
            </a:r>
            <a:r>
              <a:rPr sz="2175" baseline="-21072" dirty="0">
                <a:latin typeface="Times New Roman"/>
                <a:cs typeface="Times New Roman"/>
              </a:rPr>
              <a:t>n</a:t>
            </a:r>
            <a:r>
              <a:rPr sz="2175" spc="450" baseline="-2107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obtained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its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gives</a:t>
            </a:r>
            <a:r>
              <a:rPr sz="2200" spc="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required</a:t>
            </a:r>
            <a:r>
              <a:rPr sz="2200" spc="1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transitive closure.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020565" y="4795121"/>
          <a:ext cx="2597150" cy="209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3257" y="1219200"/>
            <a:ext cx="9758680" cy="3416935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52755" marR="81280" indent="-361315">
              <a:lnSpc>
                <a:spcPts val="4320"/>
              </a:lnSpc>
              <a:spcBef>
                <a:spcPts val="145"/>
              </a:spcBef>
              <a:buFont typeface="Wingdings"/>
              <a:buChar char=""/>
              <a:tabLst>
                <a:tab pos="452755" algn="l"/>
                <a:tab pos="1104900" algn="l"/>
                <a:tab pos="2832100" algn="l"/>
                <a:tab pos="3411854" algn="l"/>
                <a:tab pos="3752850" algn="l"/>
                <a:tab pos="4064000" algn="l"/>
                <a:tab pos="5008880" algn="l"/>
                <a:tab pos="5808980" algn="l"/>
                <a:tab pos="6607809" algn="l"/>
                <a:tab pos="7407909" algn="l"/>
                <a:tab pos="8206740" algn="l"/>
                <a:tab pos="900684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1: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Warshall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closures,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where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33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{1,2,3,4,5,6}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{(1,3),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(2,4),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(3,1),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(3,5),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(4,2),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(4,6),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(5,3),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060"/>
              </a:spcBef>
            </a:pPr>
            <a:r>
              <a:rPr sz="2400" spc="-10" dirty="0">
                <a:latin typeface="Times New Roman"/>
                <a:cs typeface="Times New Roman"/>
              </a:rPr>
              <a:t>(6,4)}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528955" indent="-43751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52895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|A|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6.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440"/>
              </a:spcBef>
            </a:pPr>
            <a:r>
              <a:rPr sz="2400" spc="-60" dirty="0">
                <a:latin typeface="Times New Roman"/>
                <a:cs typeface="Times New Roman"/>
              </a:rPr>
              <a:t>We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W0,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W1,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W2,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W3,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W4,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W5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W6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Warshall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43325" y="5604129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98091" y="4270248"/>
            <a:ext cx="2801620" cy="2331720"/>
            <a:chOff x="1498091" y="4270248"/>
            <a:chExt cx="2801620" cy="2331720"/>
          </a:xfrm>
        </p:grpSpPr>
        <p:sp>
          <p:nvSpPr>
            <p:cNvPr id="7" name="object 7"/>
            <p:cNvSpPr/>
            <p:nvPr/>
          </p:nvSpPr>
          <p:spPr>
            <a:xfrm>
              <a:off x="1512569" y="4325874"/>
              <a:ext cx="2772410" cy="390525"/>
            </a:xfrm>
            <a:custGeom>
              <a:avLst/>
              <a:gdLst/>
              <a:ahLst/>
              <a:cxnLst/>
              <a:rect l="l" t="t" r="r" b="b"/>
              <a:pathLst>
                <a:path w="2772410" h="390525">
                  <a:moveTo>
                    <a:pt x="2707132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2707132" y="390144"/>
                  </a:lnTo>
                  <a:lnTo>
                    <a:pt x="2732454" y="385038"/>
                  </a:lnTo>
                  <a:lnTo>
                    <a:pt x="2753121" y="371109"/>
                  </a:lnTo>
                  <a:lnTo>
                    <a:pt x="2767050" y="350442"/>
                  </a:lnTo>
                  <a:lnTo>
                    <a:pt x="2772156" y="325120"/>
                  </a:lnTo>
                  <a:lnTo>
                    <a:pt x="2772156" y="65024"/>
                  </a:lnTo>
                  <a:lnTo>
                    <a:pt x="2767050" y="39701"/>
                  </a:lnTo>
                  <a:lnTo>
                    <a:pt x="2753121" y="19034"/>
                  </a:lnTo>
                  <a:lnTo>
                    <a:pt x="2732454" y="5105"/>
                  </a:lnTo>
                  <a:lnTo>
                    <a:pt x="2707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2569" y="4325874"/>
              <a:ext cx="2772410" cy="390525"/>
            </a:xfrm>
            <a:custGeom>
              <a:avLst/>
              <a:gdLst/>
              <a:ahLst/>
              <a:cxnLst/>
              <a:rect l="l" t="t" r="r" b="b"/>
              <a:pathLst>
                <a:path w="2772410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2707132" y="0"/>
                  </a:lnTo>
                  <a:lnTo>
                    <a:pt x="2732454" y="5105"/>
                  </a:lnTo>
                  <a:lnTo>
                    <a:pt x="2753121" y="19034"/>
                  </a:lnTo>
                  <a:lnTo>
                    <a:pt x="2767050" y="39701"/>
                  </a:lnTo>
                  <a:lnTo>
                    <a:pt x="2772156" y="65024"/>
                  </a:lnTo>
                  <a:lnTo>
                    <a:pt x="2772156" y="325120"/>
                  </a:lnTo>
                  <a:lnTo>
                    <a:pt x="2767050" y="350442"/>
                  </a:lnTo>
                  <a:lnTo>
                    <a:pt x="2753121" y="371109"/>
                  </a:lnTo>
                  <a:lnTo>
                    <a:pt x="2732454" y="385038"/>
                  </a:lnTo>
                  <a:lnTo>
                    <a:pt x="2707132" y="390144"/>
                  </a:lnTo>
                  <a:lnTo>
                    <a:pt x="65024" y="390144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12569" y="4284726"/>
              <a:ext cx="467995" cy="2303145"/>
            </a:xfrm>
            <a:custGeom>
              <a:avLst/>
              <a:gdLst/>
              <a:ahLst/>
              <a:cxnLst/>
              <a:rect l="l" t="t" r="r" b="b"/>
              <a:pathLst>
                <a:path w="467994" h="2303145">
                  <a:moveTo>
                    <a:pt x="389890" y="0"/>
                  </a:moveTo>
                  <a:lnTo>
                    <a:pt x="77978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2224788"/>
                  </a:lnTo>
                  <a:lnTo>
                    <a:pt x="6129" y="2255140"/>
                  </a:lnTo>
                  <a:lnTo>
                    <a:pt x="22844" y="2279925"/>
                  </a:lnTo>
                  <a:lnTo>
                    <a:pt x="47630" y="2296636"/>
                  </a:lnTo>
                  <a:lnTo>
                    <a:pt x="77978" y="2302764"/>
                  </a:lnTo>
                  <a:lnTo>
                    <a:pt x="389890" y="2302764"/>
                  </a:lnTo>
                  <a:lnTo>
                    <a:pt x="420237" y="2296636"/>
                  </a:lnTo>
                  <a:lnTo>
                    <a:pt x="445023" y="2279925"/>
                  </a:lnTo>
                  <a:lnTo>
                    <a:pt x="461738" y="2255140"/>
                  </a:lnTo>
                  <a:lnTo>
                    <a:pt x="467868" y="2224788"/>
                  </a:lnTo>
                  <a:lnTo>
                    <a:pt x="467868" y="77978"/>
                  </a:lnTo>
                  <a:lnTo>
                    <a:pt x="461738" y="47630"/>
                  </a:lnTo>
                  <a:lnTo>
                    <a:pt x="445023" y="22844"/>
                  </a:lnTo>
                  <a:lnTo>
                    <a:pt x="420237" y="6129"/>
                  </a:lnTo>
                  <a:lnTo>
                    <a:pt x="389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12569" y="4284726"/>
              <a:ext cx="467995" cy="2303145"/>
            </a:xfrm>
            <a:custGeom>
              <a:avLst/>
              <a:gdLst/>
              <a:ahLst/>
              <a:cxnLst/>
              <a:rect l="l" t="t" r="r" b="b"/>
              <a:pathLst>
                <a:path w="467994" h="2303145">
                  <a:moveTo>
                    <a:pt x="0" y="77978"/>
                  </a:move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8" y="0"/>
                  </a:lnTo>
                  <a:lnTo>
                    <a:pt x="389890" y="0"/>
                  </a:lnTo>
                  <a:lnTo>
                    <a:pt x="420237" y="6129"/>
                  </a:lnTo>
                  <a:lnTo>
                    <a:pt x="445023" y="22844"/>
                  </a:lnTo>
                  <a:lnTo>
                    <a:pt x="461738" y="47630"/>
                  </a:lnTo>
                  <a:lnTo>
                    <a:pt x="467868" y="77978"/>
                  </a:lnTo>
                  <a:lnTo>
                    <a:pt x="467868" y="2224788"/>
                  </a:lnTo>
                  <a:lnTo>
                    <a:pt x="461738" y="2255140"/>
                  </a:lnTo>
                  <a:lnTo>
                    <a:pt x="445023" y="2279925"/>
                  </a:lnTo>
                  <a:lnTo>
                    <a:pt x="420237" y="2296636"/>
                  </a:lnTo>
                  <a:lnTo>
                    <a:pt x="389890" y="2302764"/>
                  </a:lnTo>
                  <a:lnTo>
                    <a:pt x="77978" y="2302764"/>
                  </a:lnTo>
                  <a:lnTo>
                    <a:pt x="47630" y="2296636"/>
                  </a:lnTo>
                  <a:lnTo>
                    <a:pt x="22844" y="2279925"/>
                  </a:lnTo>
                  <a:lnTo>
                    <a:pt x="6129" y="2255140"/>
                  </a:lnTo>
                  <a:lnTo>
                    <a:pt x="0" y="2224788"/>
                  </a:lnTo>
                  <a:lnTo>
                    <a:pt x="0" y="779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51000" y="4384022"/>
          <a:ext cx="2596514" cy="2090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50"/>
                        </a:lnSpc>
                      </a:pPr>
                      <a:r>
                        <a:rPr sz="2400" spc="-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43257" y="1219200"/>
            <a:ext cx="9758680" cy="230886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52755" marR="795020" indent="-361315">
              <a:lnSpc>
                <a:spcPts val="4320"/>
              </a:lnSpc>
              <a:spcBef>
                <a:spcPts val="145"/>
              </a:spcBef>
              <a:buFont typeface="Wingdings"/>
              <a:buChar char=""/>
              <a:tabLst>
                <a:tab pos="45275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W1 from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W0, Consider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20" dirty="0">
                <a:latin typeface="Times New Roman"/>
                <a:cs typeface="Times New Roman"/>
              </a:rPr>
              <a:t> row.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R1: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 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 C3.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C1: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 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 R3.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Thus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add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new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entry</a:t>
            </a:r>
            <a:r>
              <a:rPr sz="2400" spc="-3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in</a:t>
            </a:r>
            <a:r>
              <a:rPr sz="2400" spc="-6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W1 at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(R3,C3)</a:t>
            </a:r>
            <a:r>
              <a:rPr sz="2400" spc="-1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=1.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122" y="5099431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70244" y="4423900"/>
          <a:ext cx="2597150" cy="209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solidFill>
                            <a:srgbClr val="252598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203696" y="5171309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W1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4668" y="4270248"/>
            <a:ext cx="2801620" cy="2331720"/>
            <a:chOff x="1534668" y="4270248"/>
            <a:chExt cx="2801620" cy="2331720"/>
          </a:xfrm>
        </p:grpSpPr>
        <p:sp>
          <p:nvSpPr>
            <p:cNvPr id="7" name="object 7"/>
            <p:cNvSpPr/>
            <p:nvPr/>
          </p:nvSpPr>
          <p:spPr>
            <a:xfrm>
              <a:off x="1549146" y="4685538"/>
              <a:ext cx="2772410" cy="391795"/>
            </a:xfrm>
            <a:custGeom>
              <a:avLst/>
              <a:gdLst/>
              <a:ahLst/>
              <a:cxnLst/>
              <a:rect l="l" t="t" r="r" b="b"/>
              <a:pathLst>
                <a:path w="2772410" h="391795">
                  <a:moveTo>
                    <a:pt x="2706878" y="0"/>
                  </a:moveTo>
                  <a:lnTo>
                    <a:pt x="65278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8"/>
                  </a:lnTo>
                  <a:lnTo>
                    <a:pt x="0" y="326390"/>
                  </a:lnTo>
                  <a:lnTo>
                    <a:pt x="5127" y="351805"/>
                  </a:lnTo>
                  <a:lnTo>
                    <a:pt x="19113" y="372554"/>
                  </a:lnTo>
                  <a:lnTo>
                    <a:pt x="39862" y="386540"/>
                  </a:lnTo>
                  <a:lnTo>
                    <a:pt x="65278" y="391668"/>
                  </a:lnTo>
                  <a:lnTo>
                    <a:pt x="2706878" y="391668"/>
                  </a:lnTo>
                  <a:lnTo>
                    <a:pt x="2732293" y="386540"/>
                  </a:lnTo>
                  <a:lnTo>
                    <a:pt x="2753042" y="372554"/>
                  </a:lnTo>
                  <a:lnTo>
                    <a:pt x="2767028" y="351805"/>
                  </a:lnTo>
                  <a:lnTo>
                    <a:pt x="2772156" y="326390"/>
                  </a:lnTo>
                  <a:lnTo>
                    <a:pt x="2772156" y="65278"/>
                  </a:lnTo>
                  <a:lnTo>
                    <a:pt x="2767028" y="39862"/>
                  </a:lnTo>
                  <a:lnTo>
                    <a:pt x="2753042" y="19113"/>
                  </a:lnTo>
                  <a:lnTo>
                    <a:pt x="2732293" y="5127"/>
                  </a:lnTo>
                  <a:lnTo>
                    <a:pt x="2706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9146" y="4685538"/>
              <a:ext cx="2772410" cy="391795"/>
            </a:xfrm>
            <a:custGeom>
              <a:avLst/>
              <a:gdLst/>
              <a:ahLst/>
              <a:cxnLst/>
              <a:rect l="l" t="t" r="r" b="b"/>
              <a:pathLst>
                <a:path w="2772410" h="391795">
                  <a:moveTo>
                    <a:pt x="0" y="65278"/>
                  </a:moveTo>
                  <a:lnTo>
                    <a:pt x="5127" y="39862"/>
                  </a:lnTo>
                  <a:lnTo>
                    <a:pt x="19113" y="19113"/>
                  </a:lnTo>
                  <a:lnTo>
                    <a:pt x="39862" y="5127"/>
                  </a:lnTo>
                  <a:lnTo>
                    <a:pt x="65278" y="0"/>
                  </a:lnTo>
                  <a:lnTo>
                    <a:pt x="2706878" y="0"/>
                  </a:lnTo>
                  <a:lnTo>
                    <a:pt x="2732293" y="5127"/>
                  </a:lnTo>
                  <a:lnTo>
                    <a:pt x="2753042" y="19113"/>
                  </a:lnTo>
                  <a:lnTo>
                    <a:pt x="2767028" y="39862"/>
                  </a:lnTo>
                  <a:lnTo>
                    <a:pt x="2772156" y="65278"/>
                  </a:lnTo>
                  <a:lnTo>
                    <a:pt x="2772156" y="326390"/>
                  </a:lnTo>
                  <a:lnTo>
                    <a:pt x="2767028" y="351805"/>
                  </a:lnTo>
                  <a:lnTo>
                    <a:pt x="2753042" y="372554"/>
                  </a:lnTo>
                  <a:lnTo>
                    <a:pt x="2732293" y="386540"/>
                  </a:lnTo>
                  <a:lnTo>
                    <a:pt x="2706878" y="391668"/>
                  </a:lnTo>
                  <a:lnTo>
                    <a:pt x="65278" y="391668"/>
                  </a:lnTo>
                  <a:lnTo>
                    <a:pt x="39862" y="386540"/>
                  </a:lnTo>
                  <a:lnTo>
                    <a:pt x="19113" y="372554"/>
                  </a:lnTo>
                  <a:lnTo>
                    <a:pt x="5127" y="351805"/>
                  </a:lnTo>
                  <a:lnTo>
                    <a:pt x="0" y="326390"/>
                  </a:lnTo>
                  <a:lnTo>
                    <a:pt x="0" y="652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7014" y="4284726"/>
              <a:ext cx="467995" cy="2303145"/>
            </a:xfrm>
            <a:custGeom>
              <a:avLst/>
              <a:gdLst/>
              <a:ahLst/>
              <a:cxnLst/>
              <a:rect l="l" t="t" r="r" b="b"/>
              <a:pathLst>
                <a:path w="467994" h="2303145">
                  <a:moveTo>
                    <a:pt x="389890" y="0"/>
                  </a:moveTo>
                  <a:lnTo>
                    <a:pt x="77978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2224788"/>
                  </a:lnTo>
                  <a:lnTo>
                    <a:pt x="6129" y="2255140"/>
                  </a:lnTo>
                  <a:lnTo>
                    <a:pt x="22844" y="2279925"/>
                  </a:lnTo>
                  <a:lnTo>
                    <a:pt x="47630" y="2296636"/>
                  </a:lnTo>
                  <a:lnTo>
                    <a:pt x="77978" y="2302764"/>
                  </a:lnTo>
                  <a:lnTo>
                    <a:pt x="389890" y="2302764"/>
                  </a:lnTo>
                  <a:lnTo>
                    <a:pt x="420237" y="2296636"/>
                  </a:lnTo>
                  <a:lnTo>
                    <a:pt x="445023" y="2279925"/>
                  </a:lnTo>
                  <a:lnTo>
                    <a:pt x="461738" y="2255140"/>
                  </a:lnTo>
                  <a:lnTo>
                    <a:pt x="467868" y="2224788"/>
                  </a:lnTo>
                  <a:lnTo>
                    <a:pt x="467868" y="77978"/>
                  </a:lnTo>
                  <a:lnTo>
                    <a:pt x="461738" y="47630"/>
                  </a:lnTo>
                  <a:lnTo>
                    <a:pt x="445023" y="22844"/>
                  </a:lnTo>
                  <a:lnTo>
                    <a:pt x="420237" y="6129"/>
                  </a:lnTo>
                  <a:lnTo>
                    <a:pt x="389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17014" y="4284726"/>
              <a:ext cx="467995" cy="2303145"/>
            </a:xfrm>
            <a:custGeom>
              <a:avLst/>
              <a:gdLst/>
              <a:ahLst/>
              <a:cxnLst/>
              <a:rect l="l" t="t" r="r" b="b"/>
              <a:pathLst>
                <a:path w="467994" h="2303145">
                  <a:moveTo>
                    <a:pt x="0" y="77978"/>
                  </a:move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8" y="0"/>
                  </a:lnTo>
                  <a:lnTo>
                    <a:pt x="389890" y="0"/>
                  </a:lnTo>
                  <a:lnTo>
                    <a:pt x="420237" y="6129"/>
                  </a:lnTo>
                  <a:lnTo>
                    <a:pt x="445023" y="22844"/>
                  </a:lnTo>
                  <a:lnTo>
                    <a:pt x="461738" y="47630"/>
                  </a:lnTo>
                  <a:lnTo>
                    <a:pt x="467868" y="77978"/>
                  </a:lnTo>
                  <a:lnTo>
                    <a:pt x="467868" y="2224788"/>
                  </a:lnTo>
                  <a:lnTo>
                    <a:pt x="461738" y="2255140"/>
                  </a:lnTo>
                  <a:lnTo>
                    <a:pt x="445023" y="2279925"/>
                  </a:lnTo>
                  <a:lnTo>
                    <a:pt x="420237" y="2296636"/>
                  </a:lnTo>
                  <a:lnTo>
                    <a:pt x="389890" y="2302764"/>
                  </a:lnTo>
                  <a:lnTo>
                    <a:pt x="77978" y="2302764"/>
                  </a:lnTo>
                  <a:lnTo>
                    <a:pt x="47630" y="2296636"/>
                  </a:lnTo>
                  <a:lnTo>
                    <a:pt x="22844" y="2279925"/>
                  </a:lnTo>
                  <a:lnTo>
                    <a:pt x="6129" y="2255140"/>
                  </a:lnTo>
                  <a:lnTo>
                    <a:pt x="0" y="2224788"/>
                  </a:lnTo>
                  <a:lnTo>
                    <a:pt x="0" y="779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57096" y="4384022"/>
          <a:ext cx="2597149" cy="2091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3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solidFill>
                            <a:srgbClr val="252598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43257" y="1219200"/>
            <a:ext cx="9758680" cy="230886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52755" marR="83185" indent="-361315">
              <a:lnSpc>
                <a:spcPts val="4320"/>
              </a:lnSpc>
              <a:spcBef>
                <a:spcPts val="145"/>
              </a:spcBef>
              <a:buFont typeface="Wingdings"/>
              <a:buChar char=""/>
              <a:tabLst>
                <a:tab pos="45275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W2 from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W1, Consider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row.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R2: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 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 C4.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C2: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 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 R4.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Thus</a:t>
            </a:r>
            <a:r>
              <a:rPr sz="24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add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new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entry</a:t>
            </a:r>
            <a:r>
              <a:rPr sz="2400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in</a:t>
            </a:r>
            <a:r>
              <a:rPr sz="2400" spc="-6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W2 at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(R4,C4)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C00000"/>
                </a:solidFill>
                <a:latin typeface="Times New Roman"/>
                <a:cs typeface="Times New Roman"/>
              </a:rPr>
              <a:t>=1.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122" y="5099431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270244" y="4423900"/>
          <a:ext cx="2597150" cy="209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solidFill>
                            <a:srgbClr val="252598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5203696" y="5141725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W2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4668" y="4270248"/>
            <a:ext cx="2801620" cy="2331720"/>
            <a:chOff x="1534668" y="4270248"/>
            <a:chExt cx="2801620" cy="2331720"/>
          </a:xfrm>
        </p:grpSpPr>
        <p:sp>
          <p:nvSpPr>
            <p:cNvPr id="7" name="object 7"/>
            <p:cNvSpPr/>
            <p:nvPr/>
          </p:nvSpPr>
          <p:spPr>
            <a:xfrm>
              <a:off x="1549146" y="5046726"/>
              <a:ext cx="2772410" cy="390525"/>
            </a:xfrm>
            <a:custGeom>
              <a:avLst/>
              <a:gdLst/>
              <a:ahLst/>
              <a:cxnLst/>
              <a:rect l="l" t="t" r="r" b="b"/>
              <a:pathLst>
                <a:path w="2772410" h="390525">
                  <a:moveTo>
                    <a:pt x="2707132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2707132" y="390144"/>
                  </a:lnTo>
                  <a:lnTo>
                    <a:pt x="2732454" y="385038"/>
                  </a:lnTo>
                  <a:lnTo>
                    <a:pt x="2753121" y="371109"/>
                  </a:lnTo>
                  <a:lnTo>
                    <a:pt x="2767050" y="350442"/>
                  </a:lnTo>
                  <a:lnTo>
                    <a:pt x="2772156" y="325120"/>
                  </a:lnTo>
                  <a:lnTo>
                    <a:pt x="2772156" y="65024"/>
                  </a:lnTo>
                  <a:lnTo>
                    <a:pt x="2767050" y="39701"/>
                  </a:lnTo>
                  <a:lnTo>
                    <a:pt x="2753121" y="19034"/>
                  </a:lnTo>
                  <a:lnTo>
                    <a:pt x="2732454" y="5105"/>
                  </a:lnTo>
                  <a:lnTo>
                    <a:pt x="2707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9146" y="5046726"/>
              <a:ext cx="2772410" cy="390525"/>
            </a:xfrm>
            <a:custGeom>
              <a:avLst/>
              <a:gdLst/>
              <a:ahLst/>
              <a:cxnLst/>
              <a:rect l="l" t="t" r="r" b="b"/>
              <a:pathLst>
                <a:path w="2772410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2707132" y="0"/>
                  </a:lnTo>
                  <a:lnTo>
                    <a:pt x="2732454" y="5105"/>
                  </a:lnTo>
                  <a:lnTo>
                    <a:pt x="2753121" y="19034"/>
                  </a:lnTo>
                  <a:lnTo>
                    <a:pt x="2767050" y="39701"/>
                  </a:lnTo>
                  <a:lnTo>
                    <a:pt x="2772156" y="65024"/>
                  </a:lnTo>
                  <a:lnTo>
                    <a:pt x="2772156" y="325120"/>
                  </a:lnTo>
                  <a:lnTo>
                    <a:pt x="2767050" y="350442"/>
                  </a:lnTo>
                  <a:lnTo>
                    <a:pt x="2753121" y="371109"/>
                  </a:lnTo>
                  <a:lnTo>
                    <a:pt x="2732454" y="385038"/>
                  </a:lnTo>
                  <a:lnTo>
                    <a:pt x="2707132" y="390144"/>
                  </a:lnTo>
                  <a:lnTo>
                    <a:pt x="65024" y="390144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4882" y="4284726"/>
              <a:ext cx="467995" cy="2303145"/>
            </a:xfrm>
            <a:custGeom>
              <a:avLst/>
              <a:gdLst/>
              <a:ahLst/>
              <a:cxnLst/>
              <a:rect l="l" t="t" r="r" b="b"/>
              <a:pathLst>
                <a:path w="467994" h="2303145">
                  <a:moveTo>
                    <a:pt x="389890" y="0"/>
                  </a:moveTo>
                  <a:lnTo>
                    <a:pt x="77978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2224788"/>
                  </a:lnTo>
                  <a:lnTo>
                    <a:pt x="6129" y="2255140"/>
                  </a:lnTo>
                  <a:lnTo>
                    <a:pt x="22844" y="2279925"/>
                  </a:lnTo>
                  <a:lnTo>
                    <a:pt x="47630" y="2296636"/>
                  </a:lnTo>
                  <a:lnTo>
                    <a:pt x="77978" y="2302764"/>
                  </a:lnTo>
                  <a:lnTo>
                    <a:pt x="389890" y="2302764"/>
                  </a:lnTo>
                  <a:lnTo>
                    <a:pt x="420237" y="2296636"/>
                  </a:lnTo>
                  <a:lnTo>
                    <a:pt x="445023" y="2279925"/>
                  </a:lnTo>
                  <a:lnTo>
                    <a:pt x="461738" y="2255140"/>
                  </a:lnTo>
                  <a:lnTo>
                    <a:pt x="467868" y="2224788"/>
                  </a:lnTo>
                  <a:lnTo>
                    <a:pt x="467868" y="77978"/>
                  </a:lnTo>
                  <a:lnTo>
                    <a:pt x="461738" y="47630"/>
                  </a:lnTo>
                  <a:lnTo>
                    <a:pt x="445023" y="22844"/>
                  </a:lnTo>
                  <a:lnTo>
                    <a:pt x="420237" y="6129"/>
                  </a:lnTo>
                  <a:lnTo>
                    <a:pt x="389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4882" y="4284726"/>
              <a:ext cx="467995" cy="2303145"/>
            </a:xfrm>
            <a:custGeom>
              <a:avLst/>
              <a:gdLst/>
              <a:ahLst/>
              <a:cxnLst/>
              <a:rect l="l" t="t" r="r" b="b"/>
              <a:pathLst>
                <a:path w="467994" h="2303145">
                  <a:moveTo>
                    <a:pt x="0" y="77978"/>
                  </a:move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8" y="0"/>
                  </a:lnTo>
                  <a:lnTo>
                    <a:pt x="389890" y="0"/>
                  </a:lnTo>
                  <a:lnTo>
                    <a:pt x="420237" y="6129"/>
                  </a:lnTo>
                  <a:lnTo>
                    <a:pt x="445023" y="22844"/>
                  </a:lnTo>
                  <a:lnTo>
                    <a:pt x="461738" y="47630"/>
                  </a:lnTo>
                  <a:lnTo>
                    <a:pt x="467868" y="77978"/>
                  </a:lnTo>
                  <a:lnTo>
                    <a:pt x="467868" y="2224788"/>
                  </a:lnTo>
                  <a:lnTo>
                    <a:pt x="461738" y="2255140"/>
                  </a:lnTo>
                  <a:lnTo>
                    <a:pt x="445023" y="2279925"/>
                  </a:lnTo>
                  <a:lnTo>
                    <a:pt x="420237" y="2296636"/>
                  </a:lnTo>
                  <a:lnTo>
                    <a:pt x="389890" y="2302764"/>
                  </a:lnTo>
                  <a:lnTo>
                    <a:pt x="77978" y="2302764"/>
                  </a:lnTo>
                  <a:lnTo>
                    <a:pt x="47630" y="2296636"/>
                  </a:lnTo>
                  <a:lnTo>
                    <a:pt x="22844" y="2279925"/>
                  </a:lnTo>
                  <a:lnTo>
                    <a:pt x="6129" y="2255140"/>
                  </a:lnTo>
                  <a:lnTo>
                    <a:pt x="0" y="2224788"/>
                  </a:lnTo>
                  <a:lnTo>
                    <a:pt x="0" y="779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651000" y="4384022"/>
          <a:ext cx="2596514" cy="2091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17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50"/>
                        </a:lnSpc>
                      </a:pPr>
                      <a:r>
                        <a:rPr sz="2400" spc="-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solidFill>
                            <a:srgbClr val="C00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solidFill>
                            <a:srgbClr val="00AF5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 marL="31750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143257" y="1219200"/>
            <a:ext cx="9758680" cy="2862580"/>
          </a:xfrm>
          <a:custGeom>
            <a:avLst/>
            <a:gdLst/>
            <a:ahLst/>
            <a:cxnLst/>
            <a:rect l="l" t="t" r="r" b="b"/>
            <a:pathLst>
              <a:path w="9758680" h="2862579">
                <a:moveTo>
                  <a:pt x="0" y="2862072"/>
                </a:moveTo>
                <a:lnTo>
                  <a:pt x="9758172" y="2862072"/>
                </a:lnTo>
                <a:lnTo>
                  <a:pt x="9758172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2606" y="1176274"/>
            <a:ext cx="96024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50545" indent="-36131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4: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W3 from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W2, Consider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third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third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row.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R3: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C1,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C3,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C5.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C3: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R1,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R3,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R5.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  <a:tabLst>
                <a:tab pos="1170305" algn="l"/>
                <a:tab pos="1797050" algn="l"/>
                <a:tab pos="2492375" algn="l"/>
                <a:tab pos="3304540" algn="l"/>
                <a:tab pos="3729990" algn="l"/>
                <a:tab pos="4354830" algn="l"/>
                <a:tab pos="4761865" algn="l"/>
                <a:tab pos="6014720" algn="l"/>
                <a:tab pos="7269480" algn="l"/>
                <a:tab pos="8523605" algn="l"/>
              </a:tabLst>
            </a:pPr>
            <a:r>
              <a:rPr sz="2400" spc="-20" dirty="0">
                <a:solidFill>
                  <a:srgbClr val="00AFF0"/>
                </a:solidFill>
                <a:latin typeface="Times New Roman"/>
                <a:cs typeface="Times New Roman"/>
              </a:rPr>
              <a:t>Thus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00AFF0"/>
                </a:solidFill>
                <a:latin typeface="Times New Roman"/>
                <a:cs typeface="Times New Roman"/>
              </a:rPr>
              <a:t>add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00AFF0"/>
                </a:solidFill>
                <a:latin typeface="Times New Roman"/>
                <a:cs typeface="Times New Roman"/>
              </a:rPr>
              <a:t>new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00AFF0"/>
                </a:solidFill>
                <a:latin typeface="Times New Roman"/>
                <a:cs typeface="Times New Roman"/>
              </a:rPr>
              <a:t>entry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00AFF0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	</a:t>
            </a:r>
            <a:r>
              <a:rPr sz="2400" spc="-35" dirty="0">
                <a:solidFill>
                  <a:srgbClr val="00AFF0"/>
                </a:solidFill>
                <a:latin typeface="Times New Roman"/>
                <a:cs typeface="Times New Roman"/>
              </a:rPr>
              <a:t>W3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00AFF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00AFF0"/>
                </a:solidFill>
                <a:latin typeface="Times New Roman"/>
                <a:cs typeface="Times New Roman"/>
              </a:rPr>
              <a:t>(R1,C1),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00AFF0"/>
                </a:solidFill>
                <a:latin typeface="Times New Roman"/>
                <a:cs typeface="Times New Roman"/>
              </a:rPr>
              <a:t>(R1,C3),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00AFF0"/>
                </a:solidFill>
                <a:latin typeface="Times New Roman"/>
                <a:cs typeface="Times New Roman"/>
              </a:rPr>
              <a:t>(R1,C5),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00AFF0"/>
                </a:solidFill>
                <a:latin typeface="Times New Roman"/>
                <a:cs typeface="Times New Roman"/>
              </a:rPr>
              <a:t>(R3,C1),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(R3,C3),</a:t>
            </a:r>
            <a:r>
              <a:rPr sz="2400" spc="-4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(R3,C5),</a:t>
            </a:r>
            <a:r>
              <a:rPr sz="2400" spc="-4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(R5,C1),</a:t>
            </a:r>
            <a:r>
              <a:rPr sz="2400" spc="-3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(R5,C3),</a:t>
            </a:r>
            <a:r>
              <a:rPr sz="2400" spc="-4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(R5,C5)</a:t>
            </a:r>
            <a:r>
              <a:rPr sz="2400" spc="-3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F0"/>
                </a:solidFill>
                <a:latin typeface="Times New Roman"/>
                <a:cs typeface="Times New Roman"/>
              </a:rPr>
              <a:t>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122" y="5099431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289294" y="4343781"/>
            <a:ext cx="2560320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4505" algn="l"/>
                <a:tab pos="958850" algn="l"/>
                <a:tab pos="1431290" algn="l"/>
                <a:tab pos="1905635" algn="l"/>
                <a:tab pos="2378075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5635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5635" algn="l"/>
                <a:tab pos="2378075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5635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C00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5635" algn="l"/>
                <a:tab pos="2378075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  <a:tab pos="958850" algn="l"/>
                <a:tab pos="1431290" algn="l"/>
                <a:tab pos="1905635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3696" y="5141724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W3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98091" y="4270248"/>
            <a:ext cx="2801620" cy="2331720"/>
            <a:chOff x="1498091" y="4270248"/>
            <a:chExt cx="2801620" cy="2331720"/>
          </a:xfrm>
        </p:grpSpPr>
        <p:sp>
          <p:nvSpPr>
            <p:cNvPr id="7" name="object 7"/>
            <p:cNvSpPr/>
            <p:nvPr/>
          </p:nvSpPr>
          <p:spPr>
            <a:xfrm>
              <a:off x="1512569" y="5406390"/>
              <a:ext cx="2772410" cy="390525"/>
            </a:xfrm>
            <a:custGeom>
              <a:avLst/>
              <a:gdLst/>
              <a:ahLst/>
              <a:cxnLst/>
              <a:rect l="l" t="t" r="r" b="b"/>
              <a:pathLst>
                <a:path w="2772410" h="390525">
                  <a:moveTo>
                    <a:pt x="2707132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2707132" y="390144"/>
                  </a:lnTo>
                  <a:lnTo>
                    <a:pt x="2732454" y="385038"/>
                  </a:lnTo>
                  <a:lnTo>
                    <a:pt x="2753121" y="371109"/>
                  </a:lnTo>
                  <a:lnTo>
                    <a:pt x="2767050" y="350442"/>
                  </a:lnTo>
                  <a:lnTo>
                    <a:pt x="2772156" y="325120"/>
                  </a:lnTo>
                  <a:lnTo>
                    <a:pt x="2772156" y="65024"/>
                  </a:lnTo>
                  <a:lnTo>
                    <a:pt x="2767050" y="39701"/>
                  </a:lnTo>
                  <a:lnTo>
                    <a:pt x="2753121" y="19034"/>
                  </a:lnTo>
                  <a:lnTo>
                    <a:pt x="2732454" y="5105"/>
                  </a:lnTo>
                  <a:lnTo>
                    <a:pt x="2707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2569" y="5406390"/>
              <a:ext cx="2772410" cy="390525"/>
            </a:xfrm>
            <a:custGeom>
              <a:avLst/>
              <a:gdLst/>
              <a:ahLst/>
              <a:cxnLst/>
              <a:rect l="l" t="t" r="r" b="b"/>
              <a:pathLst>
                <a:path w="2772410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2707132" y="0"/>
                  </a:lnTo>
                  <a:lnTo>
                    <a:pt x="2732454" y="5105"/>
                  </a:lnTo>
                  <a:lnTo>
                    <a:pt x="2753121" y="19034"/>
                  </a:lnTo>
                  <a:lnTo>
                    <a:pt x="2767050" y="39701"/>
                  </a:lnTo>
                  <a:lnTo>
                    <a:pt x="2772156" y="65024"/>
                  </a:lnTo>
                  <a:lnTo>
                    <a:pt x="2772156" y="325120"/>
                  </a:lnTo>
                  <a:lnTo>
                    <a:pt x="2767050" y="350442"/>
                  </a:lnTo>
                  <a:lnTo>
                    <a:pt x="2753121" y="371109"/>
                  </a:lnTo>
                  <a:lnTo>
                    <a:pt x="2732454" y="385038"/>
                  </a:lnTo>
                  <a:lnTo>
                    <a:pt x="2707132" y="390144"/>
                  </a:lnTo>
                  <a:lnTo>
                    <a:pt x="65024" y="390144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52750" y="4284726"/>
              <a:ext cx="467995" cy="2303145"/>
            </a:xfrm>
            <a:custGeom>
              <a:avLst/>
              <a:gdLst/>
              <a:ahLst/>
              <a:cxnLst/>
              <a:rect l="l" t="t" r="r" b="b"/>
              <a:pathLst>
                <a:path w="467995" h="2303145">
                  <a:moveTo>
                    <a:pt x="389890" y="0"/>
                  </a:moveTo>
                  <a:lnTo>
                    <a:pt x="77978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2224788"/>
                  </a:lnTo>
                  <a:lnTo>
                    <a:pt x="6129" y="2255140"/>
                  </a:lnTo>
                  <a:lnTo>
                    <a:pt x="22844" y="2279925"/>
                  </a:lnTo>
                  <a:lnTo>
                    <a:pt x="47630" y="2296636"/>
                  </a:lnTo>
                  <a:lnTo>
                    <a:pt x="77978" y="2302764"/>
                  </a:lnTo>
                  <a:lnTo>
                    <a:pt x="389890" y="2302764"/>
                  </a:lnTo>
                  <a:lnTo>
                    <a:pt x="420237" y="2296636"/>
                  </a:lnTo>
                  <a:lnTo>
                    <a:pt x="445023" y="2279925"/>
                  </a:lnTo>
                  <a:lnTo>
                    <a:pt x="461738" y="2255140"/>
                  </a:lnTo>
                  <a:lnTo>
                    <a:pt x="467868" y="2224788"/>
                  </a:lnTo>
                  <a:lnTo>
                    <a:pt x="467868" y="77978"/>
                  </a:lnTo>
                  <a:lnTo>
                    <a:pt x="461738" y="47630"/>
                  </a:lnTo>
                  <a:lnTo>
                    <a:pt x="445023" y="22844"/>
                  </a:lnTo>
                  <a:lnTo>
                    <a:pt x="420237" y="6129"/>
                  </a:lnTo>
                  <a:lnTo>
                    <a:pt x="389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2750" y="4284726"/>
              <a:ext cx="467995" cy="2303145"/>
            </a:xfrm>
            <a:custGeom>
              <a:avLst/>
              <a:gdLst/>
              <a:ahLst/>
              <a:cxnLst/>
              <a:rect l="l" t="t" r="r" b="b"/>
              <a:pathLst>
                <a:path w="467995" h="2303145">
                  <a:moveTo>
                    <a:pt x="0" y="77978"/>
                  </a:move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8" y="0"/>
                  </a:lnTo>
                  <a:lnTo>
                    <a:pt x="389890" y="0"/>
                  </a:lnTo>
                  <a:lnTo>
                    <a:pt x="420237" y="6129"/>
                  </a:lnTo>
                  <a:lnTo>
                    <a:pt x="445023" y="22844"/>
                  </a:lnTo>
                  <a:lnTo>
                    <a:pt x="461738" y="47630"/>
                  </a:lnTo>
                  <a:lnTo>
                    <a:pt x="467868" y="77978"/>
                  </a:lnTo>
                  <a:lnTo>
                    <a:pt x="467868" y="2224788"/>
                  </a:lnTo>
                  <a:lnTo>
                    <a:pt x="461738" y="2255140"/>
                  </a:lnTo>
                  <a:lnTo>
                    <a:pt x="445023" y="2279925"/>
                  </a:lnTo>
                  <a:lnTo>
                    <a:pt x="420237" y="2296636"/>
                  </a:lnTo>
                  <a:lnTo>
                    <a:pt x="389890" y="2302764"/>
                  </a:lnTo>
                  <a:lnTo>
                    <a:pt x="77978" y="2302764"/>
                  </a:lnTo>
                  <a:lnTo>
                    <a:pt x="47630" y="2296636"/>
                  </a:lnTo>
                  <a:lnTo>
                    <a:pt x="22844" y="2279925"/>
                  </a:lnTo>
                  <a:lnTo>
                    <a:pt x="6129" y="2255140"/>
                  </a:lnTo>
                  <a:lnTo>
                    <a:pt x="0" y="2224788"/>
                  </a:lnTo>
                  <a:lnTo>
                    <a:pt x="0" y="779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43257" y="1219200"/>
            <a:ext cx="9758680" cy="2862580"/>
          </a:xfrm>
          <a:custGeom>
            <a:avLst/>
            <a:gdLst/>
            <a:ahLst/>
            <a:cxnLst/>
            <a:rect l="l" t="t" r="r" b="b"/>
            <a:pathLst>
              <a:path w="9758680" h="2862579">
                <a:moveTo>
                  <a:pt x="0" y="2862072"/>
                </a:moveTo>
                <a:lnTo>
                  <a:pt x="9758172" y="2862072"/>
                </a:lnTo>
                <a:lnTo>
                  <a:pt x="9758172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2606" y="1176274"/>
            <a:ext cx="96024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211454" indent="-36131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5: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W4 from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W3, Consider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row.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R4: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C2,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C4,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C6.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C4: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R2,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R4,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R6.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  <a:tabLst>
                <a:tab pos="1170305" algn="l"/>
                <a:tab pos="1797050" algn="l"/>
                <a:tab pos="2492375" algn="l"/>
                <a:tab pos="3304540" algn="l"/>
                <a:tab pos="3729990" algn="l"/>
                <a:tab pos="4354830" algn="l"/>
                <a:tab pos="4761865" algn="l"/>
                <a:tab pos="6014720" algn="l"/>
                <a:tab pos="7269480" algn="l"/>
                <a:tab pos="8523605" algn="l"/>
              </a:tabLst>
            </a:pPr>
            <a:r>
              <a:rPr sz="2400" spc="-20" dirty="0">
                <a:solidFill>
                  <a:srgbClr val="6F2F9F"/>
                </a:solidFill>
                <a:latin typeface="Times New Roman"/>
                <a:cs typeface="Times New Roman"/>
              </a:rPr>
              <a:t>Thus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6F2F9F"/>
                </a:solidFill>
                <a:latin typeface="Times New Roman"/>
                <a:cs typeface="Times New Roman"/>
              </a:rPr>
              <a:t>add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6F2F9F"/>
                </a:solidFill>
                <a:latin typeface="Times New Roman"/>
                <a:cs typeface="Times New Roman"/>
              </a:rPr>
              <a:t>new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Times New Roman"/>
                <a:cs typeface="Times New Roman"/>
              </a:rPr>
              <a:t>entry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6F2F9F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400" spc="-35" dirty="0">
                <a:solidFill>
                  <a:srgbClr val="6F2F9F"/>
                </a:solidFill>
                <a:latin typeface="Times New Roman"/>
                <a:cs typeface="Times New Roman"/>
              </a:rPr>
              <a:t>W4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6F2F9F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Times New Roman"/>
                <a:cs typeface="Times New Roman"/>
              </a:rPr>
              <a:t>(R2,C2),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Times New Roman"/>
                <a:cs typeface="Times New Roman"/>
              </a:rPr>
              <a:t>(R2,C4),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Times New Roman"/>
                <a:cs typeface="Times New Roman"/>
              </a:rPr>
              <a:t>(R2,C6),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6F2F9F"/>
                </a:solidFill>
                <a:latin typeface="Times New Roman"/>
                <a:cs typeface="Times New Roman"/>
              </a:rPr>
              <a:t>(R4,C2),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(R4,C4),</a:t>
            </a:r>
            <a:r>
              <a:rPr sz="24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(R4,C6),</a:t>
            </a:r>
            <a:r>
              <a:rPr sz="24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(R6,C2),</a:t>
            </a:r>
            <a:r>
              <a:rPr sz="2400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(R6,C4),</a:t>
            </a:r>
            <a:r>
              <a:rPr sz="2400" spc="-4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(R6,C6)</a:t>
            </a:r>
            <a:r>
              <a:rPr sz="2400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6F2F9F"/>
                </a:solidFill>
                <a:latin typeface="Times New Roman"/>
                <a:cs typeface="Times New Roman"/>
              </a:rPr>
              <a:t>=1.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122" y="5099431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3064" y="4322826"/>
            <a:ext cx="2560320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4505" algn="l"/>
                <a:tab pos="958850" algn="l"/>
                <a:tab pos="1431290" algn="l"/>
                <a:tab pos="1905000" algn="l"/>
                <a:tab pos="2378075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500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5000" algn="l"/>
                <a:tab pos="2378075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500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5000" algn="l"/>
                <a:tab pos="2378075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  <a:tab pos="958850" algn="l"/>
                <a:tab pos="1431290" algn="l"/>
                <a:tab pos="190500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3697" y="5141724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W4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73851" y="4382770"/>
            <a:ext cx="2560320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0917" y="155194"/>
            <a:ext cx="45523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7670" algn="l"/>
                <a:tab pos="2338070" algn="l"/>
              </a:tabLst>
            </a:pPr>
            <a:r>
              <a:rPr spc="-10" dirty="0"/>
              <a:t>Types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3" y="1176274"/>
            <a:ext cx="9600565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35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Combining</a:t>
            </a:r>
            <a:r>
              <a:rPr sz="240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Relations:</a:t>
            </a:r>
            <a:r>
              <a:rPr sz="2400" b="1" spc="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subsets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B,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combined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operations.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3}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4}.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1),</a:t>
            </a:r>
            <a:endParaRPr sz="2400">
              <a:latin typeface="Times New Roman"/>
              <a:cs typeface="Times New Roman"/>
            </a:endParaRPr>
          </a:p>
          <a:p>
            <a:pPr marL="355600" marR="5080">
              <a:lnSpc>
                <a:spcPct val="150000"/>
              </a:lnSpc>
            </a:pP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3)}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4)}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combined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obtain</a:t>
            </a:r>
            <a:endParaRPr sz="2400">
              <a:latin typeface="Times New Roman"/>
              <a:cs typeface="Times New Roman"/>
            </a:endParaRPr>
          </a:p>
          <a:p>
            <a:pPr marL="730885" lvl="1" indent="-342265">
              <a:lnSpc>
                <a:spcPct val="100000"/>
              </a:lnSpc>
              <a:spcBef>
                <a:spcPts val="1445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3)},</a:t>
            </a:r>
            <a:endParaRPr sz="2400">
              <a:latin typeface="Times New Roman"/>
              <a:cs typeface="Times New Roman"/>
            </a:endParaRPr>
          </a:p>
          <a:p>
            <a:pPr marL="73088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∩ R2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20" dirty="0">
                <a:latin typeface="Times New Roman"/>
                <a:cs typeface="Times New Roman"/>
              </a:rPr>
              <a:t> 1)},</a:t>
            </a:r>
            <a:endParaRPr sz="2400">
              <a:latin typeface="Times New Roman"/>
              <a:cs typeface="Times New Roman"/>
            </a:endParaRPr>
          </a:p>
          <a:p>
            <a:pPr marL="73088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{(2,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3)},</a:t>
            </a:r>
            <a:endParaRPr sz="2400">
              <a:latin typeface="Times New Roman"/>
              <a:cs typeface="Times New Roman"/>
            </a:endParaRPr>
          </a:p>
          <a:p>
            <a:pPr marL="730885" lvl="1" indent="-342265">
              <a:lnSpc>
                <a:spcPct val="100000"/>
              </a:lnSpc>
              <a:spcBef>
                <a:spcPts val="1440"/>
              </a:spcBef>
              <a:buFont typeface="Wingdings"/>
              <a:buChar char=""/>
              <a:tabLst>
                <a:tab pos="730885" algn="l"/>
              </a:tabLst>
            </a:pPr>
            <a:r>
              <a:rPr sz="2400" dirty="0">
                <a:latin typeface="Times New Roman"/>
                <a:cs typeface="Times New Roman"/>
              </a:rPr>
              <a:t>R2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−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R1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4)},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98091" y="4270248"/>
            <a:ext cx="2801620" cy="2331720"/>
            <a:chOff x="1498091" y="4270248"/>
            <a:chExt cx="2801620" cy="2331720"/>
          </a:xfrm>
        </p:grpSpPr>
        <p:sp>
          <p:nvSpPr>
            <p:cNvPr id="7" name="object 7"/>
            <p:cNvSpPr/>
            <p:nvPr/>
          </p:nvSpPr>
          <p:spPr>
            <a:xfrm>
              <a:off x="1512569" y="5766054"/>
              <a:ext cx="2772410" cy="390525"/>
            </a:xfrm>
            <a:custGeom>
              <a:avLst/>
              <a:gdLst/>
              <a:ahLst/>
              <a:cxnLst/>
              <a:rect l="l" t="t" r="r" b="b"/>
              <a:pathLst>
                <a:path w="2772410" h="390525">
                  <a:moveTo>
                    <a:pt x="2707132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2707132" y="390144"/>
                  </a:lnTo>
                  <a:lnTo>
                    <a:pt x="2732454" y="385038"/>
                  </a:lnTo>
                  <a:lnTo>
                    <a:pt x="2753121" y="371109"/>
                  </a:lnTo>
                  <a:lnTo>
                    <a:pt x="2767050" y="350442"/>
                  </a:lnTo>
                  <a:lnTo>
                    <a:pt x="2772156" y="325120"/>
                  </a:lnTo>
                  <a:lnTo>
                    <a:pt x="2772156" y="65024"/>
                  </a:lnTo>
                  <a:lnTo>
                    <a:pt x="2767050" y="39701"/>
                  </a:lnTo>
                  <a:lnTo>
                    <a:pt x="2753121" y="19034"/>
                  </a:lnTo>
                  <a:lnTo>
                    <a:pt x="2732454" y="5105"/>
                  </a:lnTo>
                  <a:lnTo>
                    <a:pt x="27071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2569" y="5766054"/>
              <a:ext cx="2772410" cy="390525"/>
            </a:xfrm>
            <a:custGeom>
              <a:avLst/>
              <a:gdLst/>
              <a:ahLst/>
              <a:cxnLst/>
              <a:rect l="l" t="t" r="r" b="b"/>
              <a:pathLst>
                <a:path w="2772410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2707132" y="0"/>
                  </a:lnTo>
                  <a:lnTo>
                    <a:pt x="2732454" y="5105"/>
                  </a:lnTo>
                  <a:lnTo>
                    <a:pt x="2753121" y="19034"/>
                  </a:lnTo>
                  <a:lnTo>
                    <a:pt x="2767050" y="39701"/>
                  </a:lnTo>
                  <a:lnTo>
                    <a:pt x="2772156" y="65024"/>
                  </a:lnTo>
                  <a:lnTo>
                    <a:pt x="2772156" y="325120"/>
                  </a:lnTo>
                  <a:lnTo>
                    <a:pt x="2767050" y="350442"/>
                  </a:lnTo>
                  <a:lnTo>
                    <a:pt x="2753121" y="371109"/>
                  </a:lnTo>
                  <a:lnTo>
                    <a:pt x="2732454" y="385038"/>
                  </a:lnTo>
                  <a:lnTo>
                    <a:pt x="2707132" y="390144"/>
                  </a:lnTo>
                  <a:lnTo>
                    <a:pt x="65024" y="390144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20618" y="4284726"/>
              <a:ext cx="467995" cy="2303145"/>
            </a:xfrm>
            <a:custGeom>
              <a:avLst/>
              <a:gdLst/>
              <a:ahLst/>
              <a:cxnLst/>
              <a:rect l="l" t="t" r="r" b="b"/>
              <a:pathLst>
                <a:path w="467995" h="2303145">
                  <a:moveTo>
                    <a:pt x="389890" y="0"/>
                  </a:moveTo>
                  <a:lnTo>
                    <a:pt x="77978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2224788"/>
                  </a:lnTo>
                  <a:lnTo>
                    <a:pt x="6129" y="2255140"/>
                  </a:lnTo>
                  <a:lnTo>
                    <a:pt x="22844" y="2279925"/>
                  </a:lnTo>
                  <a:lnTo>
                    <a:pt x="47630" y="2296636"/>
                  </a:lnTo>
                  <a:lnTo>
                    <a:pt x="77978" y="2302764"/>
                  </a:lnTo>
                  <a:lnTo>
                    <a:pt x="389890" y="2302764"/>
                  </a:lnTo>
                  <a:lnTo>
                    <a:pt x="420237" y="2296636"/>
                  </a:lnTo>
                  <a:lnTo>
                    <a:pt x="445023" y="2279925"/>
                  </a:lnTo>
                  <a:lnTo>
                    <a:pt x="461738" y="2255140"/>
                  </a:lnTo>
                  <a:lnTo>
                    <a:pt x="467868" y="2224788"/>
                  </a:lnTo>
                  <a:lnTo>
                    <a:pt x="467868" y="77978"/>
                  </a:lnTo>
                  <a:lnTo>
                    <a:pt x="461738" y="47630"/>
                  </a:lnTo>
                  <a:lnTo>
                    <a:pt x="445023" y="22844"/>
                  </a:lnTo>
                  <a:lnTo>
                    <a:pt x="420237" y="6129"/>
                  </a:lnTo>
                  <a:lnTo>
                    <a:pt x="389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0618" y="4284726"/>
              <a:ext cx="467995" cy="2303145"/>
            </a:xfrm>
            <a:custGeom>
              <a:avLst/>
              <a:gdLst/>
              <a:ahLst/>
              <a:cxnLst/>
              <a:rect l="l" t="t" r="r" b="b"/>
              <a:pathLst>
                <a:path w="467995" h="2303145">
                  <a:moveTo>
                    <a:pt x="0" y="77978"/>
                  </a:move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8" y="0"/>
                  </a:lnTo>
                  <a:lnTo>
                    <a:pt x="389890" y="0"/>
                  </a:lnTo>
                  <a:lnTo>
                    <a:pt x="420237" y="6129"/>
                  </a:lnTo>
                  <a:lnTo>
                    <a:pt x="445023" y="22844"/>
                  </a:lnTo>
                  <a:lnTo>
                    <a:pt x="461738" y="47630"/>
                  </a:lnTo>
                  <a:lnTo>
                    <a:pt x="467868" y="77978"/>
                  </a:lnTo>
                  <a:lnTo>
                    <a:pt x="467868" y="2224788"/>
                  </a:lnTo>
                  <a:lnTo>
                    <a:pt x="461738" y="2255140"/>
                  </a:lnTo>
                  <a:lnTo>
                    <a:pt x="445023" y="2279925"/>
                  </a:lnTo>
                  <a:lnTo>
                    <a:pt x="420237" y="2296636"/>
                  </a:lnTo>
                  <a:lnTo>
                    <a:pt x="389890" y="2302764"/>
                  </a:lnTo>
                  <a:lnTo>
                    <a:pt x="77978" y="2302764"/>
                  </a:lnTo>
                  <a:lnTo>
                    <a:pt x="47630" y="2296636"/>
                  </a:lnTo>
                  <a:lnTo>
                    <a:pt x="22844" y="2279925"/>
                  </a:lnTo>
                  <a:lnTo>
                    <a:pt x="6129" y="2255140"/>
                  </a:lnTo>
                  <a:lnTo>
                    <a:pt x="0" y="2224788"/>
                  </a:lnTo>
                  <a:lnTo>
                    <a:pt x="0" y="779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43257" y="1219200"/>
            <a:ext cx="9758680" cy="2862580"/>
          </a:xfrm>
          <a:custGeom>
            <a:avLst/>
            <a:gdLst/>
            <a:ahLst/>
            <a:cxnLst/>
            <a:rect l="l" t="t" r="r" b="b"/>
            <a:pathLst>
              <a:path w="9758680" h="2862579">
                <a:moveTo>
                  <a:pt x="0" y="2862072"/>
                </a:moveTo>
                <a:lnTo>
                  <a:pt x="9758172" y="2862072"/>
                </a:lnTo>
                <a:lnTo>
                  <a:pt x="9758172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2606" y="1176274"/>
            <a:ext cx="960247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651510" indent="-361315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6: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W5 from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W4, Consider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fifth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fifth</a:t>
            </a:r>
            <a:r>
              <a:rPr sz="2400" spc="-20" dirty="0">
                <a:latin typeface="Times New Roman"/>
                <a:cs typeface="Times New Roman"/>
              </a:rPr>
              <a:t> row.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R5: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C1,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C3,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C5.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C5: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R1,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R3,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R5.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  <a:tabLst>
                <a:tab pos="1170305" algn="l"/>
                <a:tab pos="1797050" algn="l"/>
                <a:tab pos="2492375" algn="l"/>
                <a:tab pos="3304540" algn="l"/>
                <a:tab pos="3729990" algn="l"/>
                <a:tab pos="4354830" algn="l"/>
                <a:tab pos="4761865" algn="l"/>
                <a:tab pos="6014720" algn="l"/>
                <a:tab pos="7269480" algn="l"/>
                <a:tab pos="8523605" algn="l"/>
              </a:tabLst>
            </a:pPr>
            <a:r>
              <a:rPr sz="2400" spc="-20" dirty="0">
                <a:solidFill>
                  <a:srgbClr val="FFC000"/>
                </a:solidFill>
                <a:latin typeface="Times New Roman"/>
                <a:cs typeface="Times New Roman"/>
              </a:rPr>
              <a:t>Thus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add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new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entry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400" spc="-35" dirty="0">
                <a:solidFill>
                  <a:srgbClr val="FFC000"/>
                </a:solidFill>
                <a:latin typeface="Times New Roman"/>
                <a:cs typeface="Times New Roman"/>
              </a:rPr>
              <a:t>W5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(R1,C1),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(R1,C3),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(R1,C5),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C000"/>
                </a:solidFill>
                <a:latin typeface="Times New Roman"/>
                <a:cs typeface="Times New Roman"/>
              </a:rPr>
              <a:t>(R3,C1),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(R3,C3),</a:t>
            </a:r>
            <a:r>
              <a:rPr sz="2400" spc="-4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(R3,C5),</a:t>
            </a:r>
            <a:r>
              <a:rPr sz="2400" spc="-4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(R5,C1),</a:t>
            </a:r>
            <a:r>
              <a:rPr sz="2400" spc="-3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(R5,C3),</a:t>
            </a:r>
            <a:r>
              <a:rPr sz="2400" spc="-4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(R5,C5)</a:t>
            </a:r>
            <a:r>
              <a:rPr sz="2400" spc="-3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4122" y="5099431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W4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3697" y="5141723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W5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3851" y="4382770"/>
            <a:ext cx="2560320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63064" y="4311472"/>
            <a:ext cx="2560320" cy="2179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4505" algn="l"/>
                <a:tab pos="958850" algn="l"/>
                <a:tab pos="1431290" algn="l"/>
                <a:tab pos="1905000" algn="l"/>
                <a:tab pos="2378075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500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5000" algn="l"/>
                <a:tab pos="2378075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500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5000" algn="l"/>
                <a:tab pos="2378075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  <a:tab pos="958850" algn="l"/>
                <a:tab pos="1431290" algn="l"/>
                <a:tab pos="190500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98091" y="4271772"/>
            <a:ext cx="2837815" cy="2331720"/>
            <a:chOff x="1498091" y="4271772"/>
            <a:chExt cx="2837815" cy="2331720"/>
          </a:xfrm>
        </p:grpSpPr>
        <p:sp>
          <p:nvSpPr>
            <p:cNvPr id="7" name="object 7"/>
            <p:cNvSpPr/>
            <p:nvPr/>
          </p:nvSpPr>
          <p:spPr>
            <a:xfrm>
              <a:off x="1512569" y="6156198"/>
              <a:ext cx="2772410" cy="391795"/>
            </a:xfrm>
            <a:custGeom>
              <a:avLst/>
              <a:gdLst/>
              <a:ahLst/>
              <a:cxnLst/>
              <a:rect l="l" t="t" r="r" b="b"/>
              <a:pathLst>
                <a:path w="2772410" h="391795">
                  <a:moveTo>
                    <a:pt x="2706878" y="0"/>
                  </a:moveTo>
                  <a:lnTo>
                    <a:pt x="65278" y="0"/>
                  </a:lnTo>
                  <a:lnTo>
                    <a:pt x="39862" y="5127"/>
                  </a:lnTo>
                  <a:lnTo>
                    <a:pt x="19113" y="19113"/>
                  </a:lnTo>
                  <a:lnTo>
                    <a:pt x="5127" y="39862"/>
                  </a:lnTo>
                  <a:lnTo>
                    <a:pt x="0" y="65278"/>
                  </a:lnTo>
                  <a:lnTo>
                    <a:pt x="0" y="326387"/>
                  </a:lnTo>
                  <a:lnTo>
                    <a:pt x="5127" y="351799"/>
                  </a:lnTo>
                  <a:lnTo>
                    <a:pt x="19113" y="372549"/>
                  </a:lnTo>
                  <a:lnTo>
                    <a:pt x="39862" y="386539"/>
                  </a:lnTo>
                  <a:lnTo>
                    <a:pt x="65278" y="391669"/>
                  </a:lnTo>
                  <a:lnTo>
                    <a:pt x="2706878" y="391669"/>
                  </a:lnTo>
                  <a:lnTo>
                    <a:pt x="2732293" y="386539"/>
                  </a:lnTo>
                  <a:lnTo>
                    <a:pt x="2753042" y="372549"/>
                  </a:lnTo>
                  <a:lnTo>
                    <a:pt x="2767028" y="351799"/>
                  </a:lnTo>
                  <a:lnTo>
                    <a:pt x="2772156" y="326387"/>
                  </a:lnTo>
                  <a:lnTo>
                    <a:pt x="2772156" y="65278"/>
                  </a:lnTo>
                  <a:lnTo>
                    <a:pt x="2767028" y="39862"/>
                  </a:lnTo>
                  <a:lnTo>
                    <a:pt x="2753042" y="19113"/>
                  </a:lnTo>
                  <a:lnTo>
                    <a:pt x="2732293" y="5127"/>
                  </a:lnTo>
                  <a:lnTo>
                    <a:pt x="27068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12569" y="6156198"/>
              <a:ext cx="2772410" cy="391795"/>
            </a:xfrm>
            <a:custGeom>
              <a:avLst/>
              <a:gdLst/>
              <a:ahLst/>
              <a:cxnLst/>
              <a:rect l="l" t="t" r="r" b="b"/>
              <a:pathLst>
                <a:path w="2772410" h="391795">
                  <a:moveTo>
                    <a:pt x="0" y="65278"/>
                  </a:moveTo>
                  <a:lnTo>
                    <a:pt x="5127" y="39862"/>
                  </a:lnTo>
                  <a:lnTo>
                    <a:pt x="19113" y="19113"/>
                  </a:lnTo>
                  <a:lnTo>
                    <a:pt x="39862" y="5127"/>
                  </a:lnTo>
                  <a:lnTo>
                    <a:pt x="65278" y="0"/>
                  </a:lnTo>
                  <a:lnTo>
                    <a:pt x="2706878" y="0"/>
                  </a:lnTo>
                  <a:lnTo>
                    <a:pt x="2732293" y="5127"/>
                  </a:lnTo>
                  <a:lnTo>
                    <a:pt x="2753042" y="19113"/>
                  </a:lnTo>
                  <a:lnTo>
                    <a:pt x="2767028" y="39862"/>
                  </a:lnTo>
                  <a:lnTo>
                    <a:pt x="2772156" y="65278"/>
                  </a:lnTo>
                  <a:lnTo>
                    <a:pt x="2772156" y="326387"/>
                  </a:lnTo>
                  <a:lnTo>
                    <a:pt x="2767028" y="351799"/>
                  </a:lnTo>
                  <a:lnTo>
                    <a:pt x="2753042" y="372549"/>
                  </a:lnTo>
                  <a:lnTo>
                    <a:pt x="2732293" y="386539"/>
                  </a:lnTo>
                  <a:lnTo>
                    <a:pt x="2706878" y="391669"/>
                  </a:lnTo>
                  <a:lnTo>
                    <a:pt x="65278" y="391669"/>
                  </a:lnTo>
                  <a:lnTo>
                    <a:pt x="39862" y="386539"/>
                  </a:lnTo>
                  <a:lnTo>
                    <a:pt x="19113" y="372549"/>
                  </a:lnTo>
                  <a:lnTo>
                    <a:pt x="5127" y="351799"/>
                  </a:lnTo>
                  <a:lnTo>
                    <a:pt x="0" y="326387"/>
                  </a:lnTo>
                  <a:lnTo>
                    <a:pt x="0" y="652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53434" y="4286250"/>
              <a:ext cx="467995" cy="2303145"/>
            </a:xfrm>
            <a:custGeom>
              <a:avLst/>
              <a:gdLst/>
              <a:ahLst/>
              <a:cxnLst/>
              <a:rect l="l" t="t" r="r" b="b"/>
              <a:pathLst>
                <a:path w="467995" h="2303145">
                  <a:moveTo>
                    <a:pt x="389890" y="0"/>
                  </a:moveTo>
                  <a:lnTo>
                    <a:pt x="77978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2224787"/>
                  </a:lnTo>
                  <a:lnTo>
                    <a:pt x="6129" y="2255139"/>
                  </a:lnTo>
                  <a:lnTo>
                    <a:pt x="22844" y="2279924"/>
                  </a:lnTo>
                  <a:lnTo>
                    <a:pt x="47630" y="2296635"/>
                  </a:lnTo>
                  <a:lnTo>
                    <a:pt x="77978" y="2302762"/>
                  </a:lnTo>
                  <a:lnTo>
                    <a:pt x="389890" y="2302762"/>
                  </a:lnTo>
                  <a:lnTo>
                    <a:pt x="420237" y="2296635"/>
                  </a:lnTo>
                  <a:lnTo>
                    <a:pt x="445023" y="2279924"/>
                  </a:lnTo>
                  <a:lnTo>
                    <a:pt x="461738" y="2255139"/>
                  </a:lnTo>
                  <a:lnTo>
                    <a:pt x="467868" y="2224787"/>
                  </a:lnTo>
                  <a:lnTo>
                    <a:pt x="467868" y="77978"/>
                  </a:lnTo>
                  <a:lnTo>
                    <a:pt x="461738" y="47630"/>
                  </a:lnTo>
                  <a:lnTo>
                    <a:pt x="445023" y="22844"/>
                  </a:lnTo>
                  <a:lnTo>
                    <a:pt x="420237" y="6129"/>
                  </a:lnTo>
                  <a:lnTo>
                    <a:pt x="389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3434" y="4286250"/>
              <a:ext cx="467995" cy="2303145"/>
            </a:xfrm>
            <a:custGeom>
              <a:avLst/>
              <a:gdLst/>
              <a:ahLst/>
              <a:cxnLst/>
              <a:rect l="l" t="t" r="r" b="b"/>
              <a:pathLst>
                <a:path w="467995" h="2303145">
                  <a:moveTo>
                    <a:pt x="0" y="77978"/>
                  </a:move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8" y="0"/>
                  </a:lnTo>
                  <a:lnTo>
                    <a:pt x="389890" y="0"/>
                  </a:lnTo>
                  <a:lnTo>
                    <a:pt x="420237" y="6129"/>
                  </a:lnTo>
                  <a:lnTo>
                    <a:pt x="445023" y="22844"/>
                  </a:lnTo>
                  <a:lnTo>
                    <a:pt x="461738" y="47630"/>
                  </a:lnTo>
                  <a:lnTo>
                    <a:pt x="467868" y="77978"/>
                  </a:lnTo>
                  <a:lnTo>
                    <a:pt x="467868" y="2224787"/>
                  </a:lnTo>
                  <a:lnTo>
                    <a:pt x="461738" y="2255139"/>
                  </a:lnTo>
                  <a:lnTo>
                    <a:pt x="445023" y="2279924"/>
                  </a:lnTo>
                  <a:lnTo>
                    <a:pt x="420237" y="2296635"/>
                  </a:lnTo>
                  <a:lnTo>
                    <a:pt x="389890" y="2302762"/>
                  </a:lnTo>
                  <a:lnTo>
                    <a:pt x="77978" y="2302762"/>
                  </a:lnTo>
                  <a:lnTo>
                    <a:pt x="47630" y="2296635"/>
                  </a:lnTo>
                  <a:lnTo>
                    <a:pt x="22844" y="2279924"/>
                  </a:lnTo>
                  <a:lnTo>
                    <a:pt x="6129" y="2255139"/>
                  </a:lnTo>
                  <a:lnTo>
                    <a:pt x="0" y="2224787"/>
                  </a:lnTo>
                  <a:lnTo>
                    <a:pt x="0" y="779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3257" y="1219200"/>
            <a:ext cx="9758680" cy="286258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52755" marR="1064895" indent="-361315">
              <a:lnSpc>
                <a:spcPts val="4320"/>
              </a:lnSpc>
              <a:spcBef>
                <a:spcPts val="145"/>
              </a:spcBef>
              <a:buFont typeface="Wingdings"/>
              <a:buChar char=""/>
              <a:tabLst>
                <a:tab pos="45275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7: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W6 from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W5, Consider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six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row.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R6: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C2,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C4,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C6.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C6: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R2,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R4,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R6.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440"/>
              </a:spcBef>
              <a:tabLst>
                <a:tab pos="1249680" algn="l"/>
                <a:tab pos="1876425" algn="l"/>
                <a:tab pos="2571750" algn="l"/>
                <a:tab pos="3383915" algn="l"/>
                <a:tab pos="3809365" algn="l"/>
                <a:tab pos="4434205" algn="l"/>
                <a:tab pos="4841240" algn="l"/>
                <a:tab pos="6094095" algn="l"/>
                <a:tab pos="7348855" algn="l"/>
                <a:tab pos="8602980" algn="l"/>
              </a:tabLst>
            </a:pPr>
            <a:r>
              <a:rPr sz="2400" spc="-20" dirty="0">
                <a:solidFill>
                  <a:srgbClr val="FF32CC"/>
                </a:solidFill>
                <a:latin typeface="Times New Roman"/>
                <a:cs typeface="Times New Roman"/>
              </a:rPr>
              <a:t>Thus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32CC"/>
                </a:solidFill>
                <a:latin typeface="Times New Roman"/>
                <a:cs typeface="Times New Roman"/>
              </a:rPr>
              <a:t>add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32CC"/>
                </a:solidFill>
                <a:latin typeface="Times New Roman"/>
                <a:cs typeface="Times New Roman"/>
              </a:rPr>
              <a:t>new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32CC"/>
                </a:solidFill>
                <a:latin typeface="Times New Roman"/>
                <a:cs typeface="Times New Roman"/>
              </a:rPr>
              <a:t>entry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32CC"/>
                </a:solidFill>
                <a:latin typeface="Times New Roman"/>
                <a:cs typeface="Times New Roman"/>
              </a:rPr>
              <a:t>in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	</a:t>
            </a:r>
            <a:r>
              <a:rPr sz="2400" spc="-35" dirty="0">
                <a:solidFill>
                  <a:srgbClr val="FF32CC"/>
                </a:solidFill>
                <a:latin typeface="Times New Roman"/>
                <a:cs typeface="Times New Roman"/>
              </a:rPr>
              <a:t>W6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FF32CC"/>
                </a:solidFill>
                <a:latin typeface="Times New Roman"/>
                <a:cs typeface="Times New Roman"/>
              </a:rPr>
              <a:t>at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32CC"/>
                </a:solidFill>
                <a:latin typeface="Times New Roman"/>
                <a:cs typeface="Times New Roman"/>
              </a:rPr>
              <a:t>(R2,C2),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32CC"/>
                </a:solidFill>
                <a:latin typeface="Times New Roman"/>
                <a:cs typeface="Times New Roman"/>
              </a:rPr>
              <a:t>(R2,C4),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32CC"/>
                </a:solidFill>
                <a:latin typeface="Times New Roman"/>
                <a:cs typeface="Times New Roman"/>
              </a:rPr>
              <a:t>(R2,C6),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solidFill>
                  <a:srgbClr val="FF32CC"/>
                </a:solidFill>
                <a:latin typeface="Times New Roman"/>
                <a:cs typeface="Times New Roman"/>
              </a:rPr>
              <a:t>(R4,C2),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(R4,C4),</a:t>
            </a:r>
            <a:r>
              <a:rPr sz="2400" spc="-40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(R4,C6),</a:t>
            </a:r>
            <a:r>
              <a:rPr sz="2400" spc="-40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(R6,C2),</a:t>
            </a:r>
            <a:r>
              <a:rPr sz="2400" spc="-35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(R6,C4),</a:t>
            </a:r>
            <a:r>
              <a:rPr sz="2400" spc="-40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(R6,C6)</a:t>
            </a:r>
            <a:r>
              <a:rPr sz="2400" spc="-35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32CC"/>
                </a:solidFill>
                <a:latin typeface="Times New Roman"/>
                <a:cs typeface="Times New Roman"/>
              </a:rPr>
              <a:t>=1.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122" y="5099431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636522" y="4335018"/>
            <a:ext cx="2560320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C00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6F2F9F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84647" y="4505307"/>
          <a:ext cx="3678551" cy="2091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4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147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solidFill>
                            <a:srgbClr val="FFC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solidFill>
                            <a:srgbClr val="FFC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solidFill>
                            <a:srgbClr val="FFC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9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249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95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9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95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9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495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31750">
                        <a:lnSpc>
                          <a:spcPts val="2785"/>
                        </a:lnSpc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W6 </a:t>
                      </a: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=</a:t>
                      </a:r>
                      <a:endParaRPr sz="2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2775"/>
                        </a:lnSpc>
                      </a:pPr>
                      <a:r>
                        <a:rPr sz="2400" spc="-50" dirty="0">
                          <a:solidFill>
                            <a:srgbClr val="FFC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5"/>
                        </a:lnSpc>
                      </a:pPr>
                      <a:r>
                        <a:rPr sz="2400" spc="-50" dirty="0">
                          <a:solidFill>
                            <a:srgbClr val="FFC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75"/>
                        </a:lnSpc>
                      </a:pPr>
                      <a:r>
                        <a:rPr sz="2400" spc="-50" dirty="0">
                          <a:solidFill>
                            <a:srgbClr val="FFC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77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252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2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solidFill>
                            <a:srgbClr val="FFC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solidFill>
                            <a:srgbClr val="FFC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5"/>
                        </a:lnSpc>
                      </a:pPr>
                      <a:r>
                        <a:rPr sz="2400" spc="-50" dirty="0">
                          <a:solidFill>
                            <a:srgbClr val="FFC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4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1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405" y="4407408"/>
            <a:ext cx="9543415" cy="1754505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2400" b="1" dirty="0">
                <a:latin typeface="Times New Roman"/>
                <a:cs typeface="Times New Roman"/>
              </a:rPr>
              <a:t>Hence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W6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transitive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closure</a:t>
            </a:r>
            <a:endParaRPr sz="2400">
              <a:latin typeface="Times New Roman"/>
              <a:cs typeface="Times New Roman"/>
            </a:endParaRPr>
          </a:p>
          <a:p>
            <a:pPr marL="359410" algn="ctr">
              <a:lnSpc>
                <a:spcPct val="100000"/>
              </a:lnSpc>
              <a:spcBef>
                <a:spcPts val="1445"/>
              </a:spcBef>
            </a:pPr>
            <a:r>
              <a:rPr sz="2400" dirty="0">
                <a:latin typeface="Times New Roman"/>
                <a:cs typeface="Times New Roman"/>
              </a:rPr>
              <a:t>R*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{(1,1),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(1,3),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(1,5),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(2,2),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(2,4),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(2,6),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(3,1),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(3,3),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(3,5),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(4,2),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(4,4),</a:t>
            </a:r>
            <a:endParaRPr sz="2400">
              <a:latin typeface="Times New Roman"/>
              <a:cs typeface="Times New Roman"/>
            </a:endParaRPr>
          </a:p>
          <a:p>
            <a:pPr marL="358775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(4,6),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(5,1),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(5,3)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(5,5),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(6,2),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(6,4),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(6,6)}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3026" y="2828362"/>
            <a:ext cx="7207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W6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58617" y="1923662"/>
            <a:ext cx="2560320" cy="217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  <a:tabLst>
                <a:tab pos="484505" algn="l"/>
                <a:tab pos="958850" algn="l"/>
                <a:tab pos="1431290" algn="l"/>
                <a:tab pos="1903730" algn="l"/>
                <a:tab pos="2378075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6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57" y="1219200"/>
            <a:ext cx="9758680" cy="3416935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52755" marR="81280" indent="-361315">
              <a:lnSpc>
                <a:spcPts val="4320"/>
              </a:lnSpc>
              <a:spcBef>
                <a:spcPts val="145"/>
              </a:spcBef>
              <a:buFont typeface="Wingdings"/>
              <a:buChar char=""/>
              <a:tabLst>
                <a:tab pos="45275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 2: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10" dirty="0">
                <a:latin typeface="Times New Roman"/>
                <a:cs typeface="Times New Roman"/>
              </a:rPr>
              <a:t>Warshall</a:t>
            </a:r>
            <a:r>
              <a:rPr sz="2400" dirty="0">
                <a:latin typeface="Times New Roman"/>
                <a:cs typeface="Times New Roman"/>
              </a:rPr>
              <a:t> Algorithm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 closures of</a:t>
            </a:r>
            <a:r>
              <a:rPr sz="2400" spc="-10" dirty="0">
                <a:latin typeface="Times New Roman"/>
                <a:cs typeface="Times New Roman"/>
              </a:rPr>
              <a:t> these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4}: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 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1)}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060"/>
              </a:spcBef>
            </a:pPr>
            <a:r>
              <a:rPr sz="2400" spc="-10" dirty="0">
                <a:latin typeface="Times New Roman"/>
                <a:cs typeface="Times New Roman"/>
              </a:rPr>
              <a:t>Solution:</a:t>
            </a:r>
            <a:endParaRPr sz="2400">
              <a:latin typeface="Times New Roman"/>
              <a:cs typeface="Times New Roman"/>
            </a:endParaRPr>
          </a:p>
          <a:p>
            <a:pPr marL="528955" indent="-437515">
              <a:lnSpc>
                <a:spcPct val="100000"/>
              </a:lnSpc>
              <a:spcBef>
                <a:spcPts val="1440"/>
              </a:spcBef>
              <a:buFont typeface="Wingdings"/>
              <a:buChar char=""/>
              <a:tabLst>
                <a:tab pos="52895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|A|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4.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440"/>
              </a:spcBef>
            </a:pPr>
            <a:r>
              <a:rPr sz="2400" spc="-60" dirty="0">
                <a:latin typeface="Times New Roman"/>
                <a:cs typeface="Times New Roman"/>
              </a:rPr>
              <a:t>We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W0,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W1,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W2,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W4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Warshall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sets</a:t>
            </a:r>
            <a:endParaRPr sz="2400">
              <a:latin typeface="Times New Roman"/>
              <a:cs typeface="Times New Roman"/>
            </a:endParaRPr>
          </a:p>
          <a:p>
            <a:pPr marL="359410"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9184" y="5222241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5384" y="4901313"/>
            <a:ext cx="1614170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69719" y="4629911"/>
            <a:ext cx="1902460" cy="1495425"/>
            <a:chOff x="1569719" y="4629911"/>
            <a:chExt cx="1902460" cy="1495425"/>
          </a:xfrm>
        </p:grpSpPr>
        <p:sp>
          <p:nvSpPr>
            <p:cNvPr id="7" name="object 7"/>
            <p:cNvSpPr/>
            <p:nvPr/>
          </p:nvSpPr>
          <p:spPr>
            <a:xfrm>
              <a:off x="1610105" y="4644389"/>
              <a:ext cx="1847214" cy="390525"/>
            </a:xfrm>
            <a:custGeom>
              <a:avLst/>
              <a:gdLst/>
              <a:ahLst/>
              <a:cxnLst/>
              <a:rect l="l" t="t" r="r" b="b"/>
              <a:pathLst>
                <a:path w="1847214" h="390525">
                  <a:moveTo>
                    <a:pt x="1782064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1782064" y="390144"/>
                  </a:lnTo>
                  <a:lnTo>
                    <a:pt x="1807386" y="385038"/>
                  </a:lnTo>
                  <a:lnTo>
                    <a:pt x="1828053" y="371109"/>
                  </a:lnTo>
                  <a:lnTo>
                    <a:pt x="1841982" y="350442"/>
                  </a:lnTo>
                  <a:lnTo>
                    <a:pt x="1847088" y="325120"/>
                  </a:lnTo>
                  <a:lnTo>
                    <a:pt x="1847088" y="65024"/>
                  </a:lnTo>
                  <a:lnTo>
                    <a:pt x="1841982" y="39701"/>
                  </a:lnTo>
                  <a:lnTo>
                    <a:pt x="1828053" y="19034"/>
                  </a:lnTo>
                  <a:lnTo>
                    <a:pt x="1807386" y="5105"/>
                  </a:lnTo>
                  <a:lnTo>
                    <a:pt x="1782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10105" y="4644389"/>
              <a:ext cx="1847214" cy="390525"/>
            </a:xfrm>
            <a:custGeom>
              <a:avLst/>
              <a:gdLst/>
              <a:ahLst/>
              <a:cxnLst/>
              <a:rect l="l" t="t" r="r" b="b"/>
              <a:pathLst>
                <a:path w="1847214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1782064" y="0"/>
                  </a:lnTo>
                  <a:lnTo>
                    <a:pt x="1807386" y="5105"/>
                  </a:lnTo>
                  <a:lnTo>
                    <a:pt x="1828053" y="19034"/>
                  </a:lnTo>
                  <a:lnTo>
                    <a:pt x="1841982" y="39701"/>
                  </a:lnTo>
                  <a:lnTo>
                    <a:pt x="1847088" y="65024"/>
                  </a:lnTo>
                  <a:lnTo>
                    <a:pt x="1847088" y="325120"/>
                  </a:lnTo>
                  <a:lnTo>
                    <a:pt x="1841982" y="350442"/>
                  </a:lnTo>
                  <a:lnTo>
                    <a:pt x="1828053" y="371109"/>
                  </a:lnTo>
                  <a:lnTo>
                    <a:pt x="1807386" y="385038"/>
                  </a:lnTo>
                  <a:lnTo>
                    <a:pt x="1782064" y="390144"/>
                  </a:lnTo>
                  <a:lnTo>
                    <a:pt x="65024" y="390144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84197" y="4644389"/>
              <a:ext cx="467995" cy="1466215"/>
            </a:xfrm>
            <a:custGeom>
              <a:avLst/>
              <a:gdLst/>
              <a:ahLst/>
              <a:cxnLst/>
              <a:rect l="l" t="t" r="r" b="b"/>
              <a:pathLst>
                <a:path w="467994" h="1466214">
                  <a:moveTo>
                    <a:pt x="389890" y="0"/>
                  </a:moveTo>
                  <a:lnTo>
                    <a:pt x="77978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1388110"/>
                  </a:lnTo>
                  <a:lnTo>
                    <a:pt x="6129" y="1418457"/>
                  </a:lnTo>
                  <a:lnTo>
                    <a:pt x="22844" y="1443243"/>
                  </a:lnTo>
                  <a:lnTo>
                    <a:pt x="47630" y="1459958"/>
                  </a:lnTo>
                  <a:lnTo>
                    <a:pt x="77978" y="1466088"/>
                  </a:lnTo>
                  <a:lnTo>
                    <a:pt x="389890" y="1466088"/>
                  </a:lnTo>
                  <a:lnTo>
                    <a:pt x="420237" y="1459958"/>
                  </a:lnTo>
                  <a:lnTo>
                    <a:pt x="445023" y="1443243"/>
                  </a:lnTo>
                  <a:lnTo>
                    <a:pt x="461738" y="1418457"/>
                  </a:lnTo>
                  <a:lnTo>
                    <a:pt x="467868" y="1388110"/>
                  </a:lnTo>
                  <a:lnTo>
                    <a:pt x="467868" y="77978"/>
                  </a:lnTo>
                  <a:lnTo>
                    <a:pt x="461738" y="47630"/>
                  </a:lnTo>
                  <a:lnTo>
                    <a:pt x="445023" y="22844"/>
                  </a:lnTo>
                  <a:lnTo>
                    <a:pt x="420237" y="6129"/>
                  </a:lnTo>
                  <a:lnTo>
                    <a:pt x="389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84197" y="4644389"/>
              <a:ext cx="467995" cy="1466215"/>
            </a:xfrm>
            <a:custGeom>
              <a:avLst/>
              <a:gdLst/>
              <a:ahLst/>
              <a:cxnLst/>
              <a:rect l="l" t="t" r="r" b="b"/>
              <a:pathLst>
                <a:path w="467994" h="1466214">
                  <a:moveTo>
                    <a:pt x="0" y="77978"/>
                  </a:move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8" y="0"/>
                  </a:lnTo>
                  <a:lnTo>
                    <a:pt x="389890" y="0"/>
                  </a:lnTo>
                  <a:lnTo>
                    <a:pt x="420237" y="6129"/>
                  </a:lnTo>
                  <a:lnTo>
                    <a:pt x="445023" y="22844"/>
                  </a:lnTo>
                  <a:lnTo>
                    <a:pt x="461738" y="47630"/>
                  </a:lnTo>
                  <a:lnTo>
                    <a:pt x="467868" y="77978"/>
                  </a:lnTo>
                  <a:lnTo>
                    <a:pt x="467868" y="1388110"/>
                  </a:lnTo>
                  <a:lnTo>
                    <a:pt x="461738" y="1418457"/>
                  </a:lnTo>
                  <a:lnTo>
                    <a:pt x="445023" y="1443243"/>
                  </a:lnTo>
                  <a:lnTo>
                    <a:pt x="420237" y="1459958"/>
                  </a:lnTo>
                  <a:lnTo>
                    <a:pt x="389890" y="1466088"/>
                  </a:lnTo>
                  <a:lnTo>
                    <a:pt x="77978" y="1466088"/>
                  </a:lnTo>
                  <a:lnTo>
                    <a:pt x="47630" y="1459958"/>
                  </a:lnTo>
                  <a:lnTo>
                    <a:pt x="22844" y="1443243"/>
                  </a:lnTo>
                  <a:lnTo>
                    <a:pt x="6129" y="1418457"/>
                  </a:lnTo>
                  <a:lnTo>
                    <a:pt x="0" y="1388110"/>
                  </a:lnTo>
                  <a:lnTo>
                    <a:pt x="0" y="779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3257" y="1219200"/>
            <a:ext cx="9758680" cy="27711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52755" marR="795020" indent="-361315">
              <a:lnSpc>
                <a:spcPts val="4320"/>
              </a:lnSpc>
              <a:spcBef>
                <a:spcPts val="145"/>
              </a:spcBef>
              <a:buFont typeface="Wingdings"/>
              <a:buChar char=""/>
              <a:tabLst>
                <a:tab pos="45275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W1 from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W0, Consider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first</a:t>
            </a:r>
            <a:r>
              <a:rPr sz="2400" spc="-20" dirty="0">
                <a:latin typeface="Times New Roman"/>
                <a:cs typeface="Times New Roman"/>
              </a:rPr>
              <a:t> row.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R1: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 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 C2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C1: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R2,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R4.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Thus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add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new</a:t>
            </a:r>
            <a:r>
              <a:rPr sz="2400" spc="-2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entry</a:t>
            </a:r>
            <a:r>
              <a:rPr sz="2400" spc="-40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in</a:t>
            </a:r>
            <a:r>
              <a:rPr sz="2400" spc="-6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W1</a:t>
            </a:r>
            <a:r>
              <a:rPr sz="2400" spc="-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at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(R2,C2),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52598"/>
                </a:solidFill>
                <a:latin typeface="Times New Roman"/>
                <a:cs typeface="Times New Roman"/>
              </a:rPr>
              <a:t>(R4,C2)</a:t>
            </a:r>
            <a:r>
              <a:rPr sz="2400" spc="-15" dirty="0">
                <a:solidFill>
                  <a:srgbClr val="252598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252598"/>
                </a:solidFill>
                <a:latin typeface="Times New Roman"/>
                <a:cs typeface="Times New Roman"/>
              </a:rPr>
              <a:t>=1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122" y="5099431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3697" y="5171310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W1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5582" y="4626990"/>
            <a:ext cx="1613535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21928" y="4779085"/>
            <a:ext cx="1614170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252598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252598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252598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83436" y="4645152"/>
            <a:ext cx="1876425" cy="1495425"/>
            <a:chOff x="1583436" y="4645152"/>
            <a:chExt cx="1876425" cy="1495425"/>
          </a:xfrm>
        </p:grpSpPr>
        <p:sp>
          <p:nvSpPr>
            <p:cNvPr id="7" name="object 7"/>
            <p:cNvSpPr/>
            <p:nvPr/>
          </p:nvSpPr>
          <p:spPr>
            <a:xfrm>
              <a:off x="1597914" y="4985766"/>
              <a:ext cx="1847214" cy="390525"/>
            </a:xfrm>
            <a:custGeom>
              <a:avLst/>
              <a:gdLst/>
              <a:ahLst/>
              <a:cxnLst/>
              <a:rect l="l" t="t" r="r" b="b"/>
              <a:pathLst>
                <a:path w="1847214" h="390525">
                  <a:moveTo>
                    <a:pt x="1782064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1782064" y="390144"/>
                  </a:lnTo>
                  <a:lnTo>
                    <a:pt x="1807386" y="385038"/>
                  </a:lnTo>
                  <a:lnTo>
                    <a:pt x="1828053" y="371109"/>
                  </a:lnTo>
                  <a:lnTo>
                    <a:pt x="1841982" y="350442"/>
                  </a:lnTo>
                  <a:lnTo>
                    <a:pt x="1847088" y="325120"/>
                  </a:lnTo>
                  <a:lnTo>
                    <a:pt x="1847088" y="65024"/>
                  </a:lnTo>
                  <a:lnTo>
                    <a:pt x="1841982" y="39701"/>
                  </a:lnTo>
                  <a:lnTo>
                    <a:pt x="1828053" y="19034"/>
                  </a:lnTo>
                  <a:lnTo>
                    <a:pt x="1807386" y="5105"/>
                  </a:lnTo>
                  <a:lnTo>
                    <a:pt x="1782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7914" y="4985766"/>
              <a:ext cx="1847214" cy="390525"/>
            </a:xfrm>
            <a:custGeom>
              <a:avLst/>
              <a:gdLst/>
              <a:ahLst/>
              <a:cxnLst/>
              <a:rect l="l" t="t" r="r" b="b"/>
              <a:pathLst>
                <a:path w="1847214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1782064" y="0"/>
                  </a:lnTo>
                  <a:lnTo>
                    <a:pt x="1807386" y="5105"/>
                  </a:lnTo>
                  <a:lnTo>
                    <a:pt x="1828053" y="19034"/>
                  </a:lnTo>
                  <a:lnTo>
                    <a:pt x="1841982" y="39701"/>
                  </a:lnTo>
                  <a:lnTo>
                    <a:pt x="1847088" y="65024"/>
                  </a:lnTo>
                  <a:lnTo>
                    <a:pt x="1847088" y="325120"/>
                  </a:lnTo>
                  <a:lnTo>
                    <a:pt x="1841982" y="350442"/>
                  </a:lnTo>
                  <a:lnTo>
                    <a:pt x="1828053" y="371109"/>
                  </a:lnTo>
                  <a:lnTo>
                    <a:pt x="1807386" y="385038"/>
                  </a:lnTo>
                  <a:lnTo>
                    <a:pt x="1782064" y="390144"/>
                  </a:lnTo>
                  <a:lnTo>
                    <a:pt x="65024" y="390144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24634" y="4659630"/>
              <a:ext cx="467995" cy="1466215"/>
            </a:xfrm>
            <a:custGeom>
              <a:avLst/>
              <a:gdLst/>
              <a:ahLst/>
              <a:cxnLst/>
              <a:rect l="l" t="t" r="r" b="b"/>
              <a:pathLst>
                <a:path w="467994" h="1466214">
                  <a:moveTo>
                    <a:pt x="389890" y="0"/>
                  </a:moveTo>
                  <a:lnTo>
                    <a:pt x="77978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1388110"/>
                  </a:lnTo>
                  <a:lnTo>
                    <a:pt x="6129" y="1418457"/>
                  </a:lnTo>
                  <a:lnTo>
                    <a:pt x="22844" y="1443243"/>
                  </a:lnTo>
                  <a:lnTo>
                    <a:pt x="47630" y="1459958"/>
                  </a:lnTo>
                  <a:lnTo>
                    <a:pt x="77978" y="1466088"/>
                  </a:lnTo>
                  <a:lnTo>
                    <a:pt x="389890" y="1466088"/>
                  </a:lnTo>
                  <a:lnTo>
                    <a:pt x="420237" y="1459958"/>
                  </a:lnTo>
                  <a:lnTo>
                    <a:pt x="445023" y="1443243"/>
                  </a:lnTo>
                  <a:lnTo>
                    <a:pt x="461738" y="1418457"/>
                  </a:lnTo>
                  <a:lnTo>
                    <a:pt x="467868" y="1388110"/>
                  </a:lnTo>
                  <a:lnTo>
                    <a:pt x="467868" y="77978"/>
                  </a:lnTo>
                  <a:lnTo>
                    <a:pt x="461738" y="47630"/>
                  </a:lnTo>
                  <a:lnTo>
                    <a:pt x="445023" y="22844"/>
                  </a:lnTo>
                  <a:lnTo>
                    <a:pt x="420237" y="6129"/>
                  </a:lnTo>
                  <a:lnTo>
                    <a:pt x="389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24634" y="4659630"/>
              <a:ext cx="467995" cy="1466215"/>
            </a:xfrm>
            <a:custGeom>
              <a:avLst/>
              <a:gdLst/>
              <a:ahLst/>
              <a:cxnLst/>
              <a:rect l="l" t="t" r="r" b="b"/>
              <a:pathLst>
                <a:path w="467994" h="1466214">
                  <a:moveTo>
                    <a:pt x="0" y="77978"/>
                  </a:move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8" y="0"/>
                  </a:lnTo>
                  <a:lnTo>
                    <a:pt x="389890" y="0"/>
                  </a:lnTo>
                  <a:lnTo>
                    <a:pt x="420237" y="6129"/>
                  </a:lnTo>
                  <a:lnTo>
                    <a:pt x="445023" y="22844"/>
                  </a:lnTo>
                  <a:lnTo>
                    <a:pt x="461738" y="47630"/>
                  </a:lnTo>
                  <a:lnTo>
                    <a:pt x="467868" y="77978"/>
                  </a:lnTo>
                  <a:lnTo>
                    <a:pt x="467868" y="1388110"/>
                  </a:lnTo>
                  <a:lnTo>
                    <a:pt x="461738" y="1418457"/>
                  </a:lnTo>
                  <a:lnTo>
                    <a:pt x="445023" y="1443243"/>
                  </a:lnTo>
                  <a:lnTo>
                    <a:pt x="420237" y="1459958"/>
                  </a:lnTo>
                  <a:lnTo>
                    <a:pt x="389890" y="1466088"/>
                  </a:lnTo>
                  <a:lnTo>
                    <a:pt x="77978" y="1466088"/>
                  </a:lnTo>
                  <a:lnTo>
                    <a:pt x="47630" y="1459958"/>
                  </a:lnTo>
                  <a:lnTo>
                    <a:pt x="22844" y="1443243"/>
                  </a:lnTo>
                  <a:lnTo>
                    <a:pt x="6129" y="1418457"/>
                  </a:lnTo>
                  <a:lnTo>
                    <a:pt x="0" y="1388110"/>
                  </a:lnTo>
                  <a:lnTo>
                    <a:pt x="0" y="779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3257" y="1219200"/>
            <a:ext cx="9758680" cy="3324225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52755" marR="83185" indent="-361315">
              <a:lnSpc>
                <a:spcPts val="4320"/>
              </a:lnSpc>
              <a:spcBef>
                <a:spcPts val="145"/>
              </a:spcBef>
              <a:buFont typeface="Wingdings"/>
              <a:buChar char=""/>
              <a:tabLst>
                <a:tab pos="452755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W2 from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W1, Consider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second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row.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R2: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C1,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C2,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C3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C2: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R1,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R2,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R4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Thus</a:t>
            </a:r>
            <a:r>
              <a:rPr sz="2400" spc="-1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add</a:t>
            </a:r>
            <a:r>
              <a:rPr sz="2400" spc="1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new entry</a:t>
            </a:r>
            <a:r>
              <a:rPr sz="2400" spc="1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W2 at</a:t>
            </a:r>
            <a:r>
              <a:rPr sz="2400" spc="1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(R1,C1),</a:t>
            </a:r>
            <a:r>
              <a:rPr sz="2400" spc="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(R1,C2), (R1,C3),</a:t>
            </a:r>
            <a:r>
              <a:rPr sz="2400" spc="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(R2,C1)</a:t>
            </a:r>
            <a:r>
              <a:rPr sz="2400" spc="1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AFF0"/>
                </a:solidFill>
                <a:latin typeface="Times New Roman"/>
                <a:cs typeface="Times New Roman"/>
              </a:rPr>
              <a:t>(R2,C2),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440"/>
              </a:spcBef>
              <a:tabLst>
                <a:tab pos="5025390" algn="l"/>
              </a:tabLst>
            </a:pP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(R2,C3),</a:t>
            </a:r>
            <a:r>
              <a:rPr sz="2400" spc="-4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(R4,C1),</a:t>
            </a:r>
            <a:r>
              <a:rPr sz="2400" spc="-4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(R4,C2),</a:t>
            </a:r>
            <a:r>
              <a:rPr sz="2400" spc="-35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AFF0"/>
                </a:solidFill>
                <a:latin typeface="Times New Roman"/>
                <a:cs typeface="Times New Roman"/>
              </a:rPr>
              <a:t>(R4,C3)</a:t>
            </a:r>
            <a:r>
              <a:rPr sz="2400" dirty="0">
                <a:solidFill>
                  <a:srgbClr val="00AFF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00AFF0"/>
                </a:solidFill>
                <a:latin typeface="Times New Roman"/>
                <a:cs typeface="Times New Roman"/>
              </a:rPr>
              <a:t>=1.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122" y="5099431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3697" y="5171310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W2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1933" y="4623054"/>
            <a:ext cx="1614170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2722" y="4623052"/>
            <a:ext cx="1614170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83436" y="4645152"/>
            <a:ext cx="1876425" cy="1495425"/>
            <a:chOff x="1583436" y="4645152"/>
            <a:chExt cx="1876425" cy="1495425"/>
          </a:xfrm>
        </p:grpSpPr>
        <p:sp>
          <p:nvSpPr>
            <p:cNvPr id="7" name="object 7"/>
            <p:cNvSpPr/>
            <p:nvPr/>
          </p:nvSpPr>
          <p:spPr>
            <a:xfrm>
              <a:off x="1597914" y="5334762"/>
              <a:ext cx="1847214" cy="390525"/>
            </a:xfrm>
            <a:custGeom>
              <a:avLst/>
              <a:gdLst/>
              <a:ahLst/>
              <a:cxnLst/>
              <a:rect l="l" t="t" r="r" b="b"/>
              <a:pathLst>
                <a:path w="1847214" h="390525">
                  <a:moveTo>
                    <a:pt x="1782064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42"/>
                  </a:lnTo>
                  <a:lnTo>
                    <a:pt x="19034" y="371109"/>
                  </a:lnTo>
                  <a:lnTo>
                    <a:pt x="39701" y="385038"/>
                  </a:lnTo>
                  <a:lnTo>
                    <a:pt x="65024" y="390144"/>
                  </a:lnTo>
                  <a:lnTo>
                    <a:pt x="1782064" y="390144"/>
                  </a:lnTo>
                  <a:lnTo>
                    <a:pt x="1807386" y="385038"/>
                  </a:lnTo>
                  <a:lnTo>
                    <a:pt x="1828053" y="371109"/>
                  </a:lnTo>
                  <a:lnTo>
                    <a:pt x="1841982" y="350442"/>
                  </a:lnTo>
                  <a:lnTo>
                    <a:pt x="1847088" y="325120"/>
                  </a:lnTo>
                  <a:lnTo>
                    <a:pt x="1847088" y="65024"/>
                  </a:lnTo>
                  <a:lnTo>
                    <a:pt x="1841982" y="39701"/>
                  </a:lnTo>
                  <a:lnTo>
                    <a:pt x="1828053" y="19034"/>
                  </a:lnTo>
                  <a:lnTo>
                    <a:pt x="1807386" y="5105"/>
                  </a:lnTo>
                  <a:lnTo>
                    <a:pt x="1782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97914" y="5334762"/>
              <a:ext cx="1847214" cy="390525"/>
            </a:xfrm>
            <a:custGeom>
              <a:avLst/>
              <a:gdLst/>
              <a:ahLst/>
              <a:cxnLst/>
              <a:rect l="l" t="t" r="r" b="b"/>
              <a:pathLst>
                <a:path w="1847214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1782064" y="0"/>
                  </a:lnTo>
                  <a:lnTo>
                    <a:pt x="1807386" y="5105"/>
                  </a:lnTo>
                  <a:lnTo>
                    <a:pt x="1828053" y="19034"/>
                  </a:lnTo>
                  <a:lnTo>
                    <a:pt x="1841982" y="39701"/>
                  </a:lnTo>
                  <a:lnTo>
                    <a:pt x="1847088" y="65024"/>
                  </a:lnTo>
                  <a:lnTo>
                    <a:pt x="1847088" y="325120"/>
                  </a:lnTo>
                  <a:lnTo>
                    <a:pt x="1841982" y="350442"/>
                  </a:lnTo>
                  <a:lnTo>
                    <a:pt x="1828053" y="371109"/>
                  </a:lnTo>
                  <a:lnTo>
                    <a:pt x="1807386" y="385038"/>
                  </a:lnTo>
                  <a:lnTo>
                    <a:pt x="1782064" y="390144"/>
                  </a:lnTo>
                  <a:lnTo>
                    <a:pt x="65024" y="390144"/>
                  </a:lnTo>
                  <a:lnTo>
                    <a:pt x="39701" y="385038"/>
                  </a:lnTo>
                  <a:lnTo>
                    <a:pt x="19034" y="371109"/>
                  </a:lnTo>
                  <a:lnTo>
                    <a:pt x="5105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84882" y="4659630"/>
              <a:ext cx="467995" cy="1466215"/>
            </a:xfrm>
            <a:custGeom>
              <a:avLst/>
              <a:gdLst/>
              <a:ahLst/>
              <a:cxnLst/>
              <a:rect l="l" t="t" r="r" b="b"/>
              <a:pathLst>
                <a:path w="467994" h="1466214">
                  <a:moveTo>
                    <a:pt x="389890" y="0"/>
                  </a:moveTo>
                  <a:lnTo>
                    <a:pt x="77978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1388110"/>
                  </a:lnTo>
                  <a:lnTo>
                    <a:pt x="6129" y="1418457"/>
                  </a:lnTo>
                  <a:lnTo>
                    <a:pt x="22844" y="1443243"/>
                  </a:lnTo>
                  <a:lnTo>
                    <a:pt x="47630" y="1459958"/>
                  </a:lnTo>
                  <a:lnTo>
                    <a:pt x="77978" y="1466088"/>
                  </a:lnTo>
                  <a:lnTo>
                    <a:pt x="389890" y="1466088"/>
                  </a:lnTo>
                  <a:lnTo>
                    <a:pt x="420237" y="1459958"/>
                  </a:lnTo>
                  <a:lnTo>
                    <a:pt x="445023" y="1443243"/>
                  </a:lnTo>
                  <a:lnTo>
                    <a:pt x="461738" y="1418457"/>
                  </a:lnTo>
                  <a:lnTo>
                    <a:pt x="467868" y="1388110"/>
                  </a:lnTo>
                  <a:lnTo>
                    <a:pt x="467868" y="77978"/>
                  </a:lnTo>
                  <a:lnTo>
                    <a:pt x="461738" y="47630"/>
                  </a:lnTo>
                  <a:lnTo>
                    <a:pt x="445023" y="22844"/>
                  </a:lnTo>
                  <a:lnTo>
                    <a:pt x="420237" y="6129"/>
                  </a:lnTo>
                  <a:lnTo>
                    <a:pt x="389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84882" y="4659630"/>
              <a:ext cx="467995" cy="1466215"/>
            </a:xfrm>
            <a:custGeom>
              <a:avLst/>
              <a:gdLst/>
              <a:ahLst/>
              <a:cxnLst/>
              <a:rect l="l" t="t" r="r" b="b"/>
              <a:pathLst>
                <a:path w="467994" h="1466214">
                  <a:moveTo>
                    <a:pt x="0" y="77978"/>
                  </a:move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8" y="0"/>
                  </a:lnTo>
                  <a:lnTo>
                    <a:pt x="389890" y="0"/>
                  </a:lnTo>
                  <a:lnTo>
                    <a:pt x="420237" y="6129"/>
                  </a:lnTo>
                  <a:lnTo>
                    <a:pt x="445023" y="22844"/>
                  </a:lnTo>
                  <a:lnTo>
                    <a:pt x="461738" y="47630"/>
                  </a:lnTo>
                  <a:lnTo>
                    <a:pt x="467868" y="77978"/>
                  </a:lnTo>
                  <a:lnTo>
                    <a:pt x="467868" y="1388110"/>
                  </a:lnTo>
                  <a:lnTo>
                    <a:pt x="461738" y="1418457"/>
                  </a:lnTo>
                  <a:lnTo>
                    <a:pt x="445023" y="1443243"/>
                  </a:lnTo>
                  <a:lnTo>
                    <a:pt x="420237" y="1459958"/>
                  </a:lnTo>
                  <a:lnTo>
                    <a:pt x="389890" y="1466088"/>
                  </a:lnTo>
                  <a:lnTo>
                    <a:pt x="77978" y="1466088"/>
                  </a:lnTo>
                  <a:lnTo>
                    <a:pt x="47630" y="1459958"/>
                  </a:lnTo>
                  <a:lnTo>
                    <a:pt x="22844" y="1443243"/>
                  </a:lnTo>
                  <a:lnTo>
                    <a:pt x="6129" y="1418457"/>
                  </a:lnTo>
                  <a:lnTo>
                    <a:pt x="0" y="1388110"/>
                  </a:lnTo>
                  <a:lnTo>
                    <a:pt x="0" y="779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3257" y="1219200"/>
            <a:ext cx="9758680" cy="230886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52755" marR="550545" indent="-361315">
              <a:lnSpc>
                <a:spcPts val="4320"/>
              </a:lnSpc>
              <a:spcBef>
                <a:spcPts val="145"/>
              </a:spcBef>
              <a:buFont typeface="Wingdings"/>
              <a:buChar char=""/>
              <a:tabLst>
                <a:tab pos="452755" algn="l"/>
                <a:tab pos="1512570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4: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W3 from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W2, Consider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third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third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row.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R3: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 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 C4.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06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C3: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R1,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R2,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R4.</a:t>
            </a:r>
            <a:endParaRPr sz="24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Thus</a:t>
            </a:r>
            <a:r>
              <a:rPr sz="2400" spc="-2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add</a:t>
            </a:r>
            <a:r>
              <a:rPr sz="2400" spc="-1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new</a:t>
            </a:r>
            <a:r>
              <a:rPr sz="2400" spc="-2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entry</a:t>
            </a:r>
            <a:r>
              <a:rPr sz="2400" spc="-4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in</a:t>
            </a:r>
            <a:r>
              <a:rPr sz="2400" spc="-6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W3</a:t>
            </a:r>
            <a:r>
              <a:rPr sz="24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at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(R1,C4),</a:t>
            </a:r>
            <a:r>
              <a:rPr sz="2400" spc="-2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(R2,C4),</a:t>
            </a:r>
            <a:r>
              <a:rPr sz="2400" spc="-1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(R4,C4)</a:t>
            </a:r>
            <a:r>
              <a:rPr sz="2400" spc="-1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C000"/>
                </a:solidFill>
                <a:latin typeface="Times New Roman"/>
                <a:cs typeface="Times New Roman"/>
              </a:rPr>
              <a:t>=1.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4122" y="5099431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W2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3697" y="5171310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W3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21933" y="4624578"/>
            <a:ext cx="1614170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2722" y="4623054"/>
            <a:ext cx="1614170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1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45"/>
              </a:lnSpc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5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5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857755" y="5108448"/>
            <a:ext cx="1902460" cy="1495425"/>
            <a:chOff x="1857755" y="5108448"/>
            <a:chExt cx="1902460" cy="1495425"/>
          </a:xfrm>
        </p:grpSpPr>
        <p:sp>
          <p:nvSpPr>
            <p:cNvPr id="7" name="object 7"/>
            <p:cNvSpPr/>
            <p:nvPr/>
          </p:nvSpPr>
          <p:spPr>
            <a:xfrm>
              <a:off x="1872233" y="6198870"/>
              <a:ext cx="1847214" cy="390525"/>
            </a:xfrm>
            <a:custGeom>
              <a:avLst/>
              <a:gdLst/>
              <a:ahLst/>
              <a:cxnLst/>
              <a:rect l="l" t="t" r="r" b="b"/>
              <a:pathLst>
                <a:path w="1847214" h="390525">
                  <a:moveTo>
                    <a:pt x="1782064" y="0"/>
                  </a:moveTo>
                  <a:lnTo>
                    <a:pt x="65024" y="0"/>
                  </a:lnTo>
                  <a:lnTo>
                    <a:pt x="39701" y="5105"/>
                  </a:lnTo>
                  <a:lnTo>
                    <a:pt x="19034" y="19034"/>
                  </a:lnTo>
                  <a:lnTo>
                    <a:pt x="5105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5" y="350432"/>
                  </a:lnTo>
                  <a:lnTo>
                    <a:pt x="19034" y="371100"/>
                  </a:lnTo>
                  <a:lnTo>
                    <a:pt x="39701" y="385033"/>
                  </a:lnTo>
                  <a:lnTo>
                    <a:pt x="65024" y="390142"/>
                  </a:lnTo>
                  <a:lnTo>
                    <a:pt x="1782064" y="390142"/>
                  </a:lnTo>
                  <a:lnTo>
                    <a:pt x="1807386" y="385033"/>
                  </a:lnTo>
                  <a:lnTo>
                    <a:pt x="1828053" y="371100"/>
                  </a:lnTo>
                  <a:lnTo>
                    <a:pt x="1841982" y="350432"/>
                  </a:lnTo>
                  <a:lnTo>
                    <a:pt x="1847088" y="325120"/>
                  </a:lnTo>
                  <a:lnTo>
                    <a:pt x="1847088" y="65024"/>
                  </a:lnTo>
                  <a:lnTo>
                    <a:pt x="1841982" y="39701"/>
                  </a:lnTo>
                  <a:lnTo>
                    <a:pt x="1828053" y="19034"/>
                  </a:lnTo>
                  <a:lnTo>
                    <a:pt x="1807386" y="5105"/>
                  </a:lnTo>
                  <a:lnTo>
                    <a:pt x="1782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72233" y="6198870"/>
              <a:ext cx="1847214" cy="390525"/>
            </a:xfrm>
            <a:custGeom>
              <a:avLst/>
              <a:gdLst/>
              <a:ahLst/>
              <a:cxnLst/>
              <a:rect l="l" t="t" r="r" b="b"/>
              <a:pathLst>
                <a:path w="1847214" h="390525">
                  <a:moveTo>
                    <a:pt x="0" y="65024"/>
                  </a:moveTo>
                  <a:lnTo>
                    <a:pt x="5105" y="39701"/>
                  </a:lnTo>
                  <a:lnTo>
                    <a:pt x="19034" y="19034"/>
                  </a:lnTo>
                  <a:lnTo>
                    <a:pt x="39701" y="5105"/>
                  </a:lnTo>
                  <a:lnTo>
                    <a:pt x="65024" y="0"/>
                  </a:lnTo>
                  <a:lnTo>
                    <a:pt x="1782064" y="0"/>
                  </a:lnTo>
                  <a:lnTo>
                    <a:pt x="1807386" y="5105"/>
                  </a:lnTo>
                  <a:lnTo>
                    <a:pt x="1828053" y="19034"/>
                  </a:lnTo>
                  <a:lnTo>
                    <a:pt x="1841982" y="39701"/>
                  </a:lnTo>
                  <a:lnTo>
                    <a:pt x="1847088" y="65024"/>
                  </a:lnTo>
                  <a:lnTo>
                    <a:pt x="1847088" y="325120"/>
                  </a:lnTo>
                  <a:lnTo>
                    <a:pt x="1841982" y="350432"/>
                  </a:lnTo>
                  <a:lnTo>
                    <a:pt x="1828053" y="371100"/>
                  </a:lnTo>
                  <a:lnTo>
                    <a:pt x="1807386" y="385033"/>
                  </a:lnTo>
                  <a:lnTo>
                    <a:pt x="1782064" y="390142"/>
                  </a:lnTo>
                  <a:lnTo>
                    <a:pt x="65024" y="390142"/>
                  </a:lnTo>
                  <a:lnTo>
                    <a:pt x="39701" y="385033"/>
                  </a:lnTo>
                  <a:lnTo>
                    <a:pt x="19034" y="371100"/>
                  </a:lnTo>
                  <a:lnTo>
                    <a:pt x="5105" y="35043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77361" y="5122926"/>
              <a:ext cx="467995" cy="1466215"/>
            </a:xfrm>
            <a:custGeom>
              <a:avLst/>
              <a:gdLst/>
              <a:ahLst/>
              <a:cxnLst/>
              <a:rect l="l" t="t" r="r" b="b"/>
              <a:pathLst>
                <a:path w="467995" h="1466215">
                  <a:moveTo>
                    <a:pt x="389890" y="0"/>
                  </a:moveTo>
                  <a:lnTo>
                    <a:pt x="77978" y="0"/>
                  </a:lnTo>
                  <a:lnTo>
                    <a:pt x="47630" y="6129"/>
                  </a:lnTo>
                  <a:lnTo>
                    <a:pt x="22844" y="22844"/>
                  </a:lnTo>
                  <a:lnTo>
                    <a:pt x="6129" y="47630"/>
                  </a:lnTo>
                  <a:lnTo>
                    <a:pt x="0" y="77978"/>
                  </a:lnTo>
                  <a:lnTo>
                    <a:pt x="0" y="1388111"/>
                  </a:lnTo>
                  <a:lnTo>
                    <a:pt x="6129" y="1418463"/>
                  </a:lnTo>
                  <a:lnTo>
                    <a:pt x="22844" y="1443248"/>
                  </a:lnTo>
                  <a:lnTo>
                    <a:pt x="47630" y="1459959"/>
                  </a:lnTo>
                  <a:lnTo>
                    <a:pt x="77978" y="1466086"/>
                  </a:lnTo>
                  <a:lnTo>
                    <a:pt x="389890" y="1466086"/>
                  </a:lnTo>
                  <a:lnTo>
                    <a:pt x="420237" y="1459959"/>
                  </a:lnTo>
                  <a:lnTo>
                    <a:pt x="445023" y="1443248"/>
                  </a:lnTo>
                  <a:lnTo>
                    <a:pt x="461738" y="1418463"/>
                  </a:lnTo>
                  <a:lnTo>
                    <a:pt x="467868" y="1388111"/>
                  </a:lnTo>
                  <a:lnTo>
                    <a:pt x="467868" y="77978"/>
                  </a:lnTo>
                  <a:lnTo>
                    <a:pt x="461738" y="47630"/>
                  </a:lnTo>
                  <a:lnTo>
                    <a:pt x="445023" y="22844"/>
                  </a:lnTo>
                  <a:lnTo>
                    <a:pt x="420237" y="6129"/>
                  </a:lnTo>
                  <a:lnTo>
                    <a:pt x="38989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77361" y="5122926"/>
              <a:ext cx="467995" cy="1466215"/>
            </a:xfrm>
            <a:custGeom>
              <a:avLst/>
              <a:gdLst/>
              <a:ahLst/>
              <a:cxnLst/>
              <a:rect l="l" t="t" r="r" b="b"/>
              <a:pathLst>
                <a:path w="467995" h="1466215">
                  <a:moveTo>
                    <a:pt x="0" y="77978"/>
                  </a:moveTo>
                  <a:lnTo>
                    <a:pt x="6129" y="47630"/>
                  </a:lnTo>
                  <a:lnTo>
                    <a:pt x="22844" y="22844"/>
                  </a:lnTo>
                  <a:lnTo>
                    <a:pt x="47630" y="6129"/>
                  </a:lnTo>
                  <a:lnTo>
                    <a:pt x="77978" y="0"/>
                  </a:lnTo>
                  <a:lnTo>
                    <a:pt x="389890" y="0"/>
                  </a:lnTo>
                  <a:lnTo>
                    <a:pt x="420237" y="6129"/>
                  </a:lnTo>
                  <a:lnTo>
                    <a:pt x="445023" y="22844"/>
                  </a:lnTo>
                  <a:lnTo>
                    <a:pt x="461738" y="47630"/>
                  </a:lnTo>
                  <a:lnTo>
                    <a:pt x="467868" y="77978"/>
                  </a:lnTo>
                  <a:lnTo>
                    <a:pt x="467868" y="1388111"/>
                  </a:lnTo>
                  <a:lnTo>
                    <a:pt x="461738" y="1418463"/>
                  </a:lnTo>
                  <a:lnTo>
                    <a:pt x="445023" y="1443248"/>
                  </a:lnTo>
                  <a:lnTo>
                    <a:pt x="420237" y="1459959"/>
                  </a:lnTo>
                  <a:lnTo>
                    <a:pt x="389890" y="1466086"/>
                  </a:lnTo>
                  <a:lnTo>
                    <a:pt x="77978" y="1466086"/>
                  </a:lnTo>
                  <a:lnTo>
                    <a:pt x="47630" y="1459959"/>
                  </a:lnTo>
                  <a:lnTo>
                    <a:pt x="22844" y="1443248"/>
                  </a:lnTo>
                  <a:lnTo>
                    <a:pt x="6129" y="1418463"/>
                  </a:lnTo>
                  <a:lnTo>
                    <a:pt x="0" y="1388111"/>
                  </a:lnTo>
                  <a:lnTo>
                    <a:pt x="0" y="77978"/>
                  </a:lnTo>
                  <a:close/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43257" y="1219200"/>
            <a:ext cx="9758680" cy="3416935"/>
          </a:xfrm>
          <a:custGeom>
            <a:avLst/>
            <a:gdLst/>
            <a:ahLst/>
            <a:cxnLst/>
            <a:rect l="l" t="t" r="r" b="b"/>
            <a:pathLst>
              <a:path w="9758680" h="3416935">
                <a:moveTo>
                  <a:pt x="0" y="3416808"/>
                </a:moveTo>
                <a:lnTo>
                  <a:pt x="9758172" y="3416808"/>
                </a:lnTo>
                <a:lnTo>
                  <a:pt x="9758172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2606" y="1176274"/>
            <a:ext cx="960247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211454" indent="-361315" algn="just">
              <a:lnSpc>
                <a:spcPct val="150000"/>
              </a:lnSpc>
              <a:spcBef>
                <a:spcPts val="100"/>
              </a:spcBef>
              <a:buFont typeface="Wingdings"/>
              <a:buChar char=""/>
              <a:tabLst>
                <a:tab pos="373380" algn="l"/>
              </a:tabLst>
            </a:pPr>
            <a:r>
              <a:rPr sz="2400" b="1" dirty="0">
                <a:latin typeface="Times New Roman"/>
                <a:cs typeface="Times New Roman"/>
              </a:rPr>
              <a:t>Step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5: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W4 from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W3, Consider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column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fourth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row.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R4: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C1,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C2,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C3,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C4</a:t>
            </a:r>
            <a:endParaRPr sz="2400">
              <a:latin typeface="Times New Roman"/>
              <a:cs typeface="Times New Roman"/>
            </a:endParaRPr>
          </a:p>
          <a:p>
            <a:pPr marL="373380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In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C4: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1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present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R1,</a:t>
            </a:r>
            <a:r>
              <a:rPr sz="2400" spc="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R2,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R3,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0AF50"/>
                </a:solidFill>
                <a:latin typeface="Times New Roman"/>
                <a:cs typeface="Times New Roman"/>
              </a:rPr>
              <a:t>R4.</a:t>
            </a:r>
            <a:endParaRPr sz="2400">
              <a:latin typeface="Times New Roman"/>
              <a:cs typeface="Times New Roman"/>
            </a:endParaRPr>
          </a:p>
          <a:p>
            <a:pPr marL="373380" marR="5080" algn="just">
              <a:lnSpc>
                <a:spcPct val="150000"/>
              </a:lnSpc>
            </a:pP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Thus</a:t>
            </a:r>
            <a:r>
              <a:rPr sz="2400" spc="125" dirty="0">
                <a:solidFill>
                  <a:srgbClr val="FF32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add</a:t>
            </a:r>
            <a:r>
              <a:rPr sz="2400" spc="125" dirty="0">
                <a:solidFill>
                  <a:srgbClr val="FF32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new</a:t>
            </a:r>
            <a:r>
              <a:rPr sz="2400" spc="125" dirty="0">
                <a:solidFill>
                  <a:srgbClr val="FF32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entry</a:t>
            </a:r>
            <a:r>
              <a:rPr sz="2400" spc="120" dirty="0">
                <a:solidFill>
                  <a:srgbClr val="FF32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in</a:t>
            </a:r>
            <a:r>
              <a:rPr sz="2400" spc="130" dirty="0">
                <a:solidFill>
                  <a:srgbClr val="FF32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W3</a:t>
            </a:r>
            <a:r>
              <a:rPr sz="2400" spc="130" dirty="0">
                <a:solidFill>
                  <a:srgbClr val="FF32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at</a:t>
            </a:r>
            <a:r>
              <a:rPr sz="2400" spc="120" dirty="0">
                <a:solidFill>
                  <a:srgbClr val="FF32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(R1,C1),</a:t>
            </a:r>
            <a:r>
              <a:rPr sz="2400" spc="130" dirty="0">
                <a:solidFill>
                  <a:srgbClr val="FF32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(R1,C2),</a:t>
            </a:r>
            <a:r>
              <a:rPr sz="2400" spc="130" dirty="0">
                <a:solidFill>
                  <a:srgbClr val="FF32CC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(R1,C3),</a:t>
            </a:r>
            <a:r>
              <a:rPr sz="2400" spc="125" dirty="0">
                <a:solidFill>
                  <a:srgbClr val="FF32CC"/>
                </a:solidFill>
                <a:latin typeface="Times New Roman"/>
                <a:cs typeface="Times New Roman"/>
              </a:rPr>
              <a:t>  </a:t>
            </a:r>
            <a:r>
              <a:rPr sz="2400" spc="-10" dirty="0">
                <a:solidFill>
                  <a:srgbClr val="FF32CC"/>
                </a:solidFill>
                <a:latin typeface="Times New Roman"/>
                <a:cs typeface="Times New Roman"/>
              </a:rPr>
              <a:t>(R1,C4),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(R2,C1),</a:t>
            </a:r>
            <a:r>
              <a:rPr sz="2400" spc="130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(R2,C2),</a:t>
            </a:r>
            <a:r>
              <a:rPr sz="2400" spc="125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(R2,C3),</a:t>
            </a:r>
            <a:r>
              <a:rPr sz="2400" spc="125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(R2,C4),</a:t>
            </a:r>
            <a:r>
              <a:rPr sz="2400" spc="125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(R3,C1),</a:t>
            </a:r>
            <a:r>
              <a:rPr sz="2400" spc="125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(R3,C2),</a:t>
            </a:r>
            <a:r>
              <a:rPr sz="2400" spc="130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(R3,C3),</a:t>
            </a:r>
            <a:r>
              <a:rPr sz="2400" spc="125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32CC"/>
                </a:solidFill>
                <a:latin typeface="Times New Roman"/>
                <a:cs typeface="Times New Roman"/>
              </a:rPr>
              <a:t>(R3,C4),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(R4,C1),</a:t>
            </a:r>
            <a:r>
              <a:rPr sz="2400" spc="-35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(R4,C2),</a:t>
            </a:r>
            <a:r>
              <a:rPr sz="2400" spc="-30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(R4,C3),</a:t>
            </a:r>
            <a:r>
              <a:rPr sz="2400" spc="-30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(R4,C4)</a:t>
            </a:r>
            <a:r>
              <a:rPr sz="2400" spc="-30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32CC"/>
                </a:solidFill>
                <a:latin typeface="Times New Roman"/>
                <a:cs typeface="Times New Roman"/>
              </a:rPr>
              <a:t>=</a:t>
            </a:r>
            <a:r>
              <a:rPr sz="2400" spc="-30" dirty="0">
                <a:solidFill>
                  <a:srgbClr val="FF32CC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32CC"/>
                </a:solidFill>
                <a:latin typeface="Times New Roman"/>
                <a:cs typeface="Times New Roman"/>
              </a:rPr>
              <a:t>1.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0554" y="5452998"/>
            <a:ext cx="720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0350" y="5061331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FF32CC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32CC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32CC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32CC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32CC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FF32CC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32CC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4375" y="5082032"/>
            <a:ext cx="16135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  <a:tab pos="958850" algn="l"/>
                <a:tab pos="1431290" algn="l"/>
              </a:tabLst>
            </a:pP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00AFF0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00AFF0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FFC00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1965325" y="5498067"/>
          <a:ext cx="6278243" cy="1040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7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4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99135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  <a:tabLst>
                          <a:tab pos="505459" algn="l"/>
                        </a:tabLst>
                      </a:pPr>
                      <a:r>
                        <a:rPr sz="2400" spc="-50" dirty="0">
                          <a:solidFill>
                            <a:srgbClr val="00AFF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400" dirty="0">
                          <a:solidFill>
                            <a:srgbClr val="00AFF0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50" dirty="0">
                          <a:solidFill>
                            <a:srgbClr val="00AFF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31750">
                        <a:lnSpc>
                          <a:spcPts val="2850"/>
                        </a:lnSpc>
                        <a:tabLst>
                          <a:tab pos="505459" algn="l"/>
                        </a:tabLst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480"/>
                        </a:lnSpc>
                      </a:pPr>
                      <a:r>
                        <a:rPr sz="2400" spc="-50" dirty="0">
                          <a:solidFill>
                            <a:srgbClr val="00AFF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151765">
                        <a:lnSpc>
                          <a:spcPts val="28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2480"/>
                        </a:lnSpc>
                      </a:pPr>
                      <a:r>
                        <a:rPr sz="2400" spc="-50" dirty="0">
                          <a:solidFill>
                            <a:srgbClr val="FFC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151130">
                        <a:lnSpc>
                          <a:spcPts val="28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61390">
                        <a:lnSpc>
                          <a:spcPts val="2120"/>
                        </a:lnSpc>
                        <a:spcBef>
                          <a:spcPts val="930"/>
                        </a:spcBef>
                        <a:tabLst>
                          <a:tab pos="2075814" algn="l"/>
                        </a:tabLst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W4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0" dirty="0">
                          <a:latin typeface="Microsoft Sans Serif"/>
                          <a:cs typeface="Microsoft Sans Serif"/>
                        </a:rPr>
                        <a:t>=</a:t>
                      </a:r>
                      <a:r>
                        <a:rPr sz="2400" dirty="0">
                          <a:latin typeface="Microsoft Sans Serif"/>
                          <a:cs typeface="Microsoft Sans Serif"/>
                        </a:rPr>
                        <a:t>	</a:t>
                      </a:r>
                      <a:r>
                        <a:rPr sz="3600" spc="-75" baseline="33564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3600" baseline="33564">
                        <a:latin typeface="Cambria Math"/>
                        <a:cs typeface="Cambria Math"/>
                      </a:endParaRPr>
                    </a:p>
                    <a:p>
                      <a:pPr marR="144780" algn="r">
                        <a:lnSpc>
                          <a:spcPts val="212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11811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32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152400">
                        <a:lnSpc>
                          <a:spcPts val="285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2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151765">
                        <a:lnSpc>
                          <a:spcPts val="285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32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marL="151765">
                        <a:lnSpc>
                          <a:spcPts val="285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marL="31750">
                        <a:lnSpc>
                          <a:spcPts val="2590"/>
                        </a:lnSpc>
                        <a:tabLst>
                          <a:tab pos="505459" algn="l"/>
                        </a:tabLst>
                      </a:pPr>
                      <a:r>
                        <a:rPr sz="2400" spc="-50" dirty="0">
                          <a:solidFill>
                            <a:srgbClr val="00AFF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2400" dirty="0">
                          <a:solidFill>
                            <a:srgbClr val="00AFF0"/>
                          </a:solidFill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50" dirty="0">
                          <a:solidFill>
                            <a:srgbClr val="00AFF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590"/>
                        </a:lnSpc>
                      </a:pPr>
                      <a:r>
                        <a:rPr sz="2400" spc="-50" dirty="0">
                          <a:solidFill>
                            <a:srgbClr val="00AFF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2590"/>
                        </a:lnSpc>
                      </a:pPr>
                      <a:r>
                        <a:rPr sz="2400" spc="-50" dirty="0">
                          <a:solidFill>
                            <a:srgbClr val="FFC000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4780" algn="r">
                        <a:lnSpc>
                          <a:spcPts val="247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247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47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2470"/>
                        </a:lnSpc>
                      </a:pPr>
                      <a:r>
                        <a:rPr sz="2400" spc="-50" dirty="0">
                          <a:solidFill>
                            <a:srgbClr val="FF32CC"/>
                          </a:solidFill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4151373"/>
            <a:ext cx="9758680" cy="286258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10"/>
              </a:spcBef>
            </a:pPr>
            <a:r>
              <a:rPr sz="2400" b="1" dirty="0">
                <a:latin typeface="Times New Roman"/>
                <a:cs typeface="Times New Roman"/>
              </a:rPr>
              <a:t>Hence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W4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transitive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closure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R*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{(1,1),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(1,3),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(1,4),</a:t>
            </a:r>
            <a:endParaRPr sz="2400">
              <a:latin typeface="Times New Roman"/>
              <a:cs typeface="Times New Roman"/>
            </a:endParaRPr>
          </a:p>
          <a:p>
            <a:pPr marL="385191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(2,1),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(2,2),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(2,3),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(2,4),</a:t>
            </a:r>
            <a:endParaRPr sz="2400">
              <a:latin typeface="Times New Roman"/>
              <a:cs typeface="Times New Roman"/>
            </a:endParaRPr>
          </a:p>
          <a:p>
            <a:pPr marL="377571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(3,1),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(3,2),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(3,3),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(3,4),</a:t>
            </a:r>
            <a:endParaRPr sz="2400">
              <a:latin typeface="Times New Roman"/>
              <a:cs typeface="Times New Roman"/>
            </a:endParaRPr>
          </a:p>
          <a:p>
            <a:pPr marL="377888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(4,1),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(4,2),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(4,3),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(4,4)}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87214" y="2646933"/>
            <a:ext cx="72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W4 </a:t>
            </a:r>
            <a:r>
              <a:rPr sz="2400" spc="-50" dirty="0">
                <a:latin typeface="Microsoft Sans Serif"/>
                <a:cs typeface="Microsoft Sans Serif"/>
              </a:rPr>
              <a:t>=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214364" y="2184256"/>
          <a:ext cx="1651000" cy="1376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0835">
                <a:tc>
                  <a:txBody>
                    <a:bodyPr/>
                    <a:lstStyle/>
                    <a:p>
                      <a:pPr marL="31750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marL="31750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5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505">
                <a:tc>
                  <a:txBody>
                    <a:bodyPr/>
                    <a:lstStyle/>
                    <a:p>
                      <a:pPr marL="31750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60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835">
                <a:tc>
                  <a:txBody>
                    <a:bodyPr/>
                    <a:lstStyle/>
                    <a:p>
                      <a:pPr marL="31750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505"/>
                        </a:lnSpc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257" y="1219199"/>
            <a:ext cx="9758680" cy="6339840"/>
          </a:xfrm>
          <a:custGeom>
            <a:avLst/>
            <a:gdLst/>
            <a:ahLst/>
            <a:cxnLst/>
            <a:rect l="l" t="t" r="r" b="b"/>
            <a:pathLst>
              <a:path w="9758680" h="6339840">
                <a:moveTo>
                  <a:pt x="9758171" y="6339840"/>
                </a:moveTo>
                <a:lnTo>
                  <a:pt x="9758171" y="0"/>
                </a:lnTo>
                <a:lnTo>
                  <a:pt x="0" y="0"/>
                </a:lnTo>
                <a:lnTo>
                  <a:pt x="0" y="633984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606" y="1241805"/>
            <a:ext cx="9602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73380" algn="l"/>
                <a:tab pos="193738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 3: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10" dirty="0">
                <a:latin typeface="Times New Roman"/>
                <a:cs typeface="Times New Roman"/>
              </a:rPr>
              <a:t>Warshall</a:t>
            </a:r>
            <a:r>
              <a:rPr sz="2400" dirty="0">
                <a:latin typeface="Times New Roman"/>
                <a:cs typeface="Times New Roman"/>
              </a:rPr>
              <a:t> Algorithm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 closures of</a:t>
            </a:r>
            <a:r>
              <a:rPr sz="2400" spc="-10" dirty="0">
                <a:latin typeface="Times New Roman"/>
                <a:cs typeface="Times New Roman"/>
              </a:rPr>
              <a:t> these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-25" dirty="0">
                <a:latin typeface="Times New Roman"/>
                <a:cs typeface="Times New Roman"/>
              </a:rPr>
              <a:t> on</a:t>
            </a:r>
            <a:r>
              <a:rPr sz="2400" dirty="0">
                <a:latin typeface="Times New Roman"/>
                <a:cs typeface="Times New Roman"/>
              </a:rPr>
              <a:t>	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4}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a)</a:t>
            </a:r>
            <a:r>
              <a:rPr sz="2400" dirty="0">
                <a:latin typeface="Times New Roman"/>
                <a:cs typeface="Times New Roman"/>
              </a:rPr>
              <a:t>	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{(2,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3)}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2606" y="3554095"/>
            <a:ext cx="6028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b)</a:t>
            </a:r>
            <a:r>
              <a:rPr sz="2400" dirty="0">
                <a:latin typeface="Times New Roman"/>
                <a:cs typeface="Times New Roman"/>
              </a:rPr>
              <a:t>	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606" y="5749290"/>
            <a:ext cx="7654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c)</a:t>
            </a:r>
            <a:r>
              <a:rPr sz="2400" dirty="0">
                <a:latin typeface="Times New Roman"/>
                <a:cs typeface="Times New Roman"/>
              </a:rPr>
              <a:t>	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2)}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06551" y="2363724"/>
            <a:ext cx="9381490" cy="5107940"/>
            <a:chOff x="606551" y="2363724"/>
            <a:chExt cx="9381490" cy="51079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79" y="2363724"/>
              <a:ext cx="8209788" cy="12954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179" y="6195060"/>
              <a:ext cx="7386828" cy="9525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6551" y="4126992"/>
              <a:ext cx="8353044" cy="152857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474208" y="7254672"/>
              <a:ext cx="4513580" cy="217170"/>
            </a:xfrm>
            <a:custGeom>
              <a:avLst/>
              <a:gdLst/>
              <a:ahLst/>
              <a:cxnLst/>
              <a:rect l="l" t="t" r="r" b="b"/>
              <a:pathLst>
                <a:path w="4513580" h="217170">
                  <a:moveTo>
                    <a:pt x="1562036" y="0"/>
                  </a:moveTo>
                  <a:lnTo>
                    <a:pt x="0" y="0"/>
                  </a:lnTo>
                  <a:lnTo>
                    <a:pt x="0" y="216712"/>
                  </a:lnTo>
                  <a:lnTo>
                    <a:pt x="1562036" y="216712"/>
                  </a:lnTo>
                  <a:lnTo>
                    <a:pt x="1562036" y="0"/>
                  </a:lnTo>
                  <a:close/>
                </a:path>
                <a:path w="4513580" h="217170">
                  <a:moveTo>
                    <a:pt x="4513440" y="2387"/>
                  </a:moveTo>
                  <a:lnTo>
                    <a:pt x="1676400" y="2387"/>
                  </a:lnTo>
                  <a:lnTo>
                    <a:pt x="1676400" y="216166"/>
                  </a:lnTo>
                  <a:lnTo>
                    <a:pt x="4513440" y="216166"/>
                  </a:lnTo>
                  <a:lnTo>
                    <a:pt x="4513440" y="23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9127" y="155194"/>
            <a:ext cx="77965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7610" algn="l"/>
                <a:tab pos="4921250" algn="l"/>
                <a:tab pos="5581650" algn="l"/>
              </a:tabLst>
            </a:pPr>
            <a:r>
              <a:rPr spc="-10" dirty="0"/>
              <a:t>Example</a:t>
            </a:r>
            <a:r>
              <a:rPr dirty="0"/>
              <a:t>	on</a:t>
            </a:r>
            <a:r>
              <a:rPr spc="-120" dirty="0"/>
              <a:t> </a:t>
            </a:r>
            <a:r>
              <a:rPr spc="-10" dirty="0"/>
              <a:t>Types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Relation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6741" y="1176274"/>
            <a:ext cx="8783320" cy="441515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1: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{1,2,3},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 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{0,1,2}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{a,b}.</a:t>
            </a:r>
            <a:endParaRPr sz="2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{(1,0),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(3,1),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(3,2)}</a:t>
            </a:r>
            <a:endParaRPr sz="2400">
              <a:latin typeface="Times New Roman"/>
              <a:cs typeface="Times New Roman"/>
            </a:endParaRPr>
          </a:p>
          <a:p>
            <a:pPr marL="1271270">
              <a:lnSpc>
                <a:spcPct val="100000"/>
              </a:lnSpc>
              <a:spcBef>
                <a:spcPts val="1440"/>
              </a:spcBef>
              <a:tabLst>
                <a:tab pos="4249420" algn="l"/>
              </a:tabLst>
            </a:pP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{(0,b),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(1,a),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(2,b)}</a:t>
            </a:r>
            <a:r>
              <a:rPr sz="2400" dirty="0">
                <a:latin typeface="Times New Roman"/>
                <a:cs typeface="Times New Roman"/>
              </a:rPr>
              <a:t>	Find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R.S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Solution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R.S 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{(1,b),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(3,a),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(3,b)}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1)},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{(2,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2)}.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R.S</a:t>
            </a:r>
            <a:endParaRPr sz="2400">
              <a:latin typeface="Times New Roman"/>
              <a:cs typeface="Times New Roman"/>
            </a:endParaRPr>
          </a:p>
          <a:p>
            <a:pPr marL="37338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Solution: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R.S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{(1,1),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(1,2),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(2,1)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</a:t>
            </a:r>
            <a:r>
              <a:rPr sz="2400" spc="-25" dirty="0">
                <a:latin typeface="Times New Roman"/>
                <a:cs typeface="Times New Roman"/>
              </a:rPr>
              <a:t> 2)}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1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Example</a:t>
            </a:r>
            <a:r>
              <a:rPr sz="4400" spc="-90" dirty="0"/>
              <a:t> </a:t>
            </a:r>
            <a:r>
              <a:rPr sz="4400" dirty="0"/>
              <a:t>on</a:t>
            </a:r>
            <a:r>
              <a:rPr sz="4400" spc="-130" dirty="0"/>
              <a:t> </a:t>
            </a:r>
            <a:r>
              <a:rPr sz="4400" spc="-30" dirty="0"/>
              <a:t>Warshall’s</a:t>
            </a:r>
            <a:r>
              <a:rPr sz="4400" spc="-90" dirty="0"/>
              <a:t> </a:t>
            </a:r>
            <a:r>
              <a:rPr sz="4400" spc="-10" dirty="0"/>
              <a:t>algorithm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5474208" y="7238264"/>
            <a:ext cx="156210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50"/>
              </a:lnSpc>
            </a:pP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Mr.</a:t>
            </a:r>
            <a:r>
              <a:rPr sz="1800" b="1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S.</a:t>
            </a:r>
            <a:r>
              <a:rPr sz="1800" b="1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dirty="0">
                <a:solidFill>
                  <a:srgbClr val="00AF50"/>
                </a:solidFill>
                <a:latin typeface="Times New Roman"/>
                <a:cs typeface="Times New Roman"/>
              </a:rPr>
              <a:t>B.</a:t>
            </a:r>
            <a:r>
              <a:rPr sz="1800" b="1" i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i="1" spc="-10" dirty="0">
                <a:solidFill>
                  <a:srgbClr val="00AF50"/>
                </a:solidFill>
                <a:latin typeface="Times New Roman"/>
                <a:cs typeface="Times New Roman"/>
              </a:rPr>
              <a:t>Shinde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50607" y="7239204"/>
            <a:ext cx="2837180" cy="229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45"/>
              </a:lnSpc>
            </a:pP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Asst</a:t>
            </a:r>
            <a:r>
              <a:rPr sz="1800" i="1" spc="-3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spc="-25" dirty="0">
                <a:solidFill>
                  <a:srgbClr val="00AF50"/>
                </a:solidFill>
                <a:latin typeface="Times New Roman"/>
                <a:cs typeface="Times New Roman"/>
              </a:rPr>
              <a:t>Professor,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i="1" dirty="0">
                <a:solidFill>
                  <a:srgbClr val="00AF50"/>
                </a:solidFill>
                <a:latin typeface="Times New Roman"/>
                <a:cs typeface="Times New Roman"/>
              </a:rPr>
              <a:t>MESCOE</a:t>
            </a:r>
            <a:r>
              <a:rPr sz="1800" i="1" spc="-20" dirty="0">
                <a:solidFill>
                  <a:srgbClr val="00AF50"/>
                </a:solidFill>
                <a:latin typeface="Times New Roman"/>
                <a:cs typeface="Times New Roman"/>
              </a:rPr>
              <a:t> Pune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3257" y="1219197"/>
            <a:ext cx="9758680" cy="5078095"/>
          </a:xfrm>
          <a:custGeom>
            <a:avLst/>
            <a:gdLst/>
            <a:ahLst/>
            <a:cxnLst/>
            <a:rect l="l" t="t" r="r" b="b"/>
            <a:pathLst>
              <a:path w="9758680" h="5078095">
                <a:moveTo>
                  <a:pt x="0" y="5077968"/>
                </a:moveTo>
                <a:lnTo>
                  <a:pt x="9758172" y="5077968"/>
                </a:lnTo>
                <a:lnTo>
                  <a:pt x="9758172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2606" y="1176274"/>
            <a:ext cx="960183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  <a:tab pos="1420495" algn="l"/>
                <a:tab pos="784225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4: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Find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closure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</a:t>
            </a:r>
            <a:r>
              <a:rPr sz="2400" dirty="0">
                <a:latin typeface="Times New Roman"/>
                <a:cs typeface="Times New Roman"/>
              </a:rPr>
              <a:t>	A={1,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4) </a:t>
            </a:r>
            <a:r>
              <a:rPr sz="2400" spc="-10" dirty="0">
                <a:latin typeface="Times New Roman"/>
                <a:cs typeface="Times New Roman"/>
              </a:rPr>
              <a:t>defined</a:t>
            </a:r>
            <a:r>
              <a:rPr sz="2400" dirty="0">
                <a:latin typeface="Times New Roman"/>
                <a:cs typeface="Times New Roman"/>
              </a:rPr>
              <a:t>	by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{(1,2),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(1,3),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(1,4),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(2,1),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(2,3),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(3,4),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(3,2),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(4,2),(4,3)}.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60"/>
              </a:spcBef>
              <a:buFont typeface="Wingdings"/>
              <a:buChar char=""/>
            </a:pPr>
            <a:endParaRPr sz="2400">
              <a:latin typeface="Times New Roman"/>
              <a:cs typeface="Times New Roman"/>
            </a:endParaRPr>
          </a:p>
          <a:p>
            <a:pPr marL="354965" marR="6985" indent="-342900">
              <a:lnSpc>
                <a:spcPct val="150000"/>
              </a:lnSpc>
              <a:buFont typeface="Wingdings"/>
              <a:buChar char=""/>
              <a:tabLst>
                <a:tab pos="354965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5:</a:t>
            </a:r>
            <a:r>
              <a:rPr sz="2400" b="1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Warshall's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transitive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closure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-25" dirty="0">
                <a:latin typeface="Cambria Math"/>
                <a:cs typeface="Cambria Math"/>
              </a:rPr>
              <a:t>∪</a:t>
            </a:r>
            <a:r>
              <a:rPr sz="2400" spc="-25" dirty="0">
                <a:latin typeface="Times New Roman"/>
                <a:cs typeface="Times New Roman"/>
              </a:rPr>
              <a:t>S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{1,2,3,4}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described</a:t>
            </a:r>
            <a:r>
              <a:rPr sz="2400" spc="-25" dirty="0">
                <a:latin typeface="Times New Roman"/>
                <a:cs typeface="Times New Roman"/>
              </a:rPr>
              <a:t> as: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4288" y="4067555"/>
            <a:ext cx="5830824" cy="208788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474208" y="7254668"/>
            <a:ext cx="1562100" cy="217170"/>
          </a:xfrm>
          <a:custGeom>
            <a:avLst/>
            <a:gdLst/>
            <a:ahLst/>
            <a:cxnLst/>
            <a:rect l="l" t="t" r="r" b="b"/>
            <a:pathLst>
              <a:path w="1562100" h="217170">
                <a:moveTo>
                  <a:pt x="1562044" y="0"/>
                </a:moveTo>
                <a:lnTo>
                  <a:pt x="0" y="0"/>
                </a:lnTo>
                <a:lnTo>
                  <a:pt x="0" y="216709"/>
                </a:lnTo>
                <a:lnTo>
                  <a:pt x="1562044" y="216709"/>
                </a:lnTo>
                <a:lnTo>
                  <a:pt x="156204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50608" y="7257048"/>
            <a:ext cx="2837180" cy="213995"/>
          </a:xfrm>
          <a:custGeom>
            <a:avLst/>
            <a:gdLst/>
            <a:ahLst/>
            <a:cxnLst/>
            <a:rect l="l" t="t" r="r" b="b"/>
            <a:pathLst>
              <a:path w="2837179" h="213995">
                <a:moveTo>
                  <a:pt x="2837043" y="0"/>
                </a:moveTo>
                <a:lnTo>
                  <a:pt x="0" y="0"/>
                </a:lnTo>
                <a:lnTo>
                  <a:pt x="0" y="213780"/>
                </a:lnTo>
                <a:lnTo>
                  <a:pt x="2837043" y="213780"/>
                </a:lnTo>
                <a:lnTo>
                  <a:pt x="2837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Function-</a:t>
            </a:r>
            <a:r>
              <a:rPr spc="-10" dirty="0"/>
              <a:t>Introduction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2862580"/>
          </a:xfrm>
          <a:custGeom>
            <a:avLst/>
            <a:gdLst/>
            <a:ahLst/>
            <a:cxnLst/>
            <a:rect l="l" t="t" r="r" b="b"/>
            <a:pathLst>
              <a:path w="9793605" h="2862579">
                <a:moveTo>
                  <a:pt x="0" y="2862072"/>
                </a:moveTo>
                <a:lnTo>
                  <a:pt x="9793224" y="2862072"/>
                </a:lnTo>
                <a:lnTo>
                  <a:pt x="9793224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604" y="1176274"/>
            <a:ext cx="9637395" cy="27692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</a:t>
            </a:r>
            <a:r>
              <a:rPr sz="2400" b="1" i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6FC0"/>
                </a:solidFill>
                <a:latin typeface="Times New Roman"/>
                <a:cs typeface="Times New Roman"/>
              </a:rPr>
              <a:t>domain</a:t>
            </a:r>
            <a:r>
              <a:rPr sz="2400" b="1" i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</a:t>
            </a:r>
            <a:r>
              <a:rPr sz="2400" b="1" i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b="1" i="1" dirty="0">
                <a:solidFill>
                  <a:srgbClr val="006FC0"/>
                </a:solidFill>
                <a:latin typeface="Times New Roman"/>
                <a:cs typeface="Times New Roman"/>
              </a:rPr>
              <a:t>codomain</a:t>
            </a:r>
            <a:r>
              <a:rPr sz="2400" b="1" i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b="1" i="1" spc="-25" dirty="0">
                <a:latin typeface="Times New Roman"/>
                <a:cs typeface="Times New Roman"/>
              </a:rPr>
              <a:t>f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(a)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 say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image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preimage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image,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images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b="1" i="1" spc="-50" dirty="0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maps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B.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480" y="4367784"/>
            <a:ext cx="4392168" cy="25923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4728" y="4442460"/>
            <a:ext cx="3816096" cy="2449068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Function-</a:t>
            </a:r>
            <a:r>
              <a:rPr spc="-10" dirty="0"/>
              <a:t>Introduction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88037" y="3563113"/>
            <a:ext cx="9622790" cy="3971925"/>
          </a:xfrm>
          <a:custGeom>
            <a:avLst/>
            <a:gdLst/>
            <a:ahLst/>
            <a:cxnLst/>
            <a:rect l="l" t="t" r="r" b="b"/>
            <a:pathLst>
              <a:path w="9622790" h="3971925">
                <a:moveTo>
                  <a:pt x="0" y="3971544"/>
                </a:moveTo>
                <a:lnTo>
                  <a:pt x="9622536" y="3971544"/>
                </a:lnTo>
                <a:lnTo>
                  <a:pt x="9622536" y="0"/>
                </a:lnTo>
                <a:lnTo>
                  <a:pt x="0" y="0"/>
                </a:lnTo>
                <a:lnTo>
                  <a:pt x="0" y="397154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27661" y="7051649"/>
            <a:ext cx="14979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latin typeface="Times New Roman"/>
                <a:cs typeface="Times New Roman"/>
              </a:rPr>
              <a:t>some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student.</a:t>
            </a:r>
            <a:endParaRPr sz="21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2864" y="1332052"/>
            <a:ext cx="2975203" cy="208774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288037" y="1115568"/>
            <a:ext cx="6210300" cy="2493645"/>
          </a:xfrm>
          <a:custGeom>
            <a:avLst/>
            <a:gdLst/>
            <a:ahLst/>
            <a:cxnLst/>
            <a:rect l="l" t="t" r="r" b="b"/>
            <a:pathLst>
              <a:path w="6210300" h="2493645">
                <a:moveTo>
                  <a:pt x="0" y="2493264"/>
                </a:moveTo>
                <a:lnTo>
                  <a:pt x="6210300" y="2493264"/>
                </a:lnTo>
                <a:lnTo>
                  <a:pt x="6210300" y="0"/>
                </a:lnTo>
                <a:lnTo>
                  <a:pt x="0" y="0"/>
                </a:lnTo>
                <a:lnTo>
                  <a:pt x="0" y="2493264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6469" y="1058406"/>
            <a:ext cx="9467215" cy="585851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63220" marR="3417570" indent="-351155">
              <a:lnSpc>
                <a:spcPct val="145100"/>
              </a:lnSpc>
              <a:spcBef>
                <a:spcPts val="350"/>
              </a:spcBef>
              <a:buFont typeface="Wingdings"/>
              <a:buChar char=""/>
              <a:tabLst>
                <a:tab pos="36449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2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1:</a:t>
            </a:r>
            <a:r>
              <a:rPr sz="2400" b="1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Suppose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discrete 	</a:t>
            </a:r>
            <a:r>
              <a:rPr sz="2000" dirty="0">
                <a:latin typeface="Times New Roman"/>
                <a:cs typeface="Times New Roman"/>
              </a:rPr>
              <a:t>mathematics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class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assigned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grade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set</a:t>
            </a:r>
            <a:endParaRPr sz="20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{A,B,C,D,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F}.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suppose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grades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C00000"/>
                </a:solidFill>
                <a:latin typeface="Times New Roman"/>
                <a:cs typeface="Times New Roman"/>
              </a:rPr>
              <a:t>A</a:t>
            </a:r>
            <a:r>
              <a:rPr sz="2000" spc="15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364490" marR="3418840">
              <a:lnSpc>
                <a:spcPct val="150000"/>
              </a:lnSpc>
              <a:spcBef>
                <a:spcPts val="5"/>
              </a:spcBef>
              <a:tabLst>
                <a:tab pos="1353185" algn="l"/>
                <a:tab pos="1728470" algn="l"/>
                <a:tab pos="2233295" algn="l"/>
                <a:tab pos="3053080" algn="l"/>
                <a:tab pos="3426460" algn="l"/>
                <a:tab pos="3929379" algn="l"/>
                <a:tab pos="5368290" algn="l"/>
                <a:tab pos="5743575" algn="l"/>
              </a:tabLst>
            </a:pPr>
            <a:r>
              <a:rPr sz="2000" spc="-10" dirty="0">
                <a:solidFill>
                  <a:srgbClr val="C00000"/>
                </a:solidFill>
                <a:latin typeface="Times New Roman"/>
                <a:cs typeface="Times New Roman"/>
              </a:rPr>
              <a:t>Adams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solidFill>
                  <a:srgbClr val="FF0000"/>
                </a:solidFill>
                <a:latin typeface="Times New Roman"/>
                <a:cs typeface="Times New Roman"/>
              </a:rPr>
              <a:t>Chou</a:t>
            </a:r>
            <a:r>
              <a:rPr sz="2000" spc="-2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FFC000"/>
                </a:solidFill>
                <a:latin typeface="Times New Roman"/>
                <a:cs typeface="Times New Roman"/>
              </a:rPr>
              <a:t>B</a:t>
            </a:r>
            <a:r>
              <a:rPr sz="20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FFC000"/>
                </a:solidFill>
                <a:latin typeface="Times New Roman"/>
                <a:cs typeface="Times New Roman"/>
              </a:rPr>
              <a:t>for</a:t>
            </a:r>
            <a:r>
              <a:rPr sz="2000" dirty="0">
                <a:solidFill>
                  <a:srgbClr val="FFC0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FFC000"/>
                </a:solidFill>
                <a:latin typeface="Times New Roman"/>
                <a:cs typeface="Times New Roman"/>
              </a:rPr>
              <a:t>Goodfriend</a:t>
            </a:r>
            <a:r>
              <a:rPr sz="2000" spc="-10" dirty="0">
                <a:latin typeface="Times New Roman"/>
                <a:cs typeface="Times New Roman"/>
              </a:rPr>
              <a:t>,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solidFill>
                  <a:srgbClr val="91D050"/>
                </a:solidFill>
                <a:latin typeface="Times New Roman"/>
                <a:cs typeface="Times New Roman"/>
              </a:rPr>
              <a:t>A</a:t>
            </a:r>
            <a:r>
              <a:rPr sz="2000" dirty="0">
                <a:solidFill>
                  <a:srgbClr val="91D05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91D050"/>
                </a:solidFill>
                <a:latin typeface="Times New Roman"/>
                <a:cs typeface="Times New Roman"/>
              </a:rPr>
              <a:t>for </a:t>
            </a:r>
            <a:r>
              <a:rPr sz="2000" dirty="0">
                <a:solidFill>
                  <a:srgbClr val="91D050"/>
                </a:solidFill>
                <a:latin typeface="Times New Roman"/>
                <a:cs typeface="Times New Roman"/>
              </a:rPr>
              <a:t>Rodriguez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F0"/>
                </a:solidFill>
                <a:latin typeface="Times New Roman"/>
                <a:cs typeface="Times New Roman"/>
              </a:rPr>
              <a:t>F</a:t>
            </a:r>
            <a:r>
              <a:rPr sz="2000" spc="1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AFF0"/>
                </a:solidFill>
                <a:latin typeface="Times New Roman"/>
                <a:cs typeface="Times New Roman"/>
              </a:rPr>
              <a:t>for</a:t>
            </a:r>
            <a:r>
              <a:rPr sz="2000" spc="-20" dirty="0">
                <a:solidFill>
                  <a:srgbClr val="00AFF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AFF0"/>
                </a:solidFill>
                <a:latin typeface="Times New Roman"/>
                <a:cs typeface="Times New Roman"/>
              </a:rPr>
              <a:t>Stevens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73380" marR="6350" indent="-9525">
              <a:lnSpc>
                <a:spcPct val="150000"/>
              </a:lnSpc>
              <a:spcBef>
                <a:spcPts val="530"/>
              </a:spcBef>
            </a:pPr>
            <a:r>
              <a:rPr sz="2100" dirty="0">
                <a:latin typeface="Times New Roman"/>
                <a:cs typeface="Times New Roman"/>
              </a:rPr>
              <a:t>What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are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domain,</a:t>
            </a:r>
            <a:r>
              <a:rPr sz="2100" spc="2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codomain,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and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range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function</a:t>
            </a:r>
            <a:r>
              <a:rPr sz="2100" spc="2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assigns</a:t>
            </a:r>
            <a:r>
              <a:rPr sz="2100" spc="26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grades</a:t>
            </a:r>
            <a:r>
              <a:rPr sz="2100" spc="27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to </a:t>
            </a:r>
            <a:r>
              <a:rPr sz="2100" spc="-10" dirty="0">
                <a:latin typeface="Times New Roman"/>
                <a:cs typeface="Times New Roman"/>
              </a:rPr>
              <a:t>students.</a:t>
            </a:r>
            <a:endParaRPr sz="2100">
              <a:latin typeface="Times New Roman"/>
              <a:cs typeface="Times New Roman"/>
            </a:endParaRPr>
          </a:p>
          <a:p>
            <a:pPr marL="373380" marR="5715" indent="57785">
              <a:lnSpc>
                <a:spcPts val="3779"/>
              </a:lnSpc>
              <a:spcBef>
                <a:spcPts val="335"/>
              </a:spcBef>
            </a:pPr>
            <a:r>
              <a:rPr sz="2100" b="1" dirty="0">
                <a:latin typeface="Times New Roman"/>
                <a:cs typeface="Times New Roman"/>
              </a:rPr>
              <a:t>Solution:</a:t>
            </a:r>
            <a:r>
              <a:rPr sz="2100" b="1" spc="27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Let</a:t>
            </a:r>
            <a:r>
              <a:rPr sz="2100" spc="3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</a:t>
            </a:r>
            <a:r>
              <a:rPr sz="2100" spc="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30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function</a:t>
            </a:r>
            <a:r>
              <a:rPr sz="2100" spc="2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3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assigns</a:t>
            </a:r>
            <a:r>
              <a:rPr sz="2100" spc="2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2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grade</a:t>
            </a:r>
            <a:r>
              <a:rPr sz="2100" spc="2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to</a:t>
            </a:r>
            <a:r>
              <a:rPr sz="2100" spc="2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student</a:t>
            </a:r>
            <a:r>
              <a:rPr sz="2100" spc="2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</a:t>
            </a:r>
            <a:r>
              <a:rPr sz="2100" spc="2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our</a:t>
            </a:r>
            <a:r>
              <a:rPr sz="2100" spc="275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discrete </a:t>
            </a:r>
            <a:r>
              <a:rPr sz="2100" dirty="0">
                <a:latin typeface="Times New Roman"/>
                <a:cs typeface="Times New Roman"/>
              </a:rPr>
              <a:t>mathematics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class.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Note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that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G(Adams)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A,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for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instance.</a:t>
            </a:r>
            <a:endParaRPr sz="2100">
              <a:latin typeface="Times New Roman"/>
              <a:cs typeface="Times New Roman"/>
            </a:endParaRPr>
          </a:p>
          <a:p>
            <a:pPr marL="364490" marR="375285">
              <a:lnSpc>
                <a:spcPts val="3779"/>
              </a:lnSpc>
              <a:spcBef>
                <a:spcPts val="5"/>
              </a:spcBef>
            </a:pP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C00000"/>
                </a:solidFill>
                <a:latin typeface="Times New Roman"/>
                <a:cs typeface="Times New Roman"/>
              </a:rPr>
              <a:t>domain</a:t>
            </a:r>
            <a:r>
              <a:rPr sz="2100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C00000"/>
                </a:solidFill>
                <a:latin typeface="Times New Roman"/>
                <a:cs typeface="Times New Roman"/>
              </a:rPr>
              <a:t>of</a:t>
            </a:r>
            <a:r>
              <a:rPr sz="21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C00000"/>
                </a:solidFill>
                <a:latin typeface="Times New Roman"/>
                <a:cs typeface="Times New Roman"/>
              </a:rPr>
              <a:t>G</a:t>
            </a:r>
            <a:r>
              <a:rPr sz="2100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set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{Adams, Chou,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Goodfriend,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Rodriguez,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Stevens},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and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C00000"/>
                </a:solidFill>
                <a:latin typeface="Times New Roman"/>
                <a:cs typeface="Times New Roman"/>
              </a:rPr>
              <a:t>codomain</a:t>
            </a:r>
            <a:r>
              <a:rPr sz="21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set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{A,B,C,D,</a:t>
            </a:r>
            <a:r>
              <a:rPr sz="2100" spc="-25" dirty="0">
                <a:latin typeface="Times New Roman"/>
                <a:cs typeface="Times New Roman"/>
              </a:rPr>
              <a:t> F}.</a:t>
            </a:r>
            <a:endParaRPr sz="210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  <a:spcBef>
                <a:spcPts val="925"/>
              </a:spcBef>
            </a:pP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204" dirty="0">
                <a:latin typeface="Times New Roman"/>
                <a:cs typeface="Times New Roman"/>
              </a:rPr>
              <a:t> </a:t>
            </a:r>
            <a:r>
              <a:rPr sz="2100" dirty="0">
                <a:solidFill>
                  <a:srgbClr val="C00000"/>
                </a:solidFill>
                <a:latin typeface="Times New Roman"/>
                <a:cs typeface="Times New Roman"/>
              </a:rPr>
              <a:t>range</a:t>
            </a:r>
            <a:r>
              <a:rPr sz="2100" spc="20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1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</a:t>
            </a:r>
            <a:r>
              <a:rPr sz="2100" spc="1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1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the</a:t>
            </a:r>
            <a:r>
              <a:rPr sz="2100" spc="2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set</a:t>
            </a:r>
            <a:r>
              <a:rPr sz="2100" spc="2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{A,B,C,</a:t>
            </a:r>
            <a:r>
              <a:rPr sz="2100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F},</a:t>
            </a:r>
            <a:r>
              <a:rPr sz="2100" spc="18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because</a:t>
            </a:r>
            <a:r>
              <a:rPr sz="2100" spc="20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each</a:t>
            </a:r>
            <a:r>
              <a:rPr sz="2100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grade</a:t>
            </a:r>
            <a:r>
              <a:rPr sz="2100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except</a:t>
            </a:r>
            <a:r>
              <a:rPr sz="2100" spc="204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D</a:t>
            </a:r>
            <a:r>
              <a:rPr sz="2100" spc="19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is</a:t>
            </a:r>
            <a:r>
              <a:rPr sz="2100" spc="19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assigned</a:t>
            </a:r>
            <a:r>
              <a:rPr sz="2100" spc="210" dirty="0">
                <a:latin typeface="Times New Roman"/>
                <a:cs typeface="Times New Roman"/>
              </a:rPr>
              <a:t> </a:t>
            </a:r>
            <a:r>
              <a:rPr sz="2100" spc="-25" dirty="0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764" y="232613"/>
            <a:ext cx="5871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Function-</a:t>
            </a:r>
            <a:r>
              <a:rPr spc="-10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288037" y="1202438"/>
            <a:ext cx="9577070" cy="6186170"/>
          </a:xfrm>
          <a:custGeom>
            <a:avLst/>
            <a:gdLst/>
            <a:ahLst/>
            <a:cxnLst/>
            <a:rect l="l" t="t" r="r" b="b"/>
            <a:pathLst>
              <a:path w="9577070" h="6186170">
                <a:moveTo>
                  <a:pt x="0" y="6185916"/>
                </a:moveTo>
                <a:lnTo>
                  <a:pt x="9576816" y="6185916"/>
                </a:lnTo>
                <a:lnTo>
                  <a:pt x="9576816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66469" y="1145020"/>
            <a:ext cx="9632950" cy="60933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63220" marR="216535" indent="-351155" algn="just">
              <a:lnSpc>
                <a:spcPct val="147600"/>
              </a:lnSpc>
              <a:spcBef>
                <a:spcPts val="280"/>
              </a:spcBef>
              <a:buFont typeface="Wingdings"/>
              <a:buChar char=""/>
              <a:tabLst>
                <a:tab pos="36449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2:</a:t>
            </a:r>
            <a:r>
              <a:rPr sz="2400" b="1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relation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ordered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(Abdul,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22),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(Brenda,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24),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(Carla, 	</a:t>
            </a:r>
            <a:r>
              <a:rPr sz="2000" dirty="0">
                <a:latin typeface="Times New Roman"/>
                <a:cs typeface="Times New Roman"/>
              </a:rPr>
              <a:t>21),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(Desire,</a:t>
            </a:r>
            <a:r>
              <a:rPr sz="2000" spc="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22),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(Eddie,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24),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(Felicia,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22).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Here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pair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graduate 	</a:t>
            </a:r>
            <a:r>
              <a:rPr sz="2000" dirty="0">
                <a:latin typeface="Times New Roman"/>
                <a:cs typeface="Times New Roman"/>
              </a:rPr>
              <a:t>student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student’s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Specify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determined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relation.</a:t>
            </a:r>
            <a:endParaRPr sz="2000" dirty="0">
              <a:latin typeface="Times New Roman"/>
              <a:cs typeface="Times New Roman"/>
            </a:endParaRPr>
          </a:p>
          <a:p>
            <a:pPr marL="707390" marR="217804" lvl="1" indent="-342900" algn="just">
              <a:lnSpc>
                <a:spcPct val="150000"/>
              </a:lnSpc>
              <a:buFont typeface="Wingdings"/>
              <a:buChar char=""/>
              <a:tabLst>
                <a:tab pos="707390" algn="l"/>
              </a:tabLst>
            </a:pPr>
            <a:r>
              <a:rPr sz="2000" b="1" dirty="0">
                <a:latin typeface="Times New Roman"/>
                <a:cs typeface="Times New Roman"/>
              </a:rPr>
              <a:t>Solution:</a:t>
            </a:r>
            <a:r>
              <a:rPr sz="2000" b="1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specified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R,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then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(Abdul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)=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22,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(Brenda)=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24,f </a:t>
            </a:r>
            <a:r>
              <a:rPr sz="2000" dirty="0">
                <a:latin typeface="Times New Roman"/>
                <a:cs typeface="Times New Roman"/>
              </a:rPr>
              <a:t>(Carla)=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21,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(Desire)=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22,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(Eddie)=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24,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(Felicia)=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22.</a:t>
            </a:r>
            <a:endParaRPr sz="2000" dirty="0">
              <a:latin typeface="Times New Roman"/>
              <a:cs typeface="Times New Roman"/>
            </a:endParaRPr>
          </a:p>
          <a:p>
            <a:pPr marL="706755" lvl="1" indent="-342265" algn="just">
              <a:lnSpc>
                <a:spcPct val="100000"/>
              </a:lnSpc>
              <a:spcBef>
                <a:spcPts val="1200"/>
              </a:spcBef>
              <a:buFont typeface="Wingdings"/>
              <a:buChar char=""/>
              <a:tabLst>
                <a:tab pos="706755" algn="l"/>
              </a:tabLst>
            </a:pPr>
            <a:r>
              <a:rPr sz="2000" dirty="0">
                <a:latin typeface="Times New Roman"/>
                <a:cs typeface="Times New Roman"/>
              </a:rPr>
              <a:t>(Here,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(x)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x,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where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student.)</a:t>
            </a:r>
            <a:r>
              <a:rPr sz="2000" spc="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domain,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take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set</a:t>
            </a:r>
            <a:endParaRPr sz="2000" dirty="0">
              <a:latin typeface="Times New Roman"/>
              <a:cs typeface="Times New Roman"/>
            </a:endParaRPr>
          </a:p>
          <a:p>
            <a:pPr marL="70739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{Abdul,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Brenda,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Carla,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Desire,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Eddie,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Felicia}.</a:t>
            </a:r>
            <a:endParaRPr sz="2000" dirty="0">
              <a:latin typeface="Times New Roman"/>
              <a:cs typeface="Times New Roman"/>
            </a:endParaRPr>
          </a:p>
          <a:p>
            <a:pPr marL="707390" marR="217804" lvl="1" indent="-342900">
              <a:lnSpc>
                <a:spcPct val="150000"/>
              </a:lnSpc>
              <a:spcBef>
                <a:spcPts val="5"/>
              </a:spcBef>
              <a:buFont typeface="Wingdings"/>
              <a:buChar char=""/>
              <a:tabLst>
                <a:tab pos="707390" algn="l"/>
              </a:tabLst>
            </a:pP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3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specify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codomain,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</a:t>
            </a:r>
            <a:r>
              <a:rPr sz="2000" spc="3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possible</a:t>
            </a:r>
            <a:r>
              <a:rPr sz="2000" spc="3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ages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spc="-10" dirty="0">
                <a:latin typeface="Times New Roman"/>
                <a:cs typeface="Times New Roman"/>
              </a:rPr>
              <a:t>students.</a:t>
            </a:r>
            <a:endParaRPr sz="2000" dirty="0">
              <a:latin typeface="Times New Roman"/>
              <a:cs typeface="Times New Roman"/>
            </a:endParaRPr>
          </a:p>
          <a:p>
            <a:pPr marL="707390" marR="217804" lvl="1" indent="-342900">
              <a:lnSpc>
                <a:spcPts val="3600"/>
              </a:lnSpc>
              <a:spcBef>
                <a:spcPts val="320"/>
              </a:spcBef>
              <a:buFont typeface="Wingdings"/>
              <a:buChar char=""/>
              <a:tabLst>
                <a:tab pos="707390" algn="l"/>
              </a:tabLst>
            </a:pPr>
            <a:r>
              <a:rPr sz="2000" dirty="0">
                <a:latin typeface="Times New Roman"/>
                <a:cs typeface="Times New Roman"/>
              </a:rPr>
              <a:t>Because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highly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likely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less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</a:t>
            </a:r>
            <a:r>
              <a:rPr sz="2000" spc="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years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old,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15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take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positive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less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100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codomain.</a:t>
            </a:r>
            <a:endParaRPr sz="2000" dirty="0">
              <a:latin typeface="Times New Roman"/>
              <a:cs typeface="Times New Roman"/>
            </a:endParaRPr>
          </a:p>
          <a:p>
            <a:pPr marL="707390" marR="215265" lvl="1" indent="-342900">
              <a:lnSpc>
                <a:spcPts val="3600"/>
              </a:lnSpc>
              <a:buFont typeface="Wingdings"/>
              <a:buChar char=""/>
              <a:tabLst>
                <a:tab pos="70739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range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specified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ages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students,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{21,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22,</a:t>
            </a:r>
            <a:r>
              <a:rPr sz="2000" spc="-20" dirty="0">
                <a:latin typeface="Times New Roman"/>
                <a:cs typeface="Times New Roman"/>
              </a:rPr>
              <a:t> 24</a:t>
            </a:r>
            <a:r>
              <a:rPr sz="2000" spc="-20" dirty="0" smtClean="0">
                <a:latin typeface="Times New Roman"/>
                <a:cs typeface="Times New Roman"/>
              </a:rPr>
              <a:t>}.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764" y="232613"/>
            <a:ext cx="58718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Function-</a:t>
            </a:r>
            <a:r>
              <a:rPr spc="-10" dirty="0"/>
              <a:t>Introduction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288037" y="1202436"/>
            <a:ext cx="9577070" cy="5078095"/>
          </a:xfrm>
          <a:custGeom>
            <a:avLst/>
            <a:gdLst/>
            <a:ahLst/>
            <a:cxnLst/>
            <a:rect l="l" t="t" r="r" b="b"/>
            <a:pathLst>
              <a:path w="9577070" h="5078095">
                <a:moveTo>
                  <a:pt x="0" y="5077968"/>
                </a:moveTo>
                <a:lnTo>
                  <a:pt x="9576816" y="5077968"/>
                </a:lnTo>
                <a:lnTo>
                  <a:pt x="9576816" y="0"/>
                </a:lnTo>
                <a:lnTo>
                  <a:pt x="0" y="0"/>
                </a:lnTo>
                <a:lnTo>
                  <a:pt x="0" y="507796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66469" y="1159256"/>
            <a:ext cx="942086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5080" indent="-351155" algn="just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6449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2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3:</a:t>
            </a:r>
            <a:r>
              <a:rPr sz="2400" b="1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assigns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last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2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bits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bit 	</a:t>
            </a:r>
            <a:r>
              <a:rPr sz="2400" dirty="0">
                <a:latin typeface="Times New Roman"/>
                <a:cs typeface="Times New Roman"/>
              </a:rPr>
              <a:t>string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length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greater</a:t>
            </a:r>
            <a:r>
              <a:rPr sz="2400" spc="2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string.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example,</a:t>
            </a:r>
            <a:r>
              <a:rPr sz="2400" spc="2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(11010)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10. 	</a:t>
            </a:r>
            <a:r>
              <a:rPr sz="2400" dirty="0">
                <a:latin typeface="Times New Roman"/>
                <a:cs typeface="Times New Roman"/>
              </a:rPr>
              <a:t>Then,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domain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 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strings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length 2 or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greater,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and 	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codomain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{00, 01,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10, </a:t>
            </a:r>
            <a:r>
              <a:rPr sz="2400" spc="-20" dirty="0">
                <a:latin typeface="Times New Roman"/>
                <a:cs typeface="Times New Roman"/>
              </a:rPr>
              <a:t>11}.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60"/>
              </a:spcBef>
              <a:buFont typeface="Wingdings"/>
              <a:buChar char=""/>
            </a:pPr>
            <a:endParaRPr sz="2400">
              <a:latin typeface="Times New Roman"/>
              <a:cs typeface="Times New Roman"/>
            </a:endParaRPr>
          </a:p>
          <a:p>
            <a:pPr marL="364490" marR="5080" indent="-352425" algn="just">
              <a:lnSpc>
                <a:spcPct val="150000"/>
              </a:lnSpc>
              <a:buFont typeface="Wingdings"/>
              <a:buChar char=""/>
              <a:tabLst>
                <a:tab pos="36449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4:</a:t>
            </a:r>
            <a:r>
              <a:rPr sz="2400" b="1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</a:t>
            </a:r>
            <a:r>
              <a:rPr sz="2400" b="1" spc="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→</a:t>
            </a:r>
            <a:r>
              <a:rPr sz="2400" b="1" spc="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square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integer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integer. </a:t>
            </a:r>
            <a:r>
              <a:rPr sz="2400" dirty="0">
                <a:latin typeface="Times New Roman"/>
                <a:cs typeface="Times New Roman"/>
              </a:rPr>
              <a:t>Then,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(x)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x2,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where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domain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integers,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codomain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integers,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range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all </a:t>
            </a:r>
            <a:r>
              <a:rPr sz="2400" dirty="0">
                <a:latin typeface="Times New Roman"/>
                <a:cs typeface="Times New Roman"/>
              </a:rPr>
              <a:t>integers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squares,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namely,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{0,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9,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}.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Function-</a:t>
            </a:r>
            <a:r>
              <a:rPr spc="-10" dirty="0"/>
              <a:t>Introduction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3046730"/>
          </a:xfrm>
          <a:custGeom>
            <a:avLst/>
            <a:gdLst/>
            <a:ahLst/>
            <a:cxnLst/>
            <a:rect l="l" t="t" r="r" b="b"/>
            <a:pathLst>
              <a:path w="9793605" h="3046729">
                <a:moveTo>
                  <a:pt x="0" y="3046476"/>
                </a:moveTo>
                <a:lnTo>
                  <a:pt x="9793224" y="3046476"/>
                </a:lnTo>
                <a:lnTo>
                  <a:pt x="9793224" y="0"/>
                </a:lnTo>
                <a:lnTo>
                  <a:pt x="0" y="0"/>
                </a:lnTo>
                <a:lnTo>
                  <a:pt x="0" y="3046476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506" y="1176274"/>
            <a:ext cx="9726295" cy="301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1480" marR="55880" indent="-361315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411480" algn="l"/>
                <a:tab pos="2650490" algn="l"/>
                <a:tab pos="635635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b="1" spc="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5: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(define)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as:</a:t>
            </a:r>
            <a:r>
              <a:rPr sz="2400" dirty="0">
                <a:latin typeface="Times New Roman"/>
                <a:cs typeface="Times New Roman"/>
              </a:rPr>
              <a:t>	f(x)=x</a:t>
            </a:r>
            <a:r>
              <a:rPr sz="2400" baseline="24305" dirty="0">
                <a:latin typeface="Times New Roman"/>
                <a:cs typeface="Times New Roman"/>
              </a:rPr>
              <a:t>2</a:t>
            </a:r>
            <a:r>
              <a:rPr sz="2400" spc="-22" baseline="24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say: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'f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x </a:t>
            </a:r>
            <a:r>
              <a:rPr sz="2400" dirty="0">
                <a:latin typeface="Times New Roman"/>
                <a:cs typeface="Times New Roman"/>
              </a:rPr>
              <a:t>equals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 </a:t>
            </a:r>
            <a:r>
              <a:rPr sz="2400" spc="-10" dirty="0">
                <a:latin typeface="Times New Roman"/>
                <a:cs typeface="Times New Roman"/>
              </a:rPr>
              <a:t>squared'</a:t>
            </a:r>
            <a:r>
              <a:rPr sz="2400" dirty="0">
                <a:latin typeface="Times New Roman"/>
                <a:cs typeface="Times New Roman"/>
              </a:rPr>
              <a:t>	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have:</a:t>
            </a:r>
            <a:endParaRPr sz="2400">
              <a:latin typeface="Times New Roman"/>
              <a:cs typeface="Times New Roman"/>
            </a:endParaRPr>
          </a:p>
          <a:p>
            <a:pPr marL="589915">
              <a:lnSpc>
                <a:spcPct val="100000"/>
              </a:lnSpc>
              <a:spcBef>
                <a:spcPts val="1440"/>
              </a:spcBef>
              <a:tabLst>
                <a:tab pos="2748280" algn="l"/>
                <a:tab pos="3341370" algn="l"/>
                <a:tab pos="4546600" algn="l"/>
                <a:tab pos="6345555" algn="l"/>
                <a:tab pos="8143875" algn="l"/>
              </a:tabLst>
            </a:pPr>
            <a:r>
              <a:rPr sz="2400" i="1" spc="-1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(-</a:t>
            </a:r>
            <a:r>
              <a:rPr sz="2400" dirty="0">
                <a:latin typeface="Times New Roman"/>
                <a:cs typeface="Times New Roman"/>
              </a:rPr>
              <a:t>1)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spc="-20" dirty="0">
                <a:latin typeface="Times New Roman"/>
                <a:cs typeface="Times New Roman"/>
              </a:rPr>
              <a:t>f</a:t>
            </a:r>
            <a:r>
              <a:rPr sz="2400" spc="-20" dirty="0">
                <a:latin typeface="Times New Roman"/>
                <a:cs typeface="Times New Roman"/>
              </a:rPr>
              <a:t>(1)</a:t>
            </a:r>
            <a:r>
              <a:rPr sz="2400" dirty="0">
                <a:latin typeface="Times New Roman"/>
                <a:cs typeface="Times New Roman"/>
              </a:rPr>
              <a:t>	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(2)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(5)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25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dirty="0">
                <a:latin typeface="Times New Roman"/>
                <a:cs typeface="Times New Roman"/>
              </a:rPr>
              <a:t>(7)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49</a:t>
            </a:r>
            <a:endParaRPr sz="2400">
              <a:latin typeface="Times New Roman"/>
              <a:cs typeface="Times New Roman"/>
            </a:endParaRPr>
          </a:p>
          <a:p>
            <a:pPr marL="58991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on.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400">
              <a:latin typeface="Times New Roman"/>
              <a:cs typeface="Times New Roman"/>
            </a:endParaRPr>
          </a:p>
          <a:p>
            <a:pPr marL="589915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maps numbers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squares.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27272" y="4500699"/>
            <a:ext cx="2591435" cy="2011045"/>
            <a:chOff x="3527272" y="4500699"/>
            <a:chExt cx="2591435" cy="2011045"/>
          </a:xfrm>
        </p:grpSpPr>
        <p:sp>
          <p:nvSpPr>
            <p:cNvPr id="8" name="object 8"/>
            <p:cNvSpPr/>
            <p:nvPr/>
          </p:nvSpPr>
          <p:spPr>
            <a:xfrm>
              <a:off x="3527272" y="4500699"/>
              <a:ext cx="2591435" cy="2011045"/>
            </a:xfrm>
            <a:custGeom>
              <a:avLst/>
              <a:gdLst/>
              <a:ahLst/>
              <a:cxnLst/>
              <a:rect l="l" t="t" r="r" b="b"/>
              <a:pathLst>
                <a:path w="2591435" h="2011045">
                  <a:moveTo>
                    <a:pt x="2591054" y="0"/>
                  </a:moveTo>
                  <a:lnTo>
                    <a:pt x="0" y="0"/>
                  </a:lnTo>
                  <a:lnTo>
                    <a:pt x="0" y="2010918"/>
                  </a:lnTo>
                  <a:lnTo>
                    <a:pt x="2591054" y="2010918"/>
                  </a:lnTo>
                  <a:lnTo>
                    <a:pt x="25910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2156" y="4558879"/>
              <a:ext cx="2366010" cy="18796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15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2862580"/>
          </a:xfrm>
          <a:custGeom>
            <a:avLst/>
            <a:gdLst/>
            <a:ahLst/>
            <a:cxnLst/>
            <a:rect l="l" t="t" r="r" b="b"/>
            <a:pathLst>
              <a:path w="9793605" h="2862579">
                <a:moveTo>
                  <a:pt x="0" y="2862072"/>
                </a:moveTo>
                <a:lnTo>
                  <a:pt x="9793224" y="2862072"/>
                </a:lnTo>
                <a:lnTo>
                  <a:pt x="9793224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606" y="1176274"/>
            <a:ext cx="9636125" cy="2769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469265" algn="l"/>
              </a:tabLst>
            </a:pP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Injective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/</a:t>
            </a:r>
            <a:r>
              <a:rPr sz="2400" b="1" spc="-1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One-</a:t>
            </a:r>
            <a:r>
              <a:rPr sz="2400" b="1" spc="-20" dirty="0">
                <a:solidFill>
                  <a:srgbClr val="FF6500"/>
                </a:solidFill>
                <a:latin typeface="Times New Roman"/>
                <a:cs typeface="Times New Roman"/>
              </a:rPr>
              <a:t>to-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one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function::</a:t>
            </a:r>
            <a:r>
              <a:rPr sz="2400" b="1" spc="59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said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one-to-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or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injective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f(x)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f(y)</a:t>
            </a:r>
            <a:r>
              <a:rPr sz="2400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implies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x,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domain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f.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injection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one-to-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one.</a:t>
            </a:r>
            <a:endParaRPr sz="2400">
              <a:latin typeface="Times New Roman"/>
              <a:cs typeface="Times New Roman"/>
            </a:endParaRPr>
          </a:p>
          <a:p>
            <a:pPr marL="469265" indent="-456565" algn="just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Alternative: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one-to-</a:t>
            </a: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f(x)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≠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f(y),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whenever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≠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y.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contrapositive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definition.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144" y="4210811"/>
            <a:ext cx="7344156" cy="2663952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15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3416935"/>
          </a:xfrm>
          <a:custGeom>
            <a:avLst/>
            <a:gdLst/>
            <a:ahLst/>
            <a:cxnLst/>
            <a:rect l="l" t="t" r="r" b="b"/>
            <a:pathLst>
              <a:path w="9793605" h="3416935">
                <a:moveTo>
                  <a:pt x="0" y="3416808"/>
                </a:moveTo>
                <a:lnTo>
                  <a:pt x="9793224" y="3416808"/>
                </a:lnTo>
                <a:lnTo>
                  <a:pt x="9793224" y="0"/>
                </a:lnTo>
                <a:lnTo>
                  <a:pt x="0" y="0"/>
                </a:lnTo>
                <a:lnTo>
                  <a:pt x="0" y="3416808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0384" y="4745785"/>
            <a:ext cx="3185159" cy="227347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2606" y="1176274"/>
            <a:ext cx="9714256" cy="5283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marR="5080" indent="-351155" algn="just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64490" algn="l"/>
              </a:tabLst>
            </a:pP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Injective</a:t>
            </a:r>
            <a:r>
              <a:rPr sz="2400" b="1" spc="5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/</a:t>
            </a:r>
            <a:r>
              <a:rPr sz="2400" b="1" spc="5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6500"/>
                </a:solidFill>
                <a:latin typeface="Times New Roman"/>
                <a:cs typeface="Times New Roman"/>
              </a:rPr>
              <a:t>One-</a:t>
            </a:r>
            <a:r>
              <a:rPr sz="2400" b="1" spc="-20" dirty="0">
                <a:solidFill>
                  <a:srgbClr val="FF6500"/>
                </a:solidFill>
                <a:latin typeface="Times New Roman"/>
                <a:cs typeface="Times New Roman"/>
              </a:rPr>
              <a:t>to-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one</a:t>
            </a:r>
            <a:r>
              <a:rPr sz="2400" b="1" spc="5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function::</a:t>
            </a:r>
            <a:r>
              <a:rPr sz="2400" b="1" spc="60" dirty="0">
                <a:solidFill>
                  <a:srgbClr val="FF6500"/>
                </a:solidFill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said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one-to-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 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injective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f(x)</a:t>
            </a:r>
            <a:r>
              <a:rPr sz="24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4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f(y) </a:t>
            </a:r>
            <a:r>
              <a:rPr sz="2400" dirty="0">
                <a:latin typeface="Times New Roman"/>
                <a:cs typeface="Times New Roman"/>
              </a:rPr>
              <a:t>implies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x,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domain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</a:t>
            </a:r>
            <a:endParaRPr sz="2400" dirty="0">
              <a:latin typeface="Times New Roman"/>
              <a:cs typeface="Times New Roman"/>
            </a:endParaRPr>
          </a:p>
          <a:p>
            <a:pPr marL="36449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f.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said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 an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injection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one-to-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one.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6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63220" marR="5715" indent="-351155" algn="just">
              <a:lnSpc>
                <a:spcPct val="150100"/>
              </a:lnSpc>
              <a:buFont typeface="Wingdings"/>
              <a:buChar char=""/>
              <a:tabLst>
                <a:tab pos="36449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Determine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whether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{a,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d}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4, 	</a:t>
            </a:r>
            <a:r>
              <a:rPr sz="2400" dirty="0">
                <a:latin typeface="Times New Roman"/>
                <a:cs typeface="Times New Roman"/>
              </a:rPr>
              <a:t>5}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f(a)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f(b) 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5, f(c)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f(d)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3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one-to-</a:t>
            </a:r>
            <a:r>
              <a:rPr sz="2400" spc="-20" dirty="0">
                <a:latin typeface="Times New Roman"/>
                <a:cs typeface="Times New Roman"/>
              </a:rPr>
              <a:t>one.</a:t>
            </a:r>
            <a:endParaRPr sz="2400" dirty="0">
              <a:latin typeface="Times New Roman"/>
              <a:cs typeface="Times New Roman"/>
            </a:endParaRPr>
          </a:p>
          <a:p>
            <a:pPr marL="444500" marR="4108450" algn="just">
              <a:lnSpc>
                <a:spcPct val="150000"/>
              </a:lnSpc>
              <a:spcBef>
                <a:spcPts val="2115"/>
              </a:spcBef>
            </a:pPr>
            <a:r>
              <a:rPr sz="2400" b="1" dirty="0">
                <a:latin typeface="Times New Roman"/>
                <a:cs typeface="Times New Roman"/>
              </a:rPr>
              <a:t>Solution:</a:t>
            </a:r>
            <a:r>
              <a:rPr sz="2400" b="1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function  f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 </a:t>
            </a:r>
            <a:r>
              <a:rPr sz="2400" spc="-10" dirty="0">
                <a:latin typeface="Times New Roman"/>
                <a:cs typeface="Times New Roman"/>
              </a:rPr>
              <a:t>one-to-</a:t>
            </a:r>
            <a:r>
              <a:rPr sz="2400" spc="-25" dirty="0">
                <a:latin typeface="Times New Roman"/>
                <a:cs typeface="Times New Roman"/>
              </a:rPr>
              <a:t>one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114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</a:t>
            </a:r>
            <a:r>
              <a:rPr sz="2400" b="1" i="1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takes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different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1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four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domain.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15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5" name="object 5"/>
          <p:cNvSpPr/>
          <p:nvPr/>
        </p:nvSpPr>
        <p:spPr>
          <a:xfrm>
            <a:off x="143257" y="1219200"/>
            <a:ext cx="9793605" cy="2862580"/>
          </a:xfrm>
          <a:custGeom>
            <a:avLst/>
            <a:gdLst/>
            <a:ahLst/>
            <a:cxnLst/>
            <a:rect l="l" t="t" r="r" b="b"/>
            <a:pathLst>
              <a:path w="9793605" h="2862579">
                <a:moveTo>
                  <a:pt x="0" y="2862072"/>
                </a:moveTo>
                <a:lnTo>
                  <a:pt x="9793224" y="2862072"/>
                </a:lnTo>
                <a:lnTo>
                  <a:pt x="9793224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2606" y="1176274"/>
            <a:ext cx="9652000" cy="2220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469900" algn="l"/>
              </a:tabLst>
            </a:pP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Surjective</a:t>
            </a:r>
            <a:r>
              <a:rPr sz="2400" b="1" spc="19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/</a:t>
            </a:r>
            <a:r>
              <a:rPr sz="2400" b="1" spc="19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Onto</a:t>
            </a:r>
            <a:r>
              <a:rPr sz="2400" b="1" spc="19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function::</a:t>
            </a:r>
            <a:r>
              <a:rPr sz="2400" b="1" spc="204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onto,</a:t>
            </a:r>
            <a:r>
              <a:rPr sz="2400" spc="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surjective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f(a)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>
              <a:latin typeface="Times New Roman"/>
              <a:cs typeface="Times New Roman"/>
            </a:endParaRPr>
          </a:p>
          <a:p>
            <a:pPr marL="469265" indent="-456565" algn="just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469265" algn="l"/>
              </a:tabLst>
            </a:pPr>
            <a:r>
              <a:rPr sz="2400" b="1" dirty="0">
                <a:latin typeface="Times New Roman"/>
                <a:cs typeface="Times New Roman"/>
              </a:rPr>
              <a:t>Alternative: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co-</a:t>
            </a:r>
            <a:r>
              <a:rPr sz="2400" dirty="0">
                <a:latin typeface="Times New Roman"/>
                <a:cs typeface="Times New Roman"/>
              </a:rPr>
              <a:t>domain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 are</a:t>
            </a:r>
            <a:r>
              <a:rPr sz="2400" spc="-10" dirty="0">
                <a:latin typeface="Times New Roman"/>
                <a:cs typeface="Times New Roman"/>
              </a:rPr>
              <a:t> covered.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2988" y="3707892"/>
            <a:ext cx="4104132" cy="2304288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4085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Type</a:t>
            </a:r>
            <a:r>
              <a:rPr spc="-15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4" name="object 4"/>
          <p:cNvSpPr/>
          <p:nvPr/>
        </p:nvSpPr>
        <p:spPr>
          <a:xfrm>
            <a:off x="143257" y="1219200"/>
            <a:ext cx="9793605" cy="2862580"/>
          </a:xfrm>
          <a:custGeom>
            <a:avLst/>
            <a:gdLst/>
            <a:ahLst/>
            <a:cxnLst/>
            <a:rect l="l" t="t" r="r" b="b"/>
            <a:pathLst>
              <a:path w="9793605" h="2862579">
                <a:moveTo>
                  <a:pt x="0" y="2862072"/>
                </a:moveTo>
                <a:lnTo>
                  <a:pt x="9793224" y="2862072"/>
                </a:lnTo>
                <a:lnTo>
                  <a:pt x="9793224" y="0"/>
                </a:lnTo>
                <a:lnTo>
                  <a:pt x="0" y="0"/>
                </a:lnTo>
                <a:lnTo>
                  <a:pt x="0" y="2862072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2606" y="1176274"/>
            <a:ext cx="9777095" cy="6314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3220" marR="130175" indent="-351155" algn="just">
              <a:lnSpc>
                <a:spcPct val="150100"/>
              </a:lnSpc>
              <a:spcBef>
                <a:spcPts val="95"/>
              </a:spcBef>
              <a:buFont typeface="Wingdings"/>
              <a:buChar char=""/>
              <a:tabLst>
                <a:tab pos="364490" algn="l"/>
              </a:tabLst>
            </a:pP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Surjective</a:t>
            </a:r>
            <a:r>
              <a:rPr sz="2400" b="1" spc="24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/</a:t>
            </a:r>
            <a:r>
              <a:rPr sz="2400" b="1" spc="24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Onto</a:t>
            </a:r>
            <a:r>
              <a:rPr sz="2400" b="1" spc="250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6500"/>
                </a:solidFill>
                <a:latin typeface="Times New Roman"/>
                <a:cs typeface="Times New Roman"/>
              </a:rPr>
              <a:t>function::</a:t>
            </a:r>
            <a:r>
              <a:rPr sz="2400" b="1" spc="265" dirty="0">
                <a:solidFill>
                  <a:srgbClr val="FF65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2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2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26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onto,</a:t>
            </a:r>
            <a:r>
              <a:rPr sz="2400" spc="25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or 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surjective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every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A 	</a:t>
            </a:r>
            <a:r>
              <a:rPr sz="2400" dirty="0">
                <a:latin typeface="Times New Roman"/>
                <a:cs typeface="Times New Roman"/>
              </a:rPr>
              <a:t>such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f(a)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b.</a:t>
            </a:r>
            <a:endParaRPr sz="2400" dirty="0">
              <a:latin typeface="Times New Roman"/>
              <a:cs typeface="Times New Roman"/>
            </a:endParaRPr>
          </a:p>
          <a:p>
            <a:pPr marL="364490" algn="just">
              <a:lnSpc>
                <a:spcPct val="100000"/>
              </a:lnSpc>
              <a:spcBef>
                <a:spcPts val="1440"/>
              </a:spcBef>
            </a:pPr>
            <a:r>
              <a:rPr sz="2400" b="1" dirty="0">
                <a:latin typeface="Times New Roman"/>
                <a:cs typeface="Times New Roman"/>
              </a:rPr>
              <a:t>Example:</a:t>
            </a:r>
            <a:r>
              <a:rPr sz="2400" b="1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Let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{a,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b,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c,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d}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3}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defined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f</a:t>
            </a:r>
            <a:endParaRPr sz="2400" dirty="0">
              <a:latin typeface="Times New Roman"/>
              <a:cs typeface="Times New Roman"/>
            </a:endParaRPr>
          </a:p>
          <a:p>
            <a:pPr marL="364490" algn="just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(a)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(b)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(c)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1,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(d)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function?</a:t>
            </a:r>
            <a:endParaRPr sz="2400" dirty="0">
              <a:latin typeface="Times New Roman"/>
              <a:cs typeface="Times New Roman"/>
            </a:endParaRPr>
          </a:p>
          <a:p>
            <a:pPr marL="364490" marR="4321175" algn="just">
              <a:lnSpc>
                <a:spcPct val="150000"/>
              </a:lnSpc>
              <a:spcBef>
                <a:spcPts val="985"/>
              </a:spcBef>
            </a:pPr>
            <a:r>
              <a:rPr sz="2400" b="1" dirty="0">
                <a:latin typeface="Times New Roman"/>
                <a:cs typeface="Times New Roman"/>
              </a:rPr>
              <a:t>Solution:</a:t>
            </a:r>
            <a:r>
              <a:rPr sz="2400" b="1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Because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all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codomain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3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images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3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elements</a:t>
            </a:r>
            <a:r>
              <a:rPr sz="2400" spc="3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domain,</a:t>
            </a:r>
            <a:r>
              <a:rPr sz="2400" spc="3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see</a:t>
            </a:r>
            <a:r>
              <a:rPr sz="2400" spc="3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3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onto.</a:t>
            </a:r>
            <a:r>
              <a:rPr sz="2400" spc="37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Note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4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codomain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were</a:t>
            </a:r>
            <a:r>
              <a:rPr sz="2400" spc="4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{1,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</a:t>
            </a:r>
            <a:r>
              <a:rPr sz="2400" spc="4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3,</a:t>
            </a:r>
            <a:r>
              <a:rPr sz="2400" spc="434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4},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would not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onto.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6792" y="4296128"/>
            <a:ext cx="3317138" cy="23972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</TotalTime>
  <Words>12673</Words>
  <Application>Microsoft Office PowerPoint</Application>
  <PresentationFormat>Custom</PresentationFormat>
  <Paragraphs>1897</Paragraphs>
  <Slides>120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8" baseType="lpstr">
      <vt:lpstr>Arial</vt:lpstr>
      <vt:lpstr>Calibri</vt:lpstr>
      <vt:lpstr>Cambria Math</vt:lpstr>
      <vt:lpstr>Microsoft Sans Serif</vt:lpstr>
      <vt:lpstr>Symbol</vt:lpstr>
      <vt:lpstr>Times New Roman</vt:lpstr>
      <vt:lpstr>Wingdings</vt:lpstr>
      <vt:lpstr>Office Theme</vt:lpstr>
      <vt:lpstr>Relation-Introduction</vt:lpstr>
      <vt:lpstr>Relation-Introduction</vt:lpstr>
      <vt:lpstr>Binary Relation</vt:lpstr>
      <vt:lpstr>Binary Relation</vt:lpstr>
      <vt:lpstr>Types of Relation</vt:lpstr>
      <vt:lpstr>Types of Relation</vt:lpstr>
      <vt:lpstr>Types of Relation</vt:lpstr>
      <vt:lpstr>Types of Relation</vt:lpstr>
      <vt:lpstr>Example on Types of Relation</vt:lpstr>
      <vt:lpstr>Example on Types of Relation</vt:lpstr>
      <vt:lpstr>Example on Types of Relation</vt:lpstr>
      <vt:lpstr>Examples</vt:lpstr>
      <vt:lpstr>Powers of a Relation</vt:lpstr>
      <vt:lpstr>Powers of a Relation</vt:lpstr>
      <vt:lpstr>Representation of Relations</vt:lpstr>
      <vt:lpstr>Representation of Relations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Representing Relations using Zero–One Matrices</vt:lpstr>
      <vt:lpstr>Matrix Relation for Union and Intersection operation</vt:lpstr>
      <vt:lpstr>Matrix Relation for Union and Intersection operation</vt:lpstr>
      <vt:lpstr>Matrix for the Composite of relations</vt:lpstr>
      <vt:lpstr>Matrix for the Composite of relations</vt:lpstr>
      <vt:lpstr>Matrix for the Composite of relations</vt:lpstr>
      <vt:lpstr>Matrix for the Composite of relations</vt:lpstr>
      <vt:lpstr>Properties of a Relation</vt:lpstr>
      <vt:lpstr>Reflexive Relation</vt:lpstr>
      <vt:lpstr>Reflexive Relation</vt:lpstr>
      <vt:lpstr>Irreflexive Relation</vt:lpstr>
      <vt:lpstr>Irreflexive Relation</vt:lpstr>
      <vt:lpstr>Symmetric Relation</vt:lpstr>
      <vt:lpstr>Symmetric Relation</vt:lpstr>
      <vt:lpstr>Anti-Symmetric Relation</vt:lpstr>
      <vt:lpstr>Anti-Symmetric Relation</vt:lpstr>
      <vt:lpstr>Anti-Symmetric Relation</vt:lpstr>
      <vt:lpstr>Asymmetric Relation</vt:lpstr>
      <vt:lpstr>Transitive Relation</vt:lpstr>
      <vt:lpstr>Equivalence Relation</vt:lpstr>
      <vt:lpstr>Equivalence Relation</vt:lpstr>
      <vt:lpstr>Equivalence Classes</vt:lpstr>
      <vt:lpstr>Equivalence Classes</vt:lpstr>
      <vt:lpstr>Partition of a Set</vt:lpstr>
      <vt:lpstr>Example on Properties of Relations</vt:lpstr>
      <vt:lpstr>Example on Properties of Relations</vt:lpstr>
      <vt:lpstr>Example on Properties of Relations</vt:lpstr>
      <vt:lpstr>Example on Properties of Relation</vt:lpstr>
      <vt:lpstr>Example on Properties of Relations</vt:lpstr>
      <vt:lpstr>Example on Properties of Relations</vt:lpstr>
      <vt:lpstr>Example on Properties of Relations</vt:lpstr>
      <vt:lpstr>Example on Properties of Relations</vt:lpstr>
      <vt:lpstr>Example on Properties of Relations</vt:lpstr>
      <vt:lpstr>Example on Properties of Relations</vt:lpstr>
      <vt:lpstr>Example on Properties of Relations</vt:lpstr>
      <vt:lpstr>Closures of Relations</vt:lpstr>
      <vt:lpstr>Reflexive Closure</vt:lpstr>
      <vt:lpstr>Reflexive Closure</vt:lpstr>
      <vt:lpstr>Symmetric Closure</vt:lpstr>
      <vt:lpstr>Symmetric Closure</vt:lpstr>
      <vt:lpstr>Example of Reflexive &amp; Symmetric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</vt:lpstr>
      <vt:lpstr>Transitive Closures using Warshall’s Algorithm</vt:lpstr>
      <vt:lpstr>Warshall’s algorithm Steps</vt:lpstr>
      <vt:lpstr>Example on Warshall’s algorithm</vt:lpstr>
      <vt:lpstr>Example on Warshall’s algorithm</vt:lpstr>
      <vt:lpstr>Example on Warshall’s algorithm</vt:lpstr>
      <vt:lpstr>Example on Warshall’s algorithm</vt:lpstr>
      <vt:lpstr>Example on Warshall’s algorithm</vt:lpstr>
      <vt:lpstr>Example on Warshall’s algorithm</vt:lpstr>
      <vt:lpstr>Example on Warshall’s algorithm</vt:lpstr>
      <vt:lpstr>Example on Warshall’s algorithm</vt:lpstr>
      <vt:lpstr>Example on Warshall’s algorithm</vt:lpstr>
      <vt:lpstr>Example on Warshall’s algorithm</vt:lpstr>
      <vt:lpstr>Example on Warshall’s algorithm</vt:lpstr>
      <vt:lpstr>Example on Warshall’s algorithm</vt:lpstr>
      <vt:lpstr>Example on Warshall’s algorithm</vt:lpstr>
      <vt:lpstr>Example on Warshall’s algorithm</vt:lpstr>
      <vt:lpstr>Example on Warshall’s algorithm</vt:lpstr>
      <vt:lpstr>Example on Warshall’s algorithm</vt:lpstr>
      <vt:lpstr>Function-Introduction</vt:lpstr>
      <vt:lpstr>Function-Introduction</vt:lpstr>
      <vt:lpstr>Function-Introduction</vt:lpstr>
      <vt:lpstr>Function-Introduction</vt:lpstr>
      <vt:lpstr>Function-Introduction</vt:lpstr>
      <vt:lpstr>Type of Function</vt:lpstr>
      <vt:lpstr>Type of Function</vt:lpstr>
      <vt:lpstr>Type of Function</vt:lpstr>
      <vt:lpstr>Type of Function</vt:lpstr>
      <vt:lpstr>Type of Function</vt:lpstr>
      <vt:lpstr>Type of Function</vt:lpstr>
      <vt:lpstr>Type of Function-Summarize</vt:lpstr>
      <vt:lpstr>Type of Function</vt:lpstr>
      <vt:lpstr>Type of Function</vt:lpstr>
      <vt:lpstr>Type of Function</vt:lpstr>
      <vt:lpstr>Type of Function</vt:lpstr>
      <vt:lpstr>Type of Function</vt:lpstr>
      <vt:lpstr>Type of Function</vt:lpstr>
      <vt:lpstr>Type of Function</vt:lpstr>
      <vt:lpstr>Type of Function</vt:lpstr>
      <vt:lpstr>Type of Function</vt:lpstr>
      <vt:lpstr>Pigeonhole Principle</vt:lpstr>
      <vt:lpstr>Pigeonhole Principle</vt:lpstr>
      <vt:lpstr>Pigeonhole Principle</vt:lpstr>
      <vt:lpstr>Pigeonhole Principle</vt:lpstr>
      <vt:lpstr>Pigeonhole Principle</vt:lpstr>
      <vt:lpstr>Pigeonhole Principle</vt:lpstr>
      <vt:lpstr>Pigeonhole Principle</vt:lpstr>
      <vt:lpstr>Pigeonhole Principle</vt:lpstr>
      <vt:lpstr>Pigeonhole Principle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Relation-Introduction</dc:title>
  <dc:creator>Dell</dc:creator>
  <cp:lastModifiedBy>Dell</cp:lastModifiedBy>
  <cp:revision>14</cp:revision>
  <dcterms:created xsi:type="dcterms:W3CDTF">2025-07-31T06:07:07Z</dcterms:created>
  <dcterms:modified xsi:type="dcterms:W3CDTF">2025-08-22T08:32:52Z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LastSaved">
    <vt:filetime>2025-07-31T00:00:00Z</vt:filetime>
  </property>
  <property fmtid="{D5CDD505-2E9C-101B-9397-08002B2CF9AE}" pid="4" name="Producer">
    <vt:lpwstr>iLovePDF</vt:lpwstr>
  </property>
</Properties>
</file>