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3295650" cx="5854700"/>
  <p:notesSz cx="5854700" cy="329565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127AB3-5208-47F3-A440-456EBE3264DE}">
  <a:tblStyle styleId="{11127AB3-5208-47F3-A440-456EBE3264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C1F141-72C2-4E7C-AF2D-7AF0DA174A3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85450" y="1565425"/>
            <a:ext cx="4683750" cy="1483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dd18daac3_1_51: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dd18daac3_1_51: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d18daac3_1_8: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dd18daac3_1_8: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dd18daac3_1_31: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dd18daac3_1_31: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dd18daac3_1_4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dd18daac3_1_4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de700ddde_0_8: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de700ddde_0_8: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1fe83b484_6_85: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1fe83b484_6_85: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093793502_0_231: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093793502_0_231: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093793502_0_186: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093793502_0_186: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e4ddf191b_2_2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e4ddf191b_2_2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1fe83b484_6_37: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1fe83b484_6_37: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1fe83b484_6_54: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1fe83b484_6_54: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093793502_0_200: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093793502_0_200: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c3626fe5f_0_61: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c3626fe5f_0_61: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c3626fe5f_0_0: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c3626fe5f_0_0: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c3626fe5f_0_2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c3626fe5f_0_2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c3f303322_0_19: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c3f303322_0_19: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093793502_0_193: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093793502_0_193: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c3f303322_0_67: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6c3f303322_0_67: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c3f303322_0_10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6c3f303322_0_10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e4fa52a95_0_33: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29e4fa52a95_0_33: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c3f303322_0_3: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c3f303322_0_3: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093793502_0_21: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093793502_0_21: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093793502_0_28: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093793502_0_28: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093793502_0_216: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093793502_0_216: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093793502_0_22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093793502_0_22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093793502_0_35: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093793502_0_35: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093793502_0_48: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7093793502_0_48: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7093793502_0_56:notes"/>
          <p:cNvSpPr/>
          <p:nvPr>
            <p:ph idx="2" type="sldImg"/>
          </p:nvPr>
        </p:nvSpPr>
        <p:spPr>
          <a:xfrm>
            <a:off x="327397" y="247174"/>
            <a:ext cx="5200500" cy="1236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7093793502_0_56:notes"/>
          <p:cNvSpPr txBox="1"/>
          <p:nvPr>
            <p:ph idx="1" type="body"/>
          </p:nvPr>
        </p:nvSpPr>
        <p:spPr>
          <a:xfrm>
            <a:off x="585470" y="1565434"/>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093793502_0_94: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093793502_0_94: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1fe83b484_6_4: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1fe83b484_6_4: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e4ddf191b_2_7: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e4ddf191b_2_7: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d18daac3_1_57: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dd18daac3_1_57: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1fe83b484_5_78: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1fe83b484_5_78: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e4fa52a95_0_4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e4fa52a95_0_4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dd18daac3_1_0: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dd18daac3_1_0: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365909" y="471982"/>
            <a:ext cx="2008504" cy="4108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2" type="sldNum"/>
          </p:nvPr>
        </p:nvSpPr>
        <p:spPr>
          <a:xfrm>
            <a:off x="5169506" y="3064947"/>
            <a:ext cx="392700" cy="107700"/>
          </a:xfrm>
          <a:prstGeom prst="rect">
            <a:avLst/>
          </a:prstGeom>
          <a:noFill/>
          <a:ln>
            <a:noFill/>
          </a:ln>
        </p:spPr>
        <p:txBody>
          <a:bodyPr anchorCtr="0" anchor="t" bIns="0" lIns="0" spcFirstLastPara="1" rIns="0" wrap="square" tIns="0">
            <a:spAutoFit/>
          </a:bodyPr>
          <a:lstStyle>
            <a:lvl1pPr indent="0" lvl="0" algn="ctr">
              <a:spcBef>
                <a:spcPts val="0"/>
              </a:spcBef>
              <a:buNone/>
              <a:defRPr sz="700"/>
            </a:lvl1pPr>
            <a:lvl2pPr indent="0" lvl="1" algn="ctr">
              <a:spcBef>
                <a:spcPts val="0"/>
              </a:spcBef>
              <a:buNone/>
              <a:defRPr sz="700"/>
            </a:lvl2pPr>
            <a:lvl3pPr indent="0" lvl="2" algn="ctr">
              <a:spcBef>
                <a:spcPts val="0"/>
              </a:spcBef>
              <a:buNone/>
              <a:defRPr sz="700"/>
            </a:lvl3pPr>
            <a:lvl4pPr indent="0" lvl="3" algn="ctr">
              <a:spcBef>
                <a:spcPts val="0"/>
              </a:spcBef>
              <a:buNone/>
              <a:defRPr sz="700"/>
            </a:lvl4pPr>
            <a:lvl5pPr indent="0" lvl="4" algn="ctr">
              <a:spcBef>
                <a:spcPts val="0"/>
              </a:spcBef>
              <a:buNone/>
              <a:defRPr sz="700"/>
            </a:lvl5pPr>
            <a:lvl6pPr indent="0" lvl="5" algn="ctr">
              <a:spcBef>
                <a:spcPts val="0"/>
              </a:spcBef>
              <a:buNone/>
              <a:defRPr sz="700"/>
            </a:lvl6pPr>
            <a:lvl7pPr indent="0" lvl="6" algn="ctr">
              <a:spcBef>
                <a:spcPts val="0"/>
              </a:spcBef>
              <a:buNone/>
              <a:defRPr sz="700"/>
            </a:lvl7pPr>
            <a:lvl8pPr indent="0" lvl="7" algn="ctr">
              <a:spcBef>
                <a:spcPts val="0"/>
              </a:spcBef>
              <a:buNone/>
              <a:defRPr sz="700"/>
            </a:lvl8pPr>
            <a:lvl9pPr indent="0" lvl="8" algn="ctr">
              <a:spcBef>
                <a:spcPts val="0"/>
              </a:spcBef>
              <a:buNone/>
              <a:defRPr sz="700"/>
            </a:lvl9pPr>
          </a:lstStyle>
          <a:p>
            <a:pPr indent="0" lvl="0" marL="0" rtl="0" algn="ctr">
              <a:spcBef>
                <a:spcPts val="0"/>
              </a:spcBef>
              <a:spcAft>
                <a:spcPts val="0"/>
              </a:spcAft>
              <a:buNone/>
            </a:pPr>
            <a:r>
              <a:rPr lang="en-IN"/>
              <a:t>1</a:t>
            </a:r>
            <a:endParaRPr>
              <a:solidFill>
                <a:srgbClr val="888888"/>
              </a:solidFill>
            </a:endParaRPr>
          </a:p>
        </p:txBody>
      </p:sp>
      <p:sp>
        <p:nvSpPr>
          <p:cNvPr id="15" name="Google Shape;15;p2"/>
          <p:cNvSpPr txBox="1"/>
          <p:nvPr/>
        </p:nvSpPr>
        <p:spPr>
          <a:xfrm>
            <a:off x="89600" y="3001088"/>
            <a:ext cx="5765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latin typeface="Calibri"/>
                <a:ea typeface="Calibri"/>
                <a:cs typeface="Calibri"/>
                <a:sym typeface="Calibri"/>
              </a:rPr>
              <a:t>Aryan Ali B20279                                                                         Chest X-Ray Analysis                                                                    Vivek Jaiswal </a:t>
            </a:r>
            <a:endParaRPr sz="7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3"/>
          <p:cNvSpPr txBox="1"/>
          <p:nvPr>
            <p:ph type="title"/>
          </p:nvPr>
        </p:nvSpPr>
        <p:spPr>
          <a:xfrm>
            <a:off x="3365909" y="471982"/>
            <a:ext cx="2008504" cy="4108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92735" y="757999"/>
            <a:ext cx="5269230"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439102" y="1021651"/>
            <a:ext cx="4976495" cy="69208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878205" y="1845564"/>
            <a:ext cx="4098290" cy="8239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3365909" y="471982"/>
            <a:ext cx="2008504" cy="4108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292735" y="757999"/>
            <a:ext cx="2546794"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3015170" y="757999"/>
            <a:ext cx="2546794"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7"/>
          <p:cNvSpPr txBox="1"/>
          <p:nvPr>
            <p:ph type="title"/>
          </p:nvPr>
        </p:nvSpPr>
        <p:spPr>
          <a:xfrm>
            <a:off x="199575" y="285146"/>
            <a:ext cx="5455500" cy="3669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7"/>
          <p:cNvSpPr txBox="1"/>
          <p:nvPr>
            <p:ph idx="1" type="body"/>
          </p:nvPr>
        </p:nvSpPr>
        <p:spPr>
          <a:xfrm>
            <a:off x="199575" y="738438"/>
            <a:ext cx="5455500" cy="2189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3" name="Google Shape;43;p7"/>
          <p:cNvSpPr txBox="1"/>
          <p:nvPr>
            <p:ph idx="12" type="sldNum"/>
          </p:nvPr>
        </p:nvSpPr>
        <p:spPr>
          <a:xfrm>
            <a:off x="5424726" y="2987913"/>
            <a:ext cx="3513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365909" y="471982"/>
            <a:ext cx="2008504" cy="4108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0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92735" y="757999"/>
            <a:ext cx="5269230" cy="21751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arxiv.org/abs/1710.10501" TargetMode="External"/><Relationship Id="rId4" Type="http://schemas.openxmlformats.org/officeDocument/2006/relationships/hyperlink" Target="https://arxiv.org/abs/1711.0522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8"/>
          <p:cNvSpPr/>
          <p:nvPr/>
        </p:nvSpPr>
        <p:spPr>
          <a:xfrm>
            <a:off x="1784351" y="7612"/>
            <a:ext cx="4056120" cy="3288029"/>
          </a:xfrm>
          <a:custGeom>
            <a:rect b="b" l="l" r="r" t="t"/>
            <a:pathLst>
              <a:path extrusionOk="0" h="3288029" w="3352165">
                <a:moveTo>
                  <a:pt x="3352159" y="0"/>
                </a:moveTo>
                <a:lnTo>
                  <a:pt x="0" y="0"/>
                </a:lnTo>
                <a:lnTo>
                  <a:pt x="0" y="3287938"/>
                </a:lnTo>
                <a:lnTo>
                  <a:pt x="3352159" y="3287938"/>
                </a:lnTo>
                <a:lnTo>
                  <a:pt x="3352159" y="0"/>
                </a:lnTo>
                <a:close/>
              </a:path>
            </a:pathLst>
          </a:custGeom>
          <a:solidFill>
            <a:srgbClr val="000000"/>
          </a:solidFill>
          <a:ln>
            <a:noFill/>
          </a:ln>
        </p:spPr>
        <p:txBody>
          <a:bodyPr anchorCtr="0" anchor="t" bIns="0" lIns="0" spcFirstLastPara="1" rIns="0" wrap="square" tIns="0">
            <a:noAutofit/>
          </a:bodyPr>
          <a:lstStyle/>
          <a:p>
            <a:pPr indent="457200" lvl="0" marL="1371600" rtl="0" algn="l">
              <a:spcBef>
                <a:spcPts val="0"/>
              </a:spcBef>
              <a:spcAft>
                <a:spcPts val="0"/>
              </a:spcAft>
              <a:buSzPts val="1800"/>
              <a:buFont typeface="Arial"/>
              <a:buNone/>
            </a:pPr>
            <a:r>
              <a:rPr lang="en-IN" sz="1800">
                <a:solidFill>
                  <a:schemeClr val="dk1"/>
                </a:solidFill>
              </a:rPr>
              <a:t>Mentor Dinesh Singh</a:t>
            </a:r>
            <a:endParaRPr>
              <a:solidFill>
                <a:schemeClr val="dk1"/>
              </a:solidFill>
            </a:endParaRPr>
          </a:p>
        </p:txBody>
      </p:sp>
      <p:sp>
        <p:nvSpPr>
          <p:cNvPr id="49" name="Google Shape;49;p8"/>
          <p:cNvSpPr txBox="1"/>
          <p:nvPr>
            <p:ph type="title"/>
          </p:nvPr>
        </p:nvSpPr>
        <p:spPr>
          <a:xfrm>
            <a:off x="2241550" y="471975"/>
            <a:ext cx="3132900" cy="382800"/>
          </a:xfrm>
          <a:prstGeom prst="rect">
            <a:avLst/>
          </a:prstGeom>
          <a:noFill/>
          <a:ln>
            <a:noFill/>
          </a:ln>
        </p:spPr>
        <p:txBody>
          <a:bodyPr anchorCtr="0" anchor="t" bIns="0" lIns="0" spcFirstLastPara="1" rIns="0" wrap="square" tIns="13325">
            <a:spAutoFit/>
          </a:bodyPr>
          <a:lstStyle/>
          <a:p>
            <a:pPr indent="0" lvl="0" marL="0" marR="5080" rtl="0" algn="l">
              <a:lnSpc>
                <a:spcPct val="100600"/>
              </a:lnSpc>
              <a:spcBef>
                <a:spcPts val="0"/>
              </a:spcBef>
              <a:spcAft>
                <a:spcPts val="0"/>
              </a:spcAft>
              <a:buNone/>
            </a:pPr>
            <a:r>
              <a:rPr b="1" i="0" lang="en-IN" sz="2400">
                <a:latin typeface="Arial"/>
                <a:ea typeface="Arial"/>
                <a:cs typeface="Arial"/>
                <a:sym typeface="Arial"/>
              </a:rPr>
              <a:t>Chest X-ray Analysis</a:t>
            </a:r>
            <a:endParaRPr sz="2400">
              <a:latin typeface="Arial"/>
              <a:ea typeface="Arial"/>
              <a:cs typeface="Arial"/>
              <a:sym typeface="Arial"/>
            </a:endParaRPr>
          </a:p>
        </p:txBody>
      </p:sp>
      <p:pic>
        <p:nvPicPr>
          <p:cNvPr id="50" name="Google Shape;50;p8"/>
          <p:cNvPicPr preferRelativeResize="0"/>
          <p:nvPr/>
        </p:nvPicPr>
        <p:blipFill rotWithShape="1">
          <a:blip r:embed="rId3">
            <a:alphaModFix/>
          </a:blip>
          <a:srcRect b="0" l="0" r="0" t="0"/>
          <a:stretch/>
        </p:blipFill>
        <p:spPr>
          <a:xfrm>
            <a:off x="31751" y="1"/>
            <a:ext cx="1752600" cy="3288036"/>
          </a:xfrm>
          <a:prstGeom prst="rect">
            <a:avLst/>
          </a:prstGeom>
          <a:noFill/>
          <a:ln>
            <a:noFill/>
          </a:ln>
        </p:spPr>
      </p:pic>
      <p:sp>
        <p:nvSpPr>
          <p:cNvPr id="51" name="Google Shape;51;p8"/>
          <p:cNvSpPr txBox="1"/>
          <p:nvPr/>
        </p:nvSpPr>
        <p:spPr>
          <a:xfrm>
            <a:off x="4049054" y="2190829"/>
            <a:ext cx="1752600" cy="43088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100">
                <a:solidFill>
                  <a:schemeClr val="lt1"/>
                </a:solidFill>
                <a:latin typeface="Arial"/>
                <a:ea typeface="Arial"/>
                <a:cs typeface="Arial"/>
                <a:sym typeface="Arial"/>
              </a:rPr>
              <a:t>Vivek Jaiswal B20172</a:t>
            </a:r>
            <a:endParaRPr/>
          </a:p>
          <a:p>
            <a:pPr indent="0" lvl="0" marL="0" rtl="0" algn="l">
              <a:spcBef>
                <a:spcPts val="0"/>
              </a:spcBef>
              <a:spcAft>
                <a:spcPts val="0"/>
              </a:spcAft>
              <a:buNone/>
            </a:pPr>
            <a:r>
              <a:rPr lang="en-IN" sz="1100">
                <a:solidFill>
                  <a:schemeClr val="lt1"/>
                </a:solidFill>
                <a:latin typeface="Arial"/>
                <a:ea typeface="Arial"/>
                <a:cs typeface="Arial"/>
                <a:sym typeface="Arial"/>
              </a:rPr>
              <a:t>Aryan Ali B20279</a:t>
            </a:r>
            <a:endParaRPr/>
          </a:p>
        </p:txBody>
      </p:sp>
      <p:sp>
        <p:nvSpPr>
          <p:cNvPr id="52" name="Google Shape;52;p8"/>
          <p:cNvSpPr txBox="1"/>
          <p:nvPr/>
        </p:nvSpPr>
        <p:spPr>
          <a:xfrm>
            <a:off x="2241550" y="1495425"/>
            <a:ext cx="2743200"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400">
                <a:solidFill>
                  <a:schemeClr val="lt1"/>
                </a:solidFill>
              </a:rPr>
              <a:t>     </a:t>
            </a:r>
            <a:r>
              <a:rPr lang="en-IN" sz="1400">
                <a:solidFill>
                  <a:schemeClr val="lt1"/>
                </a:solidFill>
                <a:latin typeface="Arial"/>
                <a:ea typeface="Arial"/>
                <a:cs typeface="Arial"/>
                <a:sym typeface="Arial"/>
              </a:rPr>
              <a:t>Mentor – Dr. Dinesh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100900" y="63050"/>
            <a:ext cx="5652900" cy="286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a:t>
            </a:r>
            <a:endParaRPr sz="1800">
              <a:latin typeface="Calibri"/>
              <a:ea typeface="Calibri"/>
              <a:cs typeface="Calibri"/>
              <a:sym typeface="Calibri"/>
            </a:endParaRPr>
          </a:p>
          <a:p>
            <a:pPr indent="-298450" lvl="0" marL="457200" rtl="0" algn="l">
              <a:lnSpc>
                <a:spcPct val="115000"/>
              </a:lnSpc>
              <a:spcBef>
                <a:spcPts val="1200"/>
              </a:spcBef>
              <a:spcAft>
                <a:spcPts val="0"/>
              </a:spcAft>
              <a:buClr>
                <a:srgbClr val="0F0F0F"/>
              </a:buClr>
              <a:buSzPts val="1100"/>
              <a:buFont typeface="Roboto"/>
              <a:buChar char="●"/>
            </a:pPr>
            <a:r>
              <a:rPr lang="en-IN" sz="1100">
                <a:solidFill>
                  <a:srgbClr val="0F0F0F"/>
                </a:solidFill>
                <a:latin typeface="Roboto"/>
                <a:ea typeface="Roboto"/>
                <a:cs typeface="Roboto"/>
                <a:sym typeface="Roboto"/>
              </a:rPr>
              <a:t>The model uses bilinear upsampling to increase the spatial resolution of the feature maps.</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rgbClr val="0F0F0F"/>
              </a:buClr>
              <a:buSzPts val="1100"/>
              <a:buFont typeface="Roboto"/>
              <a:buChar char="●"/>
            </a:pPr>
            <a:r>
              <a:rPr lang="en-IN" sz="1100">
                <a:solidFill>
                  <a:srgbClr val="0F0F0F"/>
                </a:solidFill>
                <a:latin typeface="Roboto"/>
                <a:ea typeface="Roboto"/>
                <a:cs typeface="Roboto"/>
                <a:sym typeface="Roboto"/>
              </a:rPr>
              <a:t>The upsampled feature maps from higher layers are fused with the feature maps from lower layers to refine segmentation results.</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The final output is obtained after a series of upsampling and boundary refinement operations, resulting in a segmentation map.</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The segmentation map is used to identify regions of interest in the input chest X-ray image.</a:t>
            </a:r>
            <a:endParaRPr sz="1100">
              <a:solidFill>
                <a:srgbClr val="0F0F0F"/>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100">
              <a:solidFill>
                <a:srgbClr val="0F0F0F"/>
              </a:solidFill>
              <a:latin typeface="Roboto"/>
              <a:ea typeface="Roboto"/>
              <a:cs typeface="Roboto"/>
              <a:sym typeface="Roboto"/>
            </a:endParaRPr>
          </a:p>
          <a:p>
            <a:pPr indent="0" lvl="0" marL="0" rtl="0" algn="l">
              <a:spcBef>
                <a:spcPts val="1200"/>
              </a:spcBef>
              <a:spcAft>
                <a:spcPts val="0"/>
              </a:spcAft>
              <a:buNone/>
            </a:pPr>
            <a:r>
              <a:t/>
            </a:r>
            <a:endParaRPr sz="1200">
              <a:solidFill>
                <a:srgbClr val="0F0F0F"/>
              </a:solidFill>
              <a:latin typeface="Roboto"/>
              <a:ea typeface="Roboto"/>
              <a:cs typeface="Roboto"/>
              <a:sym typeface="Roboto"/>
            </a:endParaRPr>
          </a:p>
        </p:txBody>
      </p:sp>
      <p:sp>
        <p:nvSpPr>
          <p:cNvPr id="119" name="Google Shape;119;p17"/>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120" name="Google Shape;120;p17"/>
          <p:cNvSpPr txBox="1"/>
          <p:nvPr/>
        </p:nvSpPr>
        <p:spPr>
          <a:xfrm>
            <a:off x="100900" y="2722175"/>
            <a:ext cx="5652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640500" y="108000"/>
            <a:ext cx="458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a:t>
            </a:r>
            <a:r>
              <a:rPr lang="en-IN" sz="2400">
                <a:latin typeface="Calibri"/>
                <a:ea typeface="Calibri"/>
                <a:cs typeface="Calibri"/>
                <a:sym typeface="Calibri"/>
              </a:rPr>
              <a:t>  Mathematical Expressions</a:t>
            </a:r>
            <a:endParaRPr sz="2400">
              <a:latin typeface="Calibri"/>
              <a:ea typeface="Calibri"/>
              <a:cs typeface="Calibri"/>
              <a:sym typeface="Calibri"/>
            </a:endParaRPr>
          </a:p>
        </p:txBody>
      </p:sp>
      <p:sp>
        <p:nvSpPr>
          <p:cNvPr id="126" name="Google Shape;126;p18"/>
          <p:cNvSpPr txBox="1"/>
          <p:nvPr/>
        </p:nvSpPr>
        <p:spPr>
          <a:xfrm>
            <a:off x="104250" y="778300"/>
            <a:ext cx="5652900" cy="2173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Model 1 Module (GCN class):</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GCN Output=</a:t>
            </a:r>
            <a:r>
              <a:rPr lang="en-IN" sz="1100">
                <a:solidFill>
                  <a:schemeClr val="dk1"/>
                </a:solidFill>
              </a:rPr>
              <a:t>ResNet 152</a:t>
            </a:r>
            <a:r>
              <a:rPr lang="en-IN" sz="1100">
                <a:solidFill>
                  <a:schemeClr val="dk1"/>
                </a:solidFill>
              </a:rPr>
              <a:t> Backbone +∑GCM+∑BRM</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Main Model (Model class):</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Segmentation Output=GCN Output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Feature Extraction Output=Convolutional Operations(Segmentation Output)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Classifier Output=Fully Connected Layers(Feature Extraction Output)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Final Output=Sigmoid Activation(Classifier Output)</a:t>
            </a:r>
            <a:endParaRPr sz="11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27" name="Google Shape;127;p18"/>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nvSpPr>
        <p:spPr>
          <a:xfrm>
            <a:off x="637150" y="90125"/>
            <a:ext cx="458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a:t>
            </a:r>
            <a:r>
              <a:rPr lang="en-IN" sz="2400">
                <a:latin typeface="Calibri"/>
                <a:ea typeface="Calibri"/>
                <a:cs typeface="Calibri"/>
                <a:sym typeface="Calibri"/>
              </a:rPr>
              <a:t>            </a:t>
            </a:r>
            <a:r>
              <a:rPr lang="en-IN" sz="2400">
                <a:solidFill>
                  <a:schemeClr val="dk1"/>
                </a:solidFill>
                <a:latin typeface="Calibri"/>
                <a:ea typeface="Calibri"/>
                <a:cs typeface="Calibri"/>
                <a:sym typeface="Calibri"/>
              </a:rPr>
              <a:t>Significance</a:t>
            </a:r>
            <a:endParaRPr sz="2400">
              <a:latin typeface="Calibri"/>
              <a:ea typeface="Calibri"/>
              <a:cs typeface="Calibri"/>
              <a:sym typeface="Calibri"/>
            </a:endParaRPr>
          </a:p>
        </p:txBody>
      </p:sp>
      <p:sp>
        <p:nvSpPr>
          <p:cNvPr id="133" name="Google Shape;133;p19"/>
          <p:cNvSpPr txBox="1"/>
          <p:nvPr/>
        </p:nvSpPr>
        <p:spPr>
          <a:xfrm>
            <a:off x="100900" y="644225"/>
            <a:ext cx="5652900" cy="2700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IN" sz="1100">
                <a:solidFill>
                  <a:schemeClr val="dk1"/>
                </a:solidFill>
              </a:rPr>
              <a:t>                           </a:t>
            </a:r>
            <a:r>
              <a:rPr b="1" lang="en-IN">
                <a:solidFill>
                  <a:schemeClr val="dk1"/>
                </a:solidFill>
              </a:rPr>
              <a:t>Global Context Module (GCM)</a:t>
            </a:r>
            <a:endParaRPr b="1">
              <a:solidFill>
                <a:schemeClr val="dk1"/>
              </a:solidFill>
            </a:endParaRPr>
          </a:p>
          <a:p>
            <a:pPr indent="-298450" lvl="0" marL="457200" rtl="0" algn="l">
              <a:lnSpc>
                <a:spcPct val="115000"/>
              </a:lnSpc>
              <a:spcBef>
                <a:spcPts val="150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The module is named "Global Context" because it aims to capture global contextual information across the input feature map by applying convolutions in both vertical and horizontal directions.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The use of two separate convolutions in each direction allows the module to learn complex relationships between spatially distant pixels.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The module is intended to enhance the ability of the neural network to understand global patterns and structures in the input feature maps, which can be beneficial for tasks like image segmentation where global context is crucial.</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1200"/>
              </a:spcBef>
              <a:spcAft>
                <a:spcPts val="1200"/>
              </a:spcAft>
              <a:buNone/>
            </a:pPr>
            <a:r>
              <a:t/>
            </a:r>
            <a:endParaRPr b="1" sz="1100">
              <a:solidFill>
                <a:schemeClr val="dk1"/>
              </a:solidFill>
            </a:endParaRPr>
          </a:p>
        </p:txBody>
      </p:sp>
      <p:sp>
        <p:nvSpPr>
          <p:cNvPr id="134" name="Google Shape;134;p19"/>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640500" y="0"/>
            <a:ext cx="458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a:t>
            </a:r>
            <a:r>
              <a:rPr lang="en-IN" sz="2400">
                <a:latin typeface="Calibri"/>
                <a:ea typeface="Calibri"/>
                <a:cs typeface="Calibri"/>
                <a:sym typeface="Calibri"/>
              </a:rPr>
              <a:t>             </a:t>
            </a:r>
            <a:r>
              <a:rPr lang="en-IN" sz="2400">
                <a:solidFill>
                  <a:schemeClr val="dk1"/>
                </a:solidFill>
                <a:latin typeface="Calibri"/>
                <a:ea typeface="Calibri"/>
                <a:cs typeface="Calibri"/>
                <a:sym typeface="Calibri"/>
              </a:rPr>
              <a:t>Significance</a:t>
            </a:r>
            <a:endParaRPr sz="2400">
              <a:latin typeface="Calibri"/>
              <a:ea typeface="Calibri"/>
              <a:cs typeface="Calibri"/>
              <a:sym typeface="Calibri"/>
            </a:endParaRPr>
          </a:p>
        </p:txBody>
      </p:sp>
      <p:sp>
        <p:nvSpPr>
          <p:cNvPr id="140" name="Google Shape;140;p20"/>
          <p:cNvSpPr txBox="1"/>
          <p:nvPr/>
        </p:nvSpPr>
        <p:spPr>
          <a:xfrm>
            <a:off x="100900" y="554100"/>
            <a:ext cx="5652900" cy="281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100">
                <a:solidFill>
                  <a:schemeClr val="dk1"/>
                </a:solidFill>
              </a:rPr>
              <a:t>                                   </a:t>
            </a:r>
            <a:r>
              <a:rPr b="1" lang="en-IN">
                <a:solidFill>
                  <a:schemeClr val="dk1"/>
                </a:solidFill>
              </a:rPr>
              <a:t>Boundary Refinement Module (BRM)</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IN" sz="1100">
                <a:solidFill>
                  <a:schemeClr val="dk1"/>
                </a:solidFill>
                <a:latin typeface="Roboto"/>
                <a:ea typeface="Roboto"/>
                <a:cs typeface="Roboto"/>
                <a:sym typeface="Roboto"/>
              </a:rPr>
              <a:t>The module is named "Boundary Refine" because its purpose is to refine boundaries within the input feature maps.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latin typeface="Roboto"/>
                <a:ea typeface="Roboto"/>
                <a:cs typeface="Roboto"/>
                <a:sym typeface="Roboto"/>
              </a:rPr>
              <a:t>The use of two consecutive convolutions with ReLU activation helps capture and enhance the nuanced information at the boundaries of objects or regions in the feature maps.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chemeClr val="dk1"/>
                </a:solidFill>
                <a:latin typeface="Roboto"/>
                <a:ea typeface="Roboto"/>
                <a:cs typeface="Roboto"/>
                <a:sym typeface="Roboto"/>
              </a:rPr>
              <a:t>The skip connection through addition of the residual to the original input facilitates the flow of information through the network and helps mitigate the vanishing gradient problem</a:t>
            </a:r>
            <a:endParaRPr sz="11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1"/>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b="1" sz="1100">
              <a:solidFill>
                <a:schemeClr val="dk1"/>
              </a:solidFill>
            </a:endParaRPr>
          </a:p>
        </p:txBody>
      </p:sp>
      <p:sp>
        <p:nvSpPr>
          <p:cNvPr id="141" name="Google Shape;141;p20"/>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2092825" y="52675"/>
            <a:ext cx="197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latin typeface="Calibri"/>
                <a:ea typeface="Calibri"/>
                <a:cs typeface="Calibri"/>
                <a:sym typeface="Calibri"/>
              </a:rPr>
              <a:t>Architecture</a:t>
            </a:r>
            <a:endParaRPr sz="2400">
              <a:solidFill>
                <a:srgbClr val="0F0F0F"/>
              </a:solidFill>
              <a:latin typeface="Roboto"/>
              <a:ea typeface="Roboto"/>
              <a:cs typeface="Roboto"/>
              <a:sym typeface="Roboto"/>
            </a:endParaRPr>
          </a:p>
        </p:txBody>
      </p:sp>
      <p:pic>
        <p:nvPicPr>
          <p:cNvPr id="147" name="Google Shape;147;p21"/>
          <p:cNvPicPr preferRelativeResize="0"/>
          <p:nvPr/>
        </p:nvPicPr>
        <p:blipFill>
          <a:blip r:embed="rId3">
            <a:alphaModFix/>
          </a:blip>
          <a:stretch>
            <a:fillRect/>
          </a:stretch>
        </p:blipFill>
        <p:spPr>
          <a:xfrm>
            <a:off x="240550" y="560625"/>
            <a:ext cx="2748225" cy="2384075"/>
          </a:xfrm>
          <a:prstGeom prst="rect">
            <a:avLst/>
          </a:prstGeom>
          <a:noFill/>
          <a:ln>
            <a:noFill/>
          </a:ln>
        </p:spPr>
      </p:pic>
      <p:pic>
        <p:nvPicPr>
          <p:cNvPr id="148" name="Google Shape;148;p21"/>
          <p:cNvPicPr preferRelativeResize="0"/>
          <p:nvPr/>
        </p:nvPicPr>
        <p:blipFill>
          <a:blip r:embed="rId4">
            <a:alphaModFix/>
          </a:blip>
          <a:stretch>
            <a:fillRect/>
          </a:stretch>
        </p:blipFill>
        <p:spPr>
          <a:xfrm>
            <a:off x="3165150" y="652525"/>
            <a:ext cx="2648500" cy="2200275"/>
          </a:xfrm>
          <a:prstGeom prst="rect">
            <a:avLst/>
          </a:prstGeom>
          <a:noFill/>
          <a:ln>
            <a:noFill/>
          </a:ln>
        </p:spPr>
      </p:pic>
      <p:sp>
        <p:nvSpPr>
          <p:cNvPr id="149" name="Google Shape;149;p21"/>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2092825" y="52675"/>
            <a:ext cx="197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latin typeface="Calibri"/>
                <a:ea typeface="Calibri"/>
                <a:cs typeface="Calibri"/>
                <a:sym typeface="Calibri"/>
              </a:rPr>
              <a:t>Architecture</a:t>
            </a:r>
            <a:endParaRPr sz="2400">
              <a:solidFill>
                <a:srgbClr val="0F0F0F"/>
              </a:solidFill>
              <a:latin typeface="Roboto"/>
              <a:ea typeface="Roboto"/>
              <a:cs typeface="Roboto"/>
              <a:sym typeface="Roboto"/>
            </a:endParaRPr>
          </a:p>
        </p:txBody>
      </p:sp>
      <p:pic>
        <p:nvPicPr>
          <p:cNvPr id="155" name="Google Shape;155;p22"/>
          <p:cNvPicPr preferRelativeResize="0"/>
          <p:nvPr/>
        </p:nvPicPr>
        <p:blipFill>
          <a:blip r:embed="rId3">
            <a:alphaModFix/>
          </a:blip>
          <a:stretch>
            <a:fillRect/>
          </a:stretch>
        </p:blipFill>
        <p:spPr>
          <a:xfrm>
            <a:off x="625975" y="606775"/>
            <a:ext cx="4602750" cy="2384075"/>
          </a:xfrm>
          <a:prstGeom prst="rect">
            <a:avLst/>
          </a:prstGeom>
          <a:noFill/>
          <a:ln>
            <a:noFill/>
          </a:ln>
        </p:spPr>
      </p:pic>
      <p:sp>
        <p:nvSpPr>
          <p:cNvPr id="156" name="Google Shape;156;p22"/>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294200" y="52675"/>
            <a:ext cx="531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0F0F0F"/>
                </a:solidFill>
                <a:latin typeface="Roboto"/>
                <a:ea typeface="Roboto"/>
                <a:cs typeface="Roboto"/>
                <a:sym typeface="Roboto"/>
              </a:rPr>
              <a:t>       Weighted Binary Cross-Entropy</a:t>
            </a:r>
            <a:endParaRPr sz="2400">
              <a:solidFill>
                <a:srgbClr val="0F0F0F"/>
              </a:solidFill>
              <a:latin typeface="Roboto"/>
              <a:ea typeface="Roboto"/>
              <a:cs typeface="Roboto"/>
              <a:sym typeface="Roboto"/>
            </a:endParaRPr>
          </a:p>
        </p:txBody>
      </p:sp>
      <p:sp>
        <p:nvSpPr>
          <p:cNvPr id="162" name="Google Shape;162;p23"/>
          <p:cNvSpPr txBox="1"/>
          <p:nvPr/>
        </p:nvSpPr>
        <p:spPr>
          <a:xfrm>
            <a:off x="171300" y="744775"/>
            <a:ext cx="5563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100">
                <a:solidFill>
                  <a:schemeClr val="dk1"/>
                </a:solidFill>
                <a:latin typeface="Roboto"/>
                <a:ea typeface="Roboto"/>
                <a:cs typeface="Roboto"/>
                <a:sym typeface="Roboto"/>
              </a:rPr>
              <a:t>Mathematical Expression:</a:t>
            </a:r>
            <a:endParaRPr b="1" sz="1100">
              <a:solidFill>
                <a:schemeClr val="dk1"/>
              </a:solidFill>
              <a:latin typeface="Roboto"/>
              <a:ea typeface="Roboto"/>
              <a:cs typeface="Roboto"/>
              <a:sym typeface="Roboto"/>
            </a:endParaRPr>
          </a:p>
          <a:p>
            <a:pPr indent="0" lvl="0" marL="0" rtl="0" algn="l">
              <a:spcBef>
                <a:spcPts val="0"/>
              </a:spcBef>
              <a:spcAft>
                <a:spcPts val="0"/>
              </a:spcAft>
              <a:buNone/>
            </a:pPr>
            <a:r>
              <a:t/>
            </a:r>
            <a:endParaRPr b="1" sz="1100">
              <a:solidFill>
                <a:schemeClr val="dk1"/>
              </a:solidFill>
              <a:latin typeface="Roboto"/>
              <a:ea typeface="Roboto"/>
              <a:cs typeface="Roboto"/>
              <a:sym typeface="Roboto"/>
            </a:endParaRPr>
          </a:p>
        </p:txBody>
      </p:sp>
      <p:pic>
        <p:nvPicPr>
          <p:cNvPr id="163" name="Google Shape;163;p23"/>
          <p:cNvPicPr preferRelativeResize="0"/>
          <p:nvPr/>
        </p:nvPicPr>
        <p:blipFill>
          <a:blip r:embed="rId3">
            <a:alphaModFix/>
          </a:blip>
          <a:stretch>
            <a:fillRect/>
          </a:stretch>
        </p:blipFill>
        <p:spPr>
          <a:xfrm>
            <a:off x="152400" y="1176724"/>
            <a:ext cx="5549900" cy="750782"/>
          </a:xfrm>
          <a:prstGeom prst="rect">
            <a:avLst/>
          </a:prstGeom>
          <a:noFill/>
          <a:ln>
            <a:noFill/>
          </a:ln>
        </p:spPr>
      </p:pic>
      <p:sp>
        <p:nvSpPr>
          <p:cNvPr id="164" name="Google Shape;164;p23"/>
          <p:cNvSpPr txBox="1"/>
          <p:nvPr/>
        </p:nvSpPr>
        <p:spPr>
          <a:xfrm>
            <a:off x="-2811550" y="-323975"/>
            <a:ext cx="586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5" name="Google Shape;165;p23"/>
          <p:cNvSpPr txBox="1"/>
          <p:nvPr/>
        </p:nvSpPr>
        <p:spPr>
          <a:xfrm>
            <a:off x="20600" y="1875025"/>
            <a:ext cx="5865000" cy="10542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500"/>
              </a:spcBef>
              <a:spcAft>
                <a:spcPts val="0"/>
              </a:spcAft>
              <a:buClr>
                <a:schemeClr val="dk1"/>
              </a:buClr>
              <a:buSzPts val="1100"/>
              <a:buFont typeface="Arial"/>
              <a:buNone/>
            </a:pPr>
            <a:r>
              <a:rPr lang="en-IN" sz="1100">
                <a:solidFill>
                  <a:schemeClr val="dk1"/>
                </a:solidFill>
                <a:latin typeface="Roboto"/>
                <a:ea typeface="Roboto"/>
                <a:cs typeface="Roboto"/>
                <a:sym typeface="Roboto"/>
              </a:rPr>
              <a:t>Weights are calculated based on the number of positive and negative instances in the dataset, with the intention of addressing class imbalance during training.</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66" name="Google Shape;166;p23"/>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618150" y="0"/>
            <a:ext cx="452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GCN Loss and AUC Plot</a:t>
            </a:r>
            <a:endParaRPr sz="2400">
              <a:latin typeface="Calibri"/>
              <a:ea typeface="Calibri"/>
              <a:cs typeface="Calibri"/>
              <a:sym typeface="Calibri"/>
            </a:endParaRPr>
          </a:p>
        </p:txBody>
      </p:sp>
      <p:sp>
        <p:nvSpPr>
          <p:cNvPr id="172" name="Google Shape;172;p24"/>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pic>
        <p:nvPicPr>
          <p:cNvPr id="173" name="Google Shape;173;p24"/>
          <p:cNvPicPr preferRelativeResize="0"/>
          <p:nvPr/>
        </p:nvPicPr>
        <p:blipFill>
          <a:blip r:embed="rId3">
            <a:alphaModFix/>
          </a:blip>
          <a:stretch>
            <a:fillRect/>
          </a:stretch>
        </p:blipFill>
        <p:spPr>
          <a:xfrm>
            <a:off x="2823125" y="499625"/>
            <a:ext cx="2990525" cy="2401025"/>
          </a:xfrm>
          <a:prstGeom prst="rect">
            <a:avLst/>
          </a:prstGeom>
          <a:noFill/>
          <a:ln>
            <a:noFill/>
          </a:ln>
        </p:spPr>
      </p:pic>
      <p:pic>
        <p:nvPicPr>
          <p:cNvPr id="174" name="Google Shape;174;p24"/>
          <p:cNvPicPr preferRelativeResize="0"/>
          <p:nvPr/>
        </p:nvPicPr>
        <p:blipFill>
          <a:blip r:embed="rId4">
            <a:alphaModFix/>
          </a:blip>
          <a:stretch>
            <a:fillRect/>
          </a:stretch>
        </p:blipFill>
        <p:spPr>
          <a:xfrm>
            <a:off x="88475" y="499625"/>
            <a:ext cx="2734651" cy="245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nvSpPr>
        <p:spPr>
          <a:xfrm>
            <a:off x="405900" y="63300"/>
            <a:ext cx="5028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400">
                <a:latin typeface="Calibri"/>
                <a:ea typeface="Calibri"/>
                <a:cs typeface="Calibri"/>
                <a:sym typeface="Calibri"/>
              </a:rPr>
              <a:t>Proposed Method</a:t>
            </a:r>
            <a:r>
              <a:rPr lang="en-IN" sz="2400">
                <a:latin typeface="Calibri"/>
                <a:ea typeface="Calibri"/>
                <a:cs typeface="Calibri"/>
                <a:sym typeface="Calibri"/>
              </a:rPr>
              <a:t>-2</a:t>
            </a:r>
            <a:endParaRPr sz="2400">
              <a:latin typeface="Calibri"/>
              <a:ea typeface="Calibri"/>
              <a:cs typeface="Calibri"/>
              <a:sym typeface="Calibri"/>
            </a:endParaRPr>
          </a:p>
        </p:txBody>
      </p:sp>
      <p:sp>
        <p:nvSpPr>
          <p:cNvPr id="180" name="Google Shape;180;p25"/>
          <p:cNvSpPr txBox="1"/>
          <p:nvPr/>
        </p:nvSpPr>
        <p:spPr>
          <a:xfrm>
            <a:off x="100900" y="543700"/>
            <a:ext cx="5652900" cy="232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chemeClr val="dk1"/>
                </a:solidFill>
                <a:latin typeface="Calibri"/>
                <a:ea typeface="Calibri"/>
                <a:cs typeface="Calibri"/>
                <a:sym typeface="Calibri"/>
              </a:rPr>
              <a:t>DenseNet-121</a:t>
            </a:r>
            <a:endParaRPr b="1">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Fine-tuned DenseNet121, a renowned architecture particularly used in healthcare datasets, for feature reuse and efficient parameter utilization.</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Dense connectivity facilitates strong gradient flow, enabling effective backpropagation and addressing the vanishing gradient problem.</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Random cropping and flipping diversified training data, improving model generalization across various orientations and scenarios.</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Adapted label weights based on class frequencies to counter class imbalance, ensuring model fairness and robust predictions.</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DenseNet has achieved state-of-the-art performance on various benchmarks, showcasing its efficacy in image classification tasks with lower error rates.</a:t>
            </a:r>
            <a:endParaRPr sz="1200">
              <a:solidFill>
                <a:srgbClr val="0F0F0F"/>
              </a:solidFill>
              <a:latin typeface="Roboto"/>
              <a:ea typeface="Roboto"/>
              <a:cs typeface="Roboto"/>
              <a:sym typeface="Roboto"/>
            </a:endParaRPr>
          </a:p>
        </p:txBody>
      </p:sp>
      <p:sp>
        <p:nvSpPr>
          <p:cNvPr id="181" name="Google Shape;181;p25"/>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182" name="Google Shape;182;p25"/>
          <p:cNvSpPr txBox="1"/>
          <p:nvPr/>
        </p:nvSpPr>
        <p:spPr>
          <a:xfrm>
            <a:off x="89000" y="2811550"/>
            <a:ext cx="585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latin typeface="Calibri"/>
                <a:ea typeface="Calibri"/>
                <a:cs typeface="Calibri"/>
                <a:sym typeface="Calibri"/>
              </a:rPr>
              <a:t>Ref : Huang, Gao, et al. "Densely connected convolutional networks." Proceedings of the IEEE conference on computer vision and pattern recognition. 2017.</a:t>
            </a:r>
            <a:endParaRPr sz="7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nvSpPr>
        <p:spPr>
          <a:xfrm>
            <a:off x="0" y="0"/>
            <a:ext cx="5351400" cy="255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Significance of DenseNet-121</a:t>
            </a: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Dense connectivity reduces the number of parameters, promoting computational efficiency, making DenseNet a scalable and resource-efficient deep learning architecture.</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rgbClr val="0F0F0F"/>
              </a:buClr>
              <a:buSzPts val="1100"/>
              <a:buFont typeface="Roboto"/>
              <a:buChar char="●"/>
            </a:pPr>
            <a:r>
              <a:rPr lang="en-IN" sz="1100">
                <a:solidFill>
                  <a:srgbClr val="0F0F0F"/>
                </a:solidFill>
                <a:latin typeface="Roboto"/>
                <a:ea typeface="Roboto"/>
                <a:cs typeface="Roboto"/>
                <a:sym typeface="Roboto"/>
              </a:rPr>
              <a:t>DenseNet's adaptability to binary classification tasks and versatility in handling various medical imaging scenarios make it a robust and applicable model in diverse domains.</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rgbClr val="0F0F0F"/>
              </a:buClr>
              <a:buSzPts val="1100"/>
              <a:buFont typeface="Roboto"/>
              <a:buChar char="●"/>
            </a:pPr>
            <a:r>
              <a:rPr lang="en-IN" sz="1100">
                <a:solidFill>
                  <a:srgbClr val="0F0F0F"/>
                </a:solidFill>
                <a:latin typeface="Roboto"/>
                <a:ea typeface="Roboto"/>
                <a:cs typeface="Roboto"/>
                <a:sym typeface="Roboto"/>
              </a:rPr>
              <a:t>Unlike traditional networks, DenseNet maintains low-complexity features throughout the network, utilizes features of all levels ensuring a holistic representation for improved model interpretability and diagnosis reliability.</a:t>
            </a:r>
            <a:endParaRPr sz="1100">
              <a:solidFill>
                <a:srgbClr val="0F0F0F"/>
              </a:solidFill>
              <a:latin typeface="Roboto"/>
              <a:ea typeface="Roboto"/>
              <a:cs typeface="Roboto"/>
              <a:sym typeface="Roboto"/>
            </a:endParaRPr>
          </a:p>
        </p:txBody>
      </p:sp>
      <p:sp>
        <p:nvSpPr>
          <p:cNvPr id="188" name="Google Shape;188;p26"/>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9"/>
          <p:cNvSpPr txBox="1"/>
          <p:nvPr/>
        </p:nvSpPr>
        <p:spPr>
          <a:xfrm>
            <a:off x="137775" y="175025"/>
            <a:ext cx="54243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IN" sz="2400">
                <a:latin typeface="Arial"/>
                <a:ea typeface="Arial"/>
                <a:cs typeface="Arial"/>
                <a:sym typeface="Arial"/>
              </a:rPr>
              <a:t>Problem Statement </a:t>
            </a:r>
            <a:endParaRPr/>
          </a:p>
        </p:txBody>
      </p:sp>
      <p:sp>
        <p:nvSpPr>
          <p:cNvPr id="58" name="Google Shape;58;p9"/>
          <p:cNvSpPr txBox="1"/>
          <p:nvPr/>
        </p:nvSpPr>
        <p:spPr>
          <a:xfrm>
            <a:off x="137775" y="770475"/>
            <a:ext cx="5424300" cy="1939500"/>
          </a:xfrm>
          <a:prstGeom prst="rect">
            <a:avLst/>
          </a:prstGeom>
          <a:noFill/>
          <a:ln>
            <a:noFill/>
          </a:ln>
        </p:spPr>
        <p:txBody>
          <a:bodyPr anchorCtr="0" anchor="t" bIns="45700" lIns="91425" spcFirstLastPara="1" rIns="91425" wrap="square" tIns="45700">
            <a:spAutoFit/>
          </a:bodyPr>
          <a:lstStyle/>
          <a:p>
            <a:pPr indent="-304800" lvl="0" marL="457200" rtl="0" algn="l">
              <a:spcBef>
                <a:spcPts val="0"/>
              </a:spcBef>
              <a:spcAft>
                <a:spcPts val="0"/>
              </a:spcAft>
              <a:buSzPts val="1200"/>
              <a:buChar char="●"/>
            </a:pPr>
            <a:r>
              <a:rPr lang="en-IN" sz="1200">
                <a:solidFill>
                  <a:srgbClr val="0F0F0F"/>
                </a:solidFill>
                <a:latin typeface="Roboto"/>
                <a:ea typeface="Roboto"/>
                <a:cs typeface="Roboto"/>
                <a:sym typeface="Roboto"/>
              </a:rPr>
              <a:t>Chest X-ray (CXR) interpretation suffers from inconsistencies, and missed crucial findings, challenging patient care. The need for precise analyses is evident, particularly with the reported 19% oversight in early lung cancer nodules.</a:t>
            </a:r>
            <a:endParaRPr sz="1200">
              <a:solidFill>
                <a:srgbClr val="0F0F0F"/>
              </a:solidFill>
              <a:latin typeface="Roboto"/>
              <a:ea typeface="Roboto"/>
              <a:cs typeface="Roboto"/>
              <a:sym typeface="Roboto"/>
            </a:endParaRPr>
          </a:p>
          <a:p>
            <a:pPr indent="0" lvl="0" marL="457200" rtl="0" algn="l">
              <a:spcBef>
                <a:spcPts val="0"/>
              </a:spcBef>
              <a:spcAft>
                <a:spcPts val="0"/>
              </a:spcAft>
              <a:buNone/>
            </a:pPr>
            <a:r>
              <a:t/>
            </a:r>
            <a:endParaRPr sz="1200">
              <a:solidFill>
                <a:srgbClr val="0F0F0F"/>
              </a:solidFill>
              <a:latin typeface="Roboto"/>
              <a:ea typeface="Roboto"/>
              <a:cs typeface="Roboto"/>
              <a:sym typeface="Roboto"/>
            </a:endParaRPr>
          </a:p>
          <a:p>
            <a:pPr indent="-304800" lvl="0" marL="457200" rtl="0" algn="l">
              <a:spcBef>
                <a:spcPts val="0"/>
              </a:spcBef>
              <a:spcAft>
                <a:spcPts val="0"/>
              </a:spcAft>
              <a:buSzPts val="1200"/>
              <a:buChar char="●"/>
            </a:pPr>
            <a:r>
              <a:rPr lang="en-IN" sz="1200"/>
              <a:t>Driven by a desire to revolutionize healthcare, our project aims to develop an intelligent system for quick and accurate diagnosis ny pixel level localisation of chest x-rays, enabling physicians to put patient care ahead of time-consuming picture analysis and guaranteeing correct and timely therapies.</a:t>
            </a:r>
            <a:endParaRPr sz="1200"/>
          </a:p>
        </p:txBody>
      </p:sp>
      <p:sp>
        <p:nvSpPr>
          <p:cNvPr id="59" name="Google Shape;59;p9"/>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nvSpPr>
        <p:spPr>
          <a:xfrm>
            <a:off x="0" y="0"/>
            <a:ext cx="535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                                         Archite</a:t>
            </a:r>
            <a:r>
              <a:rPr lang="en-IN" sz="1800">
                <a:solidFill>
                  <a:schemeClr val="dk1"/>
                </a:solidFill>
                <a:latin typeface="Calibri"/>
                <a:ea typeface="Calibri"/>
                <a:cs typeface="Calibri"/>
                <a:sym typeface="Calibri"/>
              </a:rPr>
              <a:t>cture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1200"/>
              </a:spcAft>
              <a:buNone/>
            </a:pPr>
            <a:r>
              <a:t/>
            </a:r>
            <a:endParaRPr sz="1100">
              <a:solidFill>
                <a:srgbClr val="0F0F0F"/>
              </a:solidFill>
              <a:latin typeface="Roboto"/>
              <a:ea typeface="Roboto"/>
              <a:cs typeface="Roboto"/>
              <a:sym typeface="Roboto"/>
            </a:endParaRPr>
          </a:p>
        </p:txBody>
      </p:sp>
      <p:pic>
        <p:nvPicPr>
          <p:cNvPr id="194" name="Google Shape;194;p27"/>
          <p:cNvPicPr preferRelativeResize="0"/>
          <p:nvPr/>
        </p:nvPicPr>
        <p:blipFill>
          <a:blip r:embed="rId3">
            <a:alphaModFix/>
          </a:blip>
          <a:stretch>
            <a:fillRect/>
          </a:stretch>
        </p:blipFill>
        <p:spPr>
          <a:xfrm>
            <a:off x="761925" y="1743025"/>
            <a:ext cx="1812900" cy="864350"/>
          </a:xfrm>
          <a:prstGeom prst="rect">
            <a:avLst/>
          </a:prstGeom>
          <a:noFill/>
          <a:ln>
            <a:noFill/>
          </a:ln>
        </p:spPr>
      </p:pic>
      <p:pic>
        <p:nvPicPr>
          <p:cNvPr id="195" name="Google Shape;195;p27"/>
          <p:cNvPicPr preferRelativeResize="0"/>
          <p:nvPr/>
        </p:nvPicPr>
        <p:blipFill>
          <a:blip r:embed="rId4">
            <a:alphaModFix/>
          </a:blip>
          <a:stretch>
            <a:fillRect/>
          </a:stretch>
        </p:blipFill>
        <p:spPr>
          <a:xfrm>
            <a:off x="39550" y="738450"/>
            <a:ext cx="5775601" cy="897325"/>
          </a:xfrm>
          <a:prstGeom prst="rect">
            <a:avLst/>
          </a:prstGeom>
          <a:noFill/>
          <a:ln>
            <a:noFill/>
          </a:ln>
        </p:spPr>
      </p:pic>
      <p:cxnSp>
        <p:nvCxnSpPr>
          <p:cNvPr id="196" name="Google Shape;196;p27"/>
          <p:cNvCxnSpPr>
            <a:endCxn id="194" idx="0"/>
          </p:cNvCxnSpPr>
          <p:nvPr/>
        </p:nvCxnSpPr>
        <p:spPr>
          <a:xfrm flipH="1">
            <a:off x="1668375" y="1325725"/>
            <a:ext cx="748500" cy="417300"/>
          </a:xfrm>
          <a:prstGeom prst="straightConnector1">
            <a:avLst/>
          </a:prstGeom>
          <a:noFill/>
          <a:ln cap="flat" cmpd="sng" w="9525">
            <a:solidFill>
              <a:schemeClr val="dk2"/>
            </a:solidFill>
            <a:prstDash val="solid"/>
            <a:round/>
            <a:headEnd len="med" w="med" type="none"/>
            <a:tailEnd len="med" w="med" type="triangle"/>
          </a:ln>
        </p:spPr>
      </p:cxnSp>
      <p:pic>
        <p:nvPicPr>
          <p:cNvPr id="197" name="Google Shape;197;p27"/>
          <p:cNvPicPr preferRelativeResize="0"/>
          <p:nvPr/>
        </p:nvPicPr>
        <p:blipFill>
          <a:blip r:embed="rId5">
            <a:alphaModFix/>
          </a:blip>
          <a:stretch>
            <a:fillRect/>
          </a:stretch>
        </p:blipFill>
        <p:spPr>
          <a:xfrm>
            <a:off x="3150838" y="1635775"/>
            <a:ext cx="1409912" cy="864350"/>
          </a:xfrm>
          <a:prstGeom prst="rect">
            <a:avLst/>
          </a:prstGeom>
          <a:noFill/>
          <a:ln>
            <a:noFill/>
          </a:ln>
        </p:spPr>
      </p:pic>
      <p:cxnSp>
        <p:nvCxnSpPr>
          <p:cNvPr id="198" name="Google Shape;198;p27"/>
          <p:cNvCxnSpPr>
            <a:endCxn id="197" idx="0"/>
          </p:cNvCxnSpPr>
          <p:nvPr/>
        </p:nvCxnSpPr>
        <p:spPr>
          <a:xfrm>
            <a:off x="3064694" y="1336975"/>
            <a:ext cx="791100" cy="2988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7"/>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00" name="Google Shape;200;p27"/>
          <p:cNvSpPr txBox="1"/>
          <p:nvPr/>
        </p:nvSpPr>
        <p:spPr>
          <a:xfrm>
            <a:off x="223125" y="185725"/>
            <a:ext cx="564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nvSpPr>
        <p:spPr>
          <a:xfrm>
            <a:off x="618150" y="0"/>
            <a:ext cx="452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400">
                <a:solidFill>
                  <a:schemeClr val="dk1"/>
                </a:solidFill>
                <a:latin typeface="Calibri"/>
                <a:ea typeface="Calibri"/>
                <a:cs typeface="Calibri"/>
                <a:sym typeface="Calibri"/>
              </a:rPr>
              <a:t>DenseNet-121 Loss and AUC Plot</a:t>
            </a:r>
            <a:endParaRPr sz="2400">
              <a:latin typeface="Calibri"/>
              <a:ea typeface="Calibri"/>
              <a:cs typeface="Calibri"/>
              <a:sym typeface="Calibri"/>
            </a:endParaRPr>
          </a:p>
        </p:txBody>
      </p:sp>
      <p:sp>
        <p:nvSpPr>
          <p:cNvPr id="206" name="Google Shape;206;p28"/>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pic>
        <p:nvPicPr>
          <p:cNvPr id="207" name="Google Shape;207;p28"/>
          <p:cNvPicPr preferRelativeResize="0"/>
          <p:nvPr/>
        </p:nvPicPr>
        <p:blipFill>
          <a:blip r:embed="rId3">
            <a:alphaModFix/>
          </a:blip>
          <a:stretch>
            <a:fillRect/>
          </a:stretch>
        </p:blipFill>
        <p:spPr>
          <a:xfrm>
            <a:off x="2905900" y="620000"/>
            <a:ext cx="2874275" cy="2136925"/>
          </a:xfrm>
          <a:prstGeom prst="rect">
            <a:avLst/>
          </a:prstGeom>
          <a:noFill/>
          <a:ln>
            <a:noFill/>
          </a:ln>
        </p:spPr>
      </p:pic>
      <p:pic>
        <p:nvPicPr>
          <p:cNvPr id="208" name="Google Shape;208;p28"/>
          <p:cNvPicPr preferRelativeResize="0"/>
          <p:nvPr/>
        </p:nvPicPr>
        <p:blipFill>
          <a:blip r:embed="rId4">
            <a:alphaModFix/>
          </a:blip>
          <a:stretch>
            <a:fillRect/>
          </a:stretch>
        </p:blipFill>
        <p:spPr>
          <a:xfrm>
            <a:off x="0" y="620000"/>
            <a:ext cx="2841800" cy="213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14" name="Google Shape;214;p29"/>
          <p:cNvSpPr txBox="1"/>
          <p:nvPr/>
        </p:nvSpPr>
        <p:spPr>
          <a:xfrm>
            <a:off x="1433700" y="0"/>
            <a:ext cx="30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a:t>
            </a:r>
            <a:r>
              <a:rPr b="1" lang="en-IN" sz="1800">
                <a:latin typeface="Calibri"/>
                <a:ea typeface="Calibri"/>
                <a:cs typeface="Calibri"/>
                <a:sym typeface="Calibri"/>
              </a:rPr>
              <a:t>Inception V3</a:t>
            </a:r>
            <a:endParaRPr b="1" sz="1800">
              <a:latin typeface="Calibri"/>
              <a:ea typeface="Calibri"/>
              <a:cs typeface="Calibri"/>
              <a:sym typeface="Calibri"/>
            </a:endParaRPr>
          </a:p>
        </p:txBody>
      </p:sp>
      <p:sp>
        <p:nvSpPr>
          <p:cNvPr id="215" name="Google Shape;215;p29"/>
          <p:cNvSpPr txBox="1"/>
          <p:nvPr/>
        </p:nvSpPr>
        <p:spPr>
          <a:xfrm>
            <a:off x="68975" y="461700"/>
            <a:ext cx="5854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00">
                <a:latin typeface="Roboto"/>
                <a:ea typeface="Roboto"/>
                <a:cs typeface="Roboto"/>
                <a:sym typeface="Roboto"/>
              </a:rPr>
              <a:t>Inception V3 is a convolutional neural network architecture developed by Google Research.</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n-IN" sz="1100">
                <a:latin typeface="Roboto"/>
                <a:ea typeface="Roboto"/>
                <a:cs typeface="Roboto"/>
                <a:sym typeface="Roboto"/>
              </a:rPr>
              <a:t>                                                             Key Features of Inception V3</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n-IN" sz="1100">
                <a:latin typeface="Roboto"/>
                <a:ea typeface="Roboto"/>
                <a:cs typeface="Roboto"/>
                <a:sym typeface="Roboto"/>
              </a:rPr>
              <a:t>Inception Modules</a:t>
            </a:r>
            <a:r>
              <a:rPr lang="en-IN" sz="1100">
                <a:latin typeface="Roboto"/>
                <a:ea typeface="Roboto"/>
                <a:cs typeface="Roboto"/>
                <a:sym typeface="Roboto"/>
              </a:rPr>
              <a:t>: These are building blocks of the network that perform convolution operations at multiple scales simultaneously, aiding in feature extraction.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n-IN" sz="1100">
                <a:latin typeface="Roboto"/>
                <a:ea typeface="Roboto"/>
                <a:cs typeface="Roboto"/>
                <a:sym typeface="Roboto"/>
              </a:rPr>
              <a:t>Factorization</a:t>
            </a:r>
            <a:r>
              <a:rPr lang="en-IN" sz="1100">
                <a:latin typeface="Roboto"/>
                <a:ea typeface="Roboto"/>
                <a:cs typeface="Roboto"/>
                <a:sym typeface="Roboto"/>
              </a:rPr>
              <a:t>: Inception V3 utilizes factorized convolutions to reduce computational complexity while maintaining expressive power.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n-IN" sz="1100">
                <a:latin typeface="Roboto"/>
                <a:ea typeface="Roboto"/>
                <a:cs typeface="Roboto"/>
                <a:sym typeface="Roboto"/>
              </a:rPr>
              <a:t>Auxiliary Classifiers</a:t>
            </a:r>
            <a:r>
              <a:rPr lang="en-IN" sz="1100">
                <a:latin typeface="Roboto"/>
                <a:ea typeface="Roboto"/>
                <a:cs typeface="Roboto"/>
                <a:sym typeface="Roboto"/>
              </a:rPr>
              <a:t>: Introduces auxiliary classifiers at intermediate layers during training, aiding in the training process and regularization.</a:t>
            </a:r>
            <a:endParaRPr sz="1100">
              <a:latin typeface="Roboto"/>
              <a:ea typeface="Roboto"/>
              <a:cs typeface="Roboto"/>
              <a:sym typeface="Roboto"/>
            </a:endParaRPr>
          </a:p>
        </p:txBody>
      </p:sp>
      <p:sp>
        <p:nvSpPr>
          <p:cNvPr id="216" name="Google Shape;216;p29"/>
          <p:cNvSpPr txBox="1"/>
          <p:nvPr/>
        </p:nvSpPr>
        <p:spPr>
          <a:xfrm>
            <a:off x="109275" y="2764900"/>
            <a:ext cx="57348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17" name="Google Shape;217;p29"/>
          <p:cNvSpPr txBox="1"/>
          <p:nvPr/>
        </p:nvSpPr>
        <p:spPr>
          <a:xfrm>
            <a:off x="59950" y="2764900"/>
            <a:ext cx="57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solidFill>
                  <a:schemeClr val="dk1"/>
                </a:solidFill>
                <a:latin typeface="Calibri"/>
                <a:ea typeface="Calibri"/>
                <a:cs typeface="Calibri"/>
                <a:sym typeface="Calibri"/>
              </a:rPr>
              <a:t>Ref : Tamura, Masato, and Tomoaki Yoshinaga. "Segmentation-based bounding box generation for omnidirectional pedestrian detection." The Visual Computer (2023): 1-12.</a:t>
            </a:r>
            <a:endParaRPr sz="7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23" name="Google Shape;223;p30"/>
          <p:cNvSpPr txBox="1"/>
          <p:nvPr/>
        </p:nvSpPr>
        <p:spPr>
          <a:xfrm>
            <a:off x="240550" y="0"/>
            <a:ext cx="546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Significance of Using Inception V3</a:t>
            </a:r>
            <a:endParaRPr b="1" sz="1800">
              <a:latin typeface="Calibri"/>
              <a:ea typeface="Calibri"/>
              <a:cs typeface="Calibri"/>
              <a:sym typeface="Calibri"/>
            </a:endParaRPr>
          </a:p>
        </p:txBody>
      </p:sp>
      <p:sp>
        <p:nvSpPr>
          <p:cNvPr id="224" name="Google Shape;224;p30"/>
          <p:cNvSpPr txBox="1"/>
          <p:nvPr/>
        </p:nvSpPr>
        <p:spPr>
          <a:xfrm>
            <a:off x="-50" y="461700"/>
            <a:ext cx="58548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b="1" lang="en-IN" sz="1100">
                <a:latin typeface="Calibri"/>
                <a:ea typeface="Calibri"/>
                <a:cs typeface="Calibri"/>
                <a:sym typeface="Calibri"/>
              </a:rPr>
              <a:t>Multi-Scale Feature Extraction</a:t>
            </a:r>
            <a:r>
              <a:rPr lang="en-IN" sz="1100">
                <a:latin typeface="Calibri"/>
                <a:ea typeface="Calibri"/>
                <a:cs typeface="Calibri"/>
                <a:sym typeface="Calibri"/>
              </a:rPr>
              <a:t>: Inception modules incorporate filters of multiple sizes within the same layer. This enables the network to capture features at different scales, enhancing its ability to recognize patterns in the input images effectively.</a:t>
            </a:r>
            <a:endParaRPr sz="1100">
              <a:latin typeface="Calibri"/>
              <a:ea typeface="Calibri"/>
              <a:cs typeface="Calibri"/>
              <a:sym typeface="Calibri"/>
            </a:endParaRPr>
          </a:p>
          <a:p>
            <a:pPr indent="0" lvl="0" marL="457200" rtl="0" algn="l">
              <a:spcBef>
                <a:spcPts val="0"/>
              </a:spcBef>
              <a:spcAft>
                <a:spcPts val="0"/>
              </a:spcAft>
              <a:buNone/>
            </a:pPr>
            <a:r>
              <a:rPr lang="en-IN" sz="1100">
                <a:latin typeface="Calibri"/>
                <a:ea typeface="Calibri"/>
                <a:cs typeface="Calibri"/>
                <a:sym typeface="Calibri"/>
              </a:rPr>
              <a:t>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b="1" lang="en-IN" sz="1100">
                <a:solidFill>
                  <a:schemeClr val="dk1"/>
                </a:solidFill>
                <a:latin typeface="Calibri"/>
                <a:ea typeface="Calibri"/>
                <a:cs typeface="Calibri"/>
                <a:sym typeface="Calibri"/>
              </a:rPr>
              <a:t>Reduced Computational Cost</a:t>
            </a:r>
            <a:r>
              <a:rPr lang="en-IN" sz="1100">
                <a:solidFill>
                  <a:schemeClr val="dk1"/>
                </a:solidFill>
                <a:latin typeface="Calibri"/>
                <a:ea typeface="Calibri"/>
                <a:cs typeface="Calibri"/>
                <a:sym typeface="Calibri"/>
              </a:rPr>
              <a:t>: Inception Net v3 employs 1x1 convolutions to reduce the dimensionality of feature maps before applying larger convolutions. This helps in reducing computational cost without compromising the model's representational power. With chest X-ray images, which are typically high-resolution, optimizing computational efficiency is essential, especially in resource-constrained environments like healthcare settings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30" name="Google Shape;230;p31"/>
          <p:cNvSpPr txBox="1"/>
          <p:nvPr/>
        </p:nvSpPr>
        <p:spPr>
          <a:xfrm>
            <a:off x="1433700" y="242050"/>
            <a:ext cx="30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Inception Module</a:t>
            </a:r>
            <a:endParaRPr sz="1800">
              <a:latin typeface="Calibri"/>
              <a:ea typeface="Calibri"/>
              <a:cs typeface="Calibri"/>
              <a:sym typeface="Calibri"/>
            </a:endParaRPr>
          </a:p>
        </p:txBody>
      </p:sp>
      <p:sp>
        <p:nvSpPr>
          <p:cNvPr id="231" name="Google Shape;231;p31"/>
          <p:cNvSpPr txBox="1"/>
          <p:nvPr/>
        </p:nvSpPr>
        <p:spPr>
          <a:xfrm>
            <a:off x="148950" y="703750"/>
            <a:ext cx="557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32" name="Google Shape;232;p31"/>
          <p:cNvPicPr preferRelativeResize="0"/>
          <p:nvPr/>
        </p:nvPicPr>
        <p:blipFill>
          <a:blip r:embed="rId3">
            <a:alphaModFix/>
          </a:blip>
          <a:stretch>
            <a:fillRect/>
          </a:stretch>
        </p:blipFill>
        <p:spPr>
          <a:xfrm>
            <a:off x="607175" y="659925"/>
            <a:ext cx="4239301" cy="1877950"/>
          </a:xfrm>
          <a:prstGeom prst="rect">
            <a:avLst/>
          </a:prstGeom>
          <a:noFill/>
          <a:ln>
            <a:noFill/>
          </a:ln>
        </p:spPr>
      </p:pic>
      <p:sp>
        <p:nvSpPr>
          <p:cNvPr id="233" name="Google Shape;233;p31"/>
          <p:cNvSpPr txBox="1"/>
          <p:nvPr/>
        </p:nvSpPr>
        <p:spPr>
          <a:xfrm>
            <a:off x="91950" y="2834075"/>
            <a:ext cx="5722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solidFill>
                  <a:schemeClr val="dk1"/>
                </a:solidFill>
                <a:latin typeface="Calibri"/>
                <a:ea typeface="Calibri"/>
                <a:cs typeface="Calibri"/>
                <a:sym typeface="Calibri"/>
              </a:rPr>
              <a:t>Ref : Szegedy, Christian, et al. "Going deeper with convolutions." Proceedings of the IEEE conference on computer vision and pattern recognition. 2015.</a:t>
            </a:r>
            <a:endParaRPr sz="7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nvSpPr>
        <p:spPr>
          <a:xfrm>
            <a:off x="240550" y="3042700"/>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39" name="Google Shape;239;p32"/>
          <p:cNvSpPr txBox="1"/>
          <p:nvPr/>
        </p:nvSpPr>
        <p:spPr>
          <a:xfrm>
            <a:off x="1433700" y="105825"/>
            <a:ext cx="30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Inception V3 Architecture   </a:t>
            </a:r>
            <a:endParaRPr sz="1800">
              <a:latin typeface="Calibri"/>
              <a:ea typeface="Calibri"/>
              <a:cs typeface="Calibri"/>
              <a:sym typeface="Calibri"/>
            </a:endParaRPr>
          </a:p>
        </p:txBody>
      </p:sp>
      <p:sp>
        <p:nvSpPr>
          <p:cNvPr id="240" name="Google Shape;240;p32"/>
          <p:cNvSpPr txBox="1"/>
          <p:nvPr/>
        </p:nvSpPr>
        <p:spPr>
          <a:xfrm>
            <a:off x="148950" y="703750"/>
            <a:ext cx="557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41" name="Google Shape;241;p32"/>
          <p:cNvPicPr preferRelativeResize="0"/>
          <p:nvPr/>
        </p:nvPicPr>
        <p:blipFill rotWithShape="1">
          <a:blip r:embed="rId3">
            <a:alphaModFix/>
          </a:blip>
          <a:srcRect b="0" l="-15154" r="0" t="0"/>
          <a:stretch/>
        </p:blipFill>
        <p:spPr>
          <a:xfrm>
            <a:off x="72750" y="534325"/>
            <a:ext cx="5675326" cy="2131350"/>
          </a:xfrm>
          <a:prstGeom prst="rect">
            <a:avLst/>
          </a:prstGeom>
          <a:noFill/>
          <a:ln>
            <a:noFill/>
          </a:ln>
        </p:spPr>
      </p:pic>
      <p:sp>
        <p:nvSpPr>
          <p:cNvPr id="242" name="Google Shape;242;p32"/>
          <p:cNvSpPr txBox="1"/>
          <p:nvPr/>
        </p:nvSpPr>
        <p:spPr>
          <a:xfrm>
            <a:off x="330725" y="2824425"/>
            <a:ext cx="53913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700">
                <a:solidFill>
                  <a:schemeClr val="dk1"/>
                </a:solidFill>
                <a:latin typeface="Calibri"/>
                <a:ea typeface="Calibri"/>
                <a:cs typeface="Calibri"/>
                <a:sym typeface="Calibri"/>
              </a:rPr>
              <a:t>Ref : https://github.com/Sakib1263/Inception-Model-Builder-Tensorflow-Keras/blob/main/Documents/Images/Inception_v3.png</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7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nvSpPr>
        <p:spPr>
          <a:xfrm>
            <a:off x="618150" y="0"/>
            <a:ext cx="452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400">
                <a:solidFill>
                  <a:schemeClr val="dk1"/>
                </a:solidFill>
                <a:latin typeface="Calibri"/>
                <a:ea typeface="Calibri"/>
                <a:cs typeface="Calibri"/>
                <a:sym typeface="Calibri"/>
              </a:rPr>
              <a:t>Inception V3 Loss and AUC Plot</a:t>
            </a:r>
            <a:endParaRPr sz="2400">
              <a:latin typeface="Calibri"/>
              <a:ea typeface="Calibri"/>
              <a:cs typeface="Calibri"/>
              <a:sym typeface="Calibri"/>
            </a:endParaRPr>
          </a:p>
        </p:txBody>
      </p:sp>
      <p:sp>
        <p:nvSpPr>
          <p:cNvPr id="248" name="Google Shape;248;p33"/>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pic>
        <p:nvPicPr>
          <p:cNvPr id="249" name="Google Shape;249;p33"/>
          <p:cNvPicPr preferRelativeResize="0"/>
          <p:nvPr/>
        </p:nvPicPr>
        <p:blipFill>
          <a:blip r:embed="rId3">
            <a:alphaModFix/>
          </a:blip>
          <a:stretch>
            <a:fillRect/>
          </a:stretch>
        </p:blipFill>
        <p:spPr>
          <a:xfrm>
            <a:off x="2913425" y="665150"/>
            <a:ext cx="2844174" cy="2024050"/>
          </a:xfrm>
          <a:prstGeom prst="rect">
            <a:avLst/>
          </a:prstGeom>
          <a:noFill/>
          <a:ln>
            <a:noFill/>
          </a:ln>
        </p:spPr>
      </p:pic>
      <p:pic>
        <p:nvPicPr>
          <p:cNvPr id="250" name="Google Shape;250;p33"/>
          <p:cNvPicPr preferRelativeResize="0"/>
          <p:nvPr/>
        </p:nvPicPr>
        <p:blipFill>
          <a:blip r:embed="rId4">
            <a:alphaModFix/>
          </a:blip>
          <a:stretch>
            <a:fillRect/>
          </a:stretch>
        </p:blipFill>
        <p:spPr>
          <a:xfrm>
            <a:off x="0" y="665150"/>
            <a:ext cx="2881926" cy="2024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34"/>
          <p:cNvSpPr txBox="1"/>
          <p:nvPr/>
        </p:nvSpPr>
        <p:spPr>
          <a:xfrm>
            <a:off x="1396886" y="1486913"/>
            <a:ext cx="3051900" cy="134700"/>
          </a:xfrm>
          <a:prstGeom prst="rect">
            <a:avLst/>
          </a:prstGeom>
          <a:noFill/>
          <a:ln>
            <a:noFill/>
          </a:ln>
        </p:spPr>
        <p:txBody>
          <a:bodyPr anchorCtr="0" anchor="t" bIns="0" lIns="0" spcFirstLastPara="1" rIns="0" wrap="square" tIns="11425">
            <a:spAutoFit/>
          </a:bodyPr>
          <a:lstStyle/>
          <a:p>
            <a:pPr indent="-635" lvl="0" marL="12700" marR="5080" rtl="0" algn="ctr">
              <a:lnSpc>
                <a:spcPct val="100000"/>
              </a:lnSpc>
              <a:spcBef>
                <a:spcPts val="0"/>
              </a:spcBef>
              <a:spcAft>
                <a:spcPts val="0"/>
              </a:spcAft>
              <a:buNone/>
            </a:pPr>
            <a:r>
              <a:t/>
            </a:r>
            <a:endParaRPr sz="800">
              <a:latin typeface="Verdana"/>
              <a:ea typeface="Verdana"/>
              <a:cs typeface="Verdana"/>
              <a:sym typeface="Verdana"/>
            </a:endParaRPr>
          </a:p>
        </p:txBody>
      </p:sp>
      <p:sp>
        <p:nvSpPr>
          <p:cNvPr id="256" name="Google Shape;256;p34"/>
          <p:cNvSpPr txBox="1"/>
          <p:nvPr/>
        </p:nvSpPr>
        <p:spPr>
          <a:xfrm>
            <a:off x="637150" y="0"/>
            <a:ext cx="460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latin typeface="Calibri"/>
                <a:ea typeface="Calibri"/>
                <a:cs typeface="Calibri"/>
                <a:sym typeface="Calibri"/>
              </a:rPr>
              <a:t>Vision Transformer</a:t>
            </a:r>
            <a:endParaRPr sz="1800">
              <a:latin typeface="Calibri"/>
              <a:ea typeface="Calibri"/>
              <a:cs typeface="Calibri"/>
              <a:sym typeface="Calibri"/>
            </a:endParaRPr>
          </a:p>
        </p:txBody>
      </p:sp>
      <p:sp>
        <p:nvSpPr>
          <p:cNvPr id="257" name="Google Shape;257;p34"/>
          <p:cNvSpPr txBox="1"/>
          <p:nvPr/>
        </p:nvSpPr>
        <p:spPr>
          <a:xfrm>
            <a:off x="100900" y="302475"/>
            <a:ext cx="56529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100">
                <a:solidFill>
                  <a:schemeClr val="dk1"/>
                </a:solidFill>
                <a:latin typeface="Roboto"/>
                <a:ea typeface="Roboto"/>
                <a:cs typeface="Roboto"/>
                <a:sym typeface="Roboto"/>
              </a:rPr>
              <a:t>The key idea is to apply the transformer architecture, which has been highly successful in NLP tasks, to the task of image classification.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Significance : </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ViT inherently captures global context through self-attention, which helps in recognizing relationships between distant patches. CNNs rely on pooling layers for coarse global information.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Attention mechanism provides interpretable insights into image classification decisions, enhancing transparency.</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Parameter efficient architecture enables ViT to achieve competitive performance with fewer </a:t>
            </a:r>
            <a:r>
              <a:rPr lang="en-IN" sz="1100">
                <a:solidFill>
                  <a:schemeClr val="dk1"/>
                </a:solidFill>
                <a:latin typeface="Roboto"/>
                <a:ea typeface="Roboto"/>
                <a:cs typeface="Roboto"/>
                <a:sym typeface="Roboto"/>
              </a:rPr>
              <a:t>parameters</a:t>
            </a:r>
            <a:r>
              <a:rPr lang="en-IN" sz="1100">
                <a:solidFill>
                  <a:schemeClr val="dk1"/>
                </a:solidFill>
                <a:latin typeface="Roboto"/>
                <a:ea typeface="Roboto"/>
                <a:cs typeface="Roboto"/>
                <a:sym typeface="Roboto"/>
              </a:rPr>
              <a:t> than CNN.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IN" sz="1100">
                <a:solidFill>
                  <a:schemeClr val="dk1"/>
                </a:solidFill>
                <a:latin typeface="Roboto"/>
                <a:ea typeface="Roboto"/>
                <a:cs typeface="Roboto"/>
                <a:sym typeface="Roboto"/>
              </a:rPr>
              <a:t>CNNs often require large amounts of labeled data for training, whereas ViT can benefit from pre-training on large datasets and then fine-tuning on specific tasks.</a:t>
            </a:r>
            <a:endParaRPr sz="1100">
              <a:solidFill>
                <a:schemeClr val="dk1"/>
              </a:solidFill>
              <a:latin typeface="Roboto"/>
              <a:ea typeface="Roboto"/>
              <a:cs typeface="Roboto"/>
              <a:sym typeface="Roboto"/>
            </a:endParaRPr>
          </a:p>
        </p:txBody>
      </p:sp>
      <p:sp>
        <p:nvSpPr>
          <p:cNvPr id="258" name="Google Shape;258;p34"/>
          <p:cNvSpPr txBox="1"/>
          <p:nvPr/>
        </p:nvSpPr>
        <p:spPr>
          <a:xfrm>
            <a:off x="100900" y="2969675"/>
            <a:ext cx="565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2" name="Shape 262"/>
        <p:cNvGrpSpPr/>
        <p:nvPr/>
      </p:nvGrpSpPr>
      <p:grpSpPr>
        <a:xfrm>
          <a:off x="0" y="0"/>
          <a:ext cx="0" cy="0"/>
          <a:chOff x="0" y="0"/>
          <a:chExt cx="0" cy="0"/>
        </a:xfrm>
      </p:grpSpPr>
      <p:sp>
        <p:nvSpPr>
          <p:cNvPr id="263" name="Google Shape;263;p35"/>
          <p:cNvSpPr txBox="1"/>
          <p:nvPr/>
        </p:nvSpPr>
        <p:spPr>
          <a:xfrm>
            <a:off x="1396886" y="1486913"/>
            <a:ext cx="3051900" cy="134700"/>
          </a:xfrm>
          <a:prstGeom prst="rect">
            <a:avLst/>
          </a:prstGeom>
          <a:noFill/>
          <a:ln>
            <a:noFill/>
          </a:ln>
        </p:spPr>
        <p:txBody>
          <a:bodyPr anchorCtr="0" anchor="t" bIns="0" lIns="0" spcFirstLastPara="1" rIns="0" wrap="square" tIns="11425">
            <a:spAutoFit/>
          </a:bodyPr>
          <a:lstStyle/>
          <a:p>
            <a:pPr indent="-635" lvl="0" marL="12700" marR="5080" rtl="0" algn="ctr">
              <a:lnSpc>
                <a:spcPct val="100000"/>
              </a:lnSpc>
              <a:spcBef>
                <a:spcPts val="0"/>
              </a:spcBef>
              <a:spcAft>
                <a:spcPts val="0"/>
              </a:spcAft>
              <a:buNone/>
            </a:pPr>
            <a:r>
              <a:t/>
            </a:r>
            <a:endParaRPr sz="800">
              <a:latin typeface="Verdana"/>
              <a:ea typeface="Verdana"/>
              <a:cs typeface="Verdana"/>
              <a:sym typeface="Verdana"/>
            </a:endParaRPr>
          </a:p>
        </p:txBody>
      </p:sp>
      <p:sp>
        <p:nvSpPr>
          <p:cNvPr id="264" name="Google Shape;264;p35"/>
          <p:cNvSpPr txBox="1"/>
          <p:nvPr/>
        </p:nvSpPr>
        <p:spPr>
          <a:xfrm>
            <a:off x="100900" y="551825"/>
            <a:ext cx="5652900" cy="338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200"/>
              </a:spcAft>
              <a:buNone/>
            </a:pPr>
            <a:r>
              <a:t/>
            </a:r>
            <a:endParaRPr b="1" sz="1000">
              <a:solidFill>
                <a:schemeClr val="dk1"/>
              </a:solidFill>
            </a:endParaRPr>
          </a:p>
        </p:txBody>
      </p:sp>
      <p:sp>
        <p:nvSpPr>
          <p:cNvPr id="265" name="Google Shape;265;p35"/>
          <p:cNvSpPr txBox="1"/>
          <p:nvPr>
            <p:ph type="title"/>
          </p:nvPr>
        </p:nvSpPr>
        <p:spPr>
          <a:xfrm>
            <a:off x="3365909" y="471982"/>
            <a:ext cx="20085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66" name="Google Shape;266;p35"/>
          <p:cNvSpPr txBox="1"/>
          <p:nvPr/>
        </p:nvSpPr>
        <p:spPr>
          <a:xfrm>
            <a:off x="100900" y="2969675"/>
            <a:ext cx="565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67" name="Google Shape;267;p35"/>
          <p:cNvSpPr txBox="1"/>
          <p:nvPr/>
        </p:nvSpPr>
        <p:spPr>
          <a:xfrm>
            <a:off x="43000" y="0"/>
            <a:ext cx="5754600" cy="29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                                                               Key Component</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 </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Input Representation : </a:t>
            </a:r>
            <a:r>
              <a:rPr lang="en-IN" sz="1100">
                <a:solidFill>
                  <a:schemeClr val="dk1"/>
                </a:solidFill>
                <a:latin typeface="Roboto"/>
                <a:ea typeface="Roboto"/>
                <a:cs typeface="Roboto"/>
                <a:sym typeface="Roboto"/>
              </a:rPr>
              <a:t>Unlike traditional CNN, which operates directly operates directly on image pixels, ViT first converts the input images into sequences of fixed-size patches. Each patch is treated as a token similar to words in NLP task.</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Patch Embeddings: </a:t>
            </a:r>
            <a:r>
              <a:rPr lang="en-IN" sz="1100">
                <a:solidFill>
                  <a:schemeClr val="dk1"/>
                </a:solidFill>
                <a:latin typeface="Roboto"/>
                <a:ea typeface="Roboto"/>
                <a:cs typeface="Roboto"/>
                <a:sym typeface="Roboto"/>
              </a:rPr>
              <a:t>Linearly project each image patch to a lower-dimensional space, serving as input for subsequent transformer processing.</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Positional Encoding:</a:t>
            </a:r>
            <a:r>
              <a:rPr lang="en-IN" sz="1100">
                <a:solidFill>
                  <a:schemeClr val="dk1"/>
                </a:solidFill>
                <a:latin typeface="Roboto"/>
                <a:ea typeface="Roboto"/>
                <a:cs typeface="Roboto"/>
                <a:sym typeface="Roboto"/>
              </a:rPr>
              <a:t> Adds positional information into tokens, ensuring the model understands the order of tokens in the sequence</a:t>
            </a:r>
            <a:r>
              <a:rPr b="1" lang="en-I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Transformer Encoder: </a:t>
            </a:r>
            <a:r>
              <a:rPr lang="en-IN" sz="1100">
                <a:solidFill>
                  <a:schemeClr val="dk1"/>
                </a:solidFill>
                <a:latin typeface="Roboto"/>
                <a:ea typeface="Roboto"/>
                <a:cs typeface="Roboto"/>
                <a:sym typeface="Roboto"/>
              </a:rPr>
              <a:t>Processes patch embeddings using self-attention and feed-forward networks, capturing global dependencies in the image.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36"/>
          <p:cNvSpPr txBox="1"/>
          <p:nvPr/>
        </p:nvSpPr>
        <p:spPr>
          <a:xfrm>
            <a:off x="1396886" y="1486913"/>
            <a:ext cx="3051900" cy="134700"/>
          </a:xfrm>
          <a:prstGeom prst="rect">
            <a:avLst/>
          </a:prstGeom>
          <a:noFill/>
          <a:ln>
            <a:noFill/>
          </a:ln>
        </p:spPr>
        <p:txBody>
          <a:bodyPr anchorCtr="0" anchor="t" bIns="0" lIns="0" spcFirstLastPara="1" rIns="0" wrap="square" tIns="11425">
            <a:spAutoFit/>
          </a:bodyPr>
          <a:lstStyle/>
          <a:p>
            <a:pPr indent="-635" lvl="0" marL="12700" marR="5080" rtl="0" algn="ctr">
              <a:lnSpc>
                <a:spcPct val="100000"/>
              </a:lnSpc>
              <a:spcBef>
                <a:spcPts val="0"/>
              </a:spcBef>
              <a:spcAft>
                <a:spcPts val="0"/>
              </a:spcAft>
              <a:buNone/>
            </a:pPr>
            <a:r>
              <a:t/>
            </a:r>
            <a:endParaRPr sz="800">
              <a:latin typeface="Verdana"/>
              <a:ea typeface="Verdana"/>
              <a:cs typeface="Verdana"/>
              <a:sym typeface="Verdana"/>
            </a:endParaRPr>
          </a:p>
        </p:txBody>
      </p:sp>
      <p:sp>
        <p:nvSpPr>
          <p:cNvPr id="273" name="Google Shape;273;p36"/>
          <p:cNvSpPr txBox="1"/>
          <p:nvPr/>
        </p:nvSpPr>
        <p:spPr>
          <a:xfrm>
            <a:off x="100900" y="551825"/>
            <a:ext cx="5652900" cy="338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200"/>
              </a:spcAft>
              <a:buNone/>
            </a:pPr>
            <a:r>
              <a:t/>
            </a:r>
            <a:endParaRPr b="1" sz="1000">
              <a:solidFill>
                <a:schemeClr val="dk1"/>
              </a:solidFill>
            </a:endParaRPr>
          </a:p>
        </p:txBody>
      </p:sp>
      <p:sp>
        <p:nvSpPr>
          <p:cNvPr id="274" name="Google Shape;274;p36"/>
          <p:cNvSpPr txBox="1"/>
          <p:nvPr>
            <p:ph type="title"/>
          </p:nvPr>
        </p:nvSpPr>
        <p:spPr>
          <a:xfrm>
            <a:off x="3365909" y="471982"/>
            <a:ext cx="20085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75" name="Google Shape;275;p36"/>
          <p:cNvSpPr txBox="1"/>
          <p:nvPr/>
        </p:nvSpPr>
        <p:spPr>
          <a:xfrm>
            <a:off x="100900" y="2969675"/>
            <a:ext cx="565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76" name="Google Shape;276;p36"/>
          <p:cNvSpPr txBox="1"/>
          <p:nvPr/>
        </p:nvSpPr>
        <p:spPr>
          <a:xfrm>
            <a:off x="45525" y="71400"/>
            <a:ext cx="5754600" cy="27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IN" sz="1100">
                <a:solidFill>
                  <a:schemeClr val="dk1"/>
                </a:solidFill>
                <a:latin typeface="Roboto"/>
                <a:ea typeface="Roboto"/>
                <a:cs typeface="Roboto"/>
                <a:sym typeface="Roboto"/>
              </a:rPr>
              <a:t>Self-Attention: </a:t>
            </a:r>
            <a:r>
              <a:rPr lang="en-IN" sz="1100">
                <a:solidFill>
                  <a:schemeClr val="dk1"/>
                </a:solidFill>
                <a:latin typeface="Roboto"/>
                <a:ea typeface="Roboto"/>
                <a:cs typeface="Roboto"/>
                <a:sym typeface="Roboto"/>
              </a:rPr>
              <a:t>Calculates attention weights for each token, capturing relationships between all tokens in the sequence.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Multi-Head Attention: </a:t>
            </a:r>
            <a:r>
              <a:rPr lang="en-IN" sz="1100">
                <a:solidFill>
                  <a:schemeClr val="dk1"/>
                </a:solidFill>
                <a:latin typeface="Roboto"/>
                <a:ea typeface="Roboto"/>
                <a:cs typeface="Roboto"/>
                <a:sym typeface="Roboto"/>
              </a:rPr>
              <a:t>Diverse attention heads allow capturing different aspects of context, enhancing model expressiveness.</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Feed-Forward Networks: </a:t>
            </a:r>
            <a:r>
              <a:rPr lang="en-IN" sz="1100">
                <a:solidFill>
                  <a:schemeClr val="dk1"/>
                </a:solidFill>
                <a:latin typeface="Roboto"/>
                <a:ea typeface="Roboto"/>
                <a:cs typeface="Roboto"/>
                <a:sym typeface="Roboto"/>
              </a:rPr>
              <a:t>Consist of fully connected layers, providing non-linear transformations to token representations.</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IN" sz="1100">
                <a:solidFill>
                  <a:schemeClr val="dk1"/>
                </a:solidFill>
                <a:latin typeface="Roboto"/>
                <a:ea typeface="Roboto"/>
                <a:cs typeface="Roboto"/>
                <a:sym typeface="Roboto"/>
              </a:rPr>
              <a:t>Classification Head: </a:t>
            </a:r>
            <a:r>
              <a:rPr lang="en-IN" sz="1100">
                <a:solidFill>
                  <a:schemeClr val="dk1"/>
                </a:solidFill>
                <a:latin typeface="Roboto"/>
                <a:ea typeface="Roboto"/>
                <a:cs typeface="Roboto"/>
                <a:sym typeface="Roboto"/>
              </a:rPr>
              <a:t>Generates an embedding sequence from patch representations; a [CLS] token representation predicts the image's class label.</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p:txBody>
      </p:sp>
      <p:sp>
        <p:nvSpPr>
          <p:cNvPr id="277" name="Google Shape;277;p36"/>
          <p:cNvSpPr txBox="1"/>
          <p:nvPr/>
        </p:nvSpPr>
        <p:spPr>
          <a:xfrm>
            <a:off x="100900" y="2620750"/>
            <a:ext cx="50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solidFill>
                  <a:schemeClr val="dk1"/>
                </a:solidFill>
                <a:latin typeface="Calibri"/>
                <a:ea typeface="Calibri"/>
                <a:cs typeface="Calibri"/>
                <a:sym typeface="Calibri"/>
              </a:rPr>
              <a:t>Ref : Dosovitskiy, Alexey, et al. "An image is worth 16x16 words: Transformers for image recognition at scale." arXiv preprint arXiv:2010.11929 (2020).</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10"/>
          <p:cNvSpPr txBox="1"/>
          <p:nvPr/>
        </p:nvSpPr>
        <p:spPr>
          <a:xfrm>
            <a:off x="137775" y="175025"/>
            <a:ext cx="31170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2400"/>
              <a:t>Motivation</a:t>
            </a:r>
            <a:endParaRPr/>
          </a:p>
        </p:txBody>
      </p:sp>
      <p:sp>
        <p:nvSpPr>
          <p:cNvPr id="65" name="Google Shape;65;p10"/>
          <p:cNvSpPr txBox="1"/>
          <p:nvPr/>
        </p:nvSpPr>
        <p:spPr>
          <a:xfrm>
            <a:off x="137775" y="636725"/>
            <a:ext cx="3397200" cy="2124000"/>
          </a:xfrm>
          <a:prstGeom prst="rect">
            <a:avLst/>
          </a:prstGeom>
          <a:noFill/>
          <a:ln>
            <a:noFill/>
          </a:ln>
        </p:spPr>
        <p:txBody>
          <a:bodyPr anchorCtr="0" anchor="t" bIns="45700" lIns="91425" spcFirstLastPara="1" rIns="91425" wrap="square" tIns="45700">
            <a:spAutoFit/>
          </a:bodyPr>
          <a:lstStyle/>
          <a:p>
            <a:pPr indent="-304800" lvl="0" marL="457200" rtl="0" algn="l">
              <a:spcBef>
                <a:spcPts val="0"/>
              </a:spcBef>
              <a:spcAft>
                <a:spcPts val="0"/>
              </a:spcAft>
              <a:buSzPts val="1200"/>
              <a:buChar char="●"/>
            </a:pPr>
            <a:r>
              <a:rPr lang="en-IN" sz="1200"/>
              <a:t>Due to the lack of radiologists in India, doctors struggle with the burden of doing laborious chest X-ray reviews, which puts them at danger of making mistakes.</a:t>
            </a:r>
            <a:endParaRPr sz="1200"/>
          </a:p>
          <a:p>
            <a:pPr indent="0" lvl="0" marL="457200" rtl="0" algn="l">
              <a:spcBef>
                <a:spcPts val="0"/>
              </a:spcBef>
              <a:spcAft>
                <a:spcPts val="0"/>
              </a:spcAft>
              <a:buNone/>
            </a:pPr>
            <a:r>
              <a:rPr lang="en-IN" sz="1200"/>
              <a:t> </a:t>
            </a:r>
            <a:endParaRPr sz="1200"/>
          </a:p>
          <a:p>
            <a:pPr indent="-304800" lvl="0" marL="457200" rtl="0" algn="l">
              <a:spcBef>
                <a:spcPts val="0"/>
              </a:spcBef>
              <a:spcAft>
                <a:spcPts val="0"/>
              </a:spcAft>
              <a:buSzPts val="1200"/>
              <a:buChar char="●"/>
            </a:pPr>
            <a:r>
              <a:rPr lang="en-IN" sz="1200"/>
              <a:t>Transforming CXR interpretation through AI promises enhanced diagnostic accuracy, reducing oversights and improving patient outcomes, addressing critical concerns in healthcare quality and malpractice risks.</a:t>
            </a:r>
            <a:endParaRPr sz="1200"/>
          </a:p>
        </p:txBody>
      </p:sp>
      <p:pic>
        <p:nvPicPr>
          <p:cNvPr id="66" name="Google Shape;66;p10"/>
          <p:cNvPicPr preferRelativeResize="0"/>
          <p:nvPr/>
        </p:nvPicPr>
        <p:blipFill>
          <a:blip r:embed="rId3">
            <a:alphaModFix/>
          </a:blip>
          <a:stretch>
            <a:fillRect/>
          </a:stretch>
        </p:blipFill>
        <p:spPr>
          <a:xfrm>
            <a:off x="3599650" y="352425"/>
            <a:ext cx="1956400" cy="2488001"/>
          </a:xfrm>
          <a:prstGeom prst="rect">
            <a:avLst/>
          </a:prstGeom>
          <a:noFill/>
          <a:ln>
            <a:noFill/>
          </a:ln>
        </p:spPr>
      </p:pic>
      <p:sp>
        <p:nvSpPr>
          <p:cNvPr id="67" name="Google Shape;67;p10"/>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68" name="Google Shape;68;p10"/>
          <p:cNvSpPr txBox="1"/>
          <p:nvPr/>
        </p:nvSpPr>
        <p:spPr>
          <a:xfrm>
            <a:off x="100900" y="2722175"/>
            <a:ext cx="56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latin typeface="Calibri"/>
                <a:ea typeface="Calibri"/>
                <a:cs typeface="Calibri"/>
                <a:sym typeface="Calibri"/>
              </a:rPr>
              <a:t>Ref: Kaviani, Parisa, et al. "Frequency of missed findings on chest radiographs (CXRs) in an international, multicenter study: application of AI to reduce missed findings." Diagnostics 12.10 (2022): 2382.</a:t>
            </a:r>
            <a:endParaRPr sz="7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283" name="Google Shape;283;p37"/>
          <p:cNvSpPr txBox="1"/>
          <p:nvPr/>
        </p:nvSpPr>
        <p:spPr>
          <a:xfrm>
            <a:off x="1433700" y="242050"/>
            <a:ext cx="30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Model Architecture</a:t>
            </a:r>
            <a:endParaRPr sz="1800">
              <a:latin typeface="Calibri"/>
              <a:ea typeface="Calibri"/>
              <a:cs typeface="Calibri"/>
              <a:sym typeface="Calibri"/>
            </a:endParaRPr>
          </a:p>
        </p:txBody>
      </p:sp>
      <p:sp>
        <p:nvSpPr>
          <p:cNvPr id="284" name="Google Shape;284;p37"/>
          <p:cNvSpPr txBox="1"/>
          <p:nvPr/>
        </p:nvSpPr>
        <p:spPr>
          <a:xfrm>
            <a:off x="148950" y="703750"/>
            <a:ext cx="557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85" name="Google Shape;285;p37"/>
          <p:cNvPicPr preferRelativeResize="0"/>
          <p:nvPr/>
        </p:nvPicPr>
        <p:blipFill>
          <a:blip r:embed="rId3">
            <a:alphaModFix/>
          </a:blip>
          <a:stretch>
            <a:fillRect/>
          </a:stretch>
        </p:blipFill>
        <p:spPr>
          <a:xfrm>
            <a:off x="506400" y="614575"/>
            <a:ext cx="4858199" cy="2370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nvSpPr>
        <p:spPr>
          <a:xfrm>
            <a:off x="618150" y="0"/>
            <a:ext cx="452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400">
                <a:solidFill>
                  <a:schemeClr val="dk1"/>
                </a:solidFill>
                <a:latin typeface="Calibri"/>
                <a:ea typeface="Calibri"/>
                <a:cs typeface="Calibri"/>
                <a:sym typeface="Calibri"/>
              </a:rPr>
              <a:t>VIT Loss and AUC Plot</a:t>
            </a:r>
            <a:endParaRPr sz="2400">
              <a:latin typeface="Calibri"/>
              <a:ea typeface="Calibri"/>
              <a:cs typeface="Calibri"/>
              <a:sym typeface="Calibri"/>
            </a:endParaRPr>
          </a:p>
        </p:txBody>
      </p:sp>
      <p:sp>
        <p:nvSpPr>
          <p:cNvPr id="291" name="Google Shape;291;p38"/>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pic>
        <p:nvPicPr>
          <p:cNvPr id="292" name="Google Shape;292;p38"/>
          <p:cNvPicPr preferRelativeResize="0"/>
          <p:nvPr/>
        </p:nvPicPr>
        <p:blipFill>
          <a:blip r:embed="rId3">
            <a:alphaModFix/>
          </a:blip>
          <a:stretch>
            <a:fillRect/>
          </a:stretch>
        </p:blipFill>
        <p:spPr>
          <a:xfrm>
            <a:off x="2793025" y="657625"/>
            <a:ext cx="2829150" cy="2182050"/>
          </a:xfrm>
          <a:prstGeom prst="rect">
            <a:avLst/>
          </a:prstGeom>
          <a:noFill/>
          <a:ln>
            <a:noFill/>
          </a:ln>
        </p:spPr>
      </p:pic>
      <p:pic>
        <p:nvPicPr>
          <p:cNvPr id="293" name="Google Shape;293;p38"/>
          <p:cNvPicPr preferRelativeResize="0"/>
          <p:nvPr/>
        </p:nvPicPr>
        <p:blipFill>
          <a:blip r:embed="rId4">
            <a:alphaModFix/>
          </a:blip>
          <a:stretch>
            <a:fillRect/>
          </a:stretch>
        </p:blipFill>
        <p:spPr>
          <a:xfrm>
            <a:off x="0" y="657625"/>
            <a:ext cx="2793024" cy="2182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nvSpPr>
        <p:spPr>
          <a:xfrm>
            <a:off x="708800" y="0"/>
            <a:ext cx="4419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700">
                <a:solidFill>
                  <a:schemeClr val="dk1"/>
                </a:solidFill>
                <a:latin typeface="Calibri"/>
                <a:ea typeface="Calibri"/>
                <a:cs typeface="Calibri"/>
                <a:sym typeface="Calibri"/>
              </a:rPr>
              <a:t>Comparing AUC scores with other papers</a:t>
            </a:r>
            <a:endParaRPr sz="1700">
              <a:solidFill>
                <a:schemeClr val="dk1"/>
              </a:solidFill>
              <a:latin typeface="Calibri"/>
              <a:ea typeface="Calibri"/>
              <a:cs typeface="Calibri"/>
              <a:sym typeface="Calibri"/>
            </a:endParaRPr>
          </a:p>
        </p:txBody>
      </p:sp>
      <p:sp>
        <p:nvSpPr>
          <p:cNvPr id="299" name="Google Shape;299;p39"/>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graphicFrame>
        <p:nvGraphicFramePr>
          <p:cNvPr id="300" name="Google Shape;300;p39"/>
          <p:cNvGraphicFramePr/>
          <p:nvPr/>
        </p:nvGraphicFramePr>
        <p:xfrm>
          <a:off x="169688" y="544075"/>
          <a:ext cx="3000000" cy="3000000"/>
        </p:xfrm>
        <a:graphic>
          <a:graphicData uri="http://schemas.openxmlformats.org/drawingml/2006/table">
            <a:tbl>
              <a:tblPr>
                <a:noFill/>
                <a:tableStyleId>{93C1F141-72C2-4E7C-AF2D-7AF0DA174A31}</a:tableStyleId>
              </a:tblPr>
              <a:tblGrid>
                <a:gridCol w="974125"/>
                <a:gridCol w="740900"/>
                <a:gridCol w="653250"/>
                <a:gridCol w="697075"/>
                <a:gridCol w="697075"/>
                <a:gridCol w="831150"/>
                <a:gridCol w="902650"/>
              </a:tblGrid>
              <a:tr h="399800">
                <a:tc>
                  <a:txBody>
                    <a:bodyPr/>
                    <a:lstStyle/>
                    <a:p>
                      <a:pPr indent="0" lvl="0" marL="0" rtl="0" algn="ctr">
                        <a:lnSpc>
                          <a:spcPct val="115000"/>
                        </a:lnSpc>
                        <a:spcBef>
                          <a:spcPts val="0"/>
                        </a:spcBef>
                        <a:spcAft>
                          <a:spcPts val="0"/>
                        </a:spcAft>
                        <a:buNone/>
                      </a:pPr>
                      <a:r>
                        <a:rPr b="1" lang="en-IN" sz="1000">
                          <a:solidFill>
                            <a:schemeClr val="dk1"/>
                          </a:solidFill>
                        </a:rPr>
                        <a:t>Pathology</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IN" sz="1000">
                          <a:solidFill>
                            <a:schemeClr val="dk1"/>
                          </a:solidFill>
                          <a:uFill>
                            <a:noFill/>
                          </a:uFill>
                          <a:hlinkClick r:id="rId3">
                            <a:extLst>
                              <a:ext uri="{A12FA001-AC4F-418D-AE19-62706E023703}">
                                <ahyp:hlinkClr val="tx"/>
                              </a:ext>
                            </a:extLst>
                          </a:hlinkClick>
                        </a:rPr>
                        <a:t>Yao et al.</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IN" sz="1000">
                          <a:solidFill>
                            <a:schemeClr val="dk1"/>
                          </a:solidFill>
                          <a:uFill>
                            <a:noFill/>
                          </a:uFill>
                          <a:hlinkClick r:id="rId4">
                            <a:extLst>
                              <a:ext uri="{A12FA001-AC4F-418D-AE19-62706E023703}">
                                <ahyp:hlinkClr val="tx"/>
                              </a:ext>
                            </a:extLst>
                          </a:hlinkClick>
                        </a:rPr>
                        <a:t>CheXNet</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IN" sz="1000">
                          <a:solidFill>
                            <a:schemeClr val="dk1"/>
                          </a:solidFill>
                        </a:rPr>
                        <a:t>GCN</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IN" sz="1000">
                          <a:solidFill>
                            <a:schemeClr val="dk1"/>
                          </a:solidFill>
                        </a:rPr>
                        <a:t>DenseNet-121</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IN" sz="1000">
                          <a:solidFill>
                            <a:schemeClr val="dk1"/>
                          </a:solidFill>
                        </a:rPr>
                        <a:t>Inception Net v3</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IN" sz="1000">
                          <a:solidFill>
                            <a:schemeClr val="dk1"/>
                          </a:solidFill>
                        </a:rPr>
                        <a:t>ViT</a:t>
                      </a:r>
                      <a:endParaRPr b="1"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Atelectasis</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0.772</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0.8094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0.7514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highlight>
                            <a:srgbClr val="FFFFFF"/>
                          </a:highlight>
                        </a:rPr>
                        <a:t>0.7724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0.7693</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0.7431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Cardiomegaly</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0.904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0.9248</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0.8951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0.8827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0.8238</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0.8917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Effusion</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0.859</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0.8638</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0.8574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0.857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0.8147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0.8139</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Infiltration</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0.695</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0.7345</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0.6741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0.6843</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0.6594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0.6875</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Mass</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0.792</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0.8676</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0.5974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0.7897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0.7357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0.7882</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Nodule</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0.717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0.7802</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0.5742</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0.7273</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0.6971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0.7037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Pneumonia</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0.713</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0.768</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0.6847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0.7345</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0.7261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0.6659</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r h="223150">
                <a:tc>
                  <a:txBody>
                    <a:bodyPr/>
                    <a:lstStyle/>
                    <a:p>
                      <a:pPr indent="0" lvl="0" marL="0" rtl="0" algn="ctr">
                        <a:lnSpc>
                          <a:spcPct val="115000"/>
                        </a:lnSpc>
                        <a:spcBef>
                          <a:spcPts val="0"/>
                        </a:spcBef>
                        <a:spcAft>
                          <a:spcPts val="0"/>
                        </a:spcAft>
                        <a:buNone/>
                      </a:pPr>
                      <a:r>
                        <a:rPr lang="en-IN" sz="1000">
                          <a:solidFill>
                            <a:schemeClr val="dk1"/>
                          </a:solidFill>
                        </a:rPr>
                        <a:t>Pneumothorax</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0.841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0.8887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0.7765</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0.8124</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0.7917</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IN" sz="1000">
                          <a:solidFill>
                            <a:schemeClr val="dk1"/>
                          </a:solidFill>
                        </a:rPr>
                        <a:t>0.8381</a:t>
                      </a:r>
                      <a:endParaRPr sz="1000">
                        <a:solidFill>
                          <a:schemeClr val="dk1"/>
                        </a:solidFill>
                      </a:endParaRPr>
                    </a:p>
                  </a:txBody>
                  <a:tcPr marT="19050" marB="19050" marR="28575" marL="28575" anchor="b">
                    <a:lnL cap="flat" cmpd="sng" w="6925">
                      <a:solidFill>
                        <a:srgbClr val="666666"/>
                      </a:solidFill>
                      <a:prstDash val="solid"/>
                      <a:round/>
                      <a:headEnd len="sm" w="sm" type="none"/>
                      <a:tailEnd len="sm" w="sm" type="none"/>
                    </a:lnL>
                    <a:lnR cap="flat" cmpd="sng" w="6925">
                      <a:solidFill>
                        <a:srgbClr val="666666"/>
                      </a:solidFill>
                      <a:prstDash val="solid"/>
                      <a:round/>
                      <a:headEnd len="sm" w="sm" type="none"/>
                      <a:tailEnd len="sm" w="sm" type="none"/>
                    </a:lnR>
                    <a:lnT cap="flat" cmpd="sng" w="6925">
                      <a:solidFill>
                        <a:srgbClr val="666666"/>
                      </a:solidFill>
                      <a:prstDash val="solid"/>
                      <a:round/>
                      <a:headEnd len="sm" w="sm" type="none"/>
                      <a:tailEnd len="sm" w="sm" type="none"/>
                    </a:lnT>
                    <a:lnB cap="flat" cmpd="sng" w="6925">
                      <a:solidFill>
                        <a:srgbClr val="666666"/>
                      </a:solidFill>
                      <a:prstDash val="solid"/>
                      <a:round/>
                      <a:headEnd len="sm" w="sm" type="none"/>
                      <a:tailEnd len="sm" w="sm" type="none"/>
                    </a:lnB>
                    <a:solidFill>
                      <a:schemeClr val="lt1"/>
                    </a:solidFill>
                  </a:tcPr>
                </a:tc>
              </a:tr>
            </a:tbl>
          </a:graphicData>
        </a:graphic>
      </p:graphicFrame>
      <p:sp>
        <p:nvSpPr>
          <p:cNvPr id="301" name="Google Shape;301;p39"/>
          <p:cNvSpPr txBox="1"/>
          <p:nvPr/>
        </p:nvSpPr>
        <p:spPr>
          <a:xfrm>
            <a:off x="169650" y="2729075"/>
            <a:ext cx="54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solidFill>
                  <a:schemeClr val="dk1"/>
                </a:solidFill>
                <a:latin typeface="Calibri"/>
                <a:ea typeface="Calibri"/>
                <a:cs typeface="Calibri"/>
                <a:sym typeface="Calibri"/>
              </a:rPr>
              <a:t>Ref : Rajpurkar, P., Irvin, J., Zhu, K., Yang, B., Mehta, H., Duan, T., Ding, D., Bagul, A., Langlotz, C., Shpanskaya, K. and Lungren, M.P., 2017. Chexnet: Radiologist-level pneumonia detection on chest x-rays with deep learning. arXiv preprint arXiv:1711.05225.</a:t>
            </a:r>
            <a:endParaRPr sz="7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nvSpPr>
        <p:spPr>
          <a:xfrm>
            <a:off x="0" y="0"/>
            <a:ext cx="5351400" cy="30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                             Generating Bounding Box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We had utilized heatmap generated by Gradcam.</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Dynamic threshold selection, scaling the global peak by 0.9, ensures robust heatmap analysis, capturing local maximum points effectively for accurate feature identification.</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Utilizes morphological operations and dilation to accumulate local maxima, selecting centroids for precise bounding box placement, enhancing localization accuracy.</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Recognizes disease-specific characteristics, introducing fixed-size bounding boxes adaptively calculated from local maxima, ensuring consistent and accurate predictions.</a:t>
            </a:r>
            <a:endParaRPr sz="1100">
              <a:solidFill>
                <a:srgbClr val="0F0F0F"/>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sz="1100">
              <a:solidFill>
                <a:srgbClr val="0F0F0F"/>
              </a:solidFill>
              <a:latin typeface="Roboto"/>
              <a:ea typeface="Roboto"/>
              <a:cs typeface="Roboto"/>
              <a:sym typeface="Roboto"/>
            </a:endParaRPr>
          </a:p>
        </p:txBody>
      </p:sp>
      <p:sp>
        <p:nvSpPr>
          <p:cNvPr id="307" name="Google Shape;307;p40"/>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308" name="Google Shape;308;p40"/>
          <p:cNvSpPr txBox="1"/>
          <p:nvPr/>
        </p:nvSpPr>
        <p:spPr>
          <a:xfrm>
            <a:off x="100900" y="2722175"/>
            <a:ext cx="5652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700">
                <a:latin typeface="Calibri"/>
                <a:ea typeface="Calibri"/>
                <a:cs typeface="Calibri"/>
                <a:sym typeface="Calibri"/>
              </a:rPr>
              <a:t>Ref : Tamura, Masato, and Tomoaki Yoshinaga. "Segmentation-based bounding box generation for omnidirectional pedestrian detection." The Visual Computer (2023): 1-12.</a:t>
            </a:r>
            <a:endParaRPr sz="700">
              <a:latin typeface="Calibri"/>
              <a:ea typeface="Calibri"/>
              <a:cs typeface="Calibri"/>
              <a:sym typeface="Calibri"/>
            </a:endParaRPr>
          </a:p>
          <a:p>
            <a:pPr indent="0" lvl="0" marL="0" rtl="0" algn="l">
              <a:spcBef>
                <a:spcPts val="0"/>
              </a:spcBef>
              <a:spcAft>
                <a:spcPts val="0"/>
              </a:spcAft>
              <a:buNone/>
            </a:pPr>
            <a:r>
              <a:t/>
            </a:r>
            <a:endParaRPr sz="7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nvSpPr>
        <p:spPr>
          <a:xfrm>
            <a:off x="0" y="0"/>
            <a:ext cx="535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solidFill>
                  <a:schemeClr val="dk1"/>
                </a:solidFill>
                <a:latin typeface="Calibri"/>
                <a:ea typeface="Calibri"/>
                <a:cs typeface="Calibri"/>
                <a:sym typeface="Calibri"/>
              </a:rPr>
              <a:t>Bounding Box Generation Workflow </a:t>
            </a:r>
            <a:endParaRPr sz="1800">
              <a:solidFill>
                <a:schemeClr val="dk1"/>
              </a:solidFill>
              <a:latin typeface="Calibri"/>
              <a:ea typeface="Calibri"/>
              <a:cs typeface="Calibri"/>
              <a:sym typeface="Calibri"/>
            </a:endParaRPr>
          </a:p>
          <a:p>
            <a:pPr indent="0" lvl="0" marL="0" rtl="0" algn="ctr">
              <a:spcBef>
                <a:spcPts val="0"/>
              </a:spcBef>
              <a:spcAft>
                <a:spcPts val="0"/>
              </a:spcAft>
              <a:buNone/>
            </a:pPr>
            <a:r>
              <a:rPr lang="en-IN" sz="1800">
                <a:solidFill>
                  <a:schemeClr val="dk1"/>
                </a:solidFill>
                <a:latin typeface="Calibri"/>
                <a:ea typeface="Calibri"/>
                <a:cs typeface="Calibri"/>
                <a:sym typeface="Calibri"/>
              </a:rPr>
              <a:t>(Local Maxima + Average Box Algorithm)</a:t>
            </a:r>
            <a:endParaRPr sz="1800">
              <a:solidFill>
                <a:schemeClr val="dk1"/>
              </a:solidFill>
              <a:latin typeface="Calibri"/>
              <a:ea typeface="Calibri"/>
              <a:cs typeface="Calibri"/>
              <a:sym typeface="Calibri"/>
            </a:endParaRPr>
          </a:p>
        </p:txBody>
      </p:sp>
      <p:pic>
        <p:nvPicPr>
          <p:cNvPr id="314" name="Google Shape;314;p41"/>
          <p:cNvPicPr preferRelativeResize="0"/>
          <p:nvPr/>
        </p:nvPicPr>
        <p:blipFill>
          <a:blip r:embed="rId3">
            <a:alphaModFix/>
          </a:blip>
          <a:stretch>
            <a:fillRect/>
          </a:stretch>
        </p:blipFill>
        <p:spPr>
          <a:xfrm>
            <a:off x="152400" y="993338"/>
            <a:ext cx="5549899" cy="1869935"/>
          </a:xfrm>
          <a:prstGeom prst="rect">
            <a:avLst/>
          </a:prstGeom>
          <a:noFill/>
          <a:ln>
            <a:noFill/>
          </a:ln>
        </p:spPr>
      </p:pic>
      <p:sp>
        <p:nvSpPr>
          <p:cNvPr id="315" name="Google Shape;315;p41"/>
          <p:cNvSpPr txBox="1"/>
          <p:nvPr/>
        </p:nvSpPr>
        <p:spPr>
          <a:xfrm>
            <a:off x="2354150" y="1154125"/>
            <a:ext cx="1008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highlight>
                  <a:srgbClr val="D9EAD3"/>
                </a:highlight>
              </a:rPr>
              <a:t>Threshold</a:t>
            </a:r>
            <a:endParaRPr>
              <a:highlight>
                <a:srgbClr val="D9EAD3"/>
              </a:highlight>
            </a:endParaRPr>
          </a:p>
        </p:txBody>
      </p:sp>
      <p:sp>
        <p:nvSpPr>
          <p:cNvPr id="316" name="Google Shape;316;p41"/>
          <p:cNvSpPr txBox="1"/>
          <p:nvPr/>
        </p:nvSpPr>
        <p:spPr>
          <a:xfrm>
            <a:off x="2085750" y="2196025"/>
            <a:ext cx="1467000" cy="5961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t>Generate bounding boxes </a:t>
            </a:r>
            <a:endParaRPr/>
          </a:p>
        </p:txBody>
      </p:sp>
      <p:sp>
        <p:nvSpPr>
          <p:cNvPr id="317" name="Google Shape;317;p41"/>
          <p:cNvSpPr txBox="1"/>
          <p:nvPr/>
        </p:nvSpPr>
        <p:spPr>
          <a:xfrm>
            <a:off x="3964175" y="2196025"/>
            <a:ext cx="1428600" cy="5259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Centroid of local maxima</a:t>
            </a:r>
            <a:endParaRPr/>
          </a:p>
        </p:txBody>
      </p:sp>
      <p:sp>
        <p:nvSpPr>
          <p:cNvPr id="318" name="Google Shape;318;p41"/>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nvSpPr>
        <p:spPr>
          <a:xfrm>
            <a:off x="434325" y="66950"/>
            <a:ext cx="424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Bounding Box Output employing ChexNet</a:t>
            </a:r>
            <a:endParaRPr sz="1200">
              <a:solidFill>
                <a:srgbClr val="0F0F0F"/>
              </a:solidFill>
              <a:latin typeface="Roboto"/>
              <a:ea typeface="Roboto"/>
              <a:cs typeface="Roboto"/>
              <a:sym typeface="Roboto"/>
            </a:endParaRPr>
          </a:p>
        </p:txBody>
      </p:sp>
      <p:pic>
        <p:nvPicPr>
          <p:cNvPr id="324" name="Google Shape;324;p42"/>
          <p:cNvPicPr preferRelativeResize="0"/>
          <p:nvPr/>
        </p:nvPicPr>
        <p:blipFill>
          <a:blip r:embed="rId3">
            <a:alphaModFix/>
          </a:blip>
          <a:stretch>
            <a:fillRect/>
          </a:stretch>
        </p:blipFill>
        <p:spPr>
          <a:xfrm>
            <a:off x="1113100" y="467300"/>
            <a:ext cx="1041525" cy="1072775"/>
          </a:xfrm>
          <a:prstGeom prst="rect">
            <a:avLst/>
          </a:prstGeom>
          <a:noFill/>
          <a:ln>
            <a:noFill/>
          </a:ln>
        </p:spPr>
      </p:pic>
      <p:pic>
        <p:nvPicPr>
          <p:cNvPr id="325" name="Google Shape;325;p42"/>
          <p:cNvPicPr preferRelativeResize="0"/>
          <p:nvPr/>
        </p:nvPicPr>
        <p:blipFill>
          <a:blip r:embed="rId4">
            <a:alphaModFix/>
          </a:blip>
          <a:stretch>
            <a:fillRect/>
          </a:stretch>
        </p:blipFill>
        <p:spPr>
          <a:xfrm>
            <a:off x="1113100" y="1720602"/>
            <a:ext cx="1041525" cy="1057148"/>
          </a:xfrm>
          <a:prstGeom prst="rect">
            <a:avLst/>
          </a:prstGeom>
          <a:noFill/>
          <a:ln>
            <a:noFill/>
          </a:ln>
        </p:spPr>
      </p:pic>
      <p:sp>
        <p:nvSpPr>
          <p:cNvPr id="326" name="Google Shape;326;p42"/>
          <p:cNvSpPr txBox="1"/>
          <p:nvPr/>
        </p:nvSpPr>
        <p:spPr>
          <a:xfrm>
            <a:off x="71500" y="970425"/>
            <a:ext cx="1041600" cy="3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Calibri"/>
                <a:ea typeface="Calibri"/>
                <a:cs typeface="Calibri"/>
                <a:sym typeface="Calibri"/>
              </a:rPr>
              <a:t>Heatmap</a:t>
            </a:r>
            <a:endParaRPr>
              <a:latin typeface="Calibri"/>
              <a:ea typeface="Calibri"/>
              <a:cs typeface="Calibri"/>
              <a:sym typeface="Calibri"/>
            </a:endParaRPr>
          </a:p>
        </p:txBody>
      </p:sp>
      <p:sp>
        <p:nvSpPr>
          <p:cNvPr id="327" name="Google Shape;327;p42"/>
          <p:cNvSpPr txBox="1"/>
          <p:nvPr/>
        </p:nvSpPr>
        <p:spPr>
          <a:xfrm>
            <a:off x="12550" y="1967625"/>
            <a:ext cx="1159500" cy="3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Calibri"/>
                <a:ea typeface="Calibri"/>
                <a:cs typeface="Calibri"/>
                <a:sym typeface="Calibri"/>
              </a:rPr>
              <a:t>Bounding Box</a:t>
            </a:r>
            <a:endParaRPr>
              <a:latin typeface="Calibri"/>
              <a:ea typeface="Calibri"/>
              <a:cs typeface="Calibri"/>
              <a:sym typeface="Calibri"/>
            </a:endParaRPr>
          </a:p>
        </p:txBody>
      </p:sp>
      <p:sp>
        <p:nvSpPr>
          <p:cNvPr id="328" name="Google Shape;328;p42"/>
          <p:cNvSpPr txBox="1"/>
          <p:nvPr/>
        </p:nvSpPr>
        <p:spPr>
          <a:xfrm>
            <a:off x="3946650" y="1278825"/>
            <a:ext cx="1533900" cy="7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Calibri"/>
                <a:ea typeface="Calibri"/>
                <a:cs typeface="Calibri"/>
                <a:sym typeface="Calibri"/>
              </a:rPr>
              <a:t>Our </a:t>
            </a:r>
            <a:r>
              <a:rPr b="1" lang="en-IN">
                <a:latin typeface="Calibri"/>
                <a:ea typeface="Calibri"/>
                <a:cs typeface="Calibri"/>
                <a:sym typeface="Calibri"/>
              </a:rPr>
              <a:t>IoU</a:t>
            </a:r>
            <a:r>
              <a:rPr lang="en-IN">
                <a:latin typeface="Calibri"/>
                <a:ea typeface="Calibri"/>
                <a:cs typeface="Calibri"/>
                <a:sym typeface="Calibri"/>
              </a:rPr>
              <a:t> for Bounding Boxes : 0.3347</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CheXNet IoBB: 5.6348</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29" name="Google Shape;329;p42"/>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pic>
        <p:nvPicPr>
          <p:cNvPr id="330" name="Google Shape;330;p42"/>
          <p:cNvPicPr preferRelativeResize="0"/>
          <p:nvPr/>
        </p:nvPicPr>
        <p:blipFill>
          <a:blip r:embed="rId5">
            <a:alphaModFix/>
          </a:blip>
          <a:stretch>
            <a:fillRect/>
          </a:stretch>
        </p:blipFill>
        <p:spPr>
          <a:xfrm>
            <a:off x="2610548" y="467300"/>
            <a:ext cx="1041525" cy="1066014"/>
          </a:xfrm>
          <a:prstGeom prst="rect">
            <a:avLst/>
          </a:prstGeom>
          <a:noFill/>
          <a:ln>
            <a:noFill/>
          </a:ln>
        </p:spPr>
      </p:pic>
      <p:pic>
        <p:nvPicPr>
          <p:cNvPr id="331" name="Google Shape;331;p42"/>
          <p:cNvPicPr preferRelativeResize="0"/>
          <p:nvPr/>
        </p:nvPicPr>
        <p:blipFill>
          <a:blip r:embed="rId6">
            <a:alphaModFix/>
          </a:blip>
          <a:stretch>
            <a:fillRect/>
          </a:stretch>
        </p:blipFill>
        <p:spPr>
          <a:xfrm>
            <a:off x="2572724" y="1718202"/>
            <a:ext cx="1041525" cy="1061948"/>
          </a:xfrm>
          <a:prstGeom prst="rect">
            <a:avLst/>
          </a:prstGeom>
          <a:noFill/>
          <a:ln>
            <a:noFill/>
          </a:ln>
        </p:spPr>
      </p:pic>
      <p:sp>
        <p:nvSpPr>
          <p:cNvPr id="332" name="Google Shape;332;p42"/>
          <p:cNvSpPr txBox="1"/>
          <p:nvPr/>
        </p:nvSpPr>
        <p:spPr>
          <a:xfrm>
            <a:off x="71500" y="2780150"/>
            <a:ext cx="5742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solidFill>
                  <a:schemeClr val="dk1"/>
                </a:solidFill>
                <a:latin typeface="Calibri"/>
                <a:ea typeface="Calibri"/>
                <a:cs typeface="Calibri"/>
                <a:sym typeface="Calibri"/>
              </a:rPr>
              <a:t>Ref : Rajpurkar, P., Irvin, J., Zhu, K., Yang, B., Mehta, H., Duan, T., Ding, D., Bagul, A., Langlotz, C., Shpanskaya, K. and Lungren, M.P., 2017. Chexnet: Radiologist-level pneumonia detection on chest x-rays with deep learning. arXiv preprint arXiv:1711.05225.</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43"/>
          <p:cNvSpPr txBox="1"/>
          <p:nvPr/>
        </p:nvSpPr>
        <p:spPr>
          <a:xfrm>
            <a:off x="1396886" y="1486913"/>
            <a:ext cx="3051900" cy="134700"/>
          </a:xfrm>
          <a:prstGeom prst="rect">
            <a:avLst/>
          </a:prstGeom>
          <a:noFill/>
          <a:ln>
            <a:noFill/>
          </a:ln>
        </p:spPr>
        <p:txBody>
          <a:bodyPr anchorCtr="0" anchor="t" bIns="0" lIns="0" spcFirstLastPara="1" rIns="0" wrap="square" tIns="11425">
            <a:spAutoFit/>
          </a:bodyPr>
          <a:lstStyle/>
          <a:p>
            <a:pPr indent="-635" lvl="0" marL="12700" marR="5080" rtl="0" algn="ctr">
              <a:lnSpc>
                <a:spcPct val="100000"/>
              </a:lnSpc>
              <a:spcBef>
                <a:spcPts val="0"/>
              </a:spcBef>
              <a:spcAft>
                <a:spcPts val="0"/>
              </a:spcAft>
              <a:buNone/>
            </a:pPr>
            <a:r>
              <a:t/>
            </a:r>
            <a:endParaRPr sz="800">
              <a:latin typeface="Verdana"/>
              <a:ea typeface="Verdana"/>
              <a:cs typeface="Verdana"/>
              <a:sym typeface="Verdana"/>
            </a:endParaRPr>
          </a:p>
        </p:txBody>
      </p:sp>
      <p:sp>
        <p:nvSpPr>
          <p:cNvPr id="338" name="Google Shape;338;p43"/>
          <p:cNvSpPr txBox="1"/>
          <p:nvPr/>
        </p:nvSpPr>
        <p:spPr>
          <a:xfrm>
            <a:off x="637150" y="90125"/>
            <a:ext cx="458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400">
                <a:latin typeface="Calibri"/>
                <a:ea typeface="Calibri"/>
                <a:cs typeface="Calibri"/>
                <a:sym typeface="Calibri"/>
              </a:rPr>
              <a:t>Challenges and Limitations</a:t>
            </a:r>
            <a:endParaRPr sz="2400">
              <a:latin typeface="Calibri"/>
              <a:ea typeface="Calibri"/>
              <a:cs typeface="Calibri"/>
              <a:sym typeface="Calibri"/>
            </a:endParaRPr>
          </a:p>
        </p:txBody>
      </p:sp>
      <p:sp>
        <p:nvSpPr>
          <p:cNvPr id="339" name="Google Shape;339;p43"/>
          <p:cNvSpPr txBox="1"/>
          <p:nvPr/>
        </p:nvSpPr>
        <p:spPr>
          <a:xfrm>
            <a:off x="100900" y="705575"/>
            <a:ext cx="56529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Char char="●"/>
            </a:pPr>
            <a:r>
              <a:rPr lang="en-IN" sz="1200">
                <a:solidFill>
                  <a:schemeClr val="dk1"/>
                </a:solidFill>
                <a:latin typeface="Roboto"/>
                <a:ea typeface="Roboto"/>
                <a:cs typeface="Roboto"/>
                <a:sym typeface="Roboto"/>
              </a:rPr>
              <a:t>Class imbalance in the dataset leads to bias degrading the results for some abnormalities in multiclass classification. Implemented weighted binary cross entropy as a loss function to overcome it up to some extent.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IN" sz="1200">
                <a:solidFill>
                  <a:schemeClr val="dk1"/>
                </a:solidFill>
                <a:latin typeface="Roboto"/>
                <a:ea typeface="Roboto"/>
                <a:cs typeface="Roboto"/>
                <a:sym typeface="Roboto"/>
              </a:rPr>
              <a:t>Limited research work on bounding box generation for pixel level segmentation on NIH CXR-dataset. Utilised available research on segmentation and classification fill that.</a:t>
            </a:r>
            <a:endParaRPr sz="1200">
              <a:solidFill>
                <a:schemeClr val="dk1"/>
              </a:solidFill>
              <a:latin typeface="Roboto"/>
              <a:ea typeface="Roboto"/>
              <a:cs typeface="Roboto"/>
              <a:sym typeface="Roboto"/>
            </a:endParaRPr>
          </a:p>
        </p:txBody>
      </p:sp>
      <p:sp>
        <p:nvSpPr>
          <p:cNvPr id="340" name="Google Shape;340;p43"/>
          <p:cNvSpPr txBox="1"/>
          <p:nvPr>
            <p:ph type="title"/>
          </p:nvPr>
        </p:nvSpPr>
        <p:spPr>
          <a:xfrm>
            <a:off x="3365909" y="471982"/>
            <a:ext cx="20085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341" name="Google Shape;341;p43"/>
          <p:cNvSpPr txBox="1"/>
          <p:nvPr/>
        </p:nvSpPr>
        <p:spPr>
          <a:xfrm>
            <a:off x="100900" y="2969675"/>
            <a:ext cx="565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127783" y="182704"/>
            <a:ext cx="34929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IN"/>
              <a:t>Timeline and Milestone</a:t>
            </a:r>
            <a:endParaRPr/>
          </a:p>
        </p:txBody>
      </p:sp>
      <p:grpSp>
        <p:nvGrpSpPr>
          <p:cNvPr id="347" name="Google Shape;347;p44"/>
          <p:cNvGrpSpPr/>
          <p:nvPr/>
        </p:nvGrpSpPr>
        <p:grpSpPr>
          <a:xfrm>
            <a:off x="1320327" y="1023079"/>
            <a:ext cx="1174886" cy="1535101"/>
            <a:chOff x="1083025" y="1574025"/>
            <a:chExt cx="1834900" cy="2395975"/>
          </a:xfrm>
        </p:grpSpPr>
        <p:sp>
          <p:nvSpPr>
            <p:cNvPr id="348" name="Google Shape;348;p44"/>
            <p:cNvSpPr txBox="1"/>
            <p:nvPr/>
          </p:nvSpPr>
          <p:spPr>
            <a:xfrm>
              <a:off x="1235827" y="1574025"/>
              <a:ext cx="992700" cy="241200"/>
            </a:xfrm>
            <a:prstGeom prst="rect">
              <a:avLst/>
            </a:prstGeom>
            <a:noFill/>
            <a:ln>
              <a:noFill/>
            </a:ln>
          </p:spPr>
          <p:txBody>
            <a:bodyPr anchorCtr="0" anchor="t" bIns="58550" lIns="58550" spcFirstLastPara="1" rIns="58550" wrap="square" tIns="58550">
              <a:noAutofit/>
            </a:bodyPr>
            <a:lstStyle/>
            <a:p>
              <a:pPr indent="0" lvl="0" marL="0" rtl="0" algn="l">
                <a:lnSpc>
                  <a:spcPct val="115000"/>
                </a:lnSpc>
                <a:spcBef>
                  <a:spcPts val="0"/>
                </a:spcBef>
                <a:spcAft>
                  <a:spcPts val="0"/>
                </a:spcAft>
                <a:buClr>
                  <a:schemeClr val="dk1"/>
                </a:buClr>
                <a:buSzPts val="700"/>
                <a:buFont typeface="Arial"/>
                <a:buNone/>
              </a:pPr>
              <a:r>
                <a:rPr lang="en-IN" sz="500">
                  <a:solidFill>
                    <a:srgbClr val="0C58D3"/>
                  </a:solidFill>
                  <a:latin typeface="Roboto"/>
                  <a:ea typeface="Roboto"/>
                  <a:cs typeface="Roboto"/>
                  <a:sym typeface="Roboto"/>
                </a:rPr>
                <a:t>October 2023</a:t>
              </a:r>
              <a:endParaRPr sz="500">
                <a:solidFill>
                  <a:srgbClr val="0C58D3"/>
                </a:solidFill>
                <a:latin typeface="Roboto"/>
                <a:ea typeface="Roboto"/>
                <a:cs typeface="Roboto"/>
                <a:sym typeface="Roboto"/>
              </a:endParaRPr>
            </a:p>
            <a:p>
              <a:pPr indent="0" lvl="0" marL="0" rtl="0" algn="r">
                <a:lnSpc>
                  <a:spcPct val="115000"/>
                </a:lnSpc>
                <a:spcBef>
                  <a:spcPts val="1000"/>
                </a:spcBef>
                <a:spcAft>
                  <a:spcPts val="1000"/>
                </a:spcAft>
                <a:buNone/>
              </a:pPr>
              <a:r>
                <a:t/>
              </a:r>
              <a:endParaRPr sz="500">
                <a:solidFill>
                  <a:srgbClr val="0C58D3"/>
                </a:solidFill>
                <a:latin typeface="Roboto"/>
                <a:ea typeface="Roboto"/>
                <a:cs typeface="Roboto"/>
                <a:sym typeface="Roboto"/>
              </a:endParaRPr>
            </a:p>
          </p:txBody>
        </p:sp>
        <p:sp>
          <p:nvSpPr>
            <p:cNvPr id="349" name="Google Shape;349;p44"/>
            <p:cNvSpPr txBox="1"/>
            <p:nvPr/>
          </p:nvSpPr>
          <p:spPr>
            <a:xfrm>
              <a:off x="1235841" y="2865341"/>
              <a:ext cx="1505100" cy="522300"/>
            </a:xfrm>
            <a:prstGeom prst="rect">
              <a:avLst/>
            </a:prstGeom>
            <a:noFill/>
            <a:ln>
              <a:noFill/>
            </a:ln>
          </p:spPr>
          <p:txBody>
            <a:bodyPr anchorCtr="0" anchor="b" bIns="58550" lIns="58550" spcFirstLastPara="1" rIns="58550" wrap="square" tIns="58550">
              <a:noAutofit/>
            </a:bodyPr>
            <a:lstStyle/>
            <a:p>
              <a:pPr indent="0" lvl="0" marL="0" rtl="0" algn="l">
                <a:lnSpc>
                  <a:spcPct val="115000"/>
                </a:lnSpc>
                <a:spcBef>
                  <a:spcPts val="0"/>
                </a:spcBef>
                <a:spcAft>
                  <a:spcPts val="0"/>
                </a:spcAft>
                <a:buNone/>
              </a:pPr>
              <a:r>
                <a:rPr b="1" lang="en-IN" sz="600">
                  <a:solidFill>
                    <a:srgbClr val="0C58D3"/>
                  </a:solidFill>
                  <a:latin typeface="Roboto"/>
                  <a:ea typeface="Roboto"/>
                  <a:cs typeface="Roboto"/>
                  <a:sym typeface="Roboto"/>
                </a:rPr>
                <a:t>Training Models for lung segmentation</a:t>
              </a:r>
              <a:endParaRPr b="1" sz="600">
                <a:solidFill>
                  <a:srgbClr val="0C58D3"/>
                </a:solidFill>
                <a:latin typeface="Roboto"/>
                <a:ea typeface="Roboto"/>
                <a:cs typeface="Roboto"/>
                <a:sym typeface="Roboto"/>
              </a:endParaRPr>
            </a:p>
          </p:txBody>
        </p:sp>
        <p:sp>
          <p:nvSpPr>
            <p:cNvPr id="350" name="Google Shape;350;p44"/>
            <p:cNvSpPr txBox="1"/>
            <p:nvPr/>
          </p:nvSpPr>
          <p:spPr>
            <a:xfrm>
              <a:off x="1215575" y="3232600"/>
              <a:ext cx="1545600" cy="737400"/>
            </a:xfrm>
            <a:prstGeom prst="rect">
              <a:avLst/>
            </a:prstGeom>
            <a:noFill/>
            <a:ln>
              <a:noFill/>
            </a:ln>
          </p:spPr>
          <p:txBody>
            <a:bodyPr anchorCtr="0" anchor="t" bIns="58550" lIns="58550" spcFirstLastPara="1" rIns="58550" wrap="square" tIns="58550">
              <a:noAutofit/>
            </a:bodyPr>
            <a:lstStyle/>
            <a:p>
              <a:pPr indent="0" lvl="0" marL="0" rtl="0" algn="l">
                <a:lnSpc>
                  <a:spcPct val="115000"/>
                </a:lnSpc>
                <a:spcBef>
                  <a:spcPts val="0"/>
                </a:spcBef>
                <a:spcAft>
                  <a:spcPts val="1000"/>
                </a:spcAft>
                <a:buNone/>
              </a:pPr>
              <a:r>
                <a:t/>
              </a:r>
              <a:endParaRPr sz="500">
                <a:solidFill>
                  <a:srgbClr val="0C58D3"/>
                </a:solidFill>
                <a:latin typeface="Roboto"/>
                <a:ea typeface="Roboto"/>
                <a:cs typeface="Roboto"/>
                <a:sym typeface="Roboto"/>
              </a:endParaRPr>
            </a:p>
          </p:txBody>
        </p:sp>
        <p:cxnSp>
          <p:nvCxnSpPr>
            <p:cNvPr id="351" name="Google Shape;351;p44"/>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352" name="Google Shape;352;p44"/>
            <p:cNvSpPr/>
            <p:nvPr/>
          </p:nvSpPr>
          <p:spPr>
            <a:xfrm flipH="1">
              <a:off x="1083025" y="2306625"/>
              <a:ext cx="1834800" cy="143400"/>
            </a:xfrm>
            <a:prstGeom prst="parallelogram">
              <a:avLst>
                <a:gd fmla="val 96952" name="adj"/>
              </a:avLst>
            </a:prstGeom>
            <a:solidFill>
              <a:srgbClr val="0D5DDF"/>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rPr lang="en-IN" sz="900"/>
                <a:t>  </a:t>
              </a:r>
              <a:endParaRPr sz="900"/>
            </a:p>
          </p:txBody>
        </p:sp>
        <p:sp>
          <p:nvSpPr>
            <p:cNvPr id="353" name="Google Shape;353;p44"/>
            <p:cNvSpPr/>
            <p:nvPr/>
          </p:nvSpPr>
          <p:spPr>
            <a:xfrm>
              <a:off x="1083125" y="2460449"/>
              <a:ext cx="1834800" cy="143400"/>
            </a:xfrm>
            <a:prstGeom prst="parallelogram">
              <a:avLst>
                <a:gd fmla="val 96952" name="adj"/>
              </a:avLst>
            </a:prstGeom>
            <a:solidFill>
              <a:srgbClr val="0944A1"/>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t/>
              </a:r>
              <a:endParaRPr/>
            </a:p>
          </p:txBody>
        </p:sp>
      </p:grpSp>
      <p:grpSp>
        <p:nvGrpSpPr>
          <p:cNvPr id="354" name="Google Shape;354;p44"/>
          <p:cNvGrpSpPr/>
          <p:nvPr/>
        </p:nvGrpSpPr>
        <p:grpSpPr>
          <a:xfrm>
            <a:off x="3506812" y="1023079"/>
            <a:ext cx="1174886" cy="1535094"/>
            <a:chOff x="1083025" y="1574036"/>
            <a:chExt cx="1834900" cy="2395964"/>
          </a:xfrm>
        </p:grpSpPr>
        <p:sp>
          <p:nvSpPr>
            <p:cNvPr id="355" name="Google Shape;355;p44"/>
            <p:cNvSpPr txBox="1"/>
            <p:nvPr/>
          </p:nvSpPr>
          <p:spPr>
            <a:xfrm>
              <a:off x="1390430" y="1574036"/>
              <a:ext cx="968400" cy="572700"/>
            </a:xfrm>
            <a:prstGeom prst="rect">
              <a:avLst/>
            </a:prstGeom>
            <a:noFill/>
            <a:ln>
              <a:noFill/>
            </a:ln>
          </p:spPr>
          <p:txBody>
            <a:bodyPr anchorCtr="0" anchor="t" bIns="58550" lIns="58550" spcFirstLastPara="1" rIns="58550" wrap="square" tIns="58550">
              <a:noAutofit/>
            </a:bodyPr>
            <a:lstStyle/>
            <a:p>
              <a:pPr indent="0" lvl="0" marL="0" rtl="0" algn="ctr">
                <a:lnSpc>
                  <a:spcPct val="115000"/>
                </a:lnSpc>
                <a:spcBef>
                  <a:spcPts val="0"/>
                </a:spcBef>
                <a:spcAft>
                  <a:spcPts val="1000"/>
                </a:spcAft>
                <a:buNone/>
              </a:pPr>
              <a:r>
                <a:rPr lang="en-IN" sz="500">
                  <a:solidFill>
                    <a:srgbClr val="0C58D3"/>
                  </a:solidFill>
                  <a:latin typeface="Roboto"/>
                  <a:ea typeface="Roboto"/>
                  <a:cs typeface="Roboto"/>
                  <a:sym typeface="Roboto"/>
                </a:rPr>
                <a:t>Feb - March  2024</a:t>
              </a:r>
              <a:endParaRPr sz="500">
                <a:solidFill>
                  <a:srgbClr val="0C58D3"/>
                </a:solidFill>
                <a:latin typeface="Roboto"/>
                <a:ea typeface="Roboto"/>
                <a:cs typeface="Roboto"/>
                <a:sym typeface="Roboto"/>
              </a:endParaRPr>
            </a:p>
          </p:txBody>
        </p:sp>
        <p:sp>
          <p:nvSpPr>
            <p:cNvPr id="356" name="Google Shape;356;p44"/>
            <p:cNvSpPr txBox="1"/>
            <p:nvPr/>
          </p:nvSpPr>
          <p:spPr>
            <a:xfrm>
              <a:off x="1244269" y="2626977"/>
              <a:ext cx="1505100" cy="737400"/>
            </a:xfrm>
            <a:prstGeom prst="rect">
              <a:avLst/>
            </a:prstGeom>
            <a:noFill/>
            <a:ln>
              <a:noFill/>
            </a:ln>
          </p:spPr>
          <p:txBody>
            <a:bodyPr anchorCtr="0" anchor="b" bIns="58550" lIns="58550" spcFirstLastPara="1" rIns="58550" wrap="square" tIns="58550">
              <a:noAutofit/>
            </a:bodyPr>
            <a:lstStyle/>
            <a:p>
              <a:pPr indent="0" lvl="0" marL="0" rtl="0" algn="l">
                <a:lnSpc>
                  <a:spcPct val="115000"/>
                </a:lnSpc>
                <a:spcBef>
                  <a:spcPts val="0"/>
                </a:spcBef>
                <a:spcAft>
                  <a:spcPts val="0"/>
                </a:spcAft>
                <a:buNone/>
              </a:pPr>
              <a:r>
                <a:rPr b="1" lang="en-IN" sz="600">
                  <a:solidFill>
                    <a:srgbClr val="0C58D3"/>
                  </a:solidFill>
                  <a:latin typeface="Roboto"/>
                  <a:ea typeface="Roboto"/>
                  <a:cs typeface="Roboto"/>
                  <a:sym typeface="Roboto"/>
                </a:rPr>
                <a:t>Transformer and inception integration</a:t>
              </a:r>
              <a:endParaRPr b="1" sz="600">
                <a:solidFill>
                  <a:srgbClr val="0C58D3"/>
                </a:solidFill>
                <a:latin typeface="Roboto"/>
                <a:ea typeface="Roboto"/>
                <a:cs typeface="Roboto"/>
                <a:sym typeface="Roboto"/>
              </a:endParaRPr>
            </a:p>
          </p:txBody>
        </p:sp>
        <p:sp>
          <p:nvSpPr>
            <p:cNvPr id="357" name="Google Shape;357;p44"/>
            <p:cNvSpPr txBox="1"/>
            <p:nvPr/>
          </p:nvSpPr>
          <p:spPr>
            <a:xfrm>
              <a:off x="1227725" y="3232600"/>
              <a:ext cx="1545600" cy="737400"/>
            </a:xfrm>
            <a:prstGeom prst="rect">
              <a:avLst/>
            </a:prstGeom>
            <a:noFill/>
            <a:ln>
              <a:noFill/>
            </a:ln>
          </p:spPr>
          <p:txBody>
            <a:bodyPr anchorCtr="0" anchor="t" bIns="58550" lIns="58550" spcFirstLastPara="1" rIns="58550" wrap="square" tIns="58550">
              <a:noAutofit/>
            </a:bodyPr>
            <a:lstStyle/>
            <a:p>
              <a:pPr indent="0" lvl="0" marL="0" rtl="0" algn="l">
                <a:lnSpc>
                  <a:spcPct val="115000"/>
                </a:lnSpc>
                <a:spcBef>
                  <a:spcPts val="0"/>
                </a:spcBef>
                <a:spcAft>
                  <a:spcPts val="1000"/>
                </a:spcAft>
                <a:buNone/>
              </a:pPr>
              <a:r>
                <a:t/>
              </a:r>
              <a:endParaRPr sz="500">
                <a:solidFill>
                  <a:srgbClr val="858585"/>
                </a:solidFill>
                <a:latin typeface="Roboto"/>
                <a:ea typeface="Roboto"/>
                <a:cs typeface="Roboto"/>
                <a:sym typeface="Roboto"/>
              </a:endParaRPr>
            </a:p>
          </p:txBody>
        </p:sp>
        <p:cxnSp>
          <p:nvCxnSpPr>
            <p:cNvPr id="358" name="Google Shape;358;p44"/>
            <p:cNvCxnSpPr/>
            <p:nvPr/>
          </p:nvCxnSpPr>
          <p:spPr>
            <a:xfrm>
              <a:off x="2180202" y="1695421"/>
              <a:ext cx="718500" cy="741900"/>
            </a:xfrm>
            <a:prstGeom prst="straightConnector1">
              <a:avLst/>
            </a:prstGeom>
            <a:noFill/>
            <a:ln cap="flat" cmpd="sng" w="9525">
              <a:solidFill>
                <a:srgbClr val="0C58D3"/>
              </a:solidFill>
              <a:prstDash val="solid"/>
              <a:round/>
              <a:headEnd len="sm" w="sm" type="none"/>
              <a:tailEnd len="sm" w="sm" type="none"/>
            </a:ln>
          </p:spPr>
        </p:cxnSp>
        <p:sp>
          <p:nvSpPr>
            <p:cNvPr id="359" name="Google Shape;359;p44"/>
            <p:cNvSpPr/>
            <p:nvPr/>
          </p:nvSpPr>
          <p:spPr>
            <a:xfrm flipH="1">
              <a:off x="1083025" y="2306625"/>
              <a:ext cx="1834800" cy="143400"/>
            </a:xfrm>
            <a:prstGeom prst="parallelogram">
              <a:avLst>
                <a:gd fmla="val 96952" name="adj"/>
              </a:avLst>
            </a:prstGeom>
            <a:solidFill>
              <a:srgbClr val="0C58D3"/>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rPr lang="en-IN" sz="900"/>
                <a:t>  </a:t>
              </a:r>
              <a:endParaRPr sz="900"/>
            </a:p>
          </p:txBody>
        </p:sp>
        <p:sp>
          <p:nvSpPr>
            <p:cNvPr id="360" name="Google Shape;360;p44"/>
            <p:cNvSpPr/>
            <p:nvPr/>
          </p:nvSpPr>
          <p:spPr>
            <a:xfrm>
              <a:off x="1083125" y="2460449"/>
              <a:ext cx="1834800" cy="143400"/>
            </a:xfrm>
            <a:prstGeom prst="parallelogram">
              <a:avLst>
                <a:gd fmla="val 96952" name="adj"/>
              </a:avLst>
            </a:prstGeom>
            <a:solidFill>
              <a:srgbClr val="1C4587"/>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t/>
              </a:r>
              <a:endParaRPr/>
            </a:p>
          </p:txBody>
        </p:sp>
      </p:grpSp>
      <p:grpSp>
        <p:nvGrpSpPr>
          <p:cNvPr id="361" name="Google Shape;361;p44"/>
          <p:cNvGrpSpPr/>
          <p:nvPr/>
        </p:nvGrpSpPr>
        <p:grpSpPr>
          <a:xfrm>
            <a:off x="232496" y="1023528"/>
            <a:ext cx="1174886" cy="1214113"/>
            <a:chOff x="1083025" y="1574025"/>
            <a:chExt cx="1834900" cy="1894979"/>
          </a:xfrm>
        </p:grpSpPr>
        <p:sp>
          <p:nvSpPr>
            <p:cNvPr id="362" name="Google Shape;362;p44"/>
            <p:cNvSpPr txBox="1"/>
            <p:nvPr/>
          </p:nvSpPr>
          <p:spPr>
            <a:xfrm>
              <a:off x="1247876" y="2788004"/>
              <a:ext cx="1505100" cy="681000"/>
            </a:xfrm>
            <a:prstGeom prst="rect">
              <a:avLst/>
            </a:prstGeom>
            <a:noFill/>
            <a:ln>
              <a:noFill/>
            </a:ln>
          </p:spPr>
          <p:txBody>
            <a:bodyPr anchorCtr="0" anchor="b" bIns="58550" lIns="58550" spcFirstLastPara="1" rIns="58550" wrap="square" tIns="58550">
              <a:noAutofit/>
            </a:bodyPr>
            <a:lstStyle/>
            <a:p>
              <a:pPr indent="0" lvl="0" marL="0" rtl="0" algn="l">
                <a:lnSpc>
                  <a:spcPct val="115000"/>
                </a:lnSpc>
                <a:spcBef>
                  <a:spcPts val="0"/>
                </a:spcBef>
                <a:spcAft>
                  <a:spcPts val="0"/>
                </a:spcAft>
                <a:buNone/>
              </a:pPr>
              <a:r>
                <a:rPr b="1" lang="en-IN" sz="600">
                  <a:solidFill>
                    <a:srgbClr val="0C58D3"/>
                  </a:solidFill>
                  <a:latin typeface="Roboto"/>
                  <a:ea typeface="Roboto"/>
                  <a:cs typeface="Roboto"/>
                  <a:sym typeface="Roboto"/>
                </a:rPr>
                <a:t>Study research papers &amp; Finalizing problem statement</a:t>
              </a:r>
              <a:endParaRPr b="1" sz="600">
                <a:solidFill>
                  <a:srgbClr val="0C58D3"/>
                </a:solidFill>
                <a:latin typeface="Roboto"/>
                <a:ea typeface="Roboto"/>
                <a:cs typeface="Roboto"/>
                <a:sym typeface="Roboto"/>
              </a:endParaRPr>
            </a:p>
          </p:txBody>
        </p:sp>
        <p:cxnSp>
          <p:nvCxnSpPr>
            <p:cNvPr id="363" name="Google Shape;363;p44"/>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364" name="Google Shape;364;p44"/>
            <p:cNvSpPr/>
            <p:nvPr/>
          </p:nvSpPr>
          <p:spPr>
            <a:xfrm flipH="1">
              <a:off x="1083025" y="2306625"/>
              <a:ext cx="1834800" cy="143400"/>
            </a:xfrm>
            <a:prstGeom prst="parallelogram">
              <a:avLst>
                <a:gd fmla="val 96952" name="adj"/>
              </a:avLst>
            </a:prstGeom>
            <a:solidFill>
              <a:srgbClr val="0D5DDF"/>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rPr lang="en-IN" sz="900"/>
                <a:t>  </a:t>
              </a:r>
              <a:endParaRPr sz="900"/>
            </a:p>
          </p:txBody>
        </p:sp>
        <p:sp>
          <p:nvSpPr>
            <p:cNvPr id="365" name="Google Shape;365;p44"/>
            <p:cNvSpPr/>
            <p:nvPr/>
          </p:nvSpPr>
          <p:spPr>
            <a:xfrm>
              <a:off x="1083125" y="2460449"/>
              <a:ext cx="1834800" cy="143400"/>
            </a:xfrm>
            <a:prstGeom prst="parallelogram">
              <a:avLst>
                <a:gd fmla="val 96952" name="adj"/>
              </a:avLst>
            </a:prstGeom>
            <a:solidFill>
              <a:srgbClr val="0944A1"/>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t/>
              </a:r>
              <a:endParaRPr/>
            </a:p>
          </p:txBody>
        </p:sp>
        <p:sp>
          <p:nvSpPr>
            <p:cNvPr id="366" name="Google Shape;366;p44"/>
            <p:cNvSpPr txBox="1"/>
            <p:nvPr/>
          </p:nvSpPr>
          <p:spPr>
            <a:xfrm>
              <a:off x="1235826" y="1574025"/>
              <a:ext cx="992700" cy="241200"/>
            </a:xfrm>
            <a:prstGeom prst="rect">
              <a:avLst/>
            </a:prstGeom>
            <a:noFill/>
            <a:ln>
              <a:noFill/>
            </a:ln>
          </p:spPr>
          <p:txBody>
            <a:bodyPr anchorCtr="0" anchor="t" bIns="58550" lIns="58550" spcFirstLastPara="1" rIns="58550" wrap="square" tIns="58550">
              <a:noAutofit/>
            </a:bodyPr>
            <a:lstStyle/>
            <a:p>
              <a:pPr indent="0" lvl="0" marL="0" rtl="0" algn="l">
                <a:lnSpc>
                  <a:spcPct val="115000"/>
                </a:lnSpc>
                <a:spcBef>
                  <a:spcPts val="0"/>
                </a:spcBef>
                <a:spcAft>
                  <a:spcPts val="1000"/>
                </a:spcAft>
                <a:buNone/>
              </a:pPr>
              <a:r>
                <a:rPr lang="en-IN" sz="500">
                  <a:solidFill>
                    <a:srgbClr val="0C58D3"/>
                  </a:solidFill>
                  <a:latin typeface="Roboto"/>
                  <a:ea typeface="Roboto"/>
                  <a:cs typeface="Roboto"/>
                  <a:sym typeface="Roboto"/>
                </a:rPr>
                <a:t>August - September  2023</a:t>
              </a:r>
              <a:endParaRPr sz="500">
                <a:solidFill>
                  <a:srgbClr val="0C58D3"/>
                </a:solidFill>
                <a:latin typeface="Roboto"/>
                <a:ea typeface="Roboto"/>
                <a:cs typeface="Roboto"/>
                <a:sym typeface="Roboto"/>
              </a:endParaRPr>
            </a:p>
          </p:txBody>
        </p:sp>
      </p:grpSp>
      <p:grpSp>
        <p:nvGrpSpPr>
          <p:cNvPr id="367" name="Google Shape;367;p44"/>
          <p:cNvGrpSpPr/>
          <p:nvPr/>
        </p:nvGrpSpPr>
        <p:grpSpPr>
          <a:xfrm>
            <a:off x="4595137" y="1023079"/>
            <a:ext cx="1174886" cy="1535094"/>
            <a:chOff x="1083025" y="1574036"/>
            <a:chExt cx="1834900" cy="2395964"/>
          </a:xfrm>
        </p:grpSpPr>
        <p:sp>
          <p:nvSpPr>
            <p:cNvPr id="368" name="Google Shape;368;p44"/>
            <p:cNvSpPr txBox="1"/>
            <p:nvPr/>
          </p:nvSpPr>
          <p:spPr>
            <a:xfrm>
              <a:off x="1390430" y="1574036"/>
              <a:ext cx="968400" cy="572700"/>
            </a:xfrm>
            <a:prstGeom prst="rect">
              <a:avLst/>
            </a:prstGeom>
            <a:noFill/>
            <a:ln>
              <a:noFill/>
            </a:ln>
          </p:spPr>
          <p:txBody>
            <a:bodyPr anchorCtr="0" anchor="t" bIns="58550" lIns="58550" spcFirstLastPara="1" rIns="58550" wrap="square" tIns="58550">
              <a:noAutofit/>
            </a:bodyPr>
            <a:lstStyle/>
            <a:p>
              <a:pPr indent="0" lvl="0" marL="0" rtl="0" algn="ctr">
                <a:lnSpc>
                  <a:spcPct val="115000"/>
                </a:lnSpc>
                <a:spcBef>
                  <a:spcPts val="0"/>
                </a:spcBef>
                <a:spcAft>
                  <a:spcPts val="1000"/>
                </a:spcAft>
                <a:buNone/>
              </a:pPr>
              <a:r>
                <a:rPr lang="en-IN" sz="500">
                  <a:solidFill>
                    <a:srgbClr val="0C58D3"/>
                  </a:solidFill>
                  <a:latin typeface="Roboto"/>
                  <a:ea typeface="Roboto"/>
                  <a:cs typeface="Roboto"/>
                  <a:sym typeface="Roboto"/>
                </a:rPr>
                <a:t>March-April 2024</a:t>
              </a:r>
              <a:endParaRPr sz="500">
                <a:solidFill>
                  <a:srgbClr val="0C58D3"/>
                </a:solidFill>
                <a:latin typeface="Roboto"/>
                <a:ea typeface="Roboto"/>
                <a:cs typeface="Roboto"/>
                <a:sym typeface="Roboto"/>
              </a:endParaRPr>
            </a:p>
          </p:txBody>
        </p:sp>
        <p:sp>
          <p:nvSpPr>
            <p:cNvPr id="369" name="Google Shape;369;p44"/>
            <p:cNvSpPr txBox="1"/>
            <p:nvPr/>
          </p:nvSpPr>
          <p:spPr>
            <a:xfrm>
              <a:off x="1247850" y="2609928"/>
              <a:ext cx="1650900" cy="737400"/>
            </a:xfrm>
            <a:prstGeom prst="rect">
              <a:avLst/>
            </a:prstGeom>
            <a:noFill/>
            <a:ln>
              <a:noFill/>
            </a:ln>
          </p:spPr>
          <p:txBody>
            <a:bodyPr anchorCtr="0" anchor="b" bIns="58550" lIns="58550" spcFirstLastPara="1" rIns="58550" wrap="square" tIns="58550">
              <a:noAutofit/>
            </a:bodyPr>
            <a:lstStyle/>
            <a:p>
              <a:pPr indent="0" lvl="0" marL="0" rtl="0" algn="l">
                <a:lnSpc>
                  <a:spcPct val="115000"/>
                </a:lnSpc>
                <a:spcBef>
                  <a:spcPts val="0"/>
                </a:spcBef>
                <a:spcAft>
                  <a:spcPts val="0"/>
                </a:spcAft>
                <a:buNone/>
              </a:pPr>
              <a:r>
                <a:rPr b="1" lang="en-IN" sz="600">
                  <a:solidFill>
                    <a:srgbClr val="0C58D3"/>
                  </a:solidFill>
                  <a:latin typeface="Roboto"/>
                  <a:ea typeface="Roboto"/>
                  <a:cs typeface="Roboto"/>
                  <a:sym typeface="Roboto"/>
                </a:rPr>
                <a:t>Implemented  Bounding Box generation Algorithm</a:t>
              </a:r>
              <a:endParaRPr b="1" sz="600">
                <a:solidFill>
                  <a:srgbClr val="0C58D3"/>
                </a:solidFill>
                <a:latin typeface="Roboto"/>
                <a:ea typeface="Roboto"/>
                <a:cs typeface="Roboto"/>
                <a:sym typeface="Roboto"/>
              </a:endParaRPr>
            </a:p>
          </p:txBody>
        </p:sp>
        <p:sp>
          <p:nvSpPr>
            <p:cNvPr id="370" name="Google Shape;370;p44"/>
            <p:cNvSpPr txBox="1"/>
            <p:nvPr/>
          </p:nvSpPr>
          <p:spPr>
            <a:xfrm>
              <a:off x="1227725" y="3232600"/>
              <a:ext cx="1545600" cy="737400"/>
            </a:xfrm>
            <a:prstGeom prst="rect">
              <a:avLst/>
            </a:prstGeom>
            <a:noFill/>
            <a:ln>
              <a:noFill/>
            </a:ln>
          </p:spPr>
          <p:txBody>
            <a:bodyPr anchorCtr="0" anchor="t" bIns="58550" lIns="58550" spcFirstLastPara="1" rIns="58550" wrap="square" tIns="58550">
              <a:noAutofit/>
            </a:bodyPr>
            <a:lstStyle/>
            <a:p>
              <a:pPr indent="0" lvl="0" marL="0" rtl="0" algn="l">
                <a:lnSpc>
                  <a:spcPct val="115000"/>
                </a:lnSpc>
                <a:spcBef>
                  <a:spcPts val="0"/>
                </a:spcBef>
                <a:spcAft>
                  <a:spcPts val="1000"/>
                </a:spcAft>
                <a:buNone/>
              </a:pPr>
              <a:r>
                <a:t/>
              </a:r>
              <a:endParaRPr sz="500">
                <a:solidFill>
                  <a:srgbClr val="858585"/>
                </a:solidFill>
                <a:latin typeface="Roboto"/>
                <a:ea typeface="Roboto"/>
                <a:cs typeface="Roboto"/>
                <a:sym typeface="Roboto"/>
              </a:endParaRPr>
            </a:p>
          </p:txBody>
        </p:sp>
        <p:cxnSp>
          <p:nvCxnSpPr>
            <p:cNvPr id="371" name="Google Shape;371;p44"/>
            <p:cNvCxnSpPr/>
            <p:nvPr/>
          </p:nvCxnSpPr>
          <p:spPr>
            <a:xfrm>
              <a:off x="2180202" y="1695421"/>
              <a:ext cx="718500" cy="741900"/>
            </a:xfrm>
            <a:prstGeom prst="straightConnector1">
              <a:avLst/>
            </a:prstGeom>
            <a:noFill/>
            <a:ln cap="flat" cmpd="sng" w="9525">
              <a:solidFill>
                <a:srgbClr val="0C58D3"/>
              </a:solidFill>
              <a:prstDash val="solid"/>
              <a:round/>
              <a:headEnd len="sm" w="sm" type="none"/>
              <a:tailEnd len="sm" w="sm" type="none"/>
            </a:ln>
          </p:spPr>
        </p:cxnSp>
        <p:sp>
          <p:nvSpPr>
            <p:cNvPr id="372" name="Google Shape;372;p44"/>
            <p:cNvSpPr/>
            <p:nvPr/>
          </p:nvSpPr>
          <p:spPr>
            <a:xfrm flipH="1">
              <a:off x="1083025" y="2306625"/>
              <a:ext cx="1834800" cy="143400"/>
            </a:xfrm>
            <a:prstGeom prst="parallelogram">
              <a:avLst>
                <a:gd fmla="val 96952" name="adj"/>
              </a:avLst>
            </a:prstGeom>
            <a:solidFill>
              <a:srgbClr val="0C58D3"/>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rPr lang="en-IN" sz="900"/>
                <a:t>  </a:t>
              </a:r>
              <a:endParaRPr sz="900"/>
            </a:p>
          </p:txBody>
        </p:sp>
        <p:sp>
          <p:nvSpPr>
            <p:cNvPr id="373" name="Google Shape;373;p44"/>
            <p:cNvSpPr/>
            <p:nvPr/>
          </p:nvSpPr>
          <p:spPr>
            <a:xfrm>
              <a:off x="1083125" y="2460449"/>
              <a:ext cx="1834800" cy="143400"/>
            </a:xfrm>
            <a:prstGeom prst="parallelogram">
              <a:avLst>
                <a:gd fmla="val 96952" name="adj"/>
              </a:avLst>
            </a:prstGeom>
            <a:solidFill>
              <a:srgbClr val="1C4587"/>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t/>
              </a:r>
              <a:endParaRPr/>
            </a:p>
          </p:txBody>
        </p:sp>
      </p:grpSp>
      <p:grpSp>
        <p:nvGrpSpPr>
          <p:cNvPr id="374" name="Google Shape;374;p44"/>
          <p:cNvGrpSpPr/>
          <p:nvPr/>
        </p:nvGrpSpPr>
        <p:grpSpPr>
          <a:xfrm>
            <a:off x="2413812" y="1023079"/>
            <a:ext cx="1174886" cy="1168524"/>
            <a:chOff x="1083025" y="1574036"/>
            <a:chExt cx="1834900" cy="1823824"/>
          </a:xfrm>
        </p:grpSpPr>
        <p:sp>
          <p:nvSpPr>
            <p:cNvPr id="375" name="Google Shape;375;p44"/>
            <p:cNvSpPr txBox="1"/>
            <p:nvPr/>
          </p:nvSpPr>
          <p:spPr>
            <a:xfrm>
              <a:off x="1390430" y="1574036"/>
              <a:ext cx="968400" cy="572700"/>
            </a:xfrm>
            <a:prstGeom prst="rect">
              <a:avLst/>
            </a:prstGeom>
            <a:noFill/>
            <a:ln cap="flat" cmpd="sng" w="9525">
              <a:solidFill>
                <a:schemeClr val="lt1"/>
              </a:solidFill>
              <a:prstDash val="solid"/>
              <a:round/>
              <a:headEnd len="sm" w="sm" type="none"/>
              <a:tailEnd len="sm" w="sm" type="none"/>
            </a:ln>
          </p:spPr>
          <p:txBody>
            <a:bodyPr anchorCtr="0" anchor="t" bIns="58550" lIns="58550" spcFirstLastPara="1" rIns="58550" wrap="square" tIns="58550">
              <a:noAutofit/>
            </a:bodyPr>
            <a:lstStyle/>
            <a:p>
              <a:pPr indent="0" lvl="0" marL="0" rtl="0" algn="ctr">
                <a:lnSpc>
                  <a:spcPct val="115000"/>
                </a:lnSpc>
                <a:spcBef>
                  <a:spcPts val="0"/>
                </a:spcBef>
                <a:spcAft>
                  <a:spcPts val="1000"/>
                </a:spcAft>
                <a:buNone/>
              </a:pPr>
              <a:r>
                <a:rPr lang="en-IN" sz="500">
                  <a:solidFill>
                    <a:srgbClr val="0C58D3"/>
                  </a:solidFill>
                  <a:latin typeface="Roboto"/>
                  <a:ea typeface="Roboto"/>
                  <a:cs typeface="Roboto"/>
                  <a:sym typeface="Roboto"/>
                </a:rPr>
                <a:t>November - December 2024</a:t>
              </a:r>
              <a:endParaRPr sz="500">
                <a:solidFill>
                  <a:srgbClr val="0C58D3"/>
                </a:solidFill>
                <a:latin typeface="Roboto"/>
                <a:ea typeface="Roboto"/>
                <a:cs typeface="Roboto"/>
                <a:sym typeface="Roboto"/>
              </a:endParaRPr>
            </a:p>
          </p:txBody>
        </p:sp>
        <p:sp>
          <p:nvSpPr>
            <p:cNvPr id="376" name="Google Shape;376;p44"/>
            <p:cNvSpPr txBox="1"/>
            <p:nvPr/>
          </p:nvSpPr>
          <p:spPr>
            <a:xfrm>
              <a:off x="1227665" y="2917560"/>
              <a:ext cx="1545600" cy="480300"/>
            </a:xfrm>
            <a:prstGeom prst="rect">
              <a:avLst/>
            </a:prstGeom>
            <a:noFill/>
            <a:ln>
              <a:noFill/>
            </a:ln>
          </p:spPr>
          <p:txBody>
            <a:bodyPr anchorCtr="0" anchor="b" bIns="58550" lIns="58550" spcFirstLastPara="1" rIns="58550" wrap="square" tIns="58550">
              <a:noAutofit/>
            </a:bodyPr>
            <a:lstStyle/>
            <a:p>
              <a:pPr indent="0" lvl="0" marL="0" rtl="0" algn="l">
                <a:lnSpc>
                  <a:spcPct val="115000"/>
                </a:lnSpc>
                <a:spcBef>
                  <a:spcPts val="0"/>
                </a:spcBef>
                <a:spcAft>
                  <a:spcPts val="0"/>
                </a:spcAft>
                <a:buNone/>
              </a:pPr>
              <a:r>
                <a:rPr b="1" lang="en-IN" sz="600">
                  <a:solidFill>
                    <a:srgbClr val="0C58D3"/>
                  </a:solidFill>
                  <a:latin typeface="Roboto"/>
                  <a:ea typeface="Roboto"/>
                  <a:cs typeface="Roboto"/>
                  <a:sym typeface="Roboto"/>
                </a:rPr>
                <a:t>Trained models  for chest x-ray classification </a:t>
              </a:r>
              <a:endParaRPr b="1" sz="600">
                <a:solidFill>
                  <a:srgbClr val="0C58D3"/>
                </a:solidFill>
                <a:latin typeface="Roboto"/>
                <a:ea typeface="Roboto"/>
                <a:cs typeface="Roboto"/>
                <a:sym typeface="Roboto"/>
              </a:endParaRPr>
            </a:p>
          </p:txBody>
        </p:sp>
        <p:cxnSp>
          <p:nvCxnSpPr>
            <p:cNvPr id="377" name="Google Shape;377;p44"/>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378" name="Google Shape;378;p44"/>
            <p:cNvSpPr/>
            <p:nvPr/>
          </p:nvSpPr>
          <p:spPr>
            <a:xfrm flipH="1">
              <a:off x="1083025" y="2306625"/>
              <a:ext cx="1834800" cy="143400"/>
            </a:xfrm>
            <a:prstGeom prst="parallelogram">
              <a:avLst>
                <a:gd fmla="val 96952" name="adj"/>
              </a:avLst>
            </a:prstGeom>
            <a:solidFill>
              <a:srgbClr val="0C58D3"/>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rPr lang="en-IN" sz="900">
                  <a:highlight>
                    <a:srgbClr val="0C58D3"/>
                  </a:highlight>
                </a:rPr>
                <a:t>  </a:t>
              </a:r>
              <a:endParaRPr sz="900">
                <a:highlight>
                  <a:srgbClr val="0C58D3"/>
                </a:highlight>
              </a:endParaRPr>
            </a:p>
          </p:txBody>
        </p:sp>
        <p:sp>
          <p:nvSpPr>
            <p:cNvPr id="379" name="Google Shape;379;p44"/>
            <p:cNvSpPr/>
            <p:nvPr/>
          </p:nvSpPr>
          <p:spPr>
            <a:xfrm>
              <a:off x="1083125" y="2460449"/>
              <a:ext cx="1834800" cy="143400"/>
            </a:xfrm>
            <a:prstGeom prst="parallelogram">
              <a:avLst>
                <a:gd fmla="val 96952" name="adj"/>
              </a:avLst>
            </a:prstGeom>
            <a:solidFill>
              <a:srgbClr val="1C4587"/>
            </a:solidFill>
            <a:ln>
              <a:noFill/>
            </a:ln>
          </p:spPr>
          <p:txBody>
            <a:bodyPr anchorCtr="0" anchor="ctr" bIns="58550" lIns="58550" spcFirstLastPara="1" rIns="58550" wrap="square" tIns="58550">
              <a:noAutofit/>
            </a:bodyPr>
            <a:lstStyle/>
            <a:p>
              <a:pPr indent="0" lvl="0" marL="0" rtl="0" algn="l">
                <a:spcBef>
                  <a:spcPts val="0"/>
                </a:spcBef>
                <a:spcAft>
                  <a:spcPts val="0"/>
                </a:spcAft>
                <a:buNone/>
              </a:pPr>
              <a:r>
                <a:t/>
              </a:r>
              <a:endParaRPr/>
            </a:p>
          </p:txBody>
        </p:sp>
      </p:grpSp>
      <p:sp>
        <p:nvSpPr>
          <p:cNvPr id="380" name="Google Shape;380;p44"/>
          <p:cNvSpPr txBox="1"/>
          <p:nvPr/>
        </p:nvSpPr>
        <p:spPr>
          <a:xfrm>
            <a:off x="240550" y="3034975"/>
            <a:ext cx="55731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3365909" y="471982"/>
            <a:ext cx="20085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386" name="Google Shape;386;p45"/>
          <p:cNvPicPr preferRelativeResize="0"/>
          <p:nvPr/>
        </p:nvPicPr>
        <p:blipFill>
          <a:blip r:embed="rId3">
            <a:alphaModFix/>
          </a:blip>
          <a:stretch>
            <a:fillRect/>
          </a:stretch>
        </p:blipFill>
        <p:spPr>
          <a:xfrm>
            <a:off x="1276288" y="303074"/>
            <a:ext cx="3214474" cy="1694525"/>
          </a:xfrm>
          <a:prstGeom prst="rect">
            <a:avLst/>
          </a:prstGeom>
          <a:noFill/>
          <a:ln>
            <a:noFill/>
          </a:ln>
        </p:spPr>
      </p:pic>
      <p:sp>
        <p:nvSpPr>
          <p:cNvPr id="387" name="Google Shape;387;p45"/>
          <p:cNvSpPr txBox="1"/>
          <p:nvPr/>
        </p:nvSpPr>
        <p:spPr>
          <a:xfrm>
            <a:off x="93100" y="3034975"/>
            <a:ext cx="57207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
        <p:nvSpPr>
          <p:cNvPr id="388" name="Google Shape;388;p45"/>
          <p:cNvSpPr txBox="1"/>
          <p:nvPr>
            <p:ph idx="4294967295" type="body"/>
          </p:nvPr>
        </p:nvSpPr>
        <p:spPr>
          <a:xfrm>
            <a:off x="718600" y="1997600"/>
            <a:ext cx="4417500" cy="4002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IN" sz="2000"/>
              <a:t> </a:t>
            </a:r>
            <a:r>
              <a:rPr b="1" lang="en-IN" sz="2600"/>
              <a:t>THANK YOU</a:t>
            </a:r>
            <a:endParaRPr b="1"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nvSpPr>
        <p:spPr>
          <a:xfrm>
            <a:off x="1701825" y="162950"/>
            <a:ext cx="2725800" cy="429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523"/>
              <a:buNone/>
            </a:pPr>
            <a:r>
              <a:rPr lang="en-IN" sz="1230">
                <a:solidFill>
                  <a:srgbClr val="000000"/>
                </a:solidFill>
              </a:rPr>
              <a:t>Model Formulation Approach</a:t>
            </a:r>
            <a:endParaRPr sz="1230">
              <a:solidFill>
                <a:srgbClr val="000000"/>
              </a:solidFill>
            </a:endParaRPr>
          </a:p>
        </p:txBody>
      </p:sp>
      <p:pic>
        <p:nvPicPr>
          <p:cNvPr id="74" name="Google Shape;74;p11"/>
          <p:cNvPicPr preferRelativeResize="0"/>
          <p:nvPr/>
        </p:nvPicPr>
        <p:blipFill>
          <a:blip r:embed="rId3">
            <a:alphaModFix/>
          </a:blip>
          <a:stretch>
            <a:fillRect/>
          </a:stretch>
        </p:blipFill>
        <p:spPr>
          <a:xfrm>
            <a:off x="0" y="591950"/>
            <a:ext cx="5202839" cy="2318025"/>
          </a:xfrm>
          <a:prstGeom prst="rect">
            <a:avLst/>
          </a:prstGeom>
          <a:noFill/>
          <a:ln>
            <a:noFill/>
          </a:ln>
        </p:spPr>
      </p:pic>
      <p:pic>
        <p:nvPicPr>
          <p:cNvPr id="75" name="Google Shape;75;p11"/>
          <p:cNvPicPr preferRelativeResize="0"/>
          <p:nvPr/>
        </p:nvPicPr>
        <p:blipFill>
          <a:blip r:embed="rId4">
            <a:alphaModFix/>
          </a:blip>
          <a:stretch>
            <a:fillRect/>
          </a:stretch>
        </p:blipFill>
        <p:spPr>
          <a:xfrm>
            <a:off x="154288" y="636050"/>
            <a:ext cx="5546113" cy="2318025"/>
          </a:xfrm>
          <a:prstGeom prst="rect">
            <a:avLst/>
          </a:prstGeom>
          <a:noFill/>
          <a:ln>
            <a:noFill/>
          </a:ln>
        </p:spPr>
      </p:pic>
      <p:sp>
        <p:nvSpPr>
          <p:cNvPr id="76" name="Google Shape;76;p11"/>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nvSpPr>
        <p:spPr>
          <a:xfrm>
            <a:off x="0" y="126400"/>
            <a:ext cx="5712600" cy="561300"/>
          </a:xfrm>
          <a:prstGeom prst="rect">
            <a:avLst/>
          </a:prstGeom>
          <a:noFill/>
          <a:ln>
            <a:noFill/>
          </a:ln>
        </p:spPr>
        <p:txBody>
          <a:bodyPr anchorCtr="0" anchor="t" bIns="91425" lIns="91425" spcFirstLastPara="1" rIns="91425" wrap="square" tIns="91425">
            <a:normAutofit/>
          </a:bodyPr>
          <a:lstStyle/>
          <a:p>
            <a:pPr indent="0" lvl="0" marL="0" rtl="0" algn="l">
              <a:lnSpc>
                <a:spcPct val="60000"/>
              </a:lnSpc>
              <a:spcBef>
                <a:spcPts val="0"/>
              </a:spcBef>
              <a:spcAft>
                <a:spcPts val="0"/>
              </a:spcAft>
              <a:buSzPts val="935"/>
              <a:buNone/>
            </a:pPr>
            <a:r>
              <a:rPr lang="en-IN" sz="1940"/>
              <a:t>Image Segmentation</a:t>
            </a:r>
            <a:endParaRPr sz="1940">
              <a:solidFill>
                <a:srgbClr val="000000"/>
              </a:solidFill>
            </a:endParaRPr>
          </a:p>
        </p:txBody>
      </p:sp>
      <p:sp>
        <p:nvSpPr>
          <p:cNvPr id="82" name="Google Shape;82;p12"/>
          <p:cNvSpPr txBox="1"/>
          <p:nvPr/>
        </p:nvSpPr>
        <p:spPr>
          <a:xfrm>
            <a:off x="3206875" y="687700"/>
            <a:ext cx="2505600" cy="24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300">
                <a:latin typeface="Calibri"/>
                <a:ea typeface="Calibri"/>
                <a:cs typeface="Calibri"/>
                <a:sym typeface="Calibri"/>
              </a:rPr>
              <a:t>Dataset used :</a:t>
            </a:r>
            <a:endParaRPr b="1" sz="13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Total number of Samples : 800.</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Total number of masks : 700</a:t>
            </a:r>
            <a:endParaRPr sz="1100">
              <a:solidFill>
                <a:schemeClr val="dk1"/>
              </a:solidFill>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Image Dimension : 1024*1024</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Data Split :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IN" sz="1100">
                <a:latin typeface="Calibri"/>
                <a:ea typeface="Calibri"/>
                <a:cs typeface="Calibri"/>
                <a:sym typeface="Calibri"/>
              </a:rPr>
              <a:t>Train :  630</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IN" sz="1100">
                <a:latin typeface="Calibri"/>
                <a:ea typeface="Calibri"/>
                <a:cs typeface="Calibri"/>
                <a:sym typeface="Calibri"/>
              </a:rPr>
              <a:t>Validation :  70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IN" sz="1100">
                <a:latin typeface="Calibri"/>
                <a:ea typeface="Calibri"/>
                <a:cs typeface="Calibri"/>
                <a:sym typeface="Calibri"/>
              </a:rPr>
              <a:t>Test : 100</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sz="1200">
              <a:latin typeface="Calibri"/>
              <a:ea typeface="Calibri"/>
              <a:cs typeface="Calibri"/>
              <a:sym typeface="Calibri"/>
            </a:endParaRPr>
          </a:p>
        </p:txBody>
      </p:sp>
      <p:sp>
        <p:nvSpPr>
          <p:cNvPr id="83" name="Google Shape;83;p12"/>
          <p:cNvSpPr txBox="1"/>
          <p:nvPr/>
        </p:nvSpPr>
        <p:spPr>
          <a:xfrm>
            <a:off x="0" y="687700"/>
            <a:ext cx="3207000" cy="24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300">
                <a:latin typeface="Calibri"/>
                <a:ea typeface="Calibri"/>
                <a:cs typeface="Calibri"/>
                <a:sym typeface="Calibri"/>
              </a:rPr>
              <a:t>Models Used : </a:t>
            </a:r>
            <a:endParaRPr b="1" sz="13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lang="en-IN" sz="1100">
                <a:latin typeface="Calibri"/>
                <a:ea typeface="Calibri"/>
                <a:cs typeface="Calibri"/>
                <a:sym typeface="Calibri"/>
              </a:rPr>
              <a:t>UNet : Specialized for image segmentation, utilizes encoder for features and decoder for pixel-wise maps.</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lang="en-IN" sz="1100">
                <a:latin typeface="Calibri"/>
                <a:ea typeface="Calibri"/>
                <a:cs typeface="Calibri"/>
                <a:sym typeface="Calibri"/>
              </a:rPr>
              <a:t>Deeplab-v3 : good in semantic segmentation, employs dilated convolutions for multi-scale object details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lang="en-IN" sz="1100">
                <a:latin typeface="Calibri"/>
                <a:ea typeface="Calibri"/>
                <a:cs typeface="Calibri"/>
                <a:sym typeface="Calibri"/>
              </a:rPr>
              <a:t>ResUnet : precise medical image segmentation by combining resnet and unet.</a:t>
            </a:r>
            <a:endParaRPr sz="1100">
              <a:latin typeface="Calibri"/>
              <a:ea typeface="Calibri"/>
              <a:cs typeface="Calibri"/>
              <a:sym typeface="Calibri"/>
            </a:endParaRPr>
          </a:p>
        </p:txBody>
      </p:sp>
      <p:sp>
        <p:nvSpPr>
          <p:cNvPr id="84" name="Google Shape;84;p12"/>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153250" y="130850"/>
            <a:ext cx="5548200" cy="4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523"/>
              <a:buNone/>
            </a:pPr>
            <a:r>
              <a:rPr lang="en-IN" sz="2000"/>
              <a:t>Results Comparisons for image Segmentation</a:t>
            </a:r>
            <a:endParaRPr sz="2000">
              <a:solidFill>
                <a:srgbClr val="000000"/>
              </a:solidFill>
            </a:endParaRPr>
          </a:p>
        </p:txBody>
      </p:sp>
      <p:graphicFrame>
        <p:nvGraphicFramePr>
          <p:cNvPr id="90" name="Google Shape;90;p13"/>
          <p:cNvGraphicFramePr/>
          <p:nvPr/>
        </p:nvGraphicFramePr>
        <p:xfrm>
          <a:off x="952488" y="885825"/>
          <a:ext cx="3000000" cy="3000000"/>
        </p:xfrm>
        <a:graphic>
          <a:graphicData uri="http://schemas.openxmlformats.org/drawingml/2006/table">
            <a:tbl>
              <a:tblPr>
                <a:noFill/>
                <a:tableStyleId>{11127AB3-5208-47F3-A440-456EBE3264DE}</a:tableStyleId>
              </a:tblPr>
              <a:tblGrid>
                <a:gridCol w="1316575"/>
                <a:gridCol w="1632600"/>
              </a:tblGrid>
              <a:tr h="381000">
                <a:tc>
                  <a:txBody>
                    <a:bodyPr/>
                    <a:lstStyle/>
                    <a:p>
                      <a:pPr indent="0" lvl="0" marL="0" rtl="0" algn="l">
                        <a:spcBef>
                          <a:spcPts val="0"/>
                        </a:spcBef>
                        <a:spcAft>
                          <a:spcPts val="0"/>
                        </a:spcAft>
                        <a:buNone/>
                      </a:pPr>
                      <a:r>
                        <a:rPr lang="en-IN" sz="1300"/>
                        <a:t>Models</a:t>
                      </a:r>
                      <a:endParaRPr sz="1300"/>
                    </a:p>
                  </a:txBody>
                  <a:tcPr marT="91425" marB="91425" marR="91425" marL="91425"/>
                </a:tc>
                <a:tc>
                  <a:txBody>
                    <a:bodyPr/>
                    <a:lstStyle/>
                    <a:p>
                      <a:pPr indent="0" lvl="0" marL="0" rtl="0" algn="l">
                        <a:spcBef>
                          <a:spcPts val="0"/>
                        </a:spcBef>
                        <a:spcAft>
                          <a:spcPts val="0"/>
                        </a:spcAft>
                        <a:buNone/>
                      </a:pPr>
                      <a:r>
                        <a:rPr lang="en-IN" sz="1300"/>
                        <a:t>Average </a:t>
                      </a:r>
                      <a:r>
                        <a:rPr lang="en-IN" sz="1300"/>
                        <a:t>Dice</a:t>
                      </a:r>
                      <a:r>
                        <a:rPr lang="en-IN" sz="1300"/>
                        <a:t> Score for Segmentation</a:t>
                      </a:r>
                      <a:endParaRPr sz="1300"/>
                    </a:p>
                  </a:txBody>
                  <a:tcPr marT="91425" marB="91425" marR="91425" marL="91425"/>
                </a:tc>
              </a:tr>
              <a:tr h="381000">
                <a:tc>
                  <a:txBody>
                    <a:bodyPr/>
                    <a:lstStyle/>
                    <a:p>
                      <a:pPr indent="0" lvl="0" marL="0" rtl="0" algn="l">
                        <a:spcBef>
                          <a:spcPts val="0"/>
                        </a:spcBef>
                        <a:spcAft>
                          <a:spcPts val="0"/>
                        </a:spcAft>
                        <a:buNone/>
                      </a:pPr>
                      <a:r>
                        <a:rPr lang="en-IN" sz="1300"/>
                        <a:t>UNet</a:t>
                      </a:r>
                      <a:endParaRPr sz="1300"/>
                    </a:p>
                  </a:txBody>
                  <a:tcPr marT="91425" marB="91425" marR="91425" marL="91425"/>
                </a:tc>
                <a:tc>
                  <a:txBody>
                    <a:bodyPr/>
                    <a:lstStyle/>
                    <a:p>
                      <a:pPr indent="0" lvl="0" marL="0" rtl="0" algn="l">
                        <a:spcBef>
                          <a:spcPts val="0"/>
                        </a:spcBef>
                        <a:spcAft>
                          <a:spcPts val="0"/>
                        </a:spcAft>
                        <a:buNone/>
                      </a:pPr>
                      <a:r>
                        <a:rPr lang="en-IN" sz="1300"/>
                        <a:t>0.94</a:t>
                      </a:r>
                      <a:endParaRPr sz="1300"/>
                    </a:p>
                  </a:txBody>
                  <a:tcPr marT="91425" marB="91425" marR="91425" marL="91425"/>
                </a:tc>
              </a:tr>
              <a:tr h="381000">
                <a:tc>
                  <a:txBody>
                    <a:bodyPr/>
                    <a:lstStyle/>
                    <a:p>
                      <a:pPr indent="0" lvl="0" marL="0" rtl="0" algn="l">
                        <a:spcBef>
                          <a:spcPts val="0"/>
                        </a:spcBef>
                        <a:spcAft>
                          <a:spcPts val="0"/>
                        </a:spcAft>
                        <a:buNone/>
                      </a:pPr>
                      <a:r>
                        <a:rPr lang="en-IN" sz="1300"/>
                        <a:t>Deeplab v3</a:t>
                      </a:r>
                      <a:endParaRPr sz="1300"/>
                    </a:p>
                  </a:txBody>
                  <a:tcPr marT="91425" marB="91425" marR="91425" marL="91425"/>
                </a:tc>
                <a:tc>
                  <a:txBody>
                    <a:bodyPr/>
                    <a:lstStyle/>
                    <a:p>
                      <a:pPr indent="0" lvl="0" marL="0" rtl="0" algn="l">
                        <a:spcBef>
                          <a:spcPts val="0"/>
                        </a:spcBef>
                        <a:spcAft>
                          <a:spcPts val="0"/>
                        </a:spcAft>
                        <a:buNone/>
                      </a:pPr>
                      <a:r>
                        <a:rPr lang="en-IN" sz="1300"/>
                        <a:t>0.88</a:t>
                      </a:r>
                      <a:endParaRPr sz="1300"/>
                    </a:p>
                  </a:txBody>
                  <a:tcPr marT="91425" marB="91425" marR="91425" marL="91425"/>
                </a:tc>
              </a:tr>
              <a:tr h="381000">
                <a:tc>
                  <a:txBody>
                    <a:bodyPr/>
                    <a:lstStyle/>
                    <a:p>
                      <a:pPr indent="0" lvl="0" marL="0" rtl="0" algn="l">
                        <a:spcBef>
                          <a:spcPts val="0"/>
                        </a:spcBef>
                        <a:spcAft>
                          <a:spcPts val="0"/>
                        </a:spcAft>
                        <a:buNone/>
                      </a:pPr>
                      <a:r>
                        <a:rPr lang="en-IN" sz="1300"/>
                        <a:t>ResUNet</a:t>
                      </a:r>
                      <a:endParaRPr sz="1300"/>
                    </a:p>
                  </a:txBody>
                  <a:tcPr marT="91425" marB="91425" marR="91425" marL="91425"/>
                </a:tc>
                <a:tc>
                  <a:txBody>
                    <a:bodyPr/>
                    <a:lstStyle/>
                    <a:p>
                      <a:pPr indent="0" lvl="0" marL="0" rtl="0" algn="l">
                        <a:spcBef>
                          <a:spcPts val="0"/>
                        </a:spcBef>
                        <a:spcAft>
                          <a:spcPts val="0"/>
                        </a:spcAft>
                        <a:buNone/>
                      </a:pPr>
                      <a:r>
                        <a:rPr lang="en-IN" sz="1300"/>
                        <a:t>0.96</a:t>
                      </a:r>
                      <a:endParaRPr sz="1300"/>
                    </a:p>
                  </a:txBody>
                  <a:tcPr marT="91425" marB="91425" marR="91425" marL="91425"/>
                </a:tc>
              </a:tr>
            </a:tbl>
          </a:graphicData>
        </a:graphic>
      </p:graphicFrame>
      <p:sp>
        <p:nvSpPr>
          <p:cNvPr id="91" name="Google Shape;91;p13"/>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291000" y="126400"/>
            <a:ext cx="2607300" cy="5613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IN" sz="2400">
                <a:solidFill>
                  <a:srgbClr val="000000"/>
                </a:solidFill>
              </a:rPr>
              <a:t>Data </a:t>
            </a:r>
            <a:r>
              <a:rPr lang="en-IN" sz="2400"/>
              <a:t>Distribution</a:t>
            </a:r>
            <a:endParaRPr sz="2400">
              <a:solidFill>
                <a:srgbClr val="000000"/>
              </a:solidFill>
            </a:endParaRPr>
          </a:p>
        </p:txBody>
      </p:sp>
      <p:graphicFrame>
        <p:nvGraphicFramePr>
          <p:cNvPr id="97" name="Google Shape;97;p14"/>
          <p:cNvGraphicFramePr/>
          <p:nvPr/>
        </p:nvGraphicFramePr>
        <p:xfrm>
          <a:off x="3118150" y="126388"/>
          <a:ext cx="3000000" cy="3000000"/>
        </p:xfrm>
        <a:graphic>
          <a:graphicData uri="http://schemas.openxmlformats.org/drawingml/2006/table">
            <a:tbl>
              <a:tblPr>
                <a:noFill/>
                <a:tableStyleId>{11127AB3-5208-47F3-A440-456EBE3264DE}</a:tableStyleId>
              </a:tblPr>
              <a:tblGrid>
                <a:gridCol w="949450"/>
                <a:gridCol w="1389600"/>
              </a:tblGrid>
              <a:tr h="228275">
                <a:tc>
                  <a:txBody>
                    <a:bodyPr/>
                    <a:lstStyle/>
                    <a:p>
                      <a:pPr indent="0" lvl="0" marL="0" rtl="0" algn="l">
                        <a:spcBef>
                          <a:spcPts val="0"/>
                        </a:spcBef>
                        <a:spcAft>
                          <a:spcPts val="0"/>
                        </a:spcAft>
                        <a:buNone/>
                      </a:pPr>
                      <a:r>
                        <a:rPr lang="en-IN" sz="900"/>
                        <a:t>Disease</a:t>
                      </a:r>
                      <a:endParaRPr sz="900"/>
                    </a:p>
                  </a:txBody>
                  <a:tcPr marT="91425" marB="91425" marR="91425" marL="91425"/>
                </a:tc>
                <a:tc>
                  <a:txBody>
                    <a:bodyPr/>
                    <a:lstStyle/>
                    <a:p>
                      <a:pPr indent="0" lvl="0" marL="0" rtl="0" algn="l">
                        <a:spcBef>
                          <a:spcPts val="0"/>
                        </a:spcBef>
                        <a:spcAft>
                          <a:spcPts val="0"/>
                        </a:spcAft>
                        <a:buNone/>
                      </a:pPr>
                      <a:r>
                        <a:rPr lang="en-IN" sz="900"/>
                        <a:t>Number of Samples</a:t>
                      </a:r>
                      <a:endParaRPr sz="900"/>
                    </a:p>
                  </a:txBody>
                  <a:tcPr marT="91425" marB="91425" marR="91425" marL="91425"/>
                </a:tc>
              </a:tr>
              <a:tr h="228275">
                <a:tc>
                  <a:txBody>
                    <a:bodyPr/>
                    <a:lstStyle/>
                    <a:p>
                      <a:pPr indent="0" lvl="0" marL="0" rtl="0" algn="l">
                        <a:spcBef>
                          <a:spcPts val="0"/>
                        </a:spcBef>
                        <a:spcAft>
                          <a:spcPts val="0"/>
                        </a:spcAft>
                        <a:buNone/>
                      </a:pPr>
                      <a:r>
                        <a:rPr lang="en-IN" sz="900"/>
                        <a:t>Atelectasis</a:t>
                      </a:r>
                      <a:endParaRPr sz="900"/>
                    </a:p>
                  </a:txBody>
                  <a:tcPr marT="91425" marB="91425" marR="91425" marL="91425"/>
                </a:tc>
                <a:tc>
                  <a:txBody>
                    <a:bodyPr/>
                    <a:lstStyle/>
                    <a:p>
                      <a:pPr indent="0" lvl="0" marL="0" rtl="0" algn="l">
                        <a:spcBef>
                          <a:spcPts val="0"/>
                        </a:spcBef>
                        <a:spcAft>
                          <a:spcPts val="0"/>
                        </a:spcAft>
                        <a:buNone/>
                      </a:pPr>
                      <a:r>
                        <a:rPr lang="en-IN" sz="900"/>
                        <a:t>5789</a:t>
                      </a:r>
                      <a:endParaRPr sz="900"/>
                    </a:p>
                  </a:txBody>
                  <a:tcPr marT="91425" marB="91425" marR="91425" marL="91425"/>
                </a:tc>
              </a:tr>
              <a:tr h="228275">
                <a:tc>
                  <a:txBody>
                    <a:bodyPr/>
                    <a:lstStyle/>
                    <a:p>
                      <a:pPr indent="0" lvl="0" marL="0" rtl="0" algn="l">
                        <a:spcBef>
                          <a:spcPts val="0"/>
                        </a:spcBef>
                        <a:spcAft>
                          <a:spcPts val="0"/>
                        </a:spcAft>
                        <a:buNone/>
                      </a:pPr>
                      <a:r>
                        <a:rPr lang="en-IN" sz="900"/>
                        <a:t>Cardiomegaly</a:t>
                      </a:r>
                      <a:endParaRPr sz="900"/>
                    </a:p>
                  </a:txBody>
                  <a:tcPr marT="91425" marB="91425" marR="91425" marL="91425"/>
                </a:tc>
                <a:tc>
                  <a:txBody>
                    <a:bodyPr/>
                    <a:lstStyle/>
                    <a:p>
                      <a:pPr indent="0" lvl="0" marL="0" rtl="0" algn="l">
                        <a:spcBef>
                          <a:spcPts val="0"/>
                        </a:spcBef>
                        <a:spcAft>
                          <a:spcPts val="0"/>
                        </a:spcAft>
                        <a:buNone/>
                      </a:pPr>
                      <a:r>
                        <a:rPr lang="en-IN" sz="900"/>
                        <a:t>1010</a:t>
                      </a:r>
                      <a:endParaRPr sz="900"/>
                    </a:p>
                  </a:txBody>
                  <a:tcPr marT="91425" marB="91425" marR="91425" marL="91425"/>
                </a:tc>
              </a:tr>
              <a:tr h="228275">
                <a:tc>
                  <a:txBody>
                    <a:bodyPr/>
                    <a:lstStyle/>
                    <a:p>
                      <a:pPr indent="0" lvl="0" marL="0" rtl="0" algn="l">
                        <a:spcBef>
                          <a:spcPts val="0"/>
                        </a:spcBef>
                        <a:spcAft>
                          <a:spcPts val="0"/>
                        </a:spcAft>
                        <a:buNone/>
                      </a:pPr>
                      <a:r>
                        <a:rPr lang="en-IN" sz="900"/>
                        <a:t>Effusion</a:t>
                      </a:r>
                      <a:endParaRPr sz="900"/>
                    </a:p>
                  </a:txBody>
                  <a:tcPr marT="91425" marB="91425" marR="91425" marL="91425"/>
                </a:tc>
                <a:tc>
                  <a:txBody>
                    <a:bodyPr/>
                    <a:lstStyle/>
                    <a:p>
                      <a:pPr indent="0" lvl="0" marL="0" rtl="0" algn="l">
                        <a:spcBef>
                          <a:spcPts val="0"/>
                        </a:spcBef>
                        <a:spcAft>
                          <a:spcPts val="0"/>
                        </a:spcAft>
                        <a:buNone/>
                      </a:pPr>
                      <a:r>
                        <a:rPr lang="en-IN" sz="900"/>
                        <a:t>6331</a:t>
                      </a:r>
                      <a:endParaRPr sz="900"/>
                    </a:p>
                  </a:txBody>
                  <a:tcPr marT="91425" marB="91425" marR="91425" marL="91425"/>
                </a:tc>
              </a:tr>
              <a:tr h="228275">
                <a:tc>
                  <a:txBody>
                    <a:bodyPr/>
                    <a:lstStyle/>
                    <a:p>
                      <a:pPr indent="0" lvl="0" marL="0" rtl="0" algn="l">
                        <a:spcBef>
                          <a:spcPts val="0"/>
                        </a:spcBef>
                        <a:spcAft>
                          <a:spcPts val="0"/>
                        </a:spcAft>
                        <a:buNone/>
                      </a:pPr>
                      <a:r>
                        <a:rPr lang="en-IN" sz="900"/>
                        <a:t>Infiltration</a:t>
                      </a:r>
                      <a:endParaRPr sz="900"/>
                    </a:p>
                  </a:txBody>
                  <a:tcPr marT="91425" marB="91425" marR="91425" marL="91425"/>
                </a:tc>
                <a:tc>
                  <a:txBody>
                    <a:bodyPr/>
                    <a:lstStyle/>
                    <a:p>
                      <a:pPr indent="0" lvl="0" marL="0" rtl="0" algn="l">
                        <a:spcBef>
                          <a:spcPts val="0"/>
                        </a:spcBef>
                        <a:spcAft>
                          <a:spcPts val="0"/>
                        </a:spcAft>
                        <a:buNone/>
                      </a:pPr>
                      <a:r>
                        <a:rPr lang="en-IN" sz="900"/>
                        <a:t>10317</a:t>
                      </a:r>
                      <a:endParaRPr sz="900"/>
                    </a:p>
                  </a:txBody>
                  <a:tcPr marT="91425" marB="91425" marR="91425" marL="91425"/>
                </a:tc>
              </a:tr>
              <a:tr h="228275">
                <a:tc>
                  <a:txBody>
                    <a:bodyPr/>
                    <a:lstStyle/>
                    <a:p>
                      <a:pPr indent="0" lvl="0" marL="0" rtl="0" algn="l">
                        <a:spcBef>
                          <a:spcPts val="0"/>
                        </a:spcBef>
                        <a:spcAft>
                          <a:spcPts val="0"/>
                        </a:spcAft>
                        <a:buNone/>
                      </a:pPr>
                      <a:r>
                        <a:rPr lang="en-IN" sz="900"/>
                        <a:t>Mass</a:t>
                      </a:r>
                      <a:endParaRPr sz="900"/>
                    </a:p>
                  </a:txBody>
                  <a:tcPr marT="91425" marB="91425" marR="91425" marL="91425"/>
                </a:tc>
                <a:tc>
                  <a:txBody>
                    <a:bodyPr/>
                    <a:lstStyle/>
                    <a:p>
                      <a:pPr indent="0" lvl="0" marL="0" rtl="0" algn="l">
                        <a:spcBef>
                          <a:spcPts val="0"/>
                        </a:spcBef>
                        <a:spcAft>
                          <a:spcPts val="0"/>
                        </a:spcAft>
                        <a:buNone/>
                      </a:pPr>
                      <a:r>
                        <a:rPr lang="en-IN" sz="900"/>
                        <a:t>6046</a:t>
                      </a:r>
                      <a:endParaRPr sz="900"/>
                    </a:p>
                  </a:txBody>
                  <a:tcPr marT="91425" marB="91425" marR="91425" marL="91425"/>
                </a:tc>
              </a:tr>
              <a:tr h="228275">
                <a:tc>
                  <a:txBody>
                    <a:bodyPr/>
                    <a:lstStyle/>
                    <a:p>
                      <a:pPr indent="0" lvl="0" marL="0" rtl="0" algn="l">
                        <a:spcBef>
                          <a:spcPts val="0"/>
                        </a:spcBef>
                        <a:spcAft>
                          <a:spcPts val="0"/>
                        </a:spcAft>
                        <a:buNone/>
                      </a:pPr>
                      <a:r>
                        <a:rPr lang="en-IN" sz="900"/>
                        <a:t>Nodule</a:t>
                      </a:r>
                      <a:endParaRPr sz="900"/>
                    </a:p>
                  </a:txBody>
                  <a:tcPr marT="91425" marB="91425" marR="91425" marL="91425"/>
                </a:tc>
                <a:tc>
                  <a:txBody>
                    <a:bodyPr/>
                    <a:lstStyle/>
                    <a:p>
                      <a:pPr indent="0" lvl="0" marL="0" rtl="0" algn="l">
                        <a:spcBef>
                          <a:spcPts val="0"/>
                        </a:spcBef>
                        <a:spcAft>
                          <a:spcPts val="0"/>
                        </a:spcAft>
                        <a:buNone/>
                      </a:pPr>
                      <a:r>
                        <a:rPr lang="en-IN" sz="900"/>
                        <a:t>1971</a:t>
                      </a:r>
                      <a:endParaRPr sz="900"/>
                    </a:p>
                  </a:txBody>
                  <a:tcPr marT="91425" marB="91425" marR="91425" marL="91425"/>
                </a:tc>
              </a:tr>
              <a:tr h="228275">
                <a:tc>
                  <a:txBody>
                    <a:bodyPr/>
                    <a:lstStyle/>
                    <a:p>
                      <a:pPr indent="0" lvl="0" marL="0" rtl="0" algn="l">
                        <a:spcBef>
                          <a:spcPts val="0"/>
                        </a:spcBef>
                        <a:spcAft>
                          <a:spcPts val="0"/>
                        </a:spcAft>
                        <a:buNone/>
                      </a:pPr>
                      <a:r>
                        <a:rPr lang="en-IN" sz="900"/>
                        <a:t>Pneumonia</a:t>
                      </a:r>
                      <a:endParaRPr sz="900"/>
                    </a:p>
                  </a:txBody>
                  <a:tcPr marT="91425" marB="91425" marR="91425" marL="91425"/>
                </a:tc>
                <a:tc>
                  <a:txBody>
                    <a:bodyPr/>
                    <a:lstStyle/>
                    <a:p>
                      <a:pPr indent="0" lvl="0" marL="0" rtl="0" algn="l">
                        <a:spcBef>
                          <a:spcPts val="0"/>
                        </a:spcBef>
                        <a:spcAft>
                          <a:spcPts val="0"/>
                        </a:spcAft>
                        <a:buNone/>
                      </a:pPr>
                      <a:r>
                        <a:rPr lang="en-IN" sz="900"/>
                        <a:t>1062</a:t>
                      </a:r>
                      <a:endParaRPr sz="900"/>
                    </a:p>
                  </a:txBody>
                  <a:tcPr marT="91425" marB="91425" marR="91425" marL="91425"/>
                </a:tc>
              </a:tr>
              <a:tr h="228275">
                <a:tc>
                  <a:txBody>
                    <a:bodyPr/>
                    <a:lstStyle/>
                    <a:p>
                      <a:pPr indent="0" lvl="0" marL="0" rtl="0" algn="l">
                        <a:spcBef>
                          <a:spcPts val="0"/>
                        </a:spcBef>
                        <a:spcAft>
                          <a:spcPts val="0"/>
                        </a:spcAft>
                        <a:buNone/>
                      </a:pPr>
                      <a:r>
                        <a:rPr lang="en-IN" sz="900"/>
                        <a:t>Pneumothorax</a:t>
                      </a:r>
                      <a:endParaRPr sz="900"/>
                    </a:p>
                  </a:txBody>
                  <a:tcPr marT="91425" marB="91425" marR="91425" marL="91425"/>
                </a:tc>
                <a:tc>
                  <a:txBody>
                    <a:bodyPr/>
                    <a:lstStyle/>
                    <a:p>
                      <a:pPr indent="0" lvl="0" marL="0" rtl="0" algn="l">
                        <a:spcBef>
                          <a:spcPts val="0"/>
                        </a:spcBef>
                        <a:spcAft>
                          <a:spcPts val="0"/>
                        </a:spcAft>
                        <a:buNone/>
                      </a:pPr>
                      <a:r>
                        <a:rPr lang="en-IN" sz="900"/>
                        <a:t>2793</a:t>
                      </a:r>
                      <a:endParaRPr sz="900"/>
                    </a:p>
                  </a:txBody>
                  <a:tcPr marT="91425" marB="91425" marR="91425" marL="91425"/>
                </a:tc>
              </a:tr>
            </a:tbl>
          </a:graphicData>
        </a:graphic>
      </p:graphicFrame>
      <p:sp>
        <p:nvSpPr>
          <p:cNvPr id="98" name="Google Shape;98;p14"/>
          <p:cNvSpPr txBox="1"/>
          <p:nvPr/>
        </p:nvSpPr>
        <p:spPr>
          <a:xfrm>
            <a:off x="0" y="687700"/>
            <a:ext cx="2898300" cy="2415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Total number of Samples : 108948.</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Total Normal Samples : 84312</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Total bounding box samples : 1000</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IN" sz="1100">
                <a:latin typeface="Calibri"/>
                <a:ea typeface="Calibri"/>
                <a:cs typeface="Calibri"/>
                <a:sym typeface="Calibri"/>
              </a:rPr>
              <a:t>Image Dimension : 1024*1024</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b="1" lang="en-IN" sz="1100">
                <a:solidFill>
                  <a:schemeClr val="dk1"/>
                </a:solidFill>
              </a:rPr>
              <a:t>Data Split :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Train : 70% (76264)</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Validation : 10% (10894)</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Test : 20% (</a:t>
            </a:r>
            <a:r>
              <a:rPr lang="en-IN" sz="1100">
                <a:latin typeface="Calibri"/>
                <a:ea typeface="Calibri"/>
                <a:cs typeface="Calibri"/>
                <a:sym typeface="Calibri"/>
              </a:rPr>
              <a:t>21790)</a:t>
            </a:r>
            <a:endParaRPr sz="1200">
              <a:latin typeface="Calibri"/>
              <a:ea typeface="Calibri"/>
              <a:cs typeface="Calibri"/>
              <a:sym typeface="Calibri"/>
            </a:endParaRPr>
          </a:p>
        </p:txBody>
      </p:sp>
      <p:sp>
        <p:nvSpPr>
          <p:cNvPr id="99" name="Google Shape;99;p14"/>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1277300" y="-70750"/>
            <a:ext cx="31056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523"/>
              <a:buNone/>
            </a:pPr>
            <a:r>
              <a:rPr lang="en-IN" sz="2400"/>
              <a:t>Data Transformations</a:t>
            </a:r>
            <a:endParaRPr sz="2400">
              <a:solidFill>
                <a:srgbClr val="000000"/>
              </a:solidFill>
            </a:endParaRPr>
          </a:p>
        </p:txBody>
      </p:sp>
      <p:sp>
        <p:nvSpPr>
          <p:cNvPr id="105" name="Google Shape;105;p15"/>
          <p:cNvSpPr txBox="1"/>
          <p:nvPr/>
        </p:nvSpPr>
        <p:spPr>
          <a:xfrm>
            <a:off x="112150" y="578500"/>
            <a:ext cx="5630400" cy="2368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Resize:</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Transform images to a standardized size.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Input Size: 1024x1024 pixels , Output Size: 512x512 pixels.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ToTensor:</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Convert images into PyTorch tensors.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Necessary for compatibility with neural network models.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Normalize:</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Standardize pixel values for improved model training.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Subtract mean values and divide by standard deviation</a:t>
            </a:r>
            <a:endParaRPr sz="11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06" name="Google Shape;106;p15"/>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405900" y="63300"/>
            <a:ext cx="46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Calibri"/>
                <a:ea typeface="Calibri"/>
                <a:cs typeface="Calibri"/>
                <a:sym typeface="Calibri"/>
              </a:rPr>
              <a:t>                       </a:t>
            </a:r>
            <a:r>
              <a:rPr lang="en-IN" sz="2400">
                <a:latin typeface="Calibri"/>
                <a:ea typeface="Calibri"/>
                <a:cs typeface="Calibri"/>
                <a:sym typeface="Calibri"/>
              </a:rPr>
              <a:t>Proposed Method</a:t>
            </a:r>
            <a:r>
              <a:rPr lang="en-IN" sz="2400">
                <a:latin typeface="Calibri"/>
                <a:ea typeface="Calibri"/>
                <a:cs typeface="Calibri"/>
                <a:sym typeface="Calibri"/>
              </a:rPr>
              <a:t>-1</a:t>
            </a:r>
            <a:endParaRPr sz="2400">
              <a:latin typeface="Calibri"/>
              <a:ea typeface="Calibri"/>
              <a:cs typeface="Calibri"/>
              <a:sym typeface="Calibri"/>
            </a:endParaRPr>
          </a:p>
        </p:txBody>
      </p:sp>
      <p:sp>
        <p:nvSpPr>
          <p:cNvPr id="112" name="Google Shape;112;p16"/>
          <p:cNvSpPr txBox="1"/>
          <p:nvPr/>
        </p:nvSpPr>
        <p:spPr>
          <a:xfrm>
            <a:off x="100900" y="420800"/>
            <a:ext cx="5652900" cy="252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The model uses a ResNet-152 architecture as a backbone. ResNet is a deep convolutional neural network architecture known for its effectiveness in image classification tasks.</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The ResNet model is truncated after the first three layers (conv1, bn1, relu) for the layer0, and only the first layer of </a:t>
            </a:r>
            <a:r>
              <a:rPr lang="en-IN" sz="1100">
                <a:solidFill>
                  <a:srgbClr val="0F0F0F"/>
                </a:solidFill>
                <a:latin typeface="Roboto"/>
                <a:ea typeface="Roboto"/>
                <a:cs typeface="Roboto"/>
                <a:sym typeface="Roboto"/>
              </a:rPr>
              <a:t>layer 1</a:t>
            </a:r>
            <a:r>
              <a:rPr lang="en-IN" sz="1100">
                <a:solidFill>
                  <a:srgbClr val="0F0F0F"/>
                </a:solidFill>
                <a:latin typeface="Roboto"/>
                <a:ea typeface="Roboto"/>
                <a:cs typeface="Roboto"/>
                <a:sym typeface="Roboto"/>
              </a:rPr>
              <a:t> is used.</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Four instances of GCM are applied at different scales, taking feature maps from different ResNet layers (layer 1 to layer 4).</a:t>
            </a:r>
            <a:endParaRPr sz="1100">
              <a:solidFill>
                <a:srgbClr val="0F0F0F"/>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IN" sz="1100">
                <a:solidFill>
                  <a:srgbClr val="0F0F0F"/>
                </a:solidFill>
                <a:latin typeface="Roboto"/>
                <a:ea typeface="Roboto"/>
                <a:cs typeface="Roboto"/>
                <a:sym typeface="Roboto"/>
              </a:rPr>
              <a:t>Applies nine instances of Boundary Refinement Network (brm1 to brm9) for boundary refinement.</a:t>
            </a:r>
            <a:endParaRPr sz="1100">
              <a:solidFill>
                <a:srgbClr val="0F0F0F"/>
              </a:solidFill>
              <a:latin typeface="Roboto"/>
              <a:ea typeface="Roboto"/>
              <a:cs typeface="Roboto"/>
              <a:sym typeface="Roboto"/>
            </a:endParaRPr>
          </a:p>
          <a:p>
            <a:pPr indent="0" lvl="0" marL="0" rtl="0" algn="l">
              <a:spcBef>
                <a:spcPts val="1200"/>
              </a:spcBef>
              <a:spcAft>
                <a:spcPts val="0"/>
              </a:spcAft>
              <a:buNone/>
            </a:pPr>
            <a:r>
              <a:rPr lang="en-IN" sz="700">
                <a:solidFill>
                  <a:srgbClr val="0F0F0F"/>
                </a:solidFill>
                <a:latin typeface="Roboto"/>
                <a:ea typeface="Roboto"/>
                <a:cs typeface="Roboto"/>
                <a:sym typeface="Roboto"/>
              </a:rPr>
              <a:t>Ref : Wang, Xiaosong, et al. "Chestx-ray8: Hospital-scale chest x-ray database and benchmarks on weakly-supervised classification and localization of common thorax diseases." Proceedings of the IEEE conference on computer vision and pattern recognition. 2017.</a:t>
            </a:r>
            <a:endParaRPr sz="700">
              <a:solidFill>
                <a:srgbClr val="0F0F0F"/>
              </a:solidFill>
              <a:latin typeface="Roboto"/>
              <a:ea typeface="Roboto"/>
              <a:cs typeface="Roboto"/>
              <a:sym typeface="Roboto"/>
            </a:endParaRPr>
          </a:p>
        </p:txBody>
      </p:sp>
      <p:sp>
        <p:nvSpPr>
          <p:cNvPr id="113" name="Google Shape;113;p16"/>
          <p:cNvSpPr txBox="1"/>
          <p:nvPr/>
        </p:nvSpPr>
        <p:spPr>
          <a:xfrm>
            <a:off x="240550" y="3034975"/>
            <a:ext cx="55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800">
                <a:solidFill>
                  <a:schemeClr val="dk1"/>
                </a:solidFill>
                <a:latin typeface="Calibri"/>
                <a:ea typeface="Calibri"/>
                <a:cs typeface="Calibri"/>
                <a:sym typeface="Calibri"/>
              </a:rPr>
              <a:t>Aryan Ali B20279                                                                        Chest X-Ray Analysis                                                         Vivek Jaiswal B20172</a:t>
            </a:r>
            <a:endParaRPr sz="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