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TT Hoves" panose="020B0604020202020204" charset="0"/>
      <p:regular r:id="rId13"/>
    </p:embeddedFont>
    <p:embeddedFont>
      <p:font typeface="TT Hove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7576" y="-2295434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696258" y="-450527"/>
            <a:ext cx="19680517" cy="1704491"/>
            <a:chOff x="0" y="0"/>
            <a:chExt cx="5183346" cy="4489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14197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Tuesday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8533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4590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4962" y="3517693"/>
            <a:ext cx="9165433" cy="419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85"/>
              </a:lnSpc>
            </a:pPr>
            <a:r>
              <a:rPr lang="en-US" sz="17112" b="1" spc="-838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Saral</a:t>
            </a:r>
          </a:p>
          <a:p>
            <a:pPr algn="l">
              <a:lnSpc>
                <a:spcPts val="16085"/>
              </a:lnSpc>
            </a:pPr>
            <a:r>
              <a:rPr lang="en-US" sz="17112" b="1" spc="-838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Admin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4962" y="7596651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Presented by Aryan Adhikari</a:t>
            </a:r>
          </a:p>
        </p:txBody>
      </p:sp>
      <p:sp>
        <p:nvSpPr>
          <p:cNvPr id="13" name="Freeform 13"/>
          <p:cNvSpPr/>
          <p:nvPr/>
        </p:nvSpPr>
        <p:spPr>
          <a:xfrm>
            <a:off x="229945" y="9258300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6" y="0"/>
                </a:lnTo>
                <a:lnTo>
                  <a:pt x="953686" y="953685"/>
                </a:lnTo>
                <a:lnTo>
                  <a:pt x="0" y="953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667475" cy="10287000"/>
            <a:chOff x="0" y="0"/>
            <a:chExt cx="175604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56043" cy="2709333"/>
            </a:xfrm>
            <a:custGeom>
              <a:avLst/>
              <a:gdLst/>
              <a:ahLst/>
              <a:cxnLst/>
              <a:rect l="l" t="t" r="r" b="b"/>
              <a:pathLst>
                <a:path w="1756043" h="2709333">
                  <a:moveTo>
                    <a:pt x="0" y="0"/>
                  </a:moveTo>
                  <a:lnTo>
                    <a:pt x="1756043" y="0"/>
                  </a:lnTo>
                  <a:lnTo>
                    <a:pt x="17560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75604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8562" y="1260420"/>
            <a:ext cx="7724600" cy="7766160"/>
            <a:chOff x="0" y="0"/>
            <a:chExt cx="10299466" cy="10354880"/>
          </a:xfrm>
        </p:grpSpPr>
        <p:sp>
          <p:nvSpPr>
            <p:cNvPr id="6" name="Freeform 6"/>
            <p:cNvSpPr/>
            <p:nvPr/>
          </p:nvSpPr>
          <p:spPr>
            <a:xfrm>
              <a:off x="90508" y="145922"/>
              <a:ext cx="10208958" cy="10208958"/>
            </a:xfrm>
            <a:custGeom>
              <a:avLst/>
              <a:gdLst/>
              <a:ahLst/>
              <a:cxnLst/>
              <a:rect l="l" t="t" r="r" b="b"/>
              <a:pathLst>
                <a:path w="10208958" h="10208958">
                  <a:moveTo>
                    <a:pt x="0" y="0"/>
                  </a:moveTo>
                  <a:lnTo>
                    <a:pt x="10208958" y="0"/>
                  </a:lnTo>
                  <a:lnTo>
                    <a:pt x="10208958" y="10208958"/>
                  </a:lnTo>
                  <a:lnTo>
                    <a:pt x="0" y="1020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1999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0208958" cy="10208958"/>
            </a:xfrm>
            <a:custGeom>
              <a:avLst/>
              <a:gdLst/>
              <a:ahLst/>
              <a:cxnLst/>
              <a:rect l="l" t="t" r="r" b="b"/>
              <a:pathLst>
                <a:path w="10208958" h="10208958">
                  <a:moveTo>
                    <a:pt x="0" y="0"/>
                  </a:moveTo>
                  <a:lnTo>
                    <a:pt x="10208958" y="0"/>
                  </a:lnTo>
                  <a:lnTo>
                    <a:pt x="10208958" y="10208958"/>
                  </a:lnTo>
                  <a:lnTo>
                    <a:pt x="0" y="1020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0087064" y="4168817"/>
            <a:ext cx="4973908" cy="6654057"/>
          </a:xfrm>
          <a:custGeom>
            <a:avLst/>
            <a:gdLst/>
            <a:ahLst/>
            <a:cxnLst/>
            <a:rect l="l" t="t" r="r" b="b"/>
            <a:pathLst>
              <a:path w="4973908" h="6654057">
                <a:moveTo>
                  <a:pt x="0" y="0"/>
                </a:moveTo>
                <a:lnTo>
                  <a:pt x="4973907" y="0"/>
                </a:lnTo>
                <a:lnTo>
                  <a:pt x="4973907" y="6654057"/>
                </a:lnTo>
                <a:lnTo>
                  <a:pt x="0" y="66540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6684620" y="0"/>
            <a:ext cx="0" cy="10287000"/>
          </a:xfrm>
          <a:prstGeom prst="line">
            <a:avLst/>
          </a:prstGeom>
          <a:ln w="38100" cap="flat">
            <a:solidFill>
              <a:srgbClr val="4B49A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591852" y="1987880"/>
            <a:ext cx="9964331" cy="137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221"/>
              </a:lnSpc>
            </a:pPr>
            <a:r>
              <a:rPr lang="en-US" sz="10537" b="1" spc="-505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Any Questions?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450527"/>
            <a:ext cx="19680517" cy="1704491"/>
            <a:chOff x="0" y="0"/>
            <a:chExt cx="5183346" cy="4489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83346" cy="448919"/>
            </a:xfrm>
            <a:custGeom>
              <a:avLst/>
              <a:gdLst/>
              <a:ahLst/>
              <a:cxnLst/>
              <a:rect l="l" t="t" r="r" b="b"/>
              <a:pathLst>
                <a:path w="5183346" h="448919">
                  <a:moveTo>
                    <a:pt x="0" y="0"/>
                  </a:moveTo>
                  <a:lnTo>
                    <a:pt x="5183346" y="0"/>
                  </a:lnTo>
                  <a:lnTo>
                    <a:pt x="5183346" y="448919"/>
                  </a:lnTo>
                  <a:lnTo>
                    <a:pt x="0" y="448919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183346" cy="5060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14197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Tuesday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8533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4590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897" y="3873056"/>
            <a:ext cx="15956205" cy="3150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13"/>
              </a:lnSpc>
            </a:pPr>
            <a:r>
              <a:rPr lang="en-US" sz="24694" b="1" spc="-121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26267" y="4773147"/>
            <a:ext cx="8692623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buFont typeface="Arial"/>
              <a:buChar char="•"/>
            </a:pPr>
            <a:r>
              <a:rPr lang="en-US" sz="2599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An admin dashboard focused on business efficiency.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126267" y="2142827"/>
            <a:ext cx="9760574" cy="1574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sz="12388" b="1" spc="-607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4153815" y="7844385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4153815" y="207655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5009345" y="4960472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725735" y="6821207"/>
            <a:ext cx="5508869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26267" y="6075540"/>
            <a:ext cx="8692623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u="none" strike="noStrike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Inter company management system that focuses on efficiency and company’s success.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26267" y="7378560"/>
            <a:ext cx="8692623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spcBef>
                <a:spcPct val="0"/>
              </a:spcBef>
              <a:buFont typeface="Arial"/>
              <a:buChar char="•"/>
            </a:pPr>
            <a:r>
              <a:rPr lang="en-US" sz="2599" u="none" strike="noStrike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Clients, Projects, Tasks management and real-time data visualization.</a:t>
            </a:r>
          </a:p>
        </p:txBody>
      </p:sp>
      <p:sp>
        <p:nvSpPr>
          <p:cNvPr id="14" name="Freeform 14"/>
          <p:cNvSpPr/>
          <p:nvPr/>
        </p:nvSpPr>
        <p:spPr>
          <a:xfrm>
            <a:off x="267195" y="183204"/>
            <a:ext cx="1035328" cy="1035328"/>
          </a:xfrm>
          <a:custGeom>
            <a:avLst/>
            <a:gdLst/>
            <a:ahLst/>
            <a:cxnLst/>
            <a:rect l="l" t="t" r="r" b="b"/>
            <a:pathLst>
              <a:path w="1035328" h="1035328">
                <a:moveTo>
                  <a:pt x="0" y="0"/>
                </a:moveTo>
                <a:lnTo>
                  <a:pt x="1035328" y="0"/>
                </a:lnTo>
                <a:lnTo>
                  <a:pt x="1035328" y="1035328"/>
                </a:lnTo>
                <a:lnTo>
                  <a:pt x="0" y="1035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5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6356" y="4884541"/>
            <a:ext cx="8900803" cy="43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buFont typeface="Arial"/>
              <a:buChar char="•"/>
            </a:pPr>
            <a:r>
              <a:rPr lang="en-US" sz="2599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Inability to monitor real time state of the company.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06356" y="1868684"/>
            <a:ext cx="7639050" cy="2613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180"/>
              </a:lnSpc>
            </a:pPr>
            <a:r>
              <a:rPr lang="en-US" sz="9695" b="1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Problem Statement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9574855" y="-2430237"/>
            <a:ext cx="16075318" cy="16075318"/>
          </a:xfrm>
          <a:custGeom>
            <a:avLst/>
            <a:gdLst/>
            <a:ahLst/>
            <a:cxnLst/>
            <a:rect l="l" t="t" r="r" b="b"/>
            <a:pathLst>
              <a:path w="16075318" h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-696258" y="-976142"/>
            <a:ext cx="2222590" cy="11878896"/>
            <a:chOff x="0" y="0"/>
            <a:chExt cx="585373" cy="31285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5373" cy="3128598"/>
            </a:xfrm>
            <a:custGeom>
              <a:avLst/>
              <a:gdLst/>
              <a:ahLst/>
              <a:cxnLst/>
              <a:rect l="l" t="t" r="r" b="b"/>
              <a:pathLst>
                <a:path w="585373" h="3128598">
                  <a:moveTo>
                    <a:pt x="0" y="0"/>
                  </a:moveTo>
                  <a:lnTo>
                    <a:pt x="585373" y="0"/>
                  </a:lnTo>
                  <a:lnTo>
                    <a:pt x="585373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85373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-849366" y="780325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849366" y="2035431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6164" y="4919345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01687" y="6540872"/>
            <a:ext cx="7498697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06356" y="5799005"/>
            <a:ext cx="8900803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buFont typeface="Arial"/>
              <a:buChar char="•"/>
            </a:pPr>
            <a:r>
              <a:rPr lang="en-US" sz="2599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Lack of simple yet effective inter company management tools.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06356" y="7149651"/>
            <a:ext cx="8900803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just">
              <a:lnSpc>
                <a:spcPts val="3509"/>
              </a:lnSpc>
              <a:buFont typeface="Arial"/>
              <a:buChar char="•"/>
            </a:pPr>
            <a:r>
              <a:rPr lang="en-US" sz="2599" spc="155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Lack of centralized system for managing and analyzing company’s data.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782457" y="224083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6" y="0"/>
                </a:lnTo>
                <a:lnTo>
                  <a:pt x="953686" y="953685"/>
                </a:lnTo>
                <a:lnTo>
                  <a:pt x="0" y="953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05628" y="-3991568"/>
            <a:ext cx="9598990" cy="9598990"/>
          </a:xfrm>
          <a:custGeom>
            <a:avLst/>
            <a:gdLst/>
            <a:ahLst/>
            <a:cxnLst/>
            <a:rect l="l" t="t" r="r" b="b"/>
            <a:pathLst>
              <a:path w="9598990" h="9598990">
                <a:moveTo>
                  <a:pt x="0" y="0"/>
                </a:moveTo>
                <a:lnTo>
                  <a:pt x="9598990" y="0"/>
                </a:lnTo>
                <a:lnTo>
                  <a:pt x="9598990" y="9598990"/>
                </a:lnTo>
                <a:lnTo>
                  <a:pt x="0" y="9598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01.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601687" y="6540872"/>
            <a:ext cx="7498697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0" y="0"/>
                  </a:moveTo>
                  <a:lnTo>
                    <a:pt x="2342659" y="0"/>
                  </a:lnTo>
                  <a:lnTo>
                    <a:pt x="2342659" y="857492"/>
                  </a:lnTo>
                  <a:lnTo>
                    <a:pt x="0" y="857492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4775"/>
              <a:ext cx="2342659" cy="752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070625" y="1990015"/>
            <a:ext cx="4280411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09"/>
              </a:lnSpc>
              <a:spcBef>
                <a:spcPct val="0"/>
              </a:spcBef>
            </a:pPr>
            <a:r>
              <a:rPr lang="en-US" sz="2599" spc="41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Provide powerful inter company data analysis tool.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4950" y="4586584"/>
            <a:ext cx="7639050" cy="132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70625" y="4683497"/>
            <a:ext cx="4280411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09"/>
              </a:lnSpc>
              <a:spcBef>
                <a:spcPct val="0"/>
              </a:spcBef>
            </a:pPr>
            <a:r>
              <a:rPr lang="en-US" sz="2599" spc="41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Facilitate easy access and analysis of business data.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70625" y="7376979"/>
            <a:ext cx="4280411" cy="874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09"/>
              </a:lnSpc>
              <a:spcBef>
                <a:spcPct val="0"/>
              </a:spcBef>
            </a:pPr>
            <a:r>
              <a:rPr lang="en-US" sz="2599" spc="41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Provide data visualization through charts and graphs.</a:t>
            </a:r>
          </a:p>
        </p:txBody>
      </p:sp>
      <p:sp>
        <p:nvSpPr>
          <p:cNvPr id="20" name="Freeform 20"/>
          <p:cNvSpPr/>
          <p:nvPr/>
        </p:nvSpPr>
        <p:spPr>
          <a:xfrm>
            <a:off x="229945" y="9258300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6" y="0"/>
                </a:lnTo>
                <a:lnTo>
                  <a:pt x="953686" y="953685"/>
                </a:lnTo>
                <a:lnTo>
                  <a:pt x="0" y="953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80781" y="-7939543"/>
            <a:ext cx="15177319" cy="15177319"/>
          </a:xfrm>
          <a:custGeom>
            <a:avLst/>
            <a:gdLst/>
            <a:ahLst/>
            <a:cxnLst/>
            <a:rect l="l" t="t" r="r" b="b"/>
            <a:pathLst>
              <a:path w="15177319" h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766469" y="-202738"/>
            <a:ext cx="8217790" cy="10576971"/>
            <a:chOff x="0" y="0"/>
            <a:chExt cx="2164356" cy="27857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64356" cy="2785704"/>
            </a:xfrm>
            <a:custGeom>
              <a:avLst/>
              <a:gdLst/>
              <a:ahLst/>
              <a:cxnLst/>
              <a:rect l="l" t="t" r="r" b="b"/>
              <a:pathLst>
                <a:path w="2164356" h="2785704">
                  <a:moveTo>
                    <a:pt x="0" y="0"/>
                  </a:moveTo>
                  <a:lnTo>
                    <a:pt x="2164356" y="0"/>
                  </a:lnTo>
                  <a:lnTo>
                    <a:pt x="2164356" y="2785704"/>
                  </a:lnTo>
                  <a:lnTo>
                    <a:pt x="0" y="2785704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164356" cy="2842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4149" y="3169763"/>
            <a:ext cx="9480946" cy="6088537"/>
          </a:xfrm>
          <a:custGeom>
            <a:avLst/>
            <a:gdLst/>
            <a:ahLst/>
            <a:cxnLst/>
            <a:rect l="l" t="t" r="r" b="b"/>
            <a:pathLst>
              <a:path w="9480946" h="6088537">
                <a:moveTo>
                  <a:pt x="0" y="0"/>
                </a:moveTo>
                <a:lnTo>
                  <a:pt x="9480947" y="0"/>
                </a:lnTo>
                <a:lnTo>
                  <a:pt x="9480947" y="6088537"/>
                </a:lnTo>
                <a:lnTo>
                  <a:pt x="0" y="6088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72" r="-473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96973" y="816760"/>
            <a:ext cx="8115300" cy="140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5"/>
              </a:lnSpc>
            </a:pPr>
            <a:r>
              <a:rPr lang="en-US" sz="10779" b="1" spc="-506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62526" y="3193787"/>
            <a:ext cx="6265091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308949" y="22018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20675" y="22018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00155" y="220188"/>
            <a:ext cx="1927462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963886" y="9060009"/>
            <a:ext cx="1035328" cy="1035328"/>
          </a:xfrm>
          <a:custGeom>
            <a:avLst/>
            <a:gdLst/>
            <a:ahLst/>
            <a:cxnLst/>
            <a:rect l="l" t="t" r="r" b="b"/>
            <a:pathLst>
              <a:path w="1035328" h="1035328">
                <a:moveTo>
                  <a:pt x="0" y="0"/>
                </a:moveTo>
                <a:lnTo>
                  <a:pt x="1035328" y="0"/>
                </a:lnTo>
                <a:lnTo>
                  <a:pt x="1035328" y="1035328"/>
                </a:lnTo>
                <a:lnTo>
                  <a:pt x="0" y="10353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9447" y="1643547"/>
            <a:ext cx="10014901" cy="1569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638"/>
              </a:lnSpc>
            </a:pPr>
            <a:r>
              <a:rPr lang="en-US" sz="11998" b="1" spc="-575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Diagram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9447" y="697352"/>
            <a:ext cx="7315066" cy="1043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760"/>
              </a:lnSpc>
            </a:pPr>
            <a:r>
              <a:rPr lang="en-US" sz="8001" b="1" spc="-384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Use-Case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109612" y="-666477"/>
            <a:ext cx="7178388" cy="11878896"/>
            <a:chOff x="0" y="0"/>
            <a:chExt cx="1890604" cy="31285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3483048" y="-3455691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0" y="0"/>
                </a:lnTo>
                <a:lnTo>
                  <a:pt x="7624730" y="7624730"/>
                </a:lnTo>
                <a:lnTo>
                  <a:pt x="0" y="762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725362" y="3213234"/>
            <a:ext cx="6986527" cy="6827541"/>
          </a:xfrm>
          <a:custGeom>
            <a:avLst/>
            <a:gdLst/>
            <a:ahLst/>
            <a:cxnLst/>
            <a:rect l="l" t="t" r="r" b="b"/>
            <a:pathLst>
              <a:path w="6986527" h="6827541">
                <a:moveTo>
                  <a:pt x="0" y="0"/>
                </a:moveTo>
                <a:lnTo>
                  <a:pt x="6986527" y="0"/>
                </a:lnTo>
                <a:lnTo>
                  <a:pt x="6986527" y="6827542"/>
                </a:lnTo>
                <a:lnTo>
                  <a:pt x="0" y="6827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 rot="-5400000">
            <a:off x="15959685" y="8154051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15959685" y="2386223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11" name="TextBox 11"/>
          <p:cNvSpPr txBox="1"/>
          <p:nvPr/>
        </p:nvSpPr>
        <p:spPr>
          <a:xfrm rot="-5400000">
            <a:off x="16815216" y="5270137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80136" y="7130873"/>
            <a:ext cx="6265091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311247" y="97966"/>
            <a:ext cx="1035328" cy="1035328"/>
          </a:xfrm>
          <a:custGeom>
            <a:avLst/>
            <a:gdLst/>
            <a:ahLst/>
            <a:cxnLst/>
            <a:rect l="l" t="t" r="r" b="b"/>
            <a:pathLst>
              <a:path w="1035328" h="1035328">
                <a:moveTo>
                  <a:pt x="0" y="0"/>
                </a:moveTo>
                <a:lnTo>
                  <a:pt x="1035328" y="0"/>
                </a:lnTo>
                <a:lnTo>
                  <a:pt x="1035328" y="1035329"/>
                </a:lnTo>
                <a:lnTo>
                  <a:pt x="0" y="10353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32730" y="3689221"/>
            <a:ext cx="3402375" cy="1454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864"/>
              </a:lnSpc>
            </a:pPr>
            <a:r>
              <a:rPr lang="en-US" sz="13700" b="1" spc="-67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DFD</a:t>
            </a:r>
          </a:p>
        </p:txBody>
      </p:sp>
      <p:sp>
        <p:nvSpPr>
          <p:cNvPr id="3" name="Freeform 3"/>
          <p:cNvSpPr/>
          <p:nvPr/>
        </p:nvSpPr>
        <p:spPr>
          <a:xfrm>
            <a:off x="9555412" y="-7939543"/>
            <a:ext cx="14102688" cy="14102688"/>
          </a:xfrm>
          <a:custGeom>
            <a:avLst/>
            <a:gdLst/>
            <a:ahLst/>
            <a:cxnLst/>
            <a:rect l="l" t="t" r="r" b="b"/>
            <a:pathLst>
              <a:path w="14102688" h="14102688">
                <a:moveTo>
                  <a:pt x="0" y="0"/>
                </a:moveTo>
                <a:lnTo>
                  <a:pt x="14102688" y="0"/>
                </a:lnTo>
                <a:lnTo>
                  <a:pt x="14102688" y="14102689"/>
                </a:lnTo>
                <a:lnTo>
                  <a:pt x="0" y="1410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696258" y="9258300"/>
            <a:ext cx="19680517" cy="1115933"/>
            <a:chOff x="0" y="0"/>
            <a:chExt cx="5183346" cy="2939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83346" cy="293908"/>
            </a:xfrm>
            <a:custGeom>
              <a:avLst/>
              <a:gdLst/>
              <a:ahLst/>
              <a:cxnLst/>
              <a:rect l="l" t="t" r="r" b="b"/>
              <a:pathLst>
                <a:path w="5183346" h="293908">
                  <a:moveTo>
                    <a:pt x="0" y="0"/>
                  </a:moveTo>
                  <a:lnTo>
                    <a:pt x="5183346" y="0"/>
                  </a:lnTo>
                  <a:lnTo>
                    <a:pt x="5183346" y="293908"/>
                  </a:lnTo>
                  <a:lnTo>
                    <a:pt x="0" y="293908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5183346" cy="3510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47805" y="5574346"/>
            <a:ext cx="8107607" cy="3364657"/>
          </a:xfrm>
          <a:custGeom>
            <a:avLst/>
            <a:gdLst/>
            <a:ahLst/>
            <a:cxnLst/>
            <a:rect l="l" t="t" r="r" b="b"/>
            <a:pathLst>
              <a:path w="8107607" h="3364657">
                <a:moveTo>
                  <a:pt x="0" y="0"/>
                </a:moveTo>
                <a:lnTo>
                  <a:pt x="8107607" y="0"/>
                </a:lnTo>
                <a:lnTo>
                  <a:pt x="8107607" y="3364657"/>
                </a:lnTo>
                <a:lnTo>
                  <a:pt x="0" y="3364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09643" y="202230"/>
            <a:ext cx="9360444" cy="5487560"/>
          </a:xfrm>
          <a:custGeom>
            <a:avLst/>
            <a:gdLst/>
            <a:ahLst/>
            <a:cxnLst/>
            <a:rect l="l" t="t" r="r" b="b"/>
            <a:pathLst>
              <a:path w="9360444" h="5487560">
                <a:moveTo>
                  <a:pt x="0" y="0"/>
                </a:moveTo>
                <a:lnTo>
                  <a:pt x="9360444" y="0"/>
                </a:lnTo>
                <a:lnTo>
                  <a:pt x="9360444" y="5487560"/>
                </a:lnTo>
                <a:lnTo>
                  <a:pt x="0" y="5487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H="1">
            <a:off x="9930866" y="7256674"/>
            <a:ext cx="1201660" cy="363502"/>
          </a:xfrm>
          <a:custGeom>
            <a:avLst/>
            <a:gdLst/>
            <a:ahLst/>
            <a:cxnLst/>
            <a:rect l="l" t="t" r="r" b="b"/>
            <a:pathLst>
              <a:path w="1201660" h="363502">
                <a:moveTo>
                  <a:pt x="1201659" y="0"/>
                </a:moveTo>
                <a:lnTo>
                  <a:pt x="0" y="0"/>
                </a:lnTo>
                <a:lnTo>
                  <a:pt x="0" y="363502"/>
                </a:lnTo>
                <a:lnTo>
                  <a:pt x="1201659" y="363502"/>
                </a:lnTo>
                <a:lnTo>
                  <a:pt x="120165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>
            <a:off x="9930866" y="4785824"/>
            <a:ext cx="664627" cy="715352"/>
          </a:xfrm>
          <a:custGeom>
            <a:avLst/>
            <a:gdLst/>
            <a:ahLst/>
            <a:cxnLst/>
            <a:rect l="l" t="t" r="r" b="b"/>
            <a:pathLst>
              <a:path w="664627" h="715352">
                <a:moveTo>
                  <a:pt x="664627" y="0"/>
                </a:moveTo>
                <a:lnTo>
                  <a:pt x="0" y="0"/>
                </a:lnTo>
                <a:lnTo>
                  <a:pt x="0" y="715352"/>
                </a:lnTo>
                <a:lnTo>
                  <a:pt x="664627" y="715352"/>
                </a:lnTo>
                <a:lnTo>
                  <a:pt x="66462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880286" y="-327462"/>
            <a:ext cx="6393149" cy="411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sz="32302" b="1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41979" y="946483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2025-02-25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46483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Tuesday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85339" y="946483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Saral Admin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84590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30761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95493" y="5517196"/>
            <a:ext cx="1901307" cy="42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DFD Level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93124" y="7171866"/>
            <a:ext cx="1792784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DFD Level 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837131" y="4890770"/>
            <a:ext cx="3193574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Data Flow Diagram</a:t>
            </a:r>
          </a:p>
        </p:txBody>
      </p:sp>
      <p:sp>
        <p:nvSpPr>
          <p:cNvPr id="20" name="Freeform 20"/>
          <p:cNvSpPr/>
          <p:nvPr/>
        </p:nvSpPr>
        <p:spPr>
          <a:xfrm>
            <a:off x="17077020" y="8115300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5" y="0"/>
                </a:lnTo>
                <a:lnTo>
                  <a:pt x="953685" y="953685"/>
                </a:lnTo>
                <a:lnTo>
                  <a:pt x="0" y="95368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16809" y="7139097"/>
            <a:ext cx="6393149" cy="411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64"/>
              </a:lnSpc>
            </a:pPr>
            <a:r>
              <a:rPr lang="en-US" sz="32302" b="1" spc="-1582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672061" y="3808631"/>
            <a:ext cx="5587239" cy="2662922"/>
            <a:chOff x="0" y="0"/>
            <a:chExt cx="2065940" cy="984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72061" y="6595378"/>
            <a:ext cx="5587239" cy="2662922"/>
            <a:chOff x="0" y="0"/>
            <a:chExt cx="2065940" cy="9846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3126789" y="-2986203"/>
            <a:ext cx="9584989" cy="9584989"/>
          </a:xfrm>
          <a:custGeom>
            <a:avLst/>
            <a:gdLst/>
            <a:ahLst/>
            <a:cxnLst/>
            <a:rect l="l" t="t" r="r" b="b"/>
            <a:pathLst>
              <a:path w="9584989" h="9584989">
                <a:moveTo>
                  <a:pt x="0" y="0"/>
                </a:moveTo>
                <a:lnTo>
                  <a:pt x="9584989" y="0"/>
                </a:lnTo>
                <a:lnTo>
                  <a:pt x="9584989" y="9584989"/>
                </a:lnTo>
                <a:lnTo>
                  <a:pt x="0" y="9584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3812039"/>
            <a:ext cx="5587239" cy="2662922"/>
            <a:chOff x="0" y="0"/>
            <a:chExt cx="2065940" cy="9846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28700" y="6598786"/>
            <a:ext cx="5587239" cy="2662922"/>
            <a:chOff x="0" y="0"/>
            <a:chExt cx="2065940" cy="98464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0" y="0"/>
                  </a:moveTo>
                  <a:lnTo>
                    <a:pt x="2065940" y="0"/>
                  </a:lnTo>
                  <a:lnTo>
                    <a:pt x="2065940" y="984643"/>
                  </a:lnTo>
                  <a:lnTo>
                    <a:pt x="0" y="984643"/>
                  </a:lnTo>
                  <a:close/>
                </a:path>
              </a:pathLst>
            </a:custGeom>
            <a:solidFill>
              <a:srgbClr val="4B49A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7900054">
            <a:off x="6977815" y="30515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2700000">
            <a:off x="9982257" y="30655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3209977">
            <a:off x="10017119" y="6880091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7866361">
            <a:off x="6975564" y="6855959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4055324" y="2067269"/>
            <a:ext cx="2994757" cy="49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71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Role based access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847506" y="7640263"/>
            <a:ext cx="3202575" cy="49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71"/>
              </a:lnSpc>
              <a:spcBef>
                <a:spcPct val="0"/>
              </a:spcBef>
            </a:pPr>
            <a:r>
              <a:rPr lang="en-US" sz="27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Task Management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58475" y="1067633"/>
            <a:ext cx="2816627" cy="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364"/>
              </a:lnSpc>
            </a:pPr>
            <a:r>
              <a:rPr lang="en-US" sz="3600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Frontend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296550" y="1851788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React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09105" y="4489217"/>
            <a:ext cx="4869791" cy="65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85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Implementation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348478" y="5358152"/>
            <a:ext cx="3563270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9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of Saral Admin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09697" y="1825939"/>
            <a:ext cx="1786853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09697" y="4551396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509697" y="7332211"/>
            <a:ext cx="2628856" cy="136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7"/>
              </a:lnSpc>
            </a:pPr>
            <a:r>
              <a:rPr lang="en-US" sz="10806" b="1" spc="-52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026181" y="1852505"/>
            <a:ext cx="1821325" cy="125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52"/>
              </a:lnSpc>
            </a:pPr>
            <a:r>
              <a:rPr lang="en-US" sz="9843" b="1" spc="-482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017045" y="4640768"/>
            <a:ext cx="2218610" cy="125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252"/>
              </a:lnSpc>
              <a:spcBef>
                <a:spcPct val="0"/>
              </a:spcBef>
            </a:pPr>
            <a:r>
              <a:rPr lang="en-US" sz="9843" b="1" u="none" strike="noStrike" spc="-482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102381" y="7348900"/>
            <a:ext cx="2628856" cy="12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252"/>
              </a:lnSpc>
              <a:spcBef>
                <a:spcPct val="0"/>
              </a:spcBef>
            </a:pPr>
            <a:r>
              <a:rPr lang="en-US" sz="9843" b="1" u="none" strike="noStrike" spc="-482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771034" y="339090"/>
            <a:ext cx="3563270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9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Tools Used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684045" y="335682"/>
            <a:ext cx="3563270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sz="3999" b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Key Features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296550" y="2289055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TailwindCSS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296550" y="2679072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Typescript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539437" y="4152242"/>
            <a:ext cx="2816627" cy="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364"/>
              </a:lnSpc>
            </a:pPr>
            <a:r>
              <a:rPr lang="en-US" sz="3600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Backend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377512" y="4936398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Node.js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377512" y="5373665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Express.js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552669" y="6983566"/>
            <a:ext cx="2816627" cy="638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364"/>
              </a:lnSpc>
            </a:pPr>
            <a:r>
              <a:rPr lang="en-US" sz="3600" b="1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Database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458475" y="7764482"/>
            <a:ext cx="2816627" cy="45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874"/>
              </a:lnSpc>
              <a:buFont typeface="Arial"/>
              <a:buChar char="•"/>
            </a:pPr>
            <a:r>
              <a:rPr lang="en-US" sz="260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MySQL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847506" y="4853516"/>
            <a:ext cx="3202575" cy="496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71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Realtime Dashboard</a:t>
            </a:r>
          </a:p>
        </p:txBody>
      </p:sp>
      <p:sp>
        <p:nvSpPr>
          <p:cNvPr id="48" name="Freeform 48"/>
          <p:cNvSpPr/>
          <p:nvPr/>
        </p:nvSpPr>
        <p:spPr>
          <a:xfrm>
            <a:off x="229945" y="9258300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6" y="0"/>
                </a:lnTo>
                <a:lnTo>
                  <a:pt x="953686" y="953685"/>
                </a:lnTo>
                <a:lnTo>
                  <a:pt x="0" y="9536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603198" y="886010"/>
            <a:ext cx="5331524" cy="77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6"/>
              </a:lnSpc>
            </a:pPr>
            <a:r>
              <a:rPr lang="en-US" sz="5782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Results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603198" y="5020983"/>
            <a:ext cx="4382741" cy="77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6"/>
              </a:lnSpc>
            </a:pPr>
            <a:r>
              <a:rPr lang="en-US" sz="5782" b="1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49114" y="1969817"/>
            <a:ext cx="10052500" cy="99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056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 fully functional admin dashboard with real-time data monitoring.</a:t>
            </a:r>
          </a:p>
        </p:txBody>
      </p:sp>
      <p:sp>
        <p:nvSpPr>
          <p:cNvPr id="5" name="Freeform 5"/>
          <p:cNvSpPr/>
          <p:nvPr/>
        </p:nvSpPr>
        <p:spPr>
          <a:xfrm>
            <a:off x="12823805" y="5974763"/>
            <a:ext cx="7624730" cy="7624730"/>
          </a:xfrm>
          <a:custGeom>
            <a:avLst/>
            <a:gdLst/>
            <a:ahLst/>
            <a:cxnLst/>
            <a:rect l="l" t="t" r="r" b="b"/>
            <a:pathLst>
              <a:path w="7624730" h="7624730">
                <a:moveTo>
                  <a:pt x="0" y="0"/>
                </a:moveTo>
                <a:lnTo>
                  <a:pt x="7624731" y="0"/>
                </a:lnTo>
                <a:lnTo>
                  <a:pt x="7624731" y="7624730"/>
                </a:lnTo>
                <a:lnTo>
                  <a:pt x="0" y="762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8071462" y="944357"/>
            <a:ext cx="316885" cy="283392"/>
            <a:chOff x="0" y="0"/>
            <a:chExt cx="91718" cy="820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71462" y="5079330"/>
            <a:ext cx="316885" cy="283392"/>
            <a:chOff x="0" y="0"/>
            <a:chExt cx="91718" cy="820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718" cy="82024"/>
            </a:xfrm>
            <a:custGeom>
              <a:avLst/>
              <a:gdLst/>
              <a:ahLst/>
              <a:cxnLst/>
              <a:rect l="l" t="t" r="r" b="b"/>
              <a:pathLst>
                <a:path w="91718" h="82024">
                  <a:moveTo>
                    <a:pt x="0" y="0"/>
                  </a:moveTo>
                  <a:lnTo>
                    <a:pt x="91718" y="0"/>
                  </a:lnTo>
                  <a:lnTo>
                    <a:pt x="91718" y="82024"/>
                  </a:lnTo>
                  <a:lnTo>
                    <a:pt x="0" y="82024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91718" cy="8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822665" y="-795948"/>
            <a:ext cx="7178388" cy="11878896"/>
            <a:chOff x="0" y="0"/>
            <a:chExt cx="1890604" cy="312859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4B49A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1514625" y="3131966"/>
            <a:ext cx="10287000" cy="4023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513"/>
              </a:lnSpc>
            </a:pPr>
            <a:r>
              <a:rPr lang="en-US" sz="15513" b="1" spc="-744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Result &amp;</a:t>
            </a:r>
          </a:p>
          <a:p>
            <a:pPr algn="l">
              <a:lnSpc>
                <a:spcPts val="15513"/>
              </a:lnSpc>
            </a:pPr>
            <a:r>
              <a:rPr lang="en-US" sz="15513" b="1" spc="-744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-707284" y="-253023"/>
            <a:ext cx="3677731" cy="2845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6"/>
              </a:lnSpc>
            </a:pPr>
            <a:r>
              <a:rPr lang="en-US" sz="22241" b="1" spc="-1089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649114" y="3270169"/>
            <a:ext cx="9755617" cy="48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056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Role based access in the system ensuring data security.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49114" y="7457759"/>
            <a:ext cx="10052500" cy="48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056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 kanban board instead of traditional table for task management.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49114" y="8396162"/>
            <a:ext cx="9755617" cy="481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4056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Real time notification and email for task completion.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53023" y="5823399"/>
            <a:ext cx="9948591" cy="99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6"/>
              </a:lnSpc>
            </a:pPr>
            <a:r>
              <a:rPr lang="en-US" sz="2600">
                <a:solidFill>
                  <a:srgbClr val="343434"/>
                </a:solidFill>
                <a:latin typeface="TT Hoves"/>
                <a:ea typeface="TT Hoves"/>
                <a:cs typeface="TT Hoves"/>
                <a:sym typeface="TT Hoves"/>
              </a:rPr>
              <a:t>As i concluded this project’s development, i realized there are a few features that could significantly enhance the project in the future: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7182747" y="132367"/>
            <a:ext cx="953685" cy="953685"/>
          </a:xfrm>
          <a:custGeom>
            <a:avLst/>
            <a:gdLst/>
            <a:ahLst/>
            <a:cxnLst/>
            <a:rect l="l" t="t" r="r" b="b"/>
            <a:pathLst>
              <a:path w="953685" h="953685">
                <a:moveTo>
                  <a:pt x="0" y="0"/>
                </a:moveTo>
                <a:lnTo>
                  <a:pt x="953685" y="0"/>
                </a:lnTo>
                <a:lnTo>
                  <a:pt x="953685" y="953686"/>
                </a:lnTo>
                <a:lnTo>
                  <a:pt x="0" y="953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267</Words>
  <Application>Microsoft Office PowerPoint</Application>
  <PresentationFormat>Custom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TT Hoves</vt:lpstr>
      <vt:lpstr>Calibri</vt:lpstr>
      <vt:lpstr>Arial</vt:lpstr>
      <vt:lpstr>TT Hoves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Project Presentation</dc:title>
  <cp:lastModifiedBy>Aryan Adhikari</cp:lastModifiedBy>
  <cp:revision>3</cp:revision>
  <dcterms:created xsi:type="dcterms:W3CDTF">2006-08-16T00:00:00Z</dcterms:created>
  <dcterms:modified xsi:type="dcterms:W3CDTF">2025-02-25T04:00:53Z</dcterms:modified>
  <dc:identifier>DAGgEqYZFGc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2025-02-25T03:44:59Z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d1503712-0acf-4e5a-bf3b-8cfe459fb221</vt:lpwstr>
  </property>
  <property fmtid="{D5CDD505-2E9C-101B-9397-08002B2CF9AE}" pid="7" name="MSIP_Label_defa4170-0d19-0005-0004-bc88714345d2_ActionId">
    <vt:lpwstr>60eefaca-35c6-4ad4-8d4f-c17c4c572db8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