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M Sans Bold" charset="1" panose="00000000000000000000"/>
      <p:regular r:id="rId23"/>
    </p:embeddedFont>
    <p:embeddedFont>
      <p:font typeface="DM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3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4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jpe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7.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6222650" y="6608922"/>
            <a:ext cx="5735776" cy="1086375"/>
          </a:xfrm>
          <a:prstGeom prst="rect">
            <a:avLst/>
          </a:prstGeom>
        </p:spPr>
        <p:txBody>
          <a:bodyPr anchor="t" rtlCol="false" tIns="0" lIns="0" bIns="0" rIns="0">
            <a:spAutoFit/>
          </a:bodyPr>
          <a:lstStyle/>
          <a:p>
            <a:pPr algn="ctr">
              <a:lnSpc>
                <a:spcPts val="4188"/>
              </a:lnSpc>
            </a:pPr>
            <a:r>
              <a:rPr lang="en-US" sz="4188" spc="-83">
                <a:solidFill>
                  <a:srgbClr val="000000"/>
                </a:solidFill>
                <a:latin typeface="DM Sans Bold"/>
              </a:rPr>
              <a:t>Presented by </a:t>
            </a:r>
          </a:p>
          <a:p>
            <a:pPr algn="ctr">
              <a:lnSpc>
                <a:spcPts val="4188"/>
              </a:lnSpc>
            </a:pPr>
            <a:r>
              <a:rPr lang="en-US" sz="4188" spc="-83">
                <a:solidFill>
                  <a:srgbClr val="000000"/>
                </a:solidFill>
                <a:latin typeface="DM Sans Bold"/>
              </a:rPr>
              <a:t>Arian Rahman Aditta</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571377" y="2576219"/>
            <a:ext cx="9038322" cy="3349095"/>
          </a:xfrm>
          <a:prstGeom prst="rect">
            <a:avLst/>
          </a:prstGeom>
        </p:spPr>
        <p:txBody>
          <a:bodyPr anchor="t" rtlCol="false" tIns="0" lIns="0" bIns="0" rIns="0">
            <a:spAutoFit/>
          </a:bodyPr>
          <a:lstStyle/>
          <a:p>
            <a:pPr algn="ctr">
              <a:lnSpc>
                <a:spcPts val="8912"/>
              </a:lnSpc>
              <a:spcBef>
                <a:spcPct val="0"/>
              </a:spcBef>
            </a:pPr>
            <a:r>
              <a:rPr lang="en-US" sz="6366">
                <a:solidFill>
                  <a:srgbClr val="000000"/>
                </a:solidFill>
                <a:latin typeface="DM Sans Bold"/>
              </a:rPr>
              <a:t>Market Price Prediction Using Time Series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985128" y="1378792"/>
            <a:ext cx="5058169" cy="7529416"/>
          </a:xfrm>
          <a:custGeom>
            <a:avLst/>
            <a:gdLst/>
            <a:ahLst/>
            <a:cxnLst/>
            <a:rect r="r" b="b" t="t" l="l"/>
            <a:pathLst>
              <a:path h="7529416" w="5058169">
                <a:moveTo>
                  <a:pt x="0" y="0"/>
                </a:moveTo>
                <a:lnTo>
                  <a:pt x="5058169" y="0"/>
                </a:lnTo>
                <a:lnTo>
                  <a:pt x="5058169" y="7529416"/>
                </a:lnTo>
                <a:lnTo>
                  <a:pt x="0" y="7529416"/>
                </a:lnTo>
                <a:lnTo>
                  <a:pt x="0" y="0"/>
                </a:lnTo>
                <a:close/>
              </a:path>
            </a:pathLst>
          </a:custGeom>
          <a:blipFill>
            <a:blip r:embed="rId13"/>
            <a:stretch>
              <a:fillRect l="0" t="0" r="0" b="0"/>
            </a:stretch>
          </a:blipFill>
        </p:spPr>
      </p:sp>
      <p:sp>
        <p:nvSpPr>
          <p:cNvPr name="TextBox 9" id="9"/>
          <p:cNvSpPr txBox="true"/>
          <p:nvPr/>
        </p:nvSpPr>
        <p:spPr>
          <a:xfrm rot="0">
            <a:off x="728228" y="2103229"/>
            <a:ext cx="8723423" cy="4967612"/>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Model Selection and Training</a:t>
            </a:r>
          </a:p>
          <a:p>
            <a:pPr algn="l">
              <a:lnSpc>
                <a:spcPts val="7760"/>
              </a:lnSpc>
            </a:pPr>
          </a:p>
          <a:p>
            <a:pPr algn="l">
              <a:lnSpc>
                <a:spcPts val="7760"/>
              </a:lnSpc>
            </a:pPr>
          </a:p>
          <a:p>
            <a:pPr algn="l">
              <a:lnSpc>
                <a:spcPts val="7760"/>
              </a:lnSpc>
            </a:pPr>
          </a:p>
        </p:txBody>
      </p:sp>
      <p:sp>
        <p:nvSpPr>
          <p:cNvPr name="TextBox 10" id="10"/>
          <p:cNvSpPr txBox="true"/>
          <p:nvPr/>
        </p:nvSpPr>
        <p:spPr>
          <a:xfrm rot="0">
            <a:off x="728228" y="4060522"/>
            <a:ext cx="9040896" cy="4429197"/>
          </a:xfrm>
          <a:prstGeom prst="rect">
            <a:avLst/>
          </a:prstGeom>
        </p:spPr>
        <p:txBody>
          <a:bodyPr anchor="t" rtlCol="false" tIns="0" lIns="0" bIns="0" rIns="0">
            <a:spAutoFit/>
          </a:bodyPr>
          <a:lstStyle/>
          <a:p>
            <a:pPr algn="l">
              <a:lnSpc>
                <a:spcPts val="3072"/>
              </a:lnSpc>
            </a:pPr>
            <a:r>
              <a:rPr lang="en-US" sz="2275" spc="136">
                <a:solidFill>
                  <a:srgbClr val="000000"/>
                </a:solidFill>
                <a:latin typeface="DM Sans Semi-Bold"/>
              </a:rPr>
              <a:t>  </a:t>
            </a:r>
          </a:p>
          <a:p>
            <a:pPr algn="l">
              <a:lnSpc>
                <a:spcPts val="3072"/>
              </a:lnSpc>
            </a:pPr>
          </a:p>
          <a:p>
            <a:pPr algn="l">
              <a:lnSpc>
                <a:spcPts val="3910"/>
              </a:lnSpc>
            </a:pPr>
            <a:r>
              <a:rPr lang="en-US" sz="2896" spc="173">
                <a:solidFill>
                  <a:srgbClr val="000000"/>
                </a:solidFill>
                <a:latin typeface="DM Sans Semi-Bold"/>
              </a:rPr>
              <a:t>  Description:</a:t>
            </a:r>
          </a:p>
          <a:p>
            <a:pPr algn="l">
              <a:lnSpc>
                <a:spcPts val="3910"/>
              </a:lnSpc>
            </a:pPr>
          </a:p>
          <a:p>
            <a:pPr algn="l" marL="491364" indent="-245682" lvl="1">
              <a:lnSpc>
                <a:spcPts val="3072"/>
              </a:lnSpc>
              <a:buFont typeface="Arial"/>
              <a:buChar char="•"/>
            </a:pPr>
            <a:r>
              <a:rPr lang="en-US" sz="2275" spc="136">
                <a:solidFill>
                  <a:srgbClr val="000000"/>
                </a:solidFill>
                <a:latin typeface="DM Sans"/>
              </a:rPr>
              <a:t>Evaluating various time series forecasting models such as ARIMA and SARIMA.</a:t>
            </a:r>
          </a:p>
          <a:p>
            <a:pPr algn="l" marL="491364" indent="-245682" lvl="1">
              <a:lnSpc>
                <a:spcPts val="3072"/>
              </a:lnSpc>
              <a:buFont typeface="Arial"/>
              <a:buChar char="•"/>
            </a:pPr>
            <a:r>
              <a:rPr lang="en-US" sz="2275" spc="136">
                <a:solidFill>
                  <a:srgbClr val="000000"/>
                </a:solidFill>
                <a:latin typeface="DM Sans"/>
              </a:rPr>
              <a:t>Selecting the most suitable model and training it on the dataset.</a:t>
            </a:r>
          </a:p>
          <a:p>
            <a:pPr algn="l" marL="982729" indent="-327576" lvl="2">
              <a:lnSpc>
                <a:spcPts val="3072"/>
              </a:lnSpc>
              <a:buFont typeface="Arial"/>
              <a:buChar char="⚬"/>
            </a:pPr>
          </a:p>
          <a:p>
            <a:pPr algn="l">
              <a:lnSpc>
                <a:spcPts val="3072"/>
              </a:lnSpc>
              <a:spcBef>
                <a:spcPct val="0"/>
              </a:spcBef>
            </a:pPr>
          </a:p>
          <a:p>
            <a:pPr algn="l" marL="0" indent="0" lvl="0">
              <a:lnSpc>
                <a:spcPts val="307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2603462" y="-2827196"/>
            <a:ext cx="7567145" cy="2582288"/>
          </a:xfrm>
          <a:custGeom>
            <a:avLst/>
            <a:gdLst/>
            <a:ahLst/>
            <a:cxnLst/>
            <a:rect r="r" b="b" t="t" l="l"/>
            <a:pathLst>
              <a:path h="2582288" w="7567145">
                <a:moveTo>
                  <a:pt x="0" y="0"/>
                </a:moveTo>
                <a:lnTo>
                  <a:pt x="7567144" y="0"/>
                </a:lnTo>
                <a:lnTo>
                  <a:pt x="7567144" y="2582289"/>
                </a:lnTo>
                <a:lnTo>
                  <a:pt x="0" y="25822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57103" y="8752704"/>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4469634" y="8855210"/>
            <a:ext cx="4076270" cy="2863579"/>
          </a:xfrm>
          <a:custGeom>
            <a:avLst/>
            <a:gdLst/>
            <a:ahLst/>
            <a:cxnLst/>
            <a:rect r="r" b="b" t="t" l="l"/>
            <a:pathLst>
              <a:path h="2863579" w="4076270">
                <a:moveTo>
                  <a:pt x="0" y="0"/>
                </a:moveTo>
                <a:lnTo>
                  <a:pt x="4076269" y="0"/>
                </a:lnTo>
                <a:lnTo>
                  <a:pt x="4076269" y="2863580"/>
                </a:lnTo>
                <a:lnTo>
                  <a:pt x="0" y="2863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2871" y="2673475"/>
            <a:ext cx="5914871" cy="5426873"/>
          </a:xfrm>
          <a:custGeom>
            <a:avLst/>
            <a:gdLst/>
            <a:ahLst/>
            <a:cxnLst/>
            <a:rect r="r" b="b" t="t" l="l"/>
            <a:pathLst>
              <a:path h="5426873" w="5914871">
                <a:moveTo>
                  <a:pt x="0" y="0"/>
                </a:moveTo>
                <a:lnTo>
                  <a:pt x="5914870" y="0"/>
                </a:lnTo>
                <a:lnTo>
                  <a:pt x="5914870" y="5426873"/>
                </a:lnTo>
                <a:lnTo>
                  <a:pt x="0" y="5426873"/>
                </a:lnTo>
                <a:lnTo>
                  <a:pt x="0" y="0"/>
                </a:lnTo>
                <a:close/>
              </a:path>
            </a:pathLst>
          </a:custGeom>
          <a:blipFill>
            <a:blip r:embed="rId9"/>
            <a:stretch>
              <a:fillRect l="-7340" t="-11432" r="-45455" b="0"/>
            </a:stretch>
          </a:blipFill>
        </p:spPr>
      </p:sp>
      <p:sp>
        <p:nvSpPr>
          <p:cNvPr name="TextBox 7" id="7"/>
          <p:cNvSpPr txBox="true"/>
          <p:nvPr/>
        </p:nvSpPr>
        <p:spPr>
          <a:xfrm rot="0">
            <a:off x="8441919" y="2095222"/>
            <a:ext cx="9368426"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Model Selection </a:t>
            </a:r>
          </a:p>
          <a:p>
            <a:pPr algn="l">
              <a:lnSpc>
                <a:spcPts val="8730"/>
              </a:lnSpc>
            </a:pPr>
          </a:p>
        </p:txBody>
      </p:sp>
      <p:sp>
        <p:nvSpPr>
          <p:cNvPr name="TextBox 8" id="8"/>
          <p:cNvSpPr txBox="true"/>
          <p:nvPr/>
        </p:nvSpPr>
        <p:spPr>
          <a:xfrm rot="0">
            <a:off x="8441919" y="3779350"/>
            <a:ext cx="8336832" cy="5019986"/>
          </a:xfrm>
          <a:prstGeom prst="rect">
            <a:avLst/>
          </a:prstGeom>
        </p:spPr>
        <p:txBody>
          <a:bodyPr anchor="t" rtlCol="false" tIns="0" lIns="0" bIns="0" rIns="0">
            <a:spAutoFit/>
          </a:bodyPr>
          <a:lstStyle/>
          <a:p>
            <a:pPr algn="l">
              <a:lnSpc>
                <a:spcPts val="3785"/>
              </a:lnSpc>
            </a:pPr>
            <a:r>
              <a:rPr lang="en-US" sz="2804" spc="168">
                <a:solidFill>
                  <a:srgbClr val="000000"/>
                </a:solidFill>
                <a:latin typeface="DM Sans Bold"/>
              </a:rPr>
              <a:t>ARIMA (AutoRegressive Integrated Moving Average):</a:t>
            </a:r>
          </a:p>
          <a:p>
            <a:pPr algn="l">
              <a:lnSpc>
                <a:spcPts val="3650"/>
              </a:lnSpc>
            </a:pPr>
          </a:p>
          <a:p>
            <a:pPr algn="l">
              <a:lnSpc>
                <a:spcPts val="2920"/>
              </a:lnSpc>
            </a:pPr>
            <a:r>
              <a:rPr lang="en-US" sz="2163" spc="129">
                <a:solidFill>
                  <a:srgbClr val="000000"/>
                </a:solidFill>
                <a:latin typeface="DM Sans"/>
              </a:rPr>
              <a:t>ARIMA is a widely used time series forecasting model that combines autoregression (AR), differencing (I), and moving average (MA) components. It is suitable for univariate time series data with trends and no seasonality. The ARIMA model is effective for making short-term forecasts by analyzing historical patterns and trends in the data. In this project, we trained an ARIMA model on our dataset to forecast future market quantities and prices.</a:t>
            </a:r>
          </a:p>
          <a:p>
            <a:pPr algn="l" marL="0" indent="0" lvl="0">
              <a:lnSpc>
                <a:spcPts val="292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2603462" y="-2827196"/>
            <a:ext cx="7567145" cy="2582288"/>
          </a:xfrm>
          <a:custGeom>
            <a:avLst/>
            <a:gdLst/>
            <a:ahLst/>
            <a:cxnLst/>
            <a:rect r="r" b="b" t="t" l="l"/>
            <a:pathLst>
              <a:path h="2582288" w="7567145">
                <a:moveTo>
                  <a:pt x="0" y="0"/>
                </a:moveTo>
                <a:lnTo>
                  <a:pt x="7567144" y="0"/>
                </a:lnTo>
                <a:lnTo>
                  <a:pt x="7567144" y="2582289"/>
                </a:lnTo>
                <a:lnTo>
                  <a:pt x="0" y="25822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57103" y="8752704"/>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4469634" y="8855210"/>
            <a:ext cx="4076270" cy="2863579"/>
          </a:xfrm>
          <a:custGeom>
            <a:avLst/>
            <a:gdLst/>
            <a:ahLst/>
            <a:cxnLst/>
            <a:rect r="r" b="b" t="t" l="l"/>
            <a:pathLst>
              <a:path h="2863579" w="4076270">
                <a:moveTo>
                  <a:pt x="0" y="0"/>
                </a:moveTo>
                <a:lnTo>
                  <a:pt x="4076269" y="0"/>
                </a:lnTo>
                <a:lnTo>
                  <a:pt x="4076269" y="2863580"/>
                </a:lnTo>
                <a:lnTo>
                  <a:pt x="0" y="2863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312595" y="3177671"/>
            <a:ext cx="6799955" cy="4686745"/>
          </a:xfrm>
          <a:custGeom>
            <a:avLst/>
            <a:gdLst/>
            <a:ahLst/>
            <a:cxnLst/>
            <a:rect r="r" b="b" t="t" l="l"/>
            <a:pathLst>
              <a:path h="4686745" w="6799955">
                <a:moveTo>
                  <a:pt x="0" y="0"/>
                </a:moveTo>
                <a:lnTo>
                  <a:pt x="6799955" y="0"/>
                </a:lnTo>
                <a:lnTo>
                  <a:pt x="6799955" y="4686745"/>
                </a:lnTo>
                <a:lnTo>
                  <a:pt x="0" y="4686745"/>
                </a:lnTo>
                <a:lnTo>
                  <a:pt x="0" y="0"/>
                </a:lnTo>
                <a:close/>
              </a:path>
            </a:pathLst>
          </a:custGeom>
          <a:blipFill>
            <a:blip r:embed="rId9"/>
            <a:stretch>
              <a:fillRect l="0" t="0" r="-1131" b="0"/>
            </a:stretch>
          </a:blipFill>
        </p:spPr>
      </p:sp>
      <p:sp>
        <p:nvSpPr>
          <p:cNvPr name="TextBox 7" id="7"/>
          <p:cNvSpPr txBox="true"/>
          <p:nvPr/>
        </p:nvSpPr>
        <p:spPr>
          <a:xfrm rot="0">
            <a:off x="8622894" y="2095222"/>
            <a:ext cx="9368426"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Model Selection </a:t>
            </a:r>
          </a:p>
          <a:p>
            <a:pPr algn="l">
              <a:lnSpc>
                <a:spcPts val="8730"/>
              </a:lnSpc>
            </a:pPr>
          </a:p>
        </p:txBody>
      </p:sp>
      <p:sp>
        <p:nvSpPr>
          <p:cNvPr name="TextBox 8" id="8"/>
          <p:cNvSpPr txBox="true"/>
          <p:nvPr/>
        </p:nvSpPr>
        <p:spPr>
          <a:xfrm rot="0">
            <a:off x="8699094" y="3588106"/>
            <a:ext cx="8359807" cy="5055930"/>
          </a:xfrm>
          <a:prstGeom prst="rect">
            <a:avLst/>
          </a:prstGeom>
        </p:spPr>
        <p:txBody>
          <a:bodyPr anchor="t" rtlCol="false" tIns="0" lIns="0" bIns="0" rIns="0">
            <a:spAutoFit/>
          </a:bodyPr>
          <a:lstStyle/>
          <a:p>
            <a:pPr algn="l">
              <a:lnSpc>
                <a:spcPts val="3640"/>
              </a:lnSpc>
            </a:pPr>
            <a:r>
              <a:rPr lang="en-US" sz="2696" spc="161">
                <a:solidFill>
                  <a:srgbClr val="000000"/>
                </a:solidFill>
                <a:latin typeface="DM Sans Semi-Bold"/>
              </a:rPr>
              <a:t>SARIMAX (Seasonal AutoRegressive Integrated Moving Average with Exogenous Variables):</a:t>
            </a:r>
          </a:p>
          <a:p>
            <a:pPr algn="l">
              <a:lnSpc>
                <a:spcPts val="3640"/>
              </a:lnSpc>
            </a:pPr>
          </a:p>
          <a:p>
            <a:pPr algn="l">
              <a:lnSpc>
                <a:spcPts val="2830"/>
              </a:lnSpc>
            </a:pPr>
            <a:r>
              <a:rPr lang="en-US" sz="2096" spc="125">
                <a:solidFill>
                  <a:srgbClr val="000000"/>
                </a:solidFill>
                <a:latin typeface="DM Sans"/>
              </a:rPr>
              <a:t>SARIMAX is an extension of the ARIMA model that incorporates seasonal components and exogenous variables. It is suitable for time series data with both trend and seasonal patterns. SARIMAX models consider additional factors such as seasonality and external variables to make more accurate forecasts. In our project, we trained a SARIMAX model on the dataset to predict future market quantities and prices.</a:t>
            </a:r>
          </a:p>
          <a:p>
            <a:pPr algn="l" marL="0" indent="0" lvl="0">
              <a:lnSpc>
                <a:spcPts val="337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085149" y="1910023"/>
            <a:ext cx="6540654" cy="6466954"/>
          </a:xfrm>
          <a:custGeom>
            <a:avLst/>
            <a:gdLst/>
            <a:ahLst/>
            <a:cxnLst/>
            <a:rect r="r" b="b" t="t" l="l"/>
            <a:pathLst>
              <a:path h="6466954" w="6540654">
                <a:moveTo>
                  <a:pt x="0" y="0"/>
                </a:moveTo>
                <a:lnTo>
                  <a:pt x="6540654" y="0"/>
                </a:lnTo>
                <a:lnTo>
                  <a:pt x="6540654" y="6466954"/>
                </a:lnTo>
                <a:lnTo>
                  <a:pt x="0" y="6466954"/>
                </a:lnTo>
                <a:lnTo>
                  <a:pt x="0" y="0"/>
                </a:lnTo>
                <a:close/>
              </a:path>
            </a:pathLst>
          </a:custGeom>
          <a:blipFill>
            <a:blip r:embed="rId13"/>
            <a:stretch>
              <a:fillRect l="0" t="0" r="0" b="-1139"/>
            </a:stretch>
          </a:blipFill>
        </p:spPr>
      </p:sp>
      <p:sp>
        <p:nvSpPr>
          <p:cNvPr name="TextBox 9" id="9"/>
          <p:cNvSpPr txBox="true"/>
          <p:nvPr/>
        </p:nvSpPr>
        <p:spPr>
          <a:xfrm rot="0">
            <a:off x="728228" y="2254881"/>
            <a:ext cx="8723423" cy="5948687"/>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Model Evaluation (Quantity)</a:t>
            </a:r>
          </a:p>
          <a:p>
            <a:pPr algn="l">
              <a:lnSpc>
                <a:spcPts val="7760"/>
              </a:lnSpc>
            </a:pPr>
          </a:p>
          <a:p>
            <a:pPr algn="l">
              <a:lnSpc>
                <a:spcPts val="7760"/>
              </a:lnSpc>
            </a:pPr>
          </a:p>
          <a:p>
            <a:pPr algn="l">
              <a:lnSpc>
                <a:spcPts val="7760"/>
              </a:lnSpc>
            </a:pPr>
          </a:p>
          <a:p>
            <a:pPr algn="l">
              <a:lnSpc>
                <a:spcPts val="7760"/>
              </a:lnSpc>
            </a:pPr>
          </a:p>
        </p:txBody>
      </p:sp>
      <p:sp>
        <p:nvSpPr>
          <p:cNvPr name="TextBox 10" id="10"/>
          <p:cNvSpPr txBox="true"/>
          <p:nvPr/>
        </p:nvSpPr>
        <p:spPr>
          <a:xfrm rot="0">
            <a:off x="728228" y="3947780"/>
            <a:ext cx="9040896" cy="4429197"/>
          </a:xfrm>
          <a:prstGeom prst="rect">
            <a:avLst/>
          </a:prstGeom>
        </p:spPr>
        <p:txBody>
          <a:bodyPr anchor="t" rtlCol="false" tIns="0" lIns="0" bIns="0" rIns="0">
            <a:spAutoFit/>
          </a:bodyPr>
          <a:lstStyle/>
          <a:p>
            <a:pPr algn="l">
              <a:lnSpc>
                <a:spcPts val="3072"/>
              </a:lnSpc>
            </a:pPr>
            <a:r>
              <a:rPr lang="en-US" sz="2275" spc="136">
                <a:solidFill>
                  <a:srgbClr val="000000"/>
                </a:solidFill>
                <a:latin typeface="DM Sans Semi-Bold"/>
              </a:rPr>
              <a:t>  </a:t>
            </a:r>
          </a:p>
          <a:p>
            <a:pPr algn="l">
              <a:lnSpc>
                <a:spcPts val="3072"/>
              </a:lnSpc>
            </a:pPr>
          </a:p>
          <a:p>
            <a:pPr algn="l">
              <a:lnSpc>
                <a:spcPts val="3910"/>
              </a:lnSpc>
            </a:pPr>
            <a:r>
              <a:rPr lang="en-US" sz="2896" spc="173">
                <a:solidFill>
                  <a:srgbClr val="000000"/>
                </a:solidFill>
                <a:latin typeface="DM Sans Semi-Bold"/>
              </a:rPr>
              <a:t>  Description:</a:t>
            </a:r>
          </a:p>
          <a:p>
            <a:pPr algn="l">
              <a:lnSpc>
                <a:spcPts val="3910"/>
              </a:lnSpc>
            </a:pPr>
          </a:p>
          <a:p>
            <a:pPr algn="l" marL="491364" indent="-245682" lvl="1">
              <a:lnSpc>
                <a:spcPts val="3072"/>
              </a:lnSpc>
              <a:buFont typeface="Arial"/>
              <a:buChar char="•"/>
            </a:pPr>
            <a:r>
              <a:rPr lang="en-US" sz="2275" spc="136">
                <a:solidFill>
                  <a:srgbClr val="000000"/>
                </a:solidFill>
                <a:latin typeface="DM Sans"/>
              </a:rPr>
              <a:t>Assessing the model's performance using appropriate metrics such as Mean Absolute Error (MAE), Mean Squared Error (MSE), and Root Mean Squared Error (RMSE)</a:t>
            </a:r>
          </a:p>
          <a:p>
            <a:pPr algn="l">
              <a:lnSpc>
                <a:spcPts val="3072"/>
              </a:lnSpc>
            </a:pPr>
          </a:p>
          <a:p>
            <a:pPr algn="l">
              <a:lnSpc>
                <a:spcPts val="3072"/>
              </a:lnSpc>
              <a:spcBef>
                <a:spcPct val="0"/>
              </a:spcBef>
            </a:pPr>
          </a:p>
          <a:p>
            <a:pPr algn="l" marL="0" indent="0" lvl="0">
              <a:lnSpc>
                <a:spcPts val="3072"/>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99769" y="2282192"/>
            <a:ext cx="6513764" cy="6074248"/>
          </a:xfrm>
          <a:custGeom>
            <a:avLst/>
            <a:gdLst/>
            <a:ahLst/>
            <a:cxnLst/>
            <a:rect r="r" b="b" t="t" l="l"/>
            <a:pathLst>
              <a:path h="6074248" w="6513764">
                <a:moveTo>
                  <a:pt x="0" y="0"/>
                </a:moveTo>
                <a:lnTo>
                  <a:pt x="6513764" y="0"/>
                </a:lnTo>
                <a:lnTo>
                  <a:pt x="6513764" y="6074248"/>
                </a:lnTo>
                <a:lnTo>
                  <a:pt x="0" y="6074248"/>
                </a:lnTo>
                <a:lnTo>
                  <a:pt x="0" y="0"/>
                </a:lnTo>
                <a:close/>
              </a:path>
            </a:pathLst>
          </a:custGeom>
          <a:blipFill>
            <a:blip r:embed="rId13"/>
            <a:stretch>
              <a:fillRect l="-2163" t="-279" r="-2163" b="-838"/>
            </a:stretch>
          </a:blipFill>
        </p:spPr>
      </p:sp>
      <p:sp>
        <p:nvSpPr>
          <p:cNvPr name="TextBox 9" id="9"/>
          <p:cNvSpPr txBox="true"/>
          <p:nvPr/>
        </p:nvSpPr>
        <p:spPr>
          <a:xfrm rot="0">
            <a:off x="728228" y="1916742"/>
            <a:ext cx="8723423" cy="6929762"/>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Model Evaluation</a:t>
            </a:r>
          </a:p>
          <a:p>
            <a:pPr algn="l">
              <a:lnSpc>
                <a:spcPts val="7760"/>
              </a:lnSpc>
            </a:pPr>
            <a:r>
              <a:rPr lang="en-US" sz="8000">
                <a:solidFill>
                  <a:srgbClr val="000000"/>
                </a:solidFill>
                <a:latin typeface="DM Sans Bold"/>
              </a:rPr>
              <a:t>(Quantity)</a:t>
            </a:r>
          </a:p>
          <a:p>
            <a:pPr algn="l">
              <a:lnSpc>
                <a:spcPts val="7760"/>
              </a:lnSpc>
            </a:pPr>
          </a:p>
          <a:p>
            <a:pPr algn="l">
              <a:lnSpc>
                <a:spcPts val="7760"/>
              </a:lnSpc>
            </a:pPr>
          </a:p>
          <a:p>
            <a:pPr algn="l">
              <a:lnSpc>
                <a:spcPts val="7760"/>
              </a:lnSpc>
            </a:pPr>
          </a:p>
          <a:p>
            <a:pPr algn="l">
              <a:lnSpc>
                <a:spcPts val="7760"/>
              </a:lnSpc>
            </a:pPr>
          </a:p>
          <a:p>
            <a:pPr algn="l">
              <a:lnSpc>
                <a:spcPts val="7760"/>
              </a:lnSpc>
            </a:pPr>
          </a:p>
        </p:txBody>
      </p:sp>
      <p:sp>
        <p:nvSpPr>
          <p:cNvPr name="TextBox 10" id="10"/>
          <p:cNvSpPr txBox="true"/>
          <p:nvPr/>
        </p:nvSpPr>
        <p:spPr>
          <a:xfrm rot="0">
            <a:off x="828426" y="3952754"/>
            <a:ext cx="9040718" cy="6334246"/>
          </a:xfrm>
          <a:prstGeom prst="rect">
            <a:avLst/>
          </a:prstGeom>
        </p:spPr>
        <p:txBody>
          <a:bodyPr anchor="t" rtlCol="false" tIns="0" lIns="0" bIns="0" rIns="0">
            <a:spAutoFit/>
          </a:bodyPr>
          <a:lstStyle/>
          <a:p>
            <a:pPr algn="l">
              <a:lnSpc>
                <a:spcPts val="2758"/>
              </a:lnSpc>
            </a:pPr>
            <a:r>
              <a:rPr lang="en-US" sz="2043" spc="122">
                <a:solidFill>
                  <a:srgbClr val="000000"/>
                </a:solidFill>
                <a:latin typeface="DM Sans Semi-Bold"/>
              </a:rPr>
              <a:t>  </a:t>
            </a:r>
          </a:p>
          <a:p>
            <a:pPr algn="l">
              <a:lnSpc>
                <a:spcPts val="3028"/>
              </a:lnSpc>
            </a:pPr>
            <a:r>
              <a:rPr lang="en-US" sz="2243" spc="134">
                <a:solidFill>
                  <a:srgbClr val="000000"/>
                </a:solidFill>
                <a:latin typeface="DM Sans Semi-Bold"/>
              </a:rPr>
              <a:t>ARIMA Model Evaluation:</a:t>
            </a:r>
          </a:p>
          <a:p>
            <a:pPr algn="l">
              <a:lnSpc>
                <a:spcPts val="2623"/>
              </a:lnSpc>
            </a:pPr>
            <a:r>
              <a:rPr lang="en-US" sz="1943" spc="116">
                <a:solidFill>
                  <a:srgbClr val="000000"/>
                </a:solidFill>
                <a:latin typeface="DM Sans"/>
              </a:rPr>
              <a:t>The ARIMA model showed relatively higher loss metrics compared to SARIMAX. This suggests that the ARIMA model may not capture all the underlying patterns and seasonal variations present in the data. The higher values of MAE, MSE, and RMSE indicate that the ARIMA model's predictions deviated significantly from the actual values, resulting in less accurate forecasts.</a:t>
            </a:r>
          </a:p>
          <a:p>
            <a:pPr algn="l">
              <a:lnSpc>
                <a:spcPts val="3028"/>
              </a:lnSpc>
            </a:pPr>
          </a:p>
          <a:p>
            <a:pPr algn="l">
              <a:lnSpc>
                <a:spcPts val="3028"/>
              </a:lnSpc>
            </a:pPr>
            <a:r>
              <a:rPr lang="en-US" sz="2243" spc="134">
                <a:solidFill>
                  <a:srgbClr val="000000"/>
                </a:solidFill>
                <a:latin typeface="DM Sans Semi-Bold"/>
              </a:rPr>
              <a:t>SARIMAX Model Evaluation:</a:t>
            </a:r>
          </a:p>
          <a:p>
            <a:pPr algn="l">
              <a:lnSpc>
                <a:spcPts val="2623"/>
              </a:lnSpc>
            </a:pPr>
            <a:r>
              <a:rPr lang="en-US" sz="1943" spc="116">
                <a:solidFill>
                  <a:srgbClr val="000000"/>
                </a:solidFill>
                <a:latin typeface="DM Sans"/>
              </a:rPr>
              <a:t>In contrast, the SARIMAX model exhibited lower loss metrics, indicating better performance in predicting future market quantities and prices. The lower values of MAE, MSE, and RMSE suggest that the SARIMAX model effectively captured the underlying trends, seasonal patterns, and exogenous variables, resulting in more accurate forecasts.</a:t>
            </a:r>
          </a:p>
          <a:p>
            <a:pPr algn="l">
              <a:lnSpc>
                <a:spcPts val="2623"/>
              </a:lnSpc>
            </a:pPr>
          </a:p>
          <a:p>
            <a:pPr algn="l">
              <a:lnSpc>
                <a:spcPts val="2623"/>
              </a:lnSpc>
              <a:spcBef>
                <a:spcPct val="0"/>
              </a:spcBef>
            </a:pPr>
          </a:p>
          <a:p>
            <a:pPr algn="l" marL="0" indent="0" lvl="0">
              <a:lnSpc>
                <a:spcPts val="2623"/>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353086" y="2078011"/>
            <a:ext cx="6322252" cy="6298966"/>
          </a:xfrm>
          <a:custGeom>
            <a:avLst/>
            <a:gdLst/>
            <a:ahLst/>
            <a:cxnLst/>
            <a:rect r="r" b="b" t="t" l="l"/>
            <a:pathLst>
              <a:path h="6298966" w="6322252">
                <a:moveTo>
                  <a:pt x="0" y="0"/>
                </a:moveTo>
                <a:lnTo>
                  <a:pt x="6322252" y="0"/>
                </a:lnTo>
                <a:lnTo>
                  <a:pt x="6322252" y="6298966"/>
                </a:lnTo>
                <a:lnTo>
                  <a:pt x="0" y="6298966"/>
                </a:lnTo>
                <a:lnTo>
                  <a:pt x="0" y="0"/>
                </a:lnTo>
                <a:close/>
              </a:path>
            </a:pathLst>
          </a:custGeom>
          <a:blipFill>
            <a:blip r:embed="rId13"/>
            <a:stretch>
              <a:fillRect l="0" t="0" r="0" b="0"/>
            </a:stretch>
          </a:blipFill>
        </p:spPr>
      </p:sp>
      <p:sp>
        <p:nvSpPr>
          <p:cNvPr name="TextBox 9" id="9"/>
          <p:cNvSpPr txBox="true"/>
          <p:nvPr/>
        </p:nvSpPr>
        <p:spPr>
          <a:xfrm rot="0">
            <a:off x="728228" y="2254881"/>
            <a:ext cx="8723423" cy="5948687"/>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Model Evaluation (Price)</a:t>
            </a:r>
          </a:p>
          <a:p>
            <a:pPr algn="l">
              <a:lnSpc>
                <a:spcPts val="7760"/>
              </a:lnSpc>
            </a:pPr>
          </a:p>
          <a:p>
            <a:pPr algn="l">
              <a:lnSpc>
                <a:spcPts val="7760"/>
              </a:lnSpc>
            </a:pPr>
          </a:p>
          <a:p>
            <a:pPr algn="l">
              <a:lnSpc>
                <a:spcPts val="7760"/>
              </a:lnSpc>
            </a:pPr>
          </a:p>
          <a:p>
            <a:pPr algn="l">
              <a:lnSpc>
                <a:spcPts val="7760"/>
              </a:lnSpc>
            </a:pPr>
          </a:p>
        </p:txBody>
      </p:sp>
      <p:sp>
        <p:nvSpPr>
          <p:cNvPr name="TextBox 10" id="10"/>
          <p:cNvSpPr txBox="true"/>
          <p:nvPr/>
        </p:nvSpPr>
        <p:spPr>
          <a:xfrm rot="0">
            <a:off x="728228" y="3947780"/>
            <a:ext cx="9040896" cy="4429197"/>
          </a:xfrm>
          <a:prstGeom prst="rect">
            <a:avLst/>
          </a:prstGeom>
        </p:spPr>
        <p:txBody>
          <a:bodyPr anchor="t" rtlCol="false" tIns="0" lIns="0" bIns="0" rIns="0">
            <a:spAutoFit/>
          </a:bodyPr>
          <a:lstStyle/>
          <a:p>
            <a:pPr algn="l">
              <a:lnSpc>
                <a:spcPts val="3072"/>
              </a:lnSpc>
            </a:pPr>
            <a:r>
              <a:rPr lang="en-US" sz="2275" spc="136">
                <a:solidFill>
                  <a:srgbClr val="000000"/>
                </a:solidFill>
                <a:latin typeface="DM Sans Semi-Bold"/>
              </a:rPr>
              <a:t>  </a:t>
            </a:r>
          </a:p>
          <a:p>
            <a:pPr algn="l">
              <a:lnSpc>
                <a:spcPts val="3072"/>
              </a:lnSpc>
            </a:pPr>
          </a:p>
          <a:p>
            <a:pPr algn="l">
              <a:lnSpc>
                <a:spcPts val="3910"/>
              </a:lnSpc>
            </a:pPr>
            <a:r>
              <a:rPr lang="en-US" sz="2896" spc="173">
                <a:solidFill>
                  <a:srgbClr val="000000"/>
                </a:solidFill>
                <a:latin typeface="DM Sans Semi-Bold"/>
              </a:rPr>
              <a:t>  Description:</a:t>
            </a:r>
          </a:p>
          <a:p>
            <a:pPr algn="l">
              <a:lnSpc>
                <a:spcPts val="3910"/>
              </a:lnSpc>
            </a:pPr>
          </a:p>
          <a:p>
            <a:pPr algn="l" marL="491364" indent="-245682" lvl="1">
              <a:lnSpc>
                <a:spcPts val="3072"/>
              </a:lnSpc>
              <a:buFont typeface="Arial"/>
              <a:buChar char="•"/>
            </a:pPr>
            <a:r>
              <a:rPr lang="en-US" sz="2275" spc="136">
                <a:solidFill>
                  <a:srgbClr val="000000"/>
                </a:solidFill>
                <a:latin typeface="DM Sans"/>
              </a:rPr>
              <a:t>Assessing the model's performance using appropriate metrics such as Mean Absolute Error (MAE), Mean Squared Error (MSE), and Root Mean Squared Error (RMSE)</a:t>
            </a:r>
          </a:p>
          <a:p>
            <a:pPr algn="l">
              <a:lnSpc>
                <a:spcPts val="3072"/>
              </a:lnSpc>
            </a:pPr>
          </a:p>
          <a:p>
            <a:pPr algn="l">
              <a:lnSpc>
                <a:spcPts val="3072"/>
              </a:lnSpc>
              <a:spcBef>
                <a:spcPct val="0"/>
              </a:spcBef>
            </a:pPr>
          </a:p>
          <a:p>
            <a:pPr algn="l" marL="0" indent="0" lvl="0">
              <a:lnSpc>
                <a:spcPts val="3072"/>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313866" y="2581868"/>
            <a:ext cx="7212629" cy="5428061"/>
          </a:xfrm>
          <a:custGeom>
            <a:avLst/>
            <a:gdLst/>
            <a:ahLst/>
            <a:cxnLst/>
            <a:rect r="r" b="b" t="t" l="l"/>
            <a:pathLst>
              <a:path h="5428061" w="7212629">
                <a:moveTo>
                  <a:pt x="0" y="0"/>
                </a:moveTo>
                <a:lnTo>
                  <a:pt x="7212629" y="0"/>
                </a:lnTo>
                <a:lnTo>
                  <a:pt x="7212629" y="5428061"/>
                </a:lnTo>
                <a:lnTo>
                  <a:pt x="0" y="5428061"/>
                </a:lnTo>
                <a:lnTo>
                  <a:pt x="0" y="0"/>
                </a:lnTo>
                <a:close/>
              </a:path>
            </a:pathLst>
          </a:custGeom>
          <a:blipFill>
            <a:blip r:embed="rId13"/>
            <a:stretch>
              <a:fillRect l="0" t="0" r="0" b="0"/>
            </a:stretch>
          </a:blipFill>
        </p:spPr>
      </p:sp>
      <p:sp>
        <p:nvSpPr>
          <p:cNvPr name="TextBox 9" id="9"/>
          <p:cNvSpPr txBox="true"/>
          <p:nvPr/>
        </p:nvSpPr>
        <p:spPr>
          <a:xfrm rot="0">
            <a:off x="728228" y="1916742"/>
            <a:ext cx="8723423" cy="6929762"/>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Model Evaluation</a:t>
            </a:r>
          </a:p>
          <a:p>
            <a:pPr algn="l">
              <a:lnSpc>
                <a:spcPts val="7760"/>
              </a:lnSpc>
            </a:pPr>
            <a:r>
              <a:rPr lang="en-US" sz="8000">
                <a:solidFill>
                  <a:srgbClr val="000000"/>
                </a:solidFill>
                <a:latin typeface="DM Sans Bold"/>
              </a:rPr>
              <a:t>(Price)</a:t>
            </a:r>
          </a:p>
          <a:p>
            <a:pPr algn="l">
              <a:lnSpc>
                <a:spcPts val="7760"/>
              </a:lnSpc>
            </a:pPr>
          </a:p>
          <a:p>
            <a:pPr algn="l">
              <a:lnSpc>
                <a:spcPts val="7760"/>
              </a:lnSpc>
            </a:pPr>
          </a:p>
          <a:p>
            <a:pPr algn="l">
              <a:lnSpc>
                <a:spcPts val="7760"/>
              </a:lnSpc>
            </a:pPr>
          </a:p>
          <a:p>
            <a:pPr algn="l">
              <a:lnSpc>
                <a:spcPts val="7760"/>
              </a:lnSpc>
            </a:pPr>
          </a:p>
          <a:p>
            <a:pPr algn="l">
              <a:lnSpc>
                <a:spcPts val="7760"/>
              </a:lnSpc>
            </a:pPr>
          </a:p>
        </p:txBody>
      </p:sp>
      <p:sp>
        <p:nvSpPr>
          <p:cNvPr name="TextBox 10" id="10"/>
          <p:cNvSpPr txBox="true"/>
          <p:nvPr/>
        </p:nvSpPr>
        <p:spPr>
          <a:xfrm rot="0">
            <a:off x="828426" y="3952754"/>
            <a:ext cx="9040718" cy="6334246"/>
          </a:xfrm>
          <a:prstGeom prst="rect">
            <a:avLst/>
          </a:prstGeom>
        </p:spPr>
        <p:txBody>
          <a:bodyPr anchor="t" rtlCol="false" tIns="0" lIns="0" bIns="0" rIns="0">
            <a:spAutoFit/>
          </a:bodyPr>
          <a:lstStyle/>
          <a:p>
            <a:pPr algn="l">
              <a:lnSpc>
                <a:spcPts val="2758"/>
              </a:lnSpc>
            </a:pPr>
            <a:r>
              <a:rPr lang="en-US" sz="2043" spc="122">
                <a:solidFill>
                  <a:srgbClr val="000000"/>
                </a:solidFill>
                <a:latin typeface="DM Sans Semi-Bold"/>
              </a:rPr>
              <a:t>  </a:t>
            </a:r>
          </a:p>
          <a:p>
            <a:pPr algn="l">
              <a:lnSpc>
                <a:spcPts val="3028"/>
              </a:lnSpc>
            </a:pPr>
            <a:r>
              <a:rPr lang="en-US" sz="2243" spc="134">
                <a:solidFill>
                  <a:srgbClr val="000000"/>
                </a:solidFill>
                <a:latin typeface="DM Sans Semi-Bold"/>
              </a:rPr>
              <a:t>ARIMA Model Evaluation:</a:t>
            </a:r>
          </a:p>
          <a:p>
            <a:pPr algn="l">
              <a:lnSpc>
                <a:spcPts val="2623"/>
              </a:lnSpc>
            </a:pPr>
            <a:r>
              <a:rPr lang="en-US" sz="1943" spc="116">
                <a:solidFill>
                  <a:srgbClr val="000000"/>
                </a:solidFill>
                <a:latin typeface="DM Sans"/>
              </a:rPr>
              <a:t>The ARIMA model showed relatively higher loss metrics compared to SARIMAX. This suggests that the ARIMA model may not capture all the underlying patterns and seasonal variations present in the data. The higher values of MAE, MSE, and RMSE indicate that the ARIMA model's predictions deviated significantly from the actual values, resulting in less accurate forecasts.</a:t>
            </a:r>
          </a:p>
          <a:p>
            <a:pPr algn="l">
              <a:lnSpc>
                <a:spcPts val="3028"/>
              </a:lnSpc>
            </a:pPr>
          </a:p>
          <a:p>
            <a:pPr algn="l">
              <a:lnSpc>
                <a:spcPts val="3028"/>
              </a:lnSpc>
            </a:pPr>
            <a:r>
              <a:rPr lang="en-US" sz="2243" spc="134">
                <a:solidFill>
                  <a:srgbClr val="000000"/>
                </a:solidFill>
                <a:latin typeface="DM Sans Semi-Bold"/>
              </a:rPr>
              <a:t>SARIMAX Model Evaluation:</a:t>
            </a:r>
          </a:p>
          <a:p>
            <a:pPr algn="l">
              <a:lnSpc>
                <a:spcPts val="2623"/>
              </a:lnSpc>
            </a:pPr>
            <a:r>
              <a:rPr lang="en-US" sz="1943" spc="116">
                <a:solidFill>
                  <a:srgbClr val="000000"/>
                </a:solidFill>
                <a:latin typeface="DM Sans"/>
              </a:rPr>
              <a:t>In contrast, the SARIMAX model exhibited lower loss metrics, indicating better performance in predicting future market quantities and prices. The lower values of MAE, MSE, and RMSE suggest that the SARIMAX model effectively captured the underlying trends, seasonal patterns, and exogenous variables, resulting in more accurate forecasts.</a:t>
            </a:r>
          </a:p>
          <a:p>
            <a:pPr algn="l">
              <a:lnSpc>
                <a:spcPts val="2623"/>
              </a:lnSpc>
            </a:pPr>
          </a:p>
          <a:p>
            <a:pPr algn="l">
              <a:lnSpc>
                <a:spcPts val="2623"/>
              </a:lnSpc>
              <a:spcBef>
                <a:spcPct val="0"/>
              </a:spcBef>
            </a:pPr>
          </a:p>
          <a:p>
            <a:pPr algn="l" marL="0" indent="0" lvl="0">
              <a:lnSpc>
                <a:spcPts val="2623"/>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280636" y="1585222"/>
            <a:ext cx="8723423" cy="4967612"/>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Outcome</a:t>
            </a:r>
          </a:p>
          <a:p>
            <a:pPr algn="l">
              <a:lnSpc>
                <a:spcPts val="7760"/>
              </a:lnSpc>
            </a:pPr>
          </a:p>
          <a:p>
            <a:pPr algn="l">
              <a:lnSpc>
                <a:spcPts val="7760"/>
              </a:lnSpc>
            </a:pPr>
          </a:p>
          <a:p>
            <a:pPr algn="l">
              <a:lnSpc>
                <a:spcPts val="7760"/>
              </a:lnSpc>
            </a:pPr>
          </a:p>
          <a:p>
            <a:pPr algn="l">
              <a:lnSpc>
                <a:spcPts val="7760"/>
              </a:lnSpc>
            </a:pPr>
          </a:p>
        </p:txBody>
      </p:sp>
      <p:sp>
        <p:nvSpPr>
          <p:cNvPr name="TextBox 9" id="9"/>
          <p:cNvSpPr txBox="true"/>
          <p:nvPr/>
        </p:nvSpPr>
        <p:spPr>
          <a:xfrm rot="0">
            <a:off x="2944797" y="2943537"/>
            <a:ext cx="12814158" cy="6694170"/>
          </a:xfrm>
          <a:prstGeom prst="rect">
            <a:avLst/>
          </a:prstGeom>
        </p:spPr>
        <p:txBody>
          <a:bodyPr anchor="t" rtlCol="false" tIns="0" lIns="0" bIns="0" rIns="0">
            <a:spAutoFit/>
          </a:bodyPr>
          <a:lstStyle/>
          <a:p>
            <a:pPr algn="l">
              <a:lnSpc>
                <a:spcPts val="2835"/>
              </a:lnSpc>
            </a:pPr>
            <a:r>
              <a:rPr lang="en-US" sz="2100" spc="126">
                <a:solidFill>
                  <a:srgbClr val="000000"/>
                </a:solidFill>
                <a:latin typeface="DM Sans"/>
              </a:rPr>
              <a:t>Despite diligent efforts, the ARMA model exhibited unsatisfactory performance, displaying a high root-mean-square error (RMSE) for both quantity and price predictions. Regrettably, it failed to accurately capture the intricate patterns within the dataset, highlighting significant shortcomings in its forecasting capabilities.</a:t>
            </a:r>
          </a:p>
          <a:p>
            <a:pPr algn="l">
              <a:lnSpc>
                <a:spcPts val="2835"/>
              </a:lnSpc>
            </a:pPr>
          </a:p>
          <a:p>
            <a:pPr algn="l">
              <a:lnSpc>
                <a:spcPts val="2835"/>
              </a:lnSpc>
            </a:pPr>
            <a:r>
              <a:rPr lang="en-US" sz="2100" spc="126">
                <a:solidFill>
                  <a:srgbClr val="000000"/>
                </a:solidFill>
                <a:latin typeface="DM Sans"/>
              </a:rPr>
              <a:t>While the SARIMAX model demonstrated slightly better performance compared to ARMA, its predictive accuracy still fell short of expectations. Although it showed marginal improvement, it remains clear that substantial enhancements are necessary to achieve satisfactory results.</a:t>
            </a:r>
          </a:p>
          <a:p>
            <a:pPr algn="l">
              <a:lnSpc>
                <a:spcPts val="2835"/>
              </a:lnSpc>
            </a:pPr>
          </a:p>
          <a:p>
            <a:pPr algn="l">
              <a:lnSpc>
                <a:spcPts val="2835"/>
              </a:lnSpc>
            </a:pPr>
            <a:r>
              <a:rPr lang="en-US" sz="2100" spc="126">
                <a:solidFill>
                  <a:srgbClr val="000000"/>
                </a:solidFill>
                <a:latin typeface="DM Sans"/>
              </a:rPr>
              <a:t>Overall, the models yielded mixed outcomes, accurately predicting some values while inaccurately forecasting others. This underscores the imperative for ongoing refinement and optimization to enhance model efficacy.</a:t>
            </a:r>
          </a:p>
          <a:p>
            <a:pPr algn="l">
              <a:lnSpc>
                <a:spcPts val="2835"/>
              </a:lnSpc>
            </a:pPr>
          </a:p>
          <a:p>
            <a:pPr algn="l">
              <a:lnSpc>
                <a:spcPts val="2835"/>
              </a:lnSpc>
            </a:pPr>
            <a:r>
              <a:rPr lang="en-US" sz="2100" spc="126">
                <a:solidFill>
                  <a:srgbClr val="000000"/>
                </a:solidFill>
                <a:latin typeface="DM Sans"/>
              </a:rPr>
              <a:t>Looking ahead, there is a clear mandate to dedicate further efforts towards improving the model's performance. By refining algorithms, exploring additional features, and fine-tuning parameters, we aim to bolster predictive accuracy and reliability.</a:t>
            </a:r>
          </a:p>
          <a:p>
            <a:pPr algn="l">
              <a:lnSpc>
                <a:spcPts val="2835"/>
              </a:lnSpc>
              <a:spcBef>
                <a:spcPct val="0"/>
              </a:spcBef>
            </a:pPr>
          </a:p>
          <a:p>
            <a:pPr algn="l" marL="0" indent="0" lvl="0">
              <a:lnSpc>
                <a:spcPts val="2835"/>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23856" y="2388044"/>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Introduction </a:t>
            </a:r>
          </a:p>
        </p:txBody>
      </p:sp>
      <p:sp>
        <p:nvSpPr>
          <p:cNvPr name="TextBox 4" id="4"/>
          <p:cNvSpPr txBox="true"/>
          <p:nvPr/>
        </p:nvSpPr>
        <p:spPr>
          <a:xfrm rot="0">
            <a:off x="790531" y="2117169"/>
            <a:ext cx="9609076" cy="7141131"/>
          </a:xfrm>
          <a:prstGeom prst="rect">
            <a:avLst/>
          </a:prstGeom>
        </p:spPr>
        <p:txBody>
          <a:bodyPr anchor="t" rtlCol="false" tIns="0" lIns="0" bIns="0" rIns="0">
            <a:spAutoFit/>
          </a:bodyPr>
          <a:lstStyle/>
          <a:p>
            <a:pPr algn="l">
              <a:lnSpc>
                <a:spcPts val="2758"/>
              </a:lnSpc>
            </a:pPr>
          </a:p>
          <a:p>
            <a:pPr algn="l">
              <a:lnSpc>
                <a:spcPts val="2758"/>
              </a:lnSpc>
            </a:pPr>
          </a:p>
          <a:p>
            <a:pPr algn="l">
              <a:lnSpc>
                <a:spcPts val="2758"/>
              </a:lnSpc>
            </a:pPr>
          </a:p>
          <a:p>
            <a:pPr algn="l">
              <a:lnSpc>
                <a:spcPts val="2758"/>
              </a:lnSpc>
            </a:pPr>
          </a:p>
          <a:p>
            <a:pPr algn="l">
              <a:lnSpc>
                <a:spcPts val="2758"/>
              </a:lnSpc>
            </a:pPr>
          </a:p>
          <a:p>
            <a:pPr algn="l">
              <a:lnSpc>
                <a:spcPts val="2758"/>
              </a:lnSpc>
            </a:pPr>
            <a:r>
              <a:rPr lang="en-US" sz="2043" spc="122">
                <a:solidFill>
                  <a:srgbClr val="000000"/>
                </a:solidFill>
                <a:latin typeface="DM Sans"/>
              </a:rPr>
              <a:t>In the realm of market analysis and forecasting, understanding the intricate patterns within time series data is paramount for informed decision-making. With the advent of machine learning techniques, it's now possible to delve deeper into historical market data to predict future trends accurately. This project aims to develop a robust time series machine learning model to forecast market trends.</a:t>
            </a:r>
          </a:p>
          <a:p>
            <a:pPr algn="l">
              <a:lnSpc>
                <a:spcPts val="2758"/>
              </a:lnSpc>
            </a:pPr>
          </a:p>
          <a:p>
            <a:pPr algn="l" marL="0" indent="0" lvl="0">
              <a:lnSpc>
                <a:spcPts val="2758"/>
              </a:lnSpc>
              <a:spcBef>
                <a:spcPct val="0"/>
              </a:spcBef>
            </a:pPr>
            <a:r>
              <a:rPr lang="en-US" sz="2043" spc="122">
                <a:solidFill>
                  <a:srgbClr val="000000"/>
                </a:solidFill>
                <a:latin typeface="DM Sans"/>
              </a:rPr>
              <a:t>By leveraging advanced algorithms, we aim to predict the quantity and prices of commodities for future months. Accurate forecasting empowers stakeholders to make informed decisions regarding production, procurement, pricing strategies, and resource allocation, leading to enhanced efficiency and profitability through proactive decision-making. With a dataset containing monthly market data spanning multiple years, encompassing various regions, commodities, and pricing information, we are well-positioned to build a model that provides valuable insights for the market ecosystem.</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830132" y="2881439"/>
            <a:ext cx="6724316" cy="4855678"/>
          </a:xfrm>
          <a:custGeom>
            <a:avLst/>
            <a:gdLst/>
            <a:ahLst/>
            <a:cxnLst/>
            <a:rect r="r" b="b" t="t" l="l"/>
            <a:pathLst>
              <a:path h="4855678" w="6724316">
                <a:moveTo>
                  <a:pt x="0" y="0"/>
                </a:moveTo>
                <a:lnTo>
                  <a:pt x="6724316" y="0"/>
                </a:lnTo>
                <a:lnTo>
                  <a:pt x="6724316" y="4855678"/>
                </a:lnTo>
                <a:lnTo>
                  <a:pt x="0" y="4855678"/>
                </a:lnTo>
                <a:lnTo>
                  <a:pt x="0" y="0"/>
                </a:lnTo>
                <a:close/>
              </a:path>
            </a:pathLst>
          </a:custGeom>
          <a:blipFill>
            <a:blip r:embed="rId13"/>
            <a:stretch>
              <a:fillRect l="0" t="0" r="-8402"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28228" y="1920555"/>
            <a:ext cx="10453907" cy="2112268"/>
          </a:xfrm>
          <a:prstGeom prst="rect">
            <a:avLst/>
          </a:prstGeom>
        </p:spPr>
        <p:txBody>
          <a:bodyPr anchor="t" rtlCol="false" tIns="0" lIns="0" bIns="0" rIns="0">
            <a:spAutoFit/>
          </a:bodyPr>
          <a:lstStyle/>
          <a:p>
            <a:pPr algn="l">
              <a:lnSpc>
                <a:spcPts val="8148"/>
              </a:lnSpc>
            </a:pPr>
            <a:r>
              <a:rPr lang="en-US" sz="8400">
                <a:solidFill>
                  <a:srgbClr val="000000"/>
                </a:solidFill>
                <a:latin typeface="DM Sans Bold"/>
              </a:rPr>
              <a:t>Data  Description</a:t>
            </a:r>
          </a:p>
          <a:p>
            <a:pPr algn="l">
              <a:lnSpc>
                <a:spcPts val="8148"/>
              </a:lnSpc>
            </a:pPr>
          </a:p>
        </p:txBody>
      </p:sp>
      <p:sp>
        <p:nvSpPr>
          <p:cNvPr name="TextBox 4" id="4"/>
          <p:cNvSpPr txBox="true"/>
          <p:nvPr/>
        </p:nvSpPr>
        <p:spPr>
          <a:xfrm rot="0">
            <a:off x="728228" y="2425847"/>
            <a:ext cx="10160044" cy="7503795"/>
          </a:xfrm>
          <a:prstGeom prst="rect">
            <a:avLst/>
          </a:prstGeom>
        </p:spPr>
        <p:txBody>
          <a:bodyPr anchor="t" rtlCol="false" tIns="0" lIns="0" bIns="0" rIns="0">
            <a:spAutoFit/>
          </a:bodyPr>
          <a:lstStyle/>
          <a:p>
            <a:pPr algn="l">
              <a:lnSpc>
                <a:spcPts val="2834"/>
              </a:lnSpc>
            </a:pPr>
            <a:r>
              <a:rPr lang="en-US" sz="2099" spc="125">
                <a:solidFill>
                  <a:srgbClr val="000000"/>
                </a:solidFill>
                <a:latin typeface="DM Sans Semi-Bold"/>
              </a:rPr>
              <a:t>  </a:t>
            </a:r>
          </a:p>
          <a:p>
            <a:pPr algn="l">
              <a:lnSpc>
                <a:spcPts val="2834"/>
              </a:lnSpc>
            </a:pPr>
          </a:p>
          <a:p>
            <a:pPr algn="l">
              <a:lnSpc>
                <a:spcPts val="3644"/>
              </a:lnSpc>
            </a:pPr>
            <a:r>
              <a:rPr lang="en-US" sz="2699" spc="161">
                <a:solidFill>
                  <a:srgbClr val="000000"/>
                </a:solidFill>
                <a:latin typeface="DM Sans Semi-Bold"/>
              </a:rPr>
              <a:t>  Description:</a:t>
            </a:r>
          </a:p>
          <a:p>
            <a:pPr algn="l">
              <a:lnSpc>
                <a:spcPts val="2834"/>
              </a:lnSpc>
            </a:pPr>
          </a:p>
          <a:p>
            <a:pPr algn="l" marL="453388" indent="-226694" lvl="1">
              <a:lnSpc>
                <a:spcPts val="2834"/>
              </a:lnSpc>
              <a:buFont typeface="Arial"/>
              <a:buChar char="•"/>
            </a:pPr>
            <a:r>
              <a:rPr lang="en-US" sz="2099" spc="125">
                <a:solidFill>
                  <a:srgbClr val="000000"/>
                </a:solidFill>
                <a:latin typeface="DM Sans"/>
              </a:rPr>
              <a:t>The datas</a:t>
            </a:r>
            <a:r>
              <a:rPr lang="en-US" sz="2099" spc="125" u="none">
                <a:solidFill>
                  <a:srgbClr val="000000"/>
                </a:solidFill>
                <a:latin typeface="DM Sans"/>
              </a:rPr>
              <a:t>et includes monthly market data over multiple years, covering various regions, commodities, and pricing information.</a:t>
            </a:r>
          </a:p>
          <a:p>
            <a:pPr algn="l">
              <a:lnSpc>
                <a:spcPts val="2834"/>
              </a:lnSpc>
            </a:pPr>
          </a:p>
          <a:p>
            <a:pPr algn="l" marL="453388" indent="-226694" lvl="1">
              <a:lnSpc>
                <a:spcPts val="2834"/>
              </a:lnSpc>
              <a:spcBef>
                <a:spcPct val="0"/>
              </a:spcBef>
              <a:buFont typeface="Arial"/>
              <a:buChar char="•"/>
            </a:pPr>
            <a:r>
              <a:rPr lang="en-US" sz="2099" spc="125" u="none">
                <a:solidFill>
                  <a:srgbClr val="000000"/>
                </a:solidFill>
                <a:latin typeface="DM Sans Bold"/>
              </a:rPr>
              <a:t>Key columns:</a:t>
            </a:r>
          </a:p>
          <a:p>
            <a:pPr algn="l" marL="906777" indent="-302259" lvl="2">
              <a:lnSpc>
                <a:spcPts val="2834"/>
              </a:lnSpc>
              <a:spcBef>
                <a:spcPct val="0"/>
              </a:spcBef>
              <a:buFont typeface="Arial"/>
              <a:buChar char="⚬"/>
            </a:pPr>
            <a:r>
              <a:rPr lang="en-US" sz="2099" spc="125" u="none">
                <a:solidFill>
                  <a:srgbClr val="000000"/>
                </a:solidFill>
                <a:latin typeface="DM Sans Bold"/>
              </a:rPr>
              <a:t>Market</a:t>
            </a:r>
            <a:r>
              <a:rPr lang="en-US" sz="2099" spc="125" u="none">
                <a:solidFill>
                  <a:srgbClr val="000000"/>
                </a:solidFill>
                <a:latin typeface="DM Sans"/>
              </a:rPr>
              <a:t>: The market or commodity under consideration.</a:t>
            </a:r>
          </a:p>
          <a:p>
            <a:pPr algn="l" marL="906777" indent="-302259" lvl="2">
              <a:lnSpc>
                <a:spcPts val="2834"/>
              </a:lnSpc>
              <a:spcBef>
                <a:spcPct val="0"/>
              </a:spcBef>
              <a:buFont typeface="Arial"/>
              <a:buChar char="⚬"/>
            </a:pPr>
            <a:r>
              <a:rPr lang="en-US" sz="2099" spc="125" u="none">
                <a:solidFill>
                  <a:srgbClr val="000000"/>
                </a:solidFill>
                <a:latin typeface="DM Sans Bold"/>
              </a:rPr>
              <a:t>Month</a:t>
            </a:r>
            <a:r>
              <a:rPr lang="en-US" sz="2099" spc="125" u="none">
                <a:solidFill>
                  <a:srgbClr val="000000"/>
                </a:solidFill>
                <a:latin typeface="DM Sans"/>
              </a:rPr>
              <a:t>: The month for which the data is recorded.</a:t>
            </a:r>
          </a:p>
          <a:p>
            <a:pPr algn="l" marL="906777" indent="-302259" lvl="2">
              <a:lnSpc>
                <a:spcPts val="2834"/>
              </a:lnSpc>
              <a:spcBef>
                <a:spcPct val="0"/>
              </a:spcBef>
              <a:buFont typeface="Arial"/>
              <a:buChar char="⚬"/>
            </a:pPr>
            <a:r>
              <a:rPr lang="en-US" sz="2099" spc="125" u="none">
                <a:solidFill>
                  <a:srgbClr val="000000"/>
                </a:solidFill>
                <a:latin typeface="DM Sans Bold"/>
              </a:rPr>
              <a:t>Year</a:t>
            </a:r>
            <a:r>
              <a:rPr lang="en-US" sz="2099" spc="125" u="none">
                <a:solidFill>
                  <a:srgbClr val="000000"/>
                </a:solidFill>
                <a:latin typeface="DM Sans"/>
              </a:rPr>
              <a:t>: The year corresponding to the recorded data.</a:t>
            </a:r>
          </a:p>
          <a:p>
            <a:pPr algn="l" marL="906777" indent="-302259" lvl="2">
              <a:lnSpc>
                <a:spcPts val="2834"/>
              </a:lnSpc>
              <a:spcBef>
                <a:spcPct val="0"/>
              </a:spcBef>
              <a:buFont typeface="Arial"/>
              <a:buChar char="⚬"/>
            </a:pPr>
            <a:r>
              <a:rPr lang="en-US" sz="2099" spc="125" u="none">
                <a:solidFill>
                  <a:srgbClr val="000000"/>
                </a:solidFill>
                <a:latin typeface="DM Sans Bold"/>
              </a:rPr>
              <a:t>Quantity</a:t>
            </a:r>
            <a:r>
              <a:rPr lang="en-US" sz="2099" spc="125" u="none">
                <a:solidFill>
                  <a:srgbClr val="000000"/>
                </a:solidFill>
                <a:latin typeface="DM Sans"/>
              </a:rPr>
              <a:t>: The quantity of the commodity traded or available.</a:t>
            </a:r>
          </a:p>
          <a:p>
            <a:pPr algn="l" marL="906777" indent="-302259" lvl="2">
              <a:lnSpc>
                <a:spcPts val="2834"/>
              </a:lnSpc>
              <a:spcBef>
                <a:spcPct val="0"/>
              </a:spcBef>
              <a:buFont typeface="Arial"/>
              <a:buChar char="⚬"/>
            </a:pPr>
            <a:r>
              <a:rPr lang="en-US" sz="2099" spc="125" u="none">
                <a:solidFill>
                  <a:srgbClr val="000000"/>
                </a:solidFill>
                <a:latin typeface="DM Sans Bold"/>
              </a:rPr>
              <a:t>PriceMin</a:t>
            </a:r>
            <a:r>
              <a:rPr lang="en-US" sz="2099" spc="125" u="none">
                <a:solidFill>
                  <a:srgbClr val="000000"/>
                </a:solidFill>
                <a:latin typeface="DM Sans"/>
              </a:rPr>
              <a:t>: The minimum price of the commodity during the month.</a:t>
            </a:r>
          </a:p>
          <a:p>
            <a:pPr algn="l" marL="906777" indent="-302259" lvl="2">
              <a:lnSpc>
                <a:spcPts val="2834"/>
              </a:lnSpc>
              <a:spcBef>
                <a:spcPct val="0"/>
              </a:spcBef>
              <a:buFont typeface="Arial"/>
              <a:buChar char="⚬"/>
            </a:pPr>
            <a:r>
              <a:rPr lang="en-US" sz="2099" spc="125" u="none">
                <a:solidFill>
                  <a:srgbClr val="000000"/>
                </a:solidFill>
                <a:latin typeface="DM Sans Bold"/>
              </a:rPr>
              <a:t>PriceMax</a:t>
            </a:r>
            <a:r>
              <a:rPr lang="en-US" sz="2099" spc="125" u="none">
                <a:solidFill>
                  <a:srgbClr val="000000"/>
                </a:solidFill>
                <a:latin typeface="DM Sans"/>
              </a:rPr>
              <a:t>: The maximum price of the commodity during the month.</a:t>
            </a:r>
          </a:p>
          <a:p>
            <a:pPr algn="l" marL="906777" indent="-302259" lvl="2">
              <a:lnSpc>
                <a:spcPts val="2834"/>
              </a:lnSpc>
              <a:spcBef>
                <a:spcPct val="0"/>
              </a:spcBef>
              <a:buFont typeface="Arial"/>
              <a:buChar char="⚬"/>
            </a:pPr>
            <a:r>
              <a:rPr lang="en-US" sz="2099" spc="125" u="none">
                <a:solidFill>
                  <a:srgbClr val="000000"/>
                </a:solidFill>
                <a:latin typeface="DM Sans Bold"/>
              </a:rPr>
              <a:t>PriceMod</a:t>
            </a:r>
            <a:r>
              <a:rPr lang="en-US" sz="2099" spc="125" u="none">
                <a:solidFill>
                  <a:srgbClr val="000000"/>
                </a:solidFill>
                <a:latin typeface="DM Sans"/>
              </a:rPr>
              <a:t>: The mode or most frequently occurring price of the commodity during the month.</a:t>
            </a:r>
          </a:p>
          <a:p>
            <a:pPr algn="l" marL="906777" indent="-302259" lvl="2">
              <a:lnSpc>
                <a:spcPts val="2834"/>
              </a:lnSpc>
              <a:spcBef>
                <a:spcPct val="0"/>
              </a:spcBef>
              <a:buFont typeface="Arial"/>
              <a:buChar char="⚬"/>
            </a:pPr>
            <a:r>
              <a:rPr lang="en-US" sz="2099" spc="125" u="none">
                <a:solidFill>
                  <a:srgbClr val="000000"/>
                </a:solidFill>
                <a:latin typeface="DM Sans Bold"/>
              </a:rPr>
              <a:t>State</a:t>
            </a:r>
            <a:r>
              <a:rPr lang="en-US" sz="2099" spc="125" u="none">
                <a:solidFill>
                  <a:srgbClr val="000000"/>
                </a:solidFill>
                <a:latin typeface="DM Sans"/>
              </a:rPr>
              <a:t>: The state or region where the market is located.</a:t>
            </a:r>
          </a:p>
          <a:p>
            <a:pPr algn="l" marL="906777" indent="-302259" lvl="2">
              <a:lnSpc>
                <a:spcPts val="2834"/>
              </a:lnSpc>
              <a:spcBef>
                <a:spcPct val="0"/>
              </a:spcBef>
              <a:buFont typeface="Arial"/>
              <a:buChar char="⚬"/>
            </a:pPr>
            <a:r>
              <a:rPr lang="en-US" sz="2099" spc="125" u="none">
                <a:solidFill>
                  <a:srgbClr val="000000"/>
                </a:solidFill>
                <a:latin typeface="DM Sans Bold"/>
              </a:rPr>
              <a:t>City</a:t>
            </a:r>
            <a:r>
              <a:rPr lang="en-US" sz="2099" spc="125" u="none">
                <a:solidFill>
                  <a:srgbClr val="000000"/>
                </a:solidFill>
                <a:latin typeface="DM Sans"/>
              </a:rPr>
              <a:t>: The city where the market is situated.</a:t>
            </a:r>
          </a:p>
          <a:p>
            <a:pPr algn="l" marL="906777" indent="-302259" lvl="2">
              <a:lnSpc>
                <a:spcPts val="2834"/>
              </a:lnSpc>
              <a:spcBef>
                <a:spcPct val="0"/>
              </a:spcBef>
              <a:buFont typeface="Arial"/>
              <a:buChar char="⚬"/>
            </a:pPr>
            <a:r>
              <a:rPr lang="en-US" sz="2099" spc="125" u="none">
                <a:solidFill>
                  <a:srgbClr val="000000"/>
                </a:solidFill>
                <a:latin typeface="DM Sans Bold"/>
              </a:rPr>
              <a:t>Date</a:t>
            </a:r>
            <a:r>
              <a:rPr lang="en-US" sz="2099" spc="125" u="none">
                <a:solidFill>
                  <a:srgbClr val="000000"/>
                </a:solidFill>
                <a:latin typeface="DM Sans"/>
              </a:rPr>
              <a:t>: The specific date of the recorded data.</a:t>
            </a:r>
          </a:p>
          <a:p>
            <a:pPr algn="l" marL="0" indent="0" lvl="0">
              <a:lnSpc>
                <a:spcPts val="2834"/>
              </a:lnSpc>
              <a:spcBef>
                <a:spcPct val="0"/>
              </a:spcBef>
            </a:pP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888272" y="2881439"/>
            <a:ext cx="6983470" cy="5489120"/>
          </a:xfrm>
          <a:custGeom>
            <a:avLst/>
            <a:gdLst/>
            <a:ahLst/>
            <a:cxnLst/>
            <a:rect r="r" b="b" t="t" l="l"/>
            <a:pathLst>
              <a:path h="5489120" w="6983470">
                <a:moveTo>
                  <a:pt x="0" y="0"/>
                </a:moveTo>
                <a:lnTo>
                  <a:pt x="6983470" y="0"/>
                </a:lnTo>
                <a:lnTo>
                  <a:pt x="6983470" y="5489120"/>
                </a:lnTo>
                <a:lnTo>
                  <a:pt x="0" y="5489120"/>
                </a:lnTo>
                <a:lnTo>
                  <a:pt x="0" y="0"/>
                </a:lnTo>
                <a:close/>
              </a:path>
            </a:pathLst>
          </a:custGeom>
          <a:blipFill>
            <a:blip r:embed="rId13"/>
            <a:stretch>
              <a:fillRect l="0" t="0" r="-239"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28228" y="2422562"/>
            <a:ext cx="11155294" cy="2024387"/>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Data Preprocessing</a:t>
            </a:r>
          </a:p>
          <a:p>
            <a:pPr algn="l">
              <a:lnSpc>
                <a:spcPts val="7760"/>
              </a:lnSpc>
            </a:pP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854426" y="2306469"/>
            <a:ext cx="6404874" cy="5674061"/>
          </a:xfrm>
          <a:custGeom>
            <a:avLst/>
            <a:gdLst/>
            <a:ahLst/>
            <a:cxnLst/>
            <a:rect r="r" b="b" t="t" l="l"/>
            <a:pathLst>
              <a:path h="5674061" w="6404874">
                <a:moveTo>
                  <a:pt x="0" y="0"/>
                </a:moveTo>
                <a:lnTo>
                  <a:pt x="6404874" y="0"/>
                </a:lnTo>
                <a:lnTo>
                  <a:pt x="6404874" y="5674062"/>
                </a:lnTo>
                <a:lnTo>
                  <a:pt x="0" y="5674062"/>
                </a:lnTo>
                <a:lnTo>
                  <a:pt x="0" y="0"/>
                </a:lnTo>
                <a:close/>
              </a:path>
            </a:pathLst>
          </a:custGeom>
          <a:blipFill>
            <a:blip r:embed="rId13"/>
            <a:stretch>
              <a:fillRect l="0" t="0" r="0" b="0"/>
            </a:stretch>
          </a:blipFill>
        </p:spPr>
      </p:sp>
      <p:sp>
        <p:nvSpPr>
          <p:cNvPr name="TextBox 10" id="10"/>
          <p:cNvSpPr txBox="true"/>
          <p:nvPr/>
        </p:nvSpPr>
        <p:spPr>
          <a:xfrm rot="0">
            <a:off x="728228" y="3310931"/>
            <a:ext cx="9468624" cy="4187190"/>
          </a:xfrm>
          <a:prstGeom prst="rect">
            <a:avLst/>
          </a:prstGeom>
        </p:spPr>
        <p:txBody>
          <a:bodyPr anchor="t" rtlCol="false" tIns="0" lIns="0" bIns="0" rIns="0">
            <a:spAutoFit/>
          </a:bodyPr>
          <a:lstStyle/>
          <a:p>
            <a:pPr algn="l">
              <a:lnSpc>
                <a:spcPts val="2969"/>
              </a:lnSpc>
            </a:pPr>
            <a:r>
              <a:rPr lang="en-US" sz="2199" spc="131">
                <a:solidFill>
                  <a:srgbClr val="000000"/>
                </a:solidFill>
                <a:latin typeface="DM Sans Semi-Bold"/>
              </a:rPr>
              <a:t>  </a:t>
            </a:r>
          </a:p>
          <a:p>
            <a:pPr algn="l">
              <a:lnSpc>
                <a:spcPts val="2969"/>
              </a:lnSpc>
            </a:pPr>
          </a:p>
          <a:p>
            <a:pPr algn="l">
              <a:lnSpc>
                <a:spcPts val="3779"/>
              </a:lnSpc>
            </a:pPr>
            <a:r>
              <a:rPr lang="en-US" sz="2799" spc="167">
                <a:solidFill>
                  <a:srgbClr val="000000"/>
                </a:solidFill>
                <a:latin typeface="DM Sans Semi-Bold"/>
              </a:rPr>
              <a:t>  Description:</a:t>
            </a:r>
          </a:p>
          <a:p>
            <a:pPr algn="l">
              <a:lnSpc>
                <a:spcPts val="2969"/>
              </a:lnSpc>
            </a:pPr>
          </a:p>
          <a:p>
            <a:pPr algn="l" marL="474978" indent="-237489" lvl="1">
              <a:lnSpc>
                <a:spcPts val="2969"/>
              </a:lnSpc>
              <a:buFont typeface="Arial"/>
              <a:buChar char="•"/>
            </a:pPr>
            <a:r>
              <a:rPr lang="en-US" sz="2199" spc="131">
                <a:solidFill>
                  <a:srgbClr val="000000"/>
                </a:solidFill>
                <a:latin typeface="DM Sans"/>
              </a:rPr>
              <a:t>Data preprocessing involves cleaning the dataset, handling missing values, and encoding categorical variables to prepare the data for analysis.</a:t>
            </a:r>
          </a:p>
          <a:p>
            <a:pPr algn="l" marL="474978" indent="-237489" lvl="1">
              <a:lnSpc>
                <a:spcPts val="2969"/>
              </a:lnSpc>
              <a:buFont typeface="Arial"/>
              <a:buChar char="•"/>
            </a:pPr>
            <a:r>
              <a:rPr lang="en-US" sz="2199" spc="131">
                <a:solidFill>
                  <a:srgbClr val="000000"/>
                </a:solidFill>
                <a:latin typeface="DM Sans"/>
              </a:rPr>
              <a:t>Steps undertaken:</a:t>
            </a:r>
          </a:p>
          <a:p>
            <a:pPr algn="l" marL="474978" indent="-237489" lvl="1">
              <a:lnSpc>
                <a:spcPts val="2969"/>
              </a:lnSpc>
              <a:buFont typeface="Arial"/>
              <a:buChar char="•"/>
            </a:pPr>
            <a:r>
              <a:rPr lang="en-US" sz="2199" spc="131">
                <a:solidFill>
                  <a:srgbClr val="000000"/>
                </a:solidFill>
                <a:latin typeface="DM Sans"/>
              </a:rPr>
              <a:t>Selecting and renaming necessary columns.</a:t>
            </a:r>
          </a:p>
          <a:p>
            <a:pPr algn="l" marL="474978" indent="-237489" lvl="1">
              <a:lnSpc>
                <a:spcPts val="2969"/>
              </a:lnSpc>
              <a:spcBef>
                <a:spcPct val="0"/>
              </a:spcBef>
              <a:buFont typeface="Arial"/>
              <a:buChar char="•"/>
            </a:pPr>
            <a:r>
              <a:rPr lang="en-US" sz="2199" spc="131">
                <a:solidFill>
                  <a:srgbClr val="000000"/>
                </a:solidFill>
                <a:latin typeface="DM Sans"/>
              </a:rPr>
              <a:t>Creating a 'yearMonth' column and setting it as the index.</a:t>
            </a:r>
          </a:p>
          <a:p>
            <a:pPr algn="l" marL="0" indent="0" lvl="0">
              <a:lnSpc>
                <a:spcPts val="296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03558" y="2412750"/>
            <a:ext cx="7155742" cy="5874067"/>
          </a:xfrm>
          <a:custGeom>
            <a:avLst/>
            <a:gdLst/>
            <a:ahLst/>
            <a:cxnLst/>
            <a:rect r="r" b="b" t="t" l="l"/>
            <a:pathLst>
              <a:path h="5874067" w="7155742">
                <a:moveTo>
                  <a:pt x="0" y="0"/>
                </a:moveTo>
                <a:lnTo>
                  <a:pt x="7155742" y="0"/>
                </a:lnTo>
                <a:lnTo>
                  <a:pt x="7155742" y="5874068"/>
                </a:lnTo>
                <a:lnTo>
                  <a:pt x="0" y="5874068"/>
                </a:lnTo>
                <a:lnTo>
                  <a:pt x="0" y="0"/>
                </a:lnTo>
                <a:close/>
              </a:path>
            </a:pathLst>
          </a:custGeom>
          <a:blipFill>
            <a:blip r:embed="rId13"/>
            <a:stretch>
              <a:fillRect l="0" t="-10518" r="-2531" b="0"/>
            </a:stretch>
          </a:blipFill>
        </p:spPr>
      </p:sp>
      <p:sp>
        <p:nvSpPr>
          <p:cNvPr name="TextBox 9" id="9"/>
          <p:cNvSpPr txBox="true"/>
          <p:nvPr/>
        </p:nvSpPr>
        <p:spPr>
          <a:xfrm rot="0">
            <a:off x="728228" y="2477919"/>
            <a:ext cx="10126198" cy="3005462"/>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Exploratory Data Analysis (EDA)</a:t>
            </a:r>
          </a:p>
          <a:p>
            <a:pPr algn="l">
              <a:lnSpc>
                <a:spcPts val="7760"/>
              </a:lnSpc>
            </a:pPr>
          </a:p>
        </p:txBody>
      </p:sp>
      <p:sp>
        <p:nvSpPr>
          <p:cNvPr name="TextBox 10" id="10"/>
          <p:cNvSpPr txBox="true"/>
          <p:nvPr/>
        </p:nvSpPr>
        <p:spPr>
          <a:xfrm rot="0">
            <a:off x="728228" y="4179315"/>
            <a:ext cx="9468624" cy="3072765"/>
          </a:xfrm>
          <a:prstGeom prst="rect">
            <a:avLst/>
          </a:prstGeom>
        </p:spPr>
        <p:txBody>
          <a:bodyPr anchor="t" rtlCol="false" tIns="0" lIns="0" bIns="0" rIns="0">
            <a:spAutoFit/>
          </a:bodyPr>
          <a:lstStyle/>
          <a:p>
            <a:pPr algn="l">
              <a:lnSpc>
                <a:spcPts val="2969"/>
              </a:lnSpc>
            </a:pPr>
            <a:r>
              <a:rPr lang="en-US" sz="2199" spc="131">
                <a:solidFill>
                  <a:srgbClr val="000000"/>
                </a:solidFill>
                <a:latin typeface="DM Sans Semi-Bold"/>
              </a:rPr>
              <a:t>  </a:t>
            </a:r>
          </a:p>
          <a:p>
            <a:pPr algn="l">
              <a:lnSpc>
                <a:spcPts val="2969"/>
              </a:lnSpc>
            </a:pPr>
          </a:p>
          <a:p>
            <a:pPr algn="l">
              <a:lnSpc>
                <a:spcPts val="3779"/>
              </a:lnSpc>
            </a:pPr>
            <a:r>
              <a:rPr lang="en-US" sz="2799" spc="167">
                <a:solidFill>
                  <a:srgbClr val="000000"/>
                </a:solidFill>
                <a:latin typeface="DM Sans Semi-Bold"/>
              </a:rPr>
              <a:t>  Description:</a:t>
            </a:r>
          </a:p>
          <a:p>
            <a:pPr algn="l">
              <a:lnSpc>
                <a:spcPts val="2969"/>
              </a:lnSpc>
            </a:pPr>
          </a:p>
          <a:p>
            <a:pPr algn="l" marL="474978" indent="-237489" lvl="1">
              <a:lnSpc>
                <a:spcPts val="2969"/>
              </a:lnSpc>
              <a:buFont typeface="Arial"/>
              <a:buChar char="•"/>
            </a:pPr>
            <a:r>
              <a:rPr lang="en-US" sz="2199" spc="131">
                <a:solidFill>
                  <a:srgbClr val="000000"/>
                </a:solidFill>
                <a:latin typeface="DM Sans"/>
              </a:rPr>
              <a:t>EDA helps in analyzing temporal patterns, identifying seasonality, trends, and anomalies within the data.</a:t>
            </a:r>
          </a:p>
          <a:p>
            <a:pPr algn="l" marL="474978" indent="-237489" lvl="1">
              <a:lnSpc>
                <a:spcPts val="2969"/>
              </a:lnSpc>
              <a:spcBef>
                <a:spcPct val="0"/>
              </a:spcBef>
              <a:buFont typeface="Arial"/>
              <a:buChar char="•"/>
            </a:pPr>
            <a:r>
              <a:rPr lang="en-US" sz="2199" spc="131">
                <a:solidFill>
                  <a:srgbClr val="000000"/>
                </a:solidFill>
                <a:latin typeface="DM Sans"/>
              </a:rPr>
              <a:t>Key techniques include line plots and rolling statistics.</a:t>
            </a:r>
          </a:p>
          <a:p>
            <a:pPr algn="l" marL="0" indent="0" lvl="0">
              <a:lnSpc>
                <a:spcPts val="296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515359" y="2514479"/>
            <a:ext cx="8037464" cy="5737408"/>
          </a:xfrm>
          <a:custGeom>
            <a:avLst/>
            <a:gdLst/>
            <a:ahLst/>
            <a:cxnLst/>
            <a:rect r="r" b="b" t="t" l="l"/>
            <a:pathLst>
              <a:path h="5737408" w="8037464">
                <a:moveTo>
                  <a:pt x="0" y="0"/>
                </a:moveTo>
                <a:lnTo>
                  <a:pt x="8037463" y="0"/>
                </a:lnTo>
                <a:lnTo>
                  <a:pt x="8037463" y="5737408"/>
                </a:lnTo>
                <a:lnTo>
                  <a:pt x="0" y="5737408"/>
                </a:lnTo>
                <a:lnTo>
                  <a:pt x="0" y="0"/>
                </a:lnTo>
                <a:close/>
              </a:path>
            </a:pathLst>
          </a:custGeom>
          <a:blipFill>
            <a:blip r:embed="rId13"/>
            <a:stretch>
              <a:fillRect l="0" t="0" r="0" b="0"/>
            </a:stretch>
          </a:blipFill>
        </p:spPr>
      </p:sp>
      <p:sp>
        <p:nvSpPr>
          <p:cNvPr name="TextBox 9" id="9"/>
          <p:cNvSpPr txBox="true"/>
          <p:nvPr/>
        </p:nvSpPr>
        <p:spPr>
          <a:xfrm rot="0">
            <a:off x="728228" y="2138038"/>
            <a:ext cx="10126198" cy="3005462"/>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Exploratory Data Analysis (EDA)</a:t>
            </a:r>
          </a:p>
          <a:p>
            <a:pPr algn="l">
              <a:lnSpc>
                <a:spcPts val="7760"/>
              </a:lnSpc>
            </a:pPr>
          </a:p>
        </p:txBody>
      </p:sp>
      <p:sp>
        <p:nvSpPr>
          <p:cNvPr name="TextBox 10" id="10"/>
          <p:cNvSpPr txBox="true"/>
          <p:nvPr/>
        </p:nvSpPr>
        <p:spPr>
          <a:xfrm rot="0">
            <a:off x="728228" y="3828251"/>
            <a:ext cx="8554437" cy="5897115"/>
          </a:xfrm>
          <a:prstGeom prst="rect">
            <a:avLst/>
          </a:prstGeom>
        </p:spPr>
        <p:txBody>
          <a:bodyPr anchor="t" rtlCol="false" tIns="0" lIns="0" bIns="0" rIns="0">
            <a:spAutoFit/>
          </a:bodyPr>
          <a:lstStyle/>
          <a:p>
            <a:pPr algn="l">
              <a:lnSpc>
                <a:spcPts val="2619"/>
              </a:lnSpc>
            </a:pPr>
            <a:r>
              <a:rPr lang="en-US" sz="1940" spc="116">
                <a:solidFill>
                  <a:srgbClr val="000000"/>
                </a:solidFill>
                <a:latin typeface="DM Sans Semi-Bold"/>
              </a:rPr>
              <a:t>  </a:t>
            </a:r>
          </a:p>
          <a:p>
            <a:pPr algn="l">
              <a:lnSpc>
                <a:spcPts val="2619"/>
              </a:lnSpc>
            </a:pPr>
          </a:p>
          <a:p>
            <a:pPr algn="l">
              <a:lnSpc>
                <a:spcPts val="3296"/>
              </a:lnSpc>
            </a:pPr>
            <a:r>
              <a:rPr lang="en-US" sz="2441" spc="146">
                <a:solidFill>
                  <a:srgbClr val="000000"/>
                </a:solidFill>
                <a:latin typeface="DM Sans Semi-Bold"/>
              </a:rPr>
              <a:t>  Description: (Quantity)</a:t>
            </a:r>
          </a:p>
          <a:p>
            <a:pPr algn="l">
              <a:lnSpc>
                <a:spcPts val="2619"/>
              </a:lnSpc>
            </a:pPr>
          </a:p>
          <a:p>
            <a:pPr algn="l" marL="418876" indent="-209438" lvl="1">
              <a:lnSpc>
                <a:spcPts val="2619"/>
              </a:lnSpc>
              <a:buFont typeface="Arial"/>
              <a:buChar char="•"/>
            </a:pPr>
            <a:r>
              <a:rPr lang="en-US" sz="1940" spc="116">
                <a:solidFill>
                  <a:srgbClr val="000000"/>
                </a:solidFill>
                <a:latin typeface="DM Sans"/>
              </a:rPr>
              <a:t>- Rolling statistics, such as rolling mean and rolling standard deviation, are computed over a specified window of time.</a:t>
            </a:r>
          </a:p>
          <a:p>
            <a:pPr algn="l">
              <a:lnSpc>
                <a:spcPts val="2619"/>
              </a:lnSpc>
            </a:pPr>
            <a:r>
              <a:rPr lang="en-US" sz="1940" spc="116">
                <a:solidFill>
                  <a:srgbClr val="000000"/>
                </a:solidFill>
                <a:latin typeface="DM Sans"/>
              </a:rPr>
              <a:t>  </a:t>
            </a:r>
          </a:p>
          <a:p>
            <a:pPr algn="l" marL="418876" indent="-209438" lvl="1">
              <a:lnSpc>
                <a:spcPts val="2619"/>
              </a:lnSpc>
              <a:buFont typeface="Arial"/>
              <a:buChar char="•"/>
            </a:pPr>
            <a:r>
              <a:rPr lang="en-US" sz="1940" spc="116">
                <a:solidFill>
                  <a:srgbClr val="000000"/>
                </a:solidFill>
                <a:latin typeface="DM Sans"/>
              </a:rPr>
              <a:t>- The rolling mean helps smooth out fluctuations in the quantity data, revealing underlying trends over time.</a:t>
            </a:r>
          </a:p>
          <a:p>
            <a:pPr algn="l">
              <a:lnSpc>
                <a:spcPts val="2619"/>
              </a:lnSpc>
            </a:pPr>
          </a:p>
          <a:p>
            <a:pPr algn="l" marL="418876" indent="-209438" lvl="1">
              <a:lnSpc>
                <a:spcPts val="2619"/>
              </a:lnSpc>
              <a:buFont typeface="Arial"/>
              <a:buChar char="•"/>
            </a:pPr>
            <a:r>
              <a:rPr lang="en-US" sz="1940" spc="116">
                <a:solidFill>
                  <a:srgbClr val="000000"/>
                </a:solidFill>
                <a:latin typeface="DM Sans"/>
              </a:rPr>
              <a:t>- Rolling standard deviation quantifies the variability or dispersion of the quantity values, aiding in understanding the volatility of the data.</a:t>
            </a:r>
          </a:p>
          <a:p>
            <a:pPr algn="l">
              <a:lnSpc>
                <a:spcPts val="2619"/>
              </a:lnSpc>
            </a:pPr>
          </a:p>
          <a:p>
            <a:pPr algn="l" marL="418876" indent="-209438" lvl="1">
              <a:lnSpc>
                <a:spcPts val="2619"/>
              </a:lnSpc>
              <a:buFont typeface="Arial"/>
              <a:buChar char="•"/>
            </a:pPr>
            <a:r>
              <a:rPr lang="en-US" sz="1940" spc="116">
                <a:solidFill>
                  <a:srgbClr val="000000"/>
                </a:solidFill>
                <a:latin typeface="DM Sans"/>
              </a:rPr>
              <a:t>- By analyzing rolling statistics, we gain insights into the overall behavior of the quantity variable, which is crucial for market analysis and forecasting.</a:t>
            </a:r>
          </a:p>
          <a:p>
            <a:pPr algn="l">
              <a:lnSpc>
                <a:spcPts val="261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904246" y="2848040"/>
            <a:ext cx="7355054" cy="5358417"/>
          </a:xfrm>
          <a:custGeom>
            <a:avLst/>
            <a:gdLst/>
            <a:ahLst/>
            <a:cxnLst/>
            <a:rect r="r" b="b" t="t" l="l"/>
            <a:pathLst>
              <a:path h="5358417" w="7355054">
                <a:moveTo>
                  <a:pt x="0" y="0"/>
                </a:moveTo>
                <a:lnTo>
                  <a:pt x="7355054" y="0"/>
                </a:lnTo>
                <a:lnTo>
                  <a:pt x="7355054" y="5358416"/>
                </a:lnTo>
                <a:lnTo>
                  <a:pt x="0" y="5358416"/>
                </a:lnTo>
                <a:lnTo>
                  <a:pt x="0" y="0"/>
                </a:lnTo>
                <a:close/>
              </a:path>
            </a:pathLst>
          </a:custGeom>
          <a:blipFill>
            <a:blip r:embed="rId13"/>
            <a:stretch>
              <a:fillRect l="0" t="0" r="0" b="0"/>
            </a:stretch>
          </a:blipFill>
        </p:spPr>
      </p:sp>
      <p:sp>
        <p:nvSpPr>
          <p:cNvPr name="TextBox 9" id="9"/>
          <p:cNvSpPr txBox="true"/>
          <p:nvPr/>
        </p:nvSpPr>
        <p:spPr>
          <a:xfrm rot="0">
            <a:off x="728228" y="2138038"/>
            <a:ext cx="10126198" cy="3005462"/>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Exploratory Data Analysis (EDA)</a:t>
            </a:r>
          </a:p>
          <a:p>
            <a:pPr algn="l">
              <a:lnSpc>
                <a:spcPts val="7760"/>
              </a:lnSpc>
            </a:pPr>
          </a:p>
        </p:txBody>
      </p:sp>
      <p:sp>
        <p:nvSpPr>
          <p:cNvPr name="TextBox 10" id="10"/>
          <p:cNvSpPr txBox="true"/>
          <p:nvPr/>
        </p:nvSpPr>
        <p:spPr>
          <a:xfrm rot="0">
            <a:off x="728228" y="3837776"/>
            <a:ext cx="8821632" cy="5728460"/>
          </a:xfrm>
          <a:prstGeom prst="rect">
            <a:avLst/>
          </a:prstGeom>
        </p:spPr>
        <p:txBody>
          <a:bodyPr anchor="t" rtlCol="false" tIns="0" lIns="0" bIns="0" rIns="0">
            <a:spAutoFit/>
          </a:bodyPr>
          <a:lstStyle/>
          <a:p>
            <a:pPr algn="just">
              <a:lnSpc>
                <a:spcPts val="2522"/>
              </a:lnSpc>
            </a:pPr>
            <a:r>
              <a:rPr lang="en-US" sz="1940" spc="116">
                <a:solidFill>
                  <a:srgbClr val="000000"/>
                </a:solidFill>
                <a:latin typeface="DM Sans Semi-Bold"/>
              </a:rPr>
              <a:t>  </a:t>
            </a:r>
          </a:p>
          <a:p>
            <a:pPr algn="just">
              <a:lnSpc>
                <a:spcPts val="2522"/>
              </a:lnSpc>
            </a:pPr>
          </a:p>
          <a:p>
            <a:pPr algn="just">
              <a:lnSpc>
                <a:spcPts val="3174"/>
              </a:lnSpc>
            </a:pPr>
            <a:r>
              <a:rPr lang="en-US" sz="2441" spc="146">
                <a:solidFill>
                  <a:srgbClr val="000000"/>
                </a:solidFill>
                <a:latin typeface="DM Sans Semi-Bold"/>
              </a:rPr>
              <a:t>  Description: (Price)</a:t>
            </a:r>
          </a:p>
          <a:p>
            <a:pPr algn="just">
              <a:lnSpc>
                <a:spcPts val="2522"/>
              </a:lnSpc>
            </a:pPr>
          </a:p>
          <a:p>
            <a:pPr algn="just" marL="418876" indent="-209438" lvl="1">
              <a:lnSpc>
                <a:spcPts val="2522"/>
              </a:lnSpc>
              <a:buFont typeface="Arial"/>
              <a:buChar char="•"/>
            </a:pPr>
            <a:r>
              <a:rPr lang="en-US" sz="1940" spc="116">
                <a:solidFill>
                  <a:srgbClr val="000000"/>
                </a:solidFill>
                <a:latin typeface="DM Sans"/>
              </a:rPr>
              <a:t>Rolling statistics, including rolling mean and rolling standard deviation, are calculated over a defined time window for the priceMod variable.</a:t>
            </a:r>
          </a:p>
          <a:p>
            <a:pPr algn="just" marL="418876" indent="-209438" lvl="1">
              <a:lnSpc>
                <a:spcPts val="2522"/>
              </a:lnSpc>
              <a:buFont typeface="Arial"/>
              <a:buChar char="•"/>
            </a:pPr>
            <a:r>
              <a:rPr lang="en-US" sz="1940" spc="116">
                <a:solidFill>
                  <a:srgbClr val="000000"/>
                </a:solidFill>
                <a:latin typeface="DM Sans"/>
              </a:rPr>
              <a:t>The rolling mean helps to smooth out short-term fluctuations in the priceMod data, providing insights into long-term trends or patterns.</a:t>
            </a:r>
          </a:p>
          <a:p>
            <a:pPr algn="just" marL="418876" indent="-209438" lvl="1">
              <a:lnSpc>
                <a:spcPts val="2522"/>
              </a:lnSpc>
              <a:buFont typeface="Arial"/>
              <a:buChar char="•"/>
            </a:pPr>
            <a:r>
              <a:rPr lang="en-US" sz="1940" spc="116">
                <a:solidFill>
                  <a:srgbClr val="000000"/>
                </a:solidFill>
                <a:latin typeface="DM Sans"/>
              </a:rPr>
              <a:t>Rolling standard deviation measures the variability or dispersion of the priceMod values within the specified time window, indicating the level of volatility in the data.</a:t>
            </a:r>
          </a:p>
          <a:p>
            <a:pPr algn="just" marL="418876" indent="-209438" lvl="1">
              <a:lnSpc>
                <a:spcPts val="2522"/>
              </a:lnSpc>
              <a:buFont typeface="Arial"/>
              <a:buChar char="•"/>
            </a:pPr>
            <a:r>
              <a:rPr lang="en-US" sz="1940" spc="116">
                <a:solidFill>
                  <a:srgbClr val="000000"/>
                </a:solidFill>
                <a:latin typeface="DM Sans"/>
              </a:rPr>
              <a:t>Analyzing rolling statistics for priceMod offers valuable insights into the price dynamics over time, assisting in market analysis and forecasting.</a:t>
            </a:r>
          </a:p>
          <a:p>
            <a:pPr algn="just" marL="418876" indent="-209438" lvl="1">
              <a:lnSpc>
                <a:spcPts val="2522"/>
              </a:lnSpc>
              <a:buFont typeface="Arial"/>
              <a:buChar char="•"/>
            </a:pPr>
          </a:p>
          <a:p>
            <a:pPr algn="just">
              <a:lnSpc>
                <a:spcPts val="252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328892" y="3279347"/>
            <a:ext cx="8325754" cy="4261121"/>
          </a:xfrm>
          <a:custGeom>
            <a:avLst/>
            <a:gdLst/>
            <a:ahLst/>
            <a:cxnLst/>
            <a:rect r="r" b="b" t="t" l="l"/>
            <a:pathLst>
              <a:path h="4261121" w="8325754">
                <a:moveTo>
                  <a:pt x="0" y="0"/>
                </a:moveTo>
                <a:lnTo>
                  <a:pt x="8325754" y="0"/>
                </a:lnTo>
                <a:lnTo>
                  <a:pt x="8325754" y="4261120"/>
                </a:lnTo>
                <a:lnTo>
                  <a:pt x="0" y="4261120"/>
                </a:lnTo>
                <a:lnTo>
                  <a:pt x="0" y="0"/>
                </a:lnTo>
                <a:close/>
              </a:path>
            </a:pathLst>
          </a:custGeom>
          <a:blipFill>
            <a:blip r:embed="rId13"/>
            <a:stretch>
              <a:fillRect l="0" t="0" r="-435" b="0"/>
            </a:stretch>
          </a:blipFill>
        </p:spPr>
      </p:sp>
      <p:sp>
        <p:nvSpPr>
          <p:cNvPr name="TextBox 9" id="9"/>
          <p:cNvSpPr txBox="true"/>
          <p:nvPr/>
        </p:nvSpPr>
        <p:spPr>
          <a:xfrm rot="0">
            <a:off x="728228" y="2309872"/>
            <a:ext cx="8005336" cy="3986537"/>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Feature Engineering</a:t>
            </a:r>
          </a:p>
          <a:p>
            <a:pPr algn="l">
              <a:lnSpc>
                <a:spcPts val="7760"/>
              </a:lnSpc>
            </a:pPr>
          </a:p>
          <a:p>
            <a:pPr algn="l">
              <a:lnSpc>
                <a:spcPts val="7760"/>
              </a:lnSpc>
            </a:pPr>
          </a:p>
        </p:txBody>
      </p:sp>
      <p:sp>
        <p:nvSpPr>
          <p:cNvPr name="TextBox 10" id="10"/>
          <p:cNvSpPr txBox="true"/>
          <p:nvPr/>
        </p:nvSpPr>
        <p:spPr>
          <a:xfrm rot="0">
            <a:off x="728228" y="4060522"/>
            <a:ext cx="8155812" cy="5197778"/>
          </a:xfrm>
          <a:prstGeom prst="rect">
            <a:avLst/>
          </a:prstGeom>
        </p:spPr>
        <p:txBody>
          <a:bodyPr anchor="t" rtlCol="false" tIns="0" lIns="0" bIns="0" rIns="0">
            <a:spAutoFit/>
          </a:bodyPr>
          <a:lstStyle/>
          <a:p>
            <a:pPr algn="l">
              <a:lnSpc>
                <a:spcPts val="3072"/>
              </a:lnSpc>
            </a:pPr>
            <a:r>
              <a:rPr lang="en-US" sz="2275" spc="136">
                <a:solidFill>
                  <a:srgbClr val="000000"/>
                </a:solidFill>
                <a:latin typeface="DM Sans Semi-Bold"/>
              </a:rPr>
              <a:t>  </a:t>
            </a:r>
          </a:p>
          <a:p>
            <a:pPr algn="l">
              <a:lnSpc>
                <a:spcPts val="3072"/>
              </a:lnSpc>
            </a:pPr>
          </a:p>
          <a:p>
            <a:pPr algn="l">
              <a:lnSpc>
                <a:spcPts val="3910"/>
              </a:lnSpc>
            </a:pPr>
            <a:r>
              <a:rPr lang="en-US" sz="2896" spc="173">
                <a:solidFill>
                  <a:srgbClr val="000000"/>
                </a:solidFill>
                <a:latin typeface="DM Sans Semi-Bold"/>
              </a:rPr>
              <a:t>  Description: (Price)</a:t>
            </a:r>
          </a:p>
          <a:p>
            <a:pPr algn="l">
              <a:lnSpc>
                <a:spcPts val="3910"/>
              </a:lnSpc>
            </a:pPr>
          </a:p>
          <a:p>
            <a:pPr algn="l" marL="491364" indent="-245682" lvl="1">
              <a:lnSpc>
                <a:spcPts val="3072"/>
              </a:lnSpc>
              <a:buFont typeface="Arial"/>
              <a:buChar char="•"/>
            </a:pPr>
            <a:r>
              <a:rPr lang="en-US" sz="2275" spc="136">
                <a:solidFill>
                  <a:srgbClr val="000000"/>
                </a:solidFill>
                <a:latin typeface="DM Sans"/>
              </a:rPr>
              <a:t>Creating</a:t>
            </a:r>
            <a:r>
              <a:rPr lang="en-US" sz="2275" spc="136">
                <a:solidFill>
                  <a:srgbClr val="000000"/>
                </a:solidFill>
                <a:latin typeface="DM Sans"/>
              </a:rPr>
              <a:t> relevant features such as lagged variables, rolling statistics, and seasonal indicators to enhance model performance.</a:t>
            </a:r>
          </a:p>
          <a:p>
            <a:pPr algn="l" marL="491364" indent="-245682" lvl="1">
              <a:lnSpc>
                <a:spcPts val="3072"/>
              </a:lnSpc>
              <a:buFont typeface="Arial"/>
              <a:buChar char="•"/>
            </a:pPr>
            <a:r>
              <a:rPr lang="en-US" sz="2275" spc="136">
                <a:solidFill>
                  <a:srgbClr val="000000"/>
                </a:solidFill>
                <a:latin typeface="DM Sans"/>
              </a:rPr>
              <a:t>Steps undertaken:</a:t>
            </a:r>
          </a:p>
          <a:p>
            <a:pPr algn="l" marL="982729" indent="-327576" lvl="2">
              <a:lnSpc>
                <a:spcPts val="3072"/>
              </a:lnSpc>
              <a:buFont typeface="Arial"/>
              <a:buChar char="⚬"/>
            </a:pPr>
            <a:r>
              <a:rPr lang="en-US" sz="2275" spc="136">
                <a:solidFill>
                  <a:srgbClr val="000000"/>
                </a:solidFill>
                <a:latin typeface="DM Sans"/>
              </a:rPr>
              <a:t>Calculating rolling statistics for 'priceMod'.</a:t>
            </a:r>
          </a:p>
          <a:p>
            <a:pPr algn="l" marL="982729" indent="-327576" lvl="2">
              <a:lnSpc>
                <a:spcPts val="3072"/>
              </a:lnSpc>
              <a:buFont typeface="Arial"/>
              <a:buChar char="⚬"/>
            </a:pPr>
            <a:r>
              <a:rPr lang="en-US" sz="2275" spc="136">
                <a:solidFill>
                  <a:srgbClr val="000000"/>
                </a:solidFill>
                <a:latin typeface="DM Sans"/>
              </a:rPr>
              <a:t>Stationarity transformation and differencing.</a:t>
            </a:r>
          </a:p>
          <a:p>
            <a:pPr algn="l" marL="982729" indent="-327576" lvl="2">
              <a:lnSpc>
                <a:spcPts val="3072"/>
              </a:lnSpc>
              <a:buFont typeface="Arial"/>
              <a:buChar char="⚬"/>
            </a:pPr>
            <a:r>
              <a:rPr lang="en-US" sz="2275" spc="136">
                <a:solidFill>
                  <a:srgbClr val="000000"/>
                </a:solidFill>
                <a:latin typeface="DM Sans"/>
              </a:rPr>
              <a:t>Log transformation for stabilizing variance.</a:t>
            </a:r>
          </a:p>
          <a:p>
            <a:pPr algn="l">
              <a:lnSpc>
                <a:spcPts val="3072"/>
              </a:lnSpc>
              <a:spcBef>
                <a:spcPct val="0"/>
              </a:spcBef>
            </a:pPr>
          </a:p>
          <a:p>
            <a:pPr algn="l" marL="0" indent="0" lvl="0">
              <a:lnSpc>
                <a:spcPts val="3072"/>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7357" y="-132330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351632" y="3282232"/>
            <a:ext cx="8530247" cy="4594770"/>
          </a:xfrm>
          <a:custGeom>
            <a:avLst/>
            <a:gdLst/>
            <a:ahLst/>
            <a:cxnLst/>
            <a:rect r="r" b="b" t="t" l="l"/>
            <a:pathLst>
              <a:path h="4594770" w="8530247">
                <a:moveTo>
                  <a:pt x="0" y="0"/>
                </a:moveTo>
                <a:lnTo>
                  <a:pt x="8530247" y="0"/>
                </a:lnTo>
                <a:lnTo>
                  <a:pt x="8530247" y="4594770"/>
                </a:lnTo>
                <a:lnTo>
                  <a:pt x="0" y="4594770"/>
                </a:lnTo>
                <a:lnTo>
                  <a:pt x="0" y="0"/>
                </a:lnTo>
                <a:close/>
              </a:path>
            </a:pathLst>
          </a:custGeom>
          <a:blipFill>
            <a:blip r:embed="rId13"/>
            <a:stretch>
              <a:fillRect l="0" t="0" r="0" b="0"/>
            </a:stretch>
          </a:blipFill>
        </p:spPr>
      </p:sp>
      <p:sp>
        <p:nvSpPr>
          <p:cNvPr name="TextBox 9" id="9"/>
          <p:cNvSpPr txBox="true"/>
          <p:nvPr/>
        </p:nvSpPr>
        <p:spPr>
          <a:xfrm rot="0">
            <a:off x="728228" y="1916742"/>
            <a:ext cx="8005336" cy="3986537"/>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Feature Engineering</a:t>
            </a:r>
          </a:p>
          <a:p>
            <a:pPr algn="l">
              <a:lnSpc>
                <a:spcPts val="7760"/>
              </a:lnSpc>
            </a:pPr>
          </a:p>
          <a:p>
            <a:pPr algn="l">
              <a:lnSpc>
                <a:spcPts val="7760"/>
              </a:lnSpc>
            </a:pPr>
          </a:p>
        </p:txBody>
      </p:sp>
      <p:sp>
        <p:nvSpPr>
          <p:cNvPr name="TextBox 10" id="10"/>
          <p:cNvSpPr txBox="true"/>
          <p:nvPr/>
        </p:nvSpPr>
        <p:spPr>
          <a:xfrm rot="0">
            <a:off x="728228" y="2663392"/>
            <a:ext cx="8005336" cy="7686029"/>
          </a:xfrm>
          <a:prstGeom prst="rect">
            <a:avLst/>
          </a:prstGeom>
        </p:spPr>
        <p:txBody>
          <a:bodyPr anchor="t" rtlCol="false" tIns="0" lIns="0" bIns="0" rIns="0">
            <a:spAutoFit/>
          </a:bodyPr>
          <a:lstStyle/>
          <a:p>
            <a:pPr algn="l">
              <a:lnSpc>
                <a:spcPts val="2745"/>
              </a:lnSpc>
            </a:pPr>
            <a:r>
              <a:rPr lang="en-US" sz="2033" spc="122">
                <a:solidFill>
                  <a:srgbClr val="000000"/>
                </a:solidFill>
                <a:latin typeface="DM Sans Semi-Bold"/>
              </a:rPr>
              <a:t>  </a:t>
            </a:r>
          </a:p>
          <a:p>
            <a:pPr algn="l">
              <a:lnSpc>
                <a:spcPts val="2745"/>
              </a:lnSpc>
            </a:pPr>
          </a:p>
          <a:p>
            <a:pPr algn="l">
              <a:lnSpc>
                <a:spcPts val="3568"/>
              </a:lnSpc>
            </a:pPr>
            <a:r>
              <a:rPr lang="en-US" sz="2643" spc="158">
                <a:solidFill>
                  <a:srgbClr val="000000"/>
                </a:solidFill>
                <a:latin typeface="DM Sans Semi-Bold"/>
              </a:rPr>
              <a:t>  </a:t>
            </a:r>
          </a:p>
          <a:p>
            <a:pPr algn="l">
              <a:lnSpc>
                <a:spcPts val="3568"/>
              </a:lnSpc>
            </a:pPr>
          </a:p>
          <a:p>
            <a:pPr algn="l" marL="460709" indent="-230355" lvl="1">
              <a:lnSpc>
                <a:spcPts val="2880"/>
              </a:lnSpc>
              <a:buFont typeface="Arial"/>
              <a:buChar char="•"/>
            </a:pPr>
            <a:r>
              <a:rPr lang="en-US" sz="2133" spc="128">
                <a:solidFill>
                  <a:srgbClr val="000000"/>
                </a:solidFill>
                <a:latin typeface="DM Sans Bold"/>
              </a:rPr>
              <a:t>Stationarity transformation and differencing:</a:t>
            </a:r>
            <a:r>
              <a:rPr lang="en-US" sz="2133" spc="128">
                <a:solidFill>
                  <a:srgbClr val="000000"/>
                </a:solidFill>
                <a:latin typeface="DM Sans"/>
              </a:rPr>
              <a:t> Transforming time series data to achieve stationarity is crucial for accurate forecasting. Differencing involves computing the differences between consecutive observations to remove trends or seasonal patterns, ensuring constant statistical properties over time.</a:t>
            </a:r>
          </a:p>
          <a:p>
            <a:pPr algn="l" marL="460709" indent="-230355" lvl="1">
              <a:lnSpc>
                <a:spcPts val="2880"/>
              </a:lnSpc>
              <a:buFont typeface="Arial"/>
              <a:buChar char="•"/>
            </a:pPr>
            <a:r>
              <a:rPr lang="en-US" sz="2133" spc="128">
                <a:solidFill>
                  <a:srgbClr val="000000"/>
                </a:solidFill>
                <a:latin typeface="DM Sans Bold"/>
              </a:rPr>
              <a:t>Log transformation for stabilizing variance:</a:t>
            </a:r>
            <a:r>
              <a:rPr lang="en-US" sz="2133" spc="128">
                <a:solidFill>
                  <a:srgbClr val="000000"/>
                </a:solidFill>
                <a:latin typeface="DM Sans"/>
              </a:rPr>
              <a:t> Log transformation reduces the magnitude of fluctuations in time series data, particularly for variables with large variations. By stabilizing the variance, log transformation mitigates heteroscedasticity and makes the data more suitable for analysis and modeling, enhancing the performance of forecasting models.</a:t>
            </a:r>
          </a:p>
          <a:p>
            <a:pPr algn="l">
              <a:lnSpc>
                <a:spcPts val="2745"/>
              </a:lnSpc>
              <a:spcBef>
                <a:spcPct val="0"/>
              </a:spcBef>
            </a:pPr>
          </a:p>
          <a:p>
            <a:pPr algn="l" marL="0" indent="0" lvl="0">
              <a:lnSpc>
                <a:spcPts val="274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DAGF5_0-Z4w</dc:identifier>
  <dcterms:modified xsi:type="dcterms:W3CDTF">2011-08-01T06:04:30Z</dcterms:modified>
  <cp:revision>1</cp:revision>
  <dc:title>Market Price Prediction Using Time Series Analysis</dc:title>
</cp:coreProperties>
</file>