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embeddedFontLst>
    <p:embeddedFont>
      <p:font typeface="Franklin Gothic" panose="020B0604020202020204" charset="0"/>
      <p:bold r:id="rId10"/>
    </p:embeddedFont>
    <p:embeddedFont>
      <p:font typeface="Libre Franklin" pitchFamily="2" charset="0"/>
      <p:regular r:id="rId11"/>
      <p:bold r:id="rId12"/>
      <p:italic r:id="rId13"/>
      <p:boldItalic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898"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6efca8e380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6efca8e380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g26efca8e380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6efca8e380_1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6efca8e380_1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26efca8e380_1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6efca8e380_1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6efca8e380_1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g26efca8e380_1_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6f138a516b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6f138a516b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g26f138a516b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17" name="Google Shape;17;p2"/>
          <p:cNvGrpSpPr/>
          <p:nvPr/>
        </p:nvGrpSpPr>
        <p:grpSpPr>
          <a:xfrm>
            <a:off x="1" y="758752"/>
            <a:ext cx="6099248" cy="6099248"/>
            <a:chOff x="0" y="12289"/>
            <a:chExt cx="3550" cy="3551"/>
          </a:xfrm>
        </p:grpSpPr>
        <p:sp>
          <p:nvSpPr>
            <p:cNvPr id="18" name="Google Shape;18;p2"/>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9" name="Google Shape;19;p2"/>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 name="Google Shape;20;p2"/>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1" name="Google Shape;21;p2"/>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2"/>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1"/>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1"/>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1"/>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1"/>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1"/>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11"/>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1"/>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1"/>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1"/>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1"/>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1"/>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1"/>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1"/>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1"/>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1"/>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7" name="Google Shape;157;p11"/>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8" name="Google Shape;158;p11"/>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9" name="Google Shape;159;p11"/>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0" name="Google Shape;160;p11"/>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11"/>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11"/>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2"/>
          <p:cNvGrpSpPr/>
          <p:nvPr/>
        </p:nvGrpSpPr>
        <p:grpSpPr>
          <a:xfrm rot="5400000" flipH="1">
            <a:off x="0" y="3900132"/>
            <a:ext cx="2959226" cy="2959226"/>
            <a:chOff x="0" y="12289"/>
            <a:chExt cx="3550" cy="3551"/>
          </a:xfrm>
        </p:grpSpPr>
        <p:sp>
          <p:nvSpPr>
            <p:cNvPr id="165" name="Google Shape;165;p12"/>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6" name="Google Shape;166;p12"/>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7" name="Google Shape;167;p12"/>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68" name="Google Shape;168;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69" name="Google Shape;169;p12"/>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2"/>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2"/>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2"/>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2"/>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2"/>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3"/>
          <p:cNvGrpSpPr/>
          <p:nvPr/>
        </p:nvGrpSpPr>
        <p:grpSpPr>
          <a:xfrm rot="5400000" flipH="1">
            <a:off x="0" y="3900132"/>
            <a:ext cx="2959226" cy="2959226"/>
            <a:chOff x="0" y="12289"/>
            <a:chExt cx="3550" cy="3551"/>
          </a:xfrm>
        </p:grpSpPr>
        <p:sp>
          <p:nvSpPr>
            <p:cNvPr id="180" name="Google Shape;180;p13"/>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81" name="Google Shape;181;p13"/>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82" name="Google Shape;182;p13"/>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83" name="Google Shape;183;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84" name="Google Shape;184;p13"/>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3"/>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3"/>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3"/>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3"/>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3"/>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3"/>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3"/>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3"/>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4"/>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4"/>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4"/>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00" name="Google Shape;200;p14"/>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4"/>
          <p:cNvSpPr>
            <a:spLocks noGrp="1"/>
          </p:cNvSpPr>
          <p:nvPr>
            <p:ph type="pic" idx="3"/>
          </p:nvPr>
        </p:nvSpPr>
        <p:spPr>
          <a:xfrm>
            <a:off x="0" y="0"/>
            <a:ext cx="6096000" cy="6858000"/>
          </a:xfrm>
          <a:prstGeom prst="rect">
            <a:avLst/>
          </a:prstGeom>
          <a:noFill/>
          <a:ln>
            <a:noFill/>
          </a:ln>
        </p:spPr>
      </p:sp>
      <p:grpSp>
        <p:nvGrpSpPr>
          <p:cNvPr id="202" name="Google Shape;202;p14"/>
          <p:cNvGrpSpPr/>
          <p:nvPr/>
        </p:nvGrpSpPr>
        <p:grpSpPr>
          <a:xfrm rot="10800000">
            <a:off x="8870040" y="0"/>
            <a:ext cx="3325208" cy="3325208"/>
            <a:chOff x="0" y="12289"/>
            <a:chExt cx="3550" cy="3551"/>
          </a:xfrm>
        </p:grpSpPr>
        <p:sp>
          <p:nvSpPr>
            <p:cNvPr id="203" name="Google Shape;203;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4" name="Google Shape;204;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5" name="Google Shape;205;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3"/>
          <p:cNvGrpSpPr/>
          <p:nvPr/>
        </p:nvGrpSpPr>
        <p:grpSpPr>
          <a:xfrm rot="5400000" flipH="1">
            <a:off x="0" y="3900132"/>
            <a:ext cx="2959226" cy="2959226"/>
            <a:chOff x="0" y="12289"/>
            <a:chExt cx="3550" cy="3551"/>
          </a:xfrm>
        </p:grpSpPr>
        <p:sp>
          <p:nvSpPr>
            <p:cNvPr id="25" name="Google Shape;25;p3"/>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6" name="Google Shape;26;p3"/>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7" name="Google Shape;27;p3"/>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8" name="Google Shape;28;p3"/>
          <p:cNvSpPr>
            <a:spLocks noGrp="1"/>
          </p:cNvSpPr>
          <p:nvPr>
            <p:ph type="pic" idx="2"/>
          </p:nvPr>
        </p:nvSpPr>
        <p:spPr>
          <a:xfrm>
            <a:off x="6096000" y="-22543"/>
            <a:ext cx="6096000" cy="6903086"/>
          </a:xfrm>
          <a:prstGeom prst="rect">
            <a:avLst/>
          </a:prstGeom>
          <a:noFill/>
          <a:ln>
            <a:noFill/>
          </a:ln>
        </p:spPr>
      </p:sp>
      <p:sp>
        <p:nvSpPr>
          <p:cNvPr id="29" name="Google Shape;29;p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0" name="Google Shape;30;p3"/>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3"/>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7" name="Google Shape;37;p4"/>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4"/>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4"/>
          <p:cNvGrpSpPr/>
          <p:nvPr/>
        </p:nvGrpSpPr>
        <p:grpSpPr>
          <a:xfrm rot="10800000">
            <a:off x="8870040" y="0"/>
            <a:ext cx="3325208" cy="3325208"/>
            <a:chOff x="0" y="12289"/>
            <a:chExt cx="3550" cy="3551"/>
          </a:xfrm>
        </p:grpSpPr>
        <p:sp>
          <p:nvSpPr>
            <p:cNvPr id="40" name="Google Shape;40;p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1" name="Google Shape;41;p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2" name="Google Shape;42;p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43" name="Google Shape;43;p4"/>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4"/>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4"/>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4"/>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4"/>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4"/>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4"/>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4"/>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4"/>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4"/>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5"/>
          <p:cNvGrpSpPr/>
          <p:nvPr/>
        </p:nvGrpSpPr>
        <p:grpSpPr>
          <a:xfrm>
            <a:off x="6362700" y="0"/>
            <a:ext cx="5829298" cy="3235602"/>
            <a:chOff x="5612972" y="1"/>
            <a:chExt cx="6615961" cy="3672246"/>
          </a:xfrm>
        </p:grpSpPr>
        <p:sp>
          <p:nvSpPr>
            <p:cNvPr id="57" name="Google Shape;57;p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8" name="Google Shape;58;p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9" name="Google Shape;59;p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60" name="Google Shape;60;p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61" name="Google Shape;61;p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62" name="Google Shape;62;p5"/>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63" name="Google Shape;63;p5"/>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5"/>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5"/>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5"/>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5"/>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5"/>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5"/>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5"/>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5"/>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5"/>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5"/>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5"/>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5"/>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5"/>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5"/>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6"/>
          <p:cNvSpPr>
            <a:spLocks noGrp="1"/>
          </p:cNvSpPr>
          <p:nvPr>
            <p:ph type="pic" idx="2"/>
          </p:nvPr>
        </p:nvSpPr>
        <p:spPr>
          <a:xfrm>
            <a:off x="0" y="0"/>
            <a:ext cx="12191998" cy="6858000"/>
          </a:xfrm>
          <a:prstGeom prst="rect">
            <a:avLst/>
          </a:prstGeom>
          <a:solidFill>
            <a:schemeClr val="accent2"/>
          </a:solidFill>
          <a:ln>
            <a:noFill/>
          </a:ln>
        </p:spPr>
      </p:sp>
      <p:sp>
        <p:nvSpPr>
          <p:cNvPr id="83" name="Google Shape;83;p6"/>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84" name="Google Shape;84;p6"/>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6"/>
          <p:cNvGrpSpPr/>
          <p:nvPr/>
        </p:nvGrpSpPr>
        <p:grpSpPr>
          <a:xfrm rot="10800000">
            <a:off x="9509760" y="-3"/>
            <a:ext cx="2682238" cy="2682238"/>
            <a:chOff x="0" y="12289"/>
            <a:chExt cx="3550" cy="3551"/>
          </a:xfrm>
        </p:grpSpPr>
        <p:sp>
          <p:nvSpPr>
            <p:cNvPr id="86" name="Google Shape;86;p6"/>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87" name="Google Shape;87;p6"/>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88" name="Google Shape;88;p6"/>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7"/>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9"/>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9"/>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0"/>
              <a:buFont typeface="Arial"/>
              <a:buNone/>
            </a:pPr>
            <a:r>
              <a:rPr lang="en-US" sz="20000" b="1" i="0" u="none" strike="noStrike" cap="none">
                <a:solidFill>
                  <a:schemeClr val="dk1"/>
                </a:solidFill>
                <a:latin typeface="Libre Franklin"/>
                <a:ea typeface="Libre Franklin"/>
                <a:cs typeface="Libre Franklin"/>
                <a:sym typeface="Libre Franklin"/>
              </a:rPr>
              <a:t>“</a:t>
            </a:r>
            <a:endParaRPr sz="1400" b="0" i="0" u="none" strike="noStrike" cap="none">
              <a:solidFill>
                <a:srgbClr val="000000"/>
              </a:solidFill>
              <a:latin typeface="Arial"/>
              <a:ea typeface="Arial"/>
              <a:cs typeface="Arial"/>
              <a:sym typeface="Arial"/>
            </a:endParaRPr>
          </a:p>
        </p:txBody>
      </p:sp>
      <p:grpSp>
        <p:nvGrpSpPr>
          <p:cNvPr id="103" name="Google Shape;103;p9"/>
          <p:cNvGrpSpPr/>
          <p:nvPr/>
        </p:nvGrpSpPr>
        <p:grpSpPr>
          <a:xfrm>
            <a:off x="6362700" y="0"/>
            <a:ext cx="5829298" cy="3235602"/>
            <a:chOff x="5612972" y="1"/>
            <a:chExt cx="6615961" cy="3672246"/>
          </a:xfrm>
        </p:grpSpPr>
        <p:sp>
          <p:nvSpPr>
            <p:cNvPr id="104" name="Google Shape;104;p9"/>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5" name="Google Shape;105;p9"/>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6" name="Google Shape;106;p9"/>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7" name="Google Shape;107;p9"/>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8" name="Google Shape;108;p9"/>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grpSp>
        <p:nvGrpSpPr>
          <p:cNvPr id="109" name="Google Shape;109;p9"/>
          <p:cNvGrpSpPr/>
          <p:nvPr/>
        </p:nvGrpSpPr>
        <p:grpSpPr>
          <a:xfrm rot="5400000" flipH="1">
            <a:off x="0" y="3900132"/>
            <a:ext cx="2959226" cy="2959226"/>
            <a:chOff x="0" y="12289"/>
            <a:chExt cx="3550" cy="3551"/>
          </a:xfrm>
        </p:grpSpPr>
        <p:sp>
          <p:nvSpPr>
            <p:cNvPr id="110" name="Google Shape;11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1" name="Google Shape;11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2" name="Google Shape;11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0"/>
          <p:cNvGrpSpPr/>
          <p:nvPr/>
        </p:nvGrpSpPr>
        <p:grpSpPr>
          <a:xfrm rot="5400000" flipH="1">
            <a:off x="0" y="3900132"/>
            <a:ext cx="2959226" cy="2959226"/>
            <a:chOff x="0" y="12289"/>
            <a:chExt cx="3550" cy="3551"/>
          </a:xfrm>
        </p:grpSpPr>
        <p:sp>
          <p:nvSpPr>
            <p:cNvPr id="115" name="Google Shape;115;p10"/>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6" name="Google Shape;116;p10"/>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7" name="Google Shape;117;p10"/>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18" name="Google Shape;118;p10"/>
          <p:cNvSpPr>
            <a:spLocks noGrp="1"/>
          </p:cNvSpPr>
          <p:nvPr>
            <p:ph type="pic" idx="2"/>
          </p:nvPr>
        </p:nvSpPr>
        <p:spPr>
          <a:xfrm>
            <a:off x="954268" y="2572883"/>
            <a:ext cx="2118245" cy="2037217"/>
          </a:xfrm>
          <a:prstGeom prst="rect">
            <a:avLst/>
          </a:prstGeom>
          <a:noFill/>
          <a:ln>
            <a:noFill/>
          </a:ln>
        </p:spPr>
      </p:sp>
      <p:sp>
        <p:nvSpPr>
          <p:cNvPr id="119" name="Google Shape;119;p10"/>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20" name="Google Shape;120;p10"/>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0"/>
          <p:cNvSpPr>
            <a:spLocks noGrp="1"/>
          </p:cNvSpPr>
          <p:nvPr>
            <p:ph type="pic" idx="3"/>
          </p:nvPr>
        </p:nvSpPr>
        <p:spPr>
          <a:xfrm>
            <a:off x="3658280" y="2572883"/>
            <a:ext cx="2118245" cy="2037217"/>
          </a:xfrm>
          <a:prstGeom prst="rect">
            <a:avLst/>
          </a:prstGeom>
          <a:noFill/>
          <a:ln>
            <a:noFill/>
          </a:ln>
        </p:spPr>
      </p:sp>
      <p:sp>
        <p:nvSpPr>
          <p:cNvPr id="122" name="Google Shape;122;p10"/>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0"/>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0"/>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0"/>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0"/>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0"/>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0"/>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0"/>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0"/>
          <p:cNvGrpSpPr/>
          <p:nvPr/>
        </p:nvGrpSpPr>
        <p:grpSpPr>
          <a:xfrm>
            <a:off x="6362700" y="0"/>
            <a:ext cx="5829298" cy="3235602"/>
            <a:chOff x="5612972" y="1"/>
            <a:chExt cx="6615961" cy="3672246"/>
          </a:xfrm>
        </p:grpSpPr>
        <p:sp>
          <p:nvSpPr>
            <p:cNvPr id="131" name="Google Shape;131;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2" name="Google Shape;132;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3" name="Google Shape;133;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4" name="Google Shape;134;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5" name="Google Shape;135;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36" name="Google Shape;136;p10"/>
          <p:cNvSpPr>
            <a:spLocks noGrp="1"/>
          </p:cNvSpPr>
          <p:nvPr>
            <p:ph type="pic" idx="14"/>
          </p:nvPr>
        </p:nvSpPr>
        <p:spPr>
          <a:xfrm>
            <a:off x="6362292" y="2572883"/>
            <a:ext cx="2118245" cy="2037217"/>
          </a:xfrm>
          <a:prstGeom prst="rect">
            <a:avLst/>
          </a:prstGeom>
          <a:noFill/>
          <a:ln>
            <a:noFill/>
          </a:ln>
        </p:spPr>
      </p:sp>
      <p:sp>
        <p:nvSpPr>
          <p:cNvPr id="137" name="Google Shape;137;p10"/>
          <p:cNvSpPr>
            <a:spLocks noGrp="1"/>
          </p:cNvSpPr>
          <p:nvPr>
            <p:ph type="pic" idx="15"/>
          </p:nvPr>
        </p:nvSpPr>
        <p:spPr>
          <a:xfrm>
            <a:off x="9112023" y="2572883"/>
            <a:ext cx="2118245" cy="2037217"/>
          </a:xfrm>
          <a:prstGeom prst="rect">
            <a:avLst/>
          </a:prstGeom>
          <a:noFill/>
          <a:ln>
            <a:noFill/>
          </a:ln>
        </p:spPr>
      </p:sp>
      <p:sp>
        <p:nvSpPr>
          <p:cNvPr id="138" name="Google Shape;13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1"/>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1"/>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5"/>
          <p:cNvSpPr txBox="1">
            <a:spLocks noGrp="1"/>
          </p:cNvSpPr>
          <p:nvPr>
            <p:ph type="ctrTitle"/>
          </p:nvPr>
        </p:nvSpPr>
        <p:spPr>
          <a:xfrm>
            <a:off x="5250254" y="148172"/>
            <a:ext cx="6461700" cy="1151700"/>
          </a:xfrm>
          <a:prstGeom prst="rect">
            <a:avLst/>
          </a:prstGeom>
          <a:noFill/>
          <a:ln>
            <a:noFill/>
          </a:ln>
        </p:spPr>
        <p:txBody>
          <a:bodyPr spcFirstLastPara="1" wrap="square" lIns="0" tIns="0" rIns="0" bIns="0" anchor="ctr" anchorCtr="0">
            <a:noAutofit/>
          </a:bodyPr>
          <a:lstStyle/>
          <a:p>
            <a:pPr marL="0" lvl="0" indent="0" algn="ctr" rtl="0">
              <a:spcBef>
                <a:spcPts val="1000"/>
              </a:spcBef>
              <a:spcAft>
                <a:spcPts val="0"/>
              </a:spcAft>
              <a:buClr>
                <a:schemeClr val="lt2"/>
              </a:buClr>
              <a:buSzPts val="1800"/>
              <a:buFont typeface="Arial"/>
              <a:buNone/>
            </a:pPr>
            <a:r>
              <a:rPr lang="en-US" sz="2900">
                <a:solidFill>
                  <a:schemeClr val="lt2"/>
                </a:solidFill>
                <a:highlight>
                  <a:schemeClr val="lt1"/>
                </a:highlight>
                <a:latin typeface="Roboto"/>
                <a:ea typeface="Roboto"/>
                <a:cs typeface="Roboto"/>
                <a:sym typeface="Roboto"/>
              </a:rPr>
              <a:t>CommUnityLink</a:t>
            </a:r>
            <a:endParaRPr sz="7100"/>
          </a:p>
        </p:txBody>
      </p:sp>
      <p:sp>
        <p:nvSpPr>
          <p:cNvPr id="211" name="Google Shape;211;p15"/>
          <p:cNvSpPr txBox="1">
            <a:spLocks noGrp="1"/>
          </p:cNvSpPr>
          <p:nvPr>
            <p:ph type="body" idx="1"/>
          </p:nvPr>
        </p:nvSpPr>
        <p:spPr>
          <a:xfrm>
            <a:off x="5559925" y="1575625"/>
            <a:ext cx="6309600" cy="4922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1000"/>
              </a:spcBef>
              <a:spcAft>
                <a:spcPts val="0"/>
              </a:spcAft>
              <a:buClr>
                <a:schemeClr val="lt2"/>
              </a:buClr>
              <a:buSzPts val="1800"/>
              <a:buNone/>
            </a:pPr>
            <a:endParaRPr/>
          </a:p>
          <a:p>
            <a:pPr marL="0" lvl="0" indent="0" algn="l" rtl="0">
              <a:lnSpc>
                <a:spcPct val="90000"/>
              </a:lnSpc>
              <a:spcBef>
                <a:spcPts val="1000"/>
              </a:spcBef>
              <a:spcAft>
                <a:spcPts val="0"/>
              </a:spcAft>
              <a:buClr>
                <a:schemeClr val="lt2"/>
              </a:buClr>
              <a:buSzPts val="1800"/>
              <a:buNone/>
            </a:pPr>
            <a:r>
              <a:rPr lang="en-US" b="1">
                <a:latin typeface="Franklin Gothic"/>
                <a:ea typeface="Franklin Gothic"/>
                <a:cs typeface="Franklin Gothic"/>
                <a:sym typeface="Franklin Gothic"/>
              </a:rPr>
              <a:t>Problem Statement Title:</a:t>
            </a:r>
            <a:r>
              <a:rPr lang="en-US">
                <a:latin typeface="Franklin Gothic"/>
                <a:ea typeface="Franklin Gothic"/>
                <a:cs typeface="Franklin Gothic"/>
                <a:sym typeface="Franklin Gothic"/>
              </a:rPr>
              <a:t> Community Exchange Program::Fostering Cultural Exchange and Collaboration</a:t>
            </a:r>
            <a:endParaRPr/>
          </a:p>
          <a:p>
            <a:pPr marL="0" lvl="0" indent="0" algn="l" rtl="0">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b="1">
                <a:latin typeface="Franklin Gothic"/>
                <a:ea typeface="Franklin Gothic"/>
                <a:cs typeface="Franklin Gothic"/>
                <a:sym typeface="Franklin Gothic"/>
              </a:rPr>
              <a:t>Team Name:</a:t>
            </a:r>
            <a:r>
              <a:rPr lang="en-US">
                <a:latin typeface="Franklin Gothic"/>
                <a:ea typeface="Franklin Gothic"/>
                <a:cs typeface="Franklin Gothic"/>
                <a:sym typeface="Franklin Gothic"/>
              </a:rPr>
              <a:t> CYBER_TECHZ</a:t>
            </a:r>
            <a:endParaRPr/>
          </a:p>
          <a:p>
            <a:pPr marL="0" lvl="0" indent="0" algn="l" rtl="0">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b="1">
                <a:latin typeface="Franklin Gothic"/>
                <a:ea typeface="Franklin Gothic"/>
                <a:cs typeface="Franklin Gothic"/>
                <a:sym typeface="Franklin Gothic"/>
              </a:rPr>
              <a:t>Team Leader Name:</a:t>
            </a:r>
            <a:r>
              <a:rPr lang="en-US">
                <a:latin typeface="Franklin Gothic"/>
                <a:ea typeface="Franklin Gothic"/>
                <a:cs typeface="Franklin Gothic"/>
                <a:sym typeface="Franklin Gothic"/>
              </a:rPr>
              <a:t> Aryan Goyal</a:t>
            </a:r>
            <a:endParaRPr/>
          </a:p>
          <a:p>
            <a:pPr marL="0" lvl="0" indent="0" algn="l" rtl="0">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b="1">
                <a:latin typeface="Franklin Gothic"/>
                <a:ea typeface="Franklin Gothic"/>
                <a:cs typeface="Franklin Gothic"/>
                <a:sym typeface="Franklin Gothic"/>
              </a:rPr>
              <a:t>Institute Name:</a:t>
            </a:r>
            <a:r>
              <a:rPr lang="en-US">
                <a:latin typeface="Franklin Gothic"/>
                <a:ea typeface="Franklin Gothic"/>
                <a:cs typeface="Franklin Gothic"/>
                <a:sym typeface="Franklin Gothic"/>
              </a:rPr>
              <a:t> Jaypee Institute of Information Technology</a:t>
            </a:r>
            <a:endParaRPr>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b="1">
                <a:latin typeface="Franklin Gothic"/>
                <a:ea typeface="Franklin Gothic"/>
                <a:cs typeface="Franklin Gothic"/>
                <a:sym typeface="Franklin Gothic"/>
              </a:rPr>
              <a:t>Project Name: </a:t>
            </a:r>
            <a:r>
              <a:rPr lang="en-US">
                <a:highlight>
                  <a:srgbClr val="FFFFFF"/>
                </a:highlight>
                <a:latin typeface="Roboto"/>
                <a:ea typeface="Roboto"/>
                <a:cs typeface="Roboto"/>
                <a:sym typeface="Roboto"/>
              </a:rPr>
              <a:t>CommUnityLink</a:t>
            </a:r>
            <a:endParaRPr>
              <a:highlight>
                <a:srgbClr val="FFFFFF"/>
              </a:highlight>
              <a:latin typeface="Roboto"/>
              <a:ea typeface="Roboto"/>
              <a:cs typeface="Roboto"/>
              <a:sym typeface="Roboto"/>
            </a:endParaRPr>
          </a:p>
          <a:p>
            <a:pPr marL="0" lvl="0" indent="0" algn="l" rtl="0">
              <a:lnSpc>
                <a:spcPct val="90000"/>
              </a:lnSpc>
              <a:spcBef>
                <a:spcPts val="1000"/>
              </a:spcBef>
              <a:spcAft>
                <a:spcPts val="0"/>
              </a:spcAft>
              <a:buClr>
                <a:schemeClr val="lt2"/>
              </a:buClr>
              <a:buSzPts val="1800"/>
              <a:buNone/>
            </a:pPr>
            <a:endParaRPr b="1">
              <a:latin typeface="Franklin Gothic"/>
              <a:ea typeface="Franklin Gothic"/>
              <a:cs typeface="Franklin Gothic"/>
              <a:sym typeface="Franklin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6"/>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17" name="Google Shape;217;p16"/>
          <p:cNvSpPr txBox="1">
            <a:spLocks noGrp="1"/>
          </p:cNvSpPr>
          <p:nvPr>
            <p:ph type="body" idx="1"/>
          </p:nvPr>
        </p:nvSpPr>
        <p:spPr>
          <a:xfrm>
            <a:off x="719213" y="2285988"/>
            <a:ext cx="6024000" cy="287730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ctr" rtl="0">
              <a:lnSpc>
                <a:spcPct val="100000"/>
              </a:lnSpc>
              <a:spcBef>
                <a:spcPts val="0"/>
              </a:spcBef>
              <a:spcAft>
                <a:spcPts val="0"/>
              </a:spcAft>
              <a:buClr>
                <a:schemeClr val="lt2"/>
              </a:buClr>
              <a:buSzPts val="1800"/>
              <a:buNone/>
            </a:pPr>
            <a:r>
              <a:rPr lang="en-US" sz="1800">
                <a:solidFill>
                  <a:schemeClr val="lt2"/>
                </a:solidFill>
                <a:latin typeface="Franklin Gothic"/>
                <a:ea typeface="Franklin Gothic"/>
                <a:cs typeface="Franklin Gothic"/>
                <a:sym typeface="Franklin Gothic"/>
              </a:rPr>
              <a:t>Solution</a:t>
            </a:r>
            <a:endParaRPr/>
          </a:p>
          <a:p>
            <a:pPr marL="457200" lvl="0" indent="-330200" algn="l" rtl="0">
              <a:lnSpc>
                <a:spcPct val="100000"/>
              </a:lnSpc>
              <a:spcBef>
                <a:spcPts val="1000"/>
              </a:spcBef>
              <a:spcAft>
                <a:spcPts val="0"/>
              </a:spcAft>
              <a:buSzPts val="1600"/>
              <a:buChar char="❖"/>
            </a:pPr>
            <a:r>
              <a:rPr lang="en-US"/>
              <a:t> It aims to facilitate cultural exchange, collaboration, and mutual understanding between different communities, regions, or countries. This program brings together individuals from diverse backgrounds to share their knowledge, skills, and experiences, fostering cross-cultural communication, friendship, and cooperation.</a:t>
            </a:r>
            <a:endParaRPr/>
          </a:p>
          <a:p>
            <a:pPr marL="285750" lvl="0" indent="-184150" algn="l" rtl="0">
              <a:lnSpc>
                <a:spcPct val="100000"/>
              </a:lnSpc>
              <a:spcBef>
                <a:spcPts val="1000"/>
              </a:spcBef>
              <a:spcAft>
                <a:spcPts val="0"/>
              </a:spcAft>
              <a:buClr>
                <a:schemeClr val="dk1"/>
              </a:buClr>
              <a:buSzPts val="1600"/>
              <a:buFont typeface="Noto Sans Symbols"/>
              <a:buNone/>
            </a:pPr>
            <a:endParaRPr/>
          </a:p>
        </p:txBody>
      </p:sp>
      <p:sp>
        <p:nvSpPr>
          <p:cNvPr id="218" name="Google Shape;218;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2</a:t>
            </a:fld>
            <a:endParaRPr/>
          </a:p>
        </p:txBody>
      </p:sp>
      <p:pic>
        <p:nvPicPr>
          <p:cNvPr id="219" name="Google Shape;219;p16"/>
          <p:cNvPicPr preferRelativeResize="0">
            <a:picLocks noGrp="1"/>
          </p:cNvPicPr>
          <p:nvPr>
            <p:ph type="pic" idx="2"/>
          </p:nvPr>
        </p:nvPicPr>
        <p:blipFill rotWithShape="1">
          <a:blip r:embed="rId3">
            <a:alphaModFix/>
          </a:blip>
          <a:srcRect t="10711" b="10703"/>
          <a:stretch/>
        </p:blipFill>
        <p:spPr>
          <a:xfrm>
            <a:off x="7030500" y="0"/>
            <a:ext cx="5161500" cy="3393650"/>
          </a:xfrm>
          <a:prstGeom prst="rect">
            <a:avLst/>
          </a:prstGeom>
          <a:noFill/>
          <a:ln>
            <a:noFill/>
          </a:ln>
        </p:spPr>
      </p:pic>
      <p:sp>
        <p:nvSpPr>
          <p:cNvPr id="220" name="Google Shape;220;p16"/>
          <p:cNvSpPr txBox="1"/>
          <p:nvPr/>
        </p:nvSpPr>
        <p:spPr>
          <a:xfrm>
            <a:off x="7030500" y="3429000"/>
            <a:ext cx="5161500" cy="339360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u="none" strike="noStrike" cap="none">
                <a:solidFill>
                  <a:schemeClr val="lt2"/>
                </a:solidFill>
                <a:latin typeface="Franklin Gothic"/>
                <a:ea typeface="Franklin Gothic"/>
                <a:cs typeface="Franklin Gothic"/>
                <a:sym typeface="Franklin Gothic"/>
              </a:rPr>
              <a:t>Technology </a:t>
            </a:r>
            <a:r>
              <a:rPr lang="en-US" sz="1800">
                <a:solidFill>
                  <a:schemeClr val="lt2"/>
                </a:solidFill>
                <a:latin typeface="Franklin Gothic"/>
                <a:ea typeface="Franklin Gothic"/>
                <a:cs typeface="Franklin Gothic"/>
                <a:sym typeface="Franklin Gothic"/>
              </a:rPr>
              <a:t>S</a:t>
            </a:r>
            <a:r>
              <a:rPr lang="en-US" sz="1800" b="0" i="0" u="none" strike="noStrike" cap="none">
                <a:solidFill>
                  <a:schemeClr val="lt2"/>
                </a:solidFill>
                <a:latin typeface="Franklin Gothic"/>
                <a:ea typeface="Franklin Gothic"/>
                <a:cs typeface="Franklin Gothic"/>
                <a:sym typeface="Franklin Gothic"/>
              </a:rPr>
              <a:t>tack:</a:t>
            </a:r>
            <a:endParaRPr sz="1800">
              <a:solidFill>
                <a:schemeClr val="lt2"/>
              </a:solidFill>
              <a:latin typeface="Franklin Gothic"/>
              <a:ea typeface="Franklin Gothic"/>
              <a:cs typeface="Franklin Gothic"/>
              <a:sym typeface="Franklin Gothic"/>
            </a:endParaRPr>
          </a:p>
          <a:p>
            <a:pPr marL="457200" lvl="0" indent="-317500" algn="just" rtl="0">
              <a:spcBef>
                <a:spcPts val="0"/>
              </a:spcBef>
              <a:spcAft>
                <a:spcPts val="0"/>
              </a:spcAft>
              <a:buSzPts val="1400"/>
              <a:buChar char="❖"/>
            </a:pPr>
            <a:r>
              <a:rPr lang="en-US" sz="1700">
                <a:solidFill>
                  <a:srgbClr val="0D0D0D"/>
                </a:solidFill>
                <a:highlight>
                  <a:srgbClr val="FFFFFF"/>
                </a:highlight>
                <a:latin typeface="Roboto"/>
                <a:ea typeface="Roboto"/>
                <a:cs typeface="Roboto"/>
                <a:sym typeface="Roboto"/>
              </a:rPr>
              <a:t>React Native:</a:t>
            </a:r>
            <a:r>
              <a:rPr lang="en-US">
                <a:solidFill>
                  <a:srgbClr val="0D0D0D"/>
                </a:solidFill>
                <a:highlight>
                  <a:srgbClr val="FFFFFF"/>
                </a:highlight>
                <a:latin typeface="Roboto"/>
                <a:ea typeface="Roboto"/>
                <a:cs typeface="Roboto"/>
                <a:sym typeface="Roboto"/>
              </a:rPr>
              <a:t>For building a versatile and user-friendly mobile application that can be accessed across different devices.</a:t>
            </a:r>
            <a:endParaRPr>
              <a:solidFill>
                <a:srgbClr val="0D0D0D"/>
              </a:solidFill>
              <a:highlight>
                <a:srgbClr val="FFFFFF"/>
              </a:highlight>
              <a:latin typeface="Roboto"/>
              <a:ea typeface="Roboto"/>
              <a:cs typeface="Roboto"/>
              <a:sym typeface="Roboto"/>
            </a:endParaRPr>
          </a:p>
          <a:p>
            <a:pPr marL="457200" lvl="0" indent="-317500" algn="just" rtl="0">
              <a:spcBef>
                <a:spcPts val="0"/>
              </a:spcBef>
              <a:spcAft>
                <a:spcPts val="0"/>
              </a:spcAft>
              <a:buClr>
                <a:srgbClr val="0D0D0D"/>
              </a:buClr>
              <a:buSzPts val="1400"/>
              <a:buFont typeface="Roboto"/>
              <a:buChar char="❖"/>
            </a:pPr>
            <a:r>
              <a:rPr lang="en-US" sz="1700">
                <a:solidFill>
                  <a:srgbClr val="0D0D0D"/>
                </a:solidFill>
                <a:highlight>
                  <a:srgbClr val="FFFFFF"/>
                </a:highlight>
                <a:latin typeface="Roboto"/>
                <a:ea typeface="Roboto"/>
                <a:cs typeface="Roboto"/>
                <a:sym typeface="Roboto"/>
              </a:rPr>
              <a:t>MongoDB: </a:t>
            </a:r>
            <a:r>
              <a:rPr lang="en-US">
                <a:solidFill>
                  <a:srgbClr val="0D0D0D"/>
                </a:solidFill>
                <a:highlight>
                  <a:srgbClr val="FFFFFF"/>
                </a:highlight>
                <a:latin typeface="Roboto"/>
                <a:ea typeface="Roboto"/>
                <a:cs typeface="Roboto"/>
                <a:sym typeface="Roboto"/>
              </a:rPr>
              <a:t>Serves as the backend database, providing scalability and flexibility to handle large volumes of data efficiently.</a:t>
            </a:r>
            <a:endParaRPr>
              <a:solidFill>
                <a:srgbClr val="0D0D0D"/>
              </a:solidFill>
              <a:highlight>
                <a:srgbClr val="FFFFFF"/>
              </a:highlight>
              <a:latin typeface="Roboto"/>
              <a:ea typeface="Roboto"/>
              <a:cs typeface="Roboto"/>
              <a:sym typeface="Roboto"/>
            </a:endParaRPr>
          </a:p>
          <a:p>
            <a:pPr marL="457200" lvl="0" indent="-317500" algn="just" rtl="0">
              <a:spcBef>
                <a:spcPts val="0"/>
              </a:spcBef>
              <a:spcAft>
                <a:spcPts val="0"/>
              </a:spcAft>
              <a:buClr>
                <a:srgbClr val="0D0D0D"/>
              </a:buClr>
              <a:buSzPts val="1400"/>
              <a:buFont typeface="Roboto"/>
              <a:buChar char="❖"/>
            </a:pPr>
            <a:r>
              <a:rPr lang="en-US" sz="1700">
                <a:solidFill>
                  <a:srgbClr val="0D0D0D"/>
                </a:solidFill>
                <a:highlight>
                  <a:srgbClr val="FFFFFF"/>
                </a:highlight>
                <a:latin typeface="Roboto"/>
                <a:ea typeface="Roboto"/>
                <a:cs typeface="Roboto"/>
                <a:sym typeface="Roboto"/>
              </a:rPr>
              <a:t>Express.js:I</a:t>
            </a:r>
            <a:r>
              <a:rPr lang="en-US">
                <a:solidFill>
                  <a:srgbClr val="0D0D0D"/>
                </a:solidFill>
                <a:highlight>
                  <a:srgbClr val="FFFFFF"/>
                </a:highlight>
                <a:latin typeface="Roboto"/>
                <a:ea typeface="Roboto"/>
                <a:cs typeface="Roboto"/>
                <a:sym typeface="Roboto"/>
              </a:rPr>
              <a:t>mplement middleware for user authentication, authorization, input validation, and error handling in the backend application logic.</a:t>
            </a:r>
            <a:endParaRPr sz="1900">
              <a:solidFill>
                <a:srgbClr val="0D0D0D"/>
              </a:solidFill>
              <a:highlight>
                <a:srgbClr val="FFFFFF"/>
              </a:highlight>
              <a:latin typeface="Roboto"/>
              <a:ea typeface="Roboto"/>
              <a:cs typeface="Roboto"/>
              <a:sym typeface="Roboto"/>
            </a:endParaRPr>
          </a:p>
          <a:p>
            <a:pPr marL="457200" lvl="0" indent="-317500" algn="just" rtl="0">
              <a:spcBef>
                <a:spcPts val="0"/>
              </a:spcBef>
              <a:spcAft>
                <a:spcPts val="0"/>
              </a:spcAft>
              <a:buClr>
                <a:srgbClr val="0D0D0D"/>
              </a:buClr>
              <a:buSzPts val="1400"/>
              <a:buFont typeface="Roboto"/>
              <a:buChar char="❖"/>
            </a:pPr>
            <a:r>
              <a:rPr lang="en-US" sz="1700">
                <a:solidFill>
                  <a:srgbClr val="0D0D0D"/>
                </a:solidFill>
                <a:highlight>
                  <a:srgbClr val="FFFFFF"/>
                </a:highlight>
                <a:latin typeface="Roboto"/>
                <a:ea typeface="Roboto"/>
                <a:cs typeface="Roboto"/>
                <a:sym typeface="Roboto"/>
              </a:rPr>
              <a:t>Node.js: </a:t>
            </a:r>
            <a:r>
              <a:rPr lang="en-US">
                <a:solidFill>
                  <a:srgbClr val="0D0D0D"/>
                </a:solidFill>
                <a:highlight>
                  <a:srgbClr val="FFFFFF"/>
                </a:highlight>
                <a:latin typeface="Roboto"/>
                <a:ea typeface="Roboto"/>
                <a:cs typeface="Roboto"/>
                <a:sym typeface="Roboto"/>
              </a:rPr>
              <a:t>Write server-side logic to interact with MongoDB and power the community exchange program, integrating with Express.js for scalability and efficiency.</a:t>
            </a:r>
            <a:endParaRPr sz="1800">
              <a:solidFill>
                <a:schemeClr val="lt2"/>
              </a:solidFill>
              <a:latin typeface="Franklin Gothic"/>
              <a:ea typeface="Franklin Gothic"/>
              <a:cs typeface="Franklin Gothic"/>
              <a:sym typeface="Franklin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7"/>
          <p:cNvSpPr txBox="1">
            <a:spLocks noGrp="1"/>
          </p:cNvSpPr>
          <p:nvPr>
            <p:ph type="title"/>
          </p:nvPr>
        </p:nvSpPr>
        <p:spPr>
          <a:xfrm>
            <a:off x="964023" y="879063"/>
            <a:ext cx="4941600" cy="610800"/>
          </a:xfrm>
          <a:prstGeom prst="rect">
            <a:avLst/>
          </a:prstGeom>
        </p:spPr>
        <p:txBody>
          <a:bodyPr spcFirstLastPara="1" wrap="square" lIns="0" tIns="0" rIns="0" bIns="0" anchor="b" anchorCtr="0">
            <a:normAutofit fontScale="90000"/>
          </a:bodyPr>
          <a:lstStyle/>
          <a:p>
            <a:pPr marL="0" lvl="0" indent="0" algn="l" rtl="0">
              <a:spcBef>
                <a:spcPts val="0"/>
              </a:spcBef>
              <a:spcAft>
                <a:spcPts val="0"/>
              </a:spcAft>
              <a:buNone/>
            </a:pPr>
            <a:r>
              <a:rPr lang="en-US"/>
              <a:t>Functionalities of the application:</a:t>
            </a:r>
            <a:endParaRPr/>
          </a:p>
        </p:txBody>
      </p:sp>
      <p:sp>
        <p:nvSpPr>
          <p:cNvPr id="227" name="Google Shape;227;p17"/>
          <p:cNvSpPr txBox="1">
            <a:spLocks noGrp="1"/>
          </p:cNvSpPr>
          <p:nvPr>
            <p:ph type="body" idx="2"/>
          </p:nvPr>
        </p:nvSpPr>
        <p:spPr>
          <a:xfrm>
            <a:off x="381000" y="2115000"/>
            <a:ext cx="5014800" cy="2283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1. User Authentication:</a:t>
            </a:r>
            <a:endParaRPr/>
          </a:p>
          <a:p>
            <a:pPr marL="0" lvl="0" indent="0" algn="l" rtl="0">
              <a:spcBef>
                <a:spcPts val="1000"/>
              </a:spcBef>
              <a:spcAft>
                <a:spcPts val="0"/>
              </a:spcAft>
              <a:buNone/>
            </a:pPr>
            <a:r>
              <a:rPr lang="en-US"/>
              <a:t>    - Secure Authentication Methods: Utilize email/password authentication, for a smooth user experience.</a:t>
            </a:r>
            <a:endParaRPr/>
          </a:p>
          <a:p>
            <a:pPr marL="0" lvl="0" indent="0" algn="l" rtl="0">
              <a:spcBef>
                <a:spcPts val="1000"/>
              </a:spcBef>
              <a:spcAft>
                <a:spcPts val="0"/>
              </a:spcAft>
              <a:buNone/>
            </a:pPr>
            <a:r>
              <a:rPr lang="en-US"/>
              <a:t>    - User Session Management: Implement token-based authentication (e.g., JWT) to maintain secure user sessions and avoid unauthorized access.</a:t>
            </a:r>
            <a:endParaRPr/>
          </a:p>
          <a:p>
            <a:pPr marL="0" lvl="0" indent="0" algn="l" rtl="0">
              <a:spcBef>
                <a:spcPts val="1000"/>
              </a:spcBef>
              <a:spcAft>
                <a:spcPts val="0"/>
              </a:spcAft>
              <a:buNone/>
            </a:pPr>
            <a:endParaRPr/>
          </a:p>
        </p:txBody>
      </p:sp>
      <p:sp>
        <p:nvSpPr>
          <p:cNvPr id="228" name="Google Shape;228;p17"/>
          <p:cNvSpPr txBox="1">
            <a:spLocks noGrp="1"/>
          </p:cNvSpPr>
          <p:nvPr>
            <p:ph type="sldNum" idx="12"/>
          </p:nvPr>
        </p:nvSpPr>
        <p:spPr>
          <a:xfrm>
            <a:off x="971550" y="6332220"/>
            <a:ext cx="523200" cy="24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a:p>
        </p:txBody>
      </p:sp>
      <p:sp>
        <p:nvSpPr>
          <p:cNvPr id="229" name="Google Shape;229;p17"/>
          <p:cNvSpPr txBox="1">
            <a:spLocks noGrp="1"/>
          </p:cNvSpPr>
          <p:nvPr>
            <p:ph type="body" idx="2"/>
          </p:nvPr>
        </p:nvSpPr>
        <p:spPr>
          <a:xfrm>
            <a:off x="381000" y="4659725"/>
            <a:ext cx="5014800" cy="2283900"/>
          </a:xfrm>
          <a:prstGeom prst="rect">
            <a:avLst/>
          </a:prstGeom>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2. Participant Profiles:</a:t>
            </a:r>
            <a:endParaRPr/>
          </a:p>
          <a:p>
            <a:pPr marL="0" lvl="0" indent="0" algn="l" rtl="0">
              <a:lnSpc>
                <a:spcPct val="100000"/>
              </a:lnSpc>
              <a:spcBef>
                <a:spcPts val="0"/>
              </a:spcBef>
              <a:spcAft>
                <a:spcPts val="0"/>
              </a:spcAft>
              <a:buNone/>
            </a:pPr>
            <a:r>
              <a:rPr lang="en-US"/>
              <a:t>    - Profile Creation and Management: Profiles will be created on the basis of the individual participants in the community, allowing them to  to create, view, and edit their profiles, including personal information, skills, interests, and preferences</a:t>
            </a: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
        <p:nvSpPr>
          <p:cNvPr id="230" name="Google Shape;230;p17"/>
          <p:cNvSpPr txBox="1">
            <a:spLocks noGrp="1"/>
          </p:cNvSpPr>
          <p:nvPr>
            <p:ph type="body" idx="2"/>
          </p:nvPr>
        </p:nvSpPr>
        <p:spPr>
          <a:xfrm>
            <a:off x="5760300" y="2115000"/>
            <a:ext cx="5014800" cy="3728100"/>
          </a:xfrm>
          <a:prstGeom prst="rect">
            <a:avLst/>
          </a:prstGeom>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a:t>3. Exchange Activities:</a:t>
            </a:r>
            <a:endParaRPr/>
          </a:p>
          <a:p>
            <a:pPr marL="0" lvl="0" indent="0" algn="l" rtl="0">
              <a:lnSpc>
                <a:spcPct val="100000"/>
              </a:lnSpc>
              <a:spcBef>
                <a:spcPts val="0"/>
              </a:spcBef>
              <a:spcAft>
                <a:spcPts val="0"/>
              </a:spcAft>
              <a:buNone/>
            </a:pPr>
            <a:r>
              <a:rPr lang="en-US"/>
              <a:t>    - Activity Management: Allow users to create, edit, and manage their own exchange activities and events within the app.</a:t>
            </a:r>
            <a:endParaRPr/>
          </a:p>
          <a:p>
            <a:pPr marL="0" lvl="0" indent="0" algn="l" rtl="0">
              <a:lnSpc>
                <a:spcPct val="100000"/>
              </a:lnSpc>
              <a:spcBef>
                <a:spcPts val="0"/>
              </a:spcBef>
              <a:spcAft>
                <a:spcPts val="0"/>
              </a:spcAft>
              <a:buNone/>
            </a:pPr>
            <a:r>
              <a:rPr lang="en-US"/>
              <a:t>    - RSVP and Registration: Provide mechanisms for participants to join activities, RSVP, and receive updates about upcoming events. </a:t>
            </a:r>
            <a:endParaRPr/>
          </a:p>
          <a:p>
            <a:pPr marL="0" lvl="0" indent="0" algn="l" rtl="0">
              <a:lnSpc>
                <a:spcPct val="100000"/>
              </a:lnSpc>
              <a:spcBef>
                <a:spcPts val="0"/>
              </a:spcBef>
              <a:spcAft>
                <a:spcPts val="0"/>
              </a:spcAft>
              <a:buNone/>
            </a:pPr>
            <a:r>
              <a:rPr lang="en-US"/>
              <a:t>- A common marketplace for everyone to sell their products and services, Allowing them to perform transactions smoothly from different communities.</a:t>
            </a:r>
            <a:endParaRPr/>
          </a:p>
          <a:p>
            <a:pPr marL="0" lvl="0" indent="0" algn="l" rtl="0">
              <a:lnSpc>
                <a:spcPct val="100000"/>
              </a:lnSpc>
              <a:spcBef>
                <a:spcPts val="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8"/>
          <p:cNvSpPr txBox="1">
            <a:spLocks noGrp="1"/>
          </p:cNvSpPr>
          <p:nvPr>
            <p:ph type="title"/>
          </p:nvPr>
        </p:nvSpPr>
        <p:spPr>
          <a:xfrm>
            <a:off x="964023" y="879063"/>
            <a:ext cx="4941600" cy="610800"/>
          </a:xfrm>
          <a:prstGeom prst="rect">
            <a:avLst/>
          </a:prstGeom>
        </p:spPr>
        <p:txBody>
          <a:bodyPr spcFirstLastPara="1" wrap="square" lIns="0" tIns="0" rIns="0" bIns="0" anchor="b" anchorCtr="0">
            <a:normAutofit fontScale="90000"/>
          </a:bodyPr>
          <a:lstStyle/>
          <a:p>
            <a:pPr marL="0" lvl="0" indent="0" algn="l" rtl="0">
              <a:spcBef>
                <a:spcPts val="0"/>
              </a:spcBef>
              <a:spcAft>
                <a:spcPts val="0"/>
              </a:spcAft>
              <a:buClr>
                <a:schemeClr val="dk1"/>
              </a:buClr>
              <a:buSzPts val="990"/>
              <a:buFont typeface="Arial"/>
              <a:buNone/>
            </a:pPr>
            <a:r>
              <a:rPr lang="en-US"/>
              <a:t>Functionalities of the application:</a:t>
            </a:r>
            <a:endParaRPr/>
          </a:p>
        </p:txBody>
      </p:sp>
      <p:sp>
        <p:nvSpPr>
          <p:cNvPr id="237" name="Google Shape;237;p18"/>
          <p:cNvSpPr txBox="1">
            <a:spLocks noGrp="1"/>
          </p:cNvSpPr>
          <p:nvPr>
            <p:ph type="body" idx="2"/>
          </p:nvPr>
        </p:nvSpPr>
        <p:spPr>
          <a:xfrm>
            <a:off x="952500" y="2286000"/>
            <a:ext cx="4838700" cy="32034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4) Messaging and Communication:</a:t>
            </a:r>
            <a:endParaRPr/>
          </a:p>
          <a:p>
            <a:pPr marL="0" lvl="0" indent="0" algn="l" rtl="0">
              <a:spcBef>
                <a:spcPts val="1000"/>
              </a:spcBef>
              <a:spcAft>
                <a:spcPts val="0"/>
              </a:spcAft>
              <a:buClr>
                <a:schemeClr val="dk1"/>
              </a:buClr>
              <a:buSzPts val="1100"/>
              <a:buFont typeface="Arial"/>
              <a:buNone/>
            </a:pPr>
            <a:r>
              <a:rPr lang="en-US"/>
              <a:t>    - Real-Time Chat: Use libraries such as Socket.IO for real-time messaging to enable participants to communicate instantly.</a:t>
            </a:r>
            <a:endParaRPr/>
          </a:p>
          <a:p>
            <a:pPr marL="0" lvl="0" indent="0" algn="l" rtl="0">
              <a:spcBef>
                <a:spcPts val="1000"/>
              </a:spcBef>
              <a:spcAft>
                <a:spcPts val="0"/>
              </a:spcAft>
              <a:buClr>
                <a:schemeClr val="dk1"/>
              </a:buClr>
              <a:buSzPts val="1100"/>
              <a:buFont typeface="Arial"/>
              <a:buNone/>
            </a:pPr>
            <a:r>
              <a:rPr lang="en-US"/>
              <a:t>    - Multimedia Support: Allow users to share images within the chat for richer communication.</a:t>
            </a:r>
            <a:endParaRPr/>
          </a:p>
          <a:p>
            <a:pPr marL="0" lvl="0" indent="0" algn="l" rtl="0">
              <a:spcBef>
                <a:spcPts val="1000"/>
              </a:spcBef>
              <a:spcAft>
                <a:spcPts val="0"/>
              </a:spcAft>
              <a:buClr>
                <a:schemeClr val="dk1"/>
              </a:buClr>
              <a:buSzPts val="1100"/>
              <a:buFont typeface="Arial"/>
              <a:buNone/>
            </a:pPr>
            <a:r>
              <a:rPr lang="en-US"/>
              <a:t>    - Group Chats: Enable group chat functionality for collaboration and networking among multiple participants interested in the same activities or topics</a:t>
            </a:r>
            <a:endParaRPr/>
          </a:p>
          <a:p>
            <a:pPr marL="0" lvl="0" indent="0" algn="l" rtl="0">
              <a:spcBef>
                <a:spcPts val="1000"/>
              </a:spcBef>
              <a:spcAft>
                <a:spcPts val="0"/>
              </a:spcAft>
              <a:buNone/>
            </a:pPr>
            <a:endParaRPr/>
          </a:p>
        </p:txBody>
      </p:sp>
      <p:sp>
        <p:nvSpPr>
          <p:cNvPr id="238" name="Google Shape;238;p18"/>
          <p:cNvSpPr txBox="1">
            <a:spLocks noGrp="1"/>
          </p:cNvSpPr>
          <p:nvPr>
            <p:ph type="sldNum" idx="12"/>
          </p:nvPr>
        </p:nvSpPr>
        <p:spPr>
          <a:xfrm>
            <a:off x="971550" y="6332220"/>
            <a:ext cx="523200" cy="24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4</a:t>
            </a:fld>
            <a:endParaRPr/>
          </a:p>
        </p:txBody>
      </p:sp>
      <p:sp>
        <p:nvSpPr>
          <p:cNvPr id="239" name="Google Shape;239;p18"/>
          <p:cNvSpPr txBox="1">
            <a:spLocks noGrp="1"/>
          </p:cNvSpPr>
          <p:nvPr>
            <p:ph type="body" idx="2"/>
          </p:nvPr>
        </p:nvSpPr>
        <p:spPr>
          <a:xfrm>
            <a:off x="6254750" y="2286000"/>
            <a:ext cx="4838700" cy="32034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5) Community Directory:</a:t>
            </a:r>
            <a:endParaRPr/>
          </a:p>
          <a:p>
            <a:pPr marL="0" lvl="0" indent="0" algn="l" rtl="0">
              <a:spcBef>
                <a:spcPts val="1000"/>
              </a:spcBef>
              <a:spcAft>
                <a:spcPts val="0"/>
              </a:spcAft>
              <a:buNone/>
            </a:pPr>
            <a:r>
              <a:rPr lang="en-US"/>
              <a:t>    - Profile Connections: Allow users to connect with other members, send connection requests, and establish a network within the app.</a:t>
            </a:r>
            <a:endParaRPr/>
          </a:p>
          <a:p>
            <a:pPr marL="0" lvl="0" indent="0" algn="l" rtl="0">
              <a:spcBef>
                <a:spcPts val="1000"/>
              </a:spcBef>
              <a:spcAft>
                <a:spcPts val="0"/>
              </a:spcAft>
              <a:buNone/>
            </a:pPr>
            <a:r>
              <a:rPr lang="en-US"/>
              <a:t>    - Organization Profiles: Enable organizations to create profiles, list services or events, and connect with individuals and other groups in the community.</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9"/>
          <p:cNvSpPr txBox="1">
            <a:spLocks noGrp="1"/>
          </p:cNvSpPr>
          <p:nvPr>
            <p:ph type="title"/>
          </p:nvPr>
        </p:nvSpPr>
        <p:spPr>
          <a:xfrm>
            <a:off x="964023" y="879063"/>
            <a:ext cx="4941600" cy="610800"/>
          </a:xfrm>
          <a:prstGeom prst="rect">
            <a:avLst/>
          </a:prstGeom>
        </p:spPr>
        <p:txBody>
          <a:bodyPr spcFirstLastPara="1" wrap="square" lIns="0" tIns="0" rIns="0" bIns="0" anchor="b" anchorCtr="0">
            <a:normAutofit fontScale="90000"/>
          </a:bodyPr>
          <a:lstStyle/>
          <a:p>
            <a:pPr marL="0" lvl="0" indent="0" algn="l" rtl="0">
              <a:spcBef>
                <a:spcPts val="0"/>
              </a:spcBef>
              <a:spcAft>
                <a:spcPts val="0"/>
              </a:spcAft>
              <a:buNone/>
            </a:pPr>
            <a:r>
              <a:rPr lang="en-US"/>
              <a:t>Functionalities of the application:</a:t>
            </a:r>
            <a:endParaRPr/>
          </a:p>
        </p:txBody>
      </p:sp>
      <p:sp>
        <p:nvSpPr>
          <p:cNvPr id="246" name="Google Shape;246;p19"/>
          <p:cNvSpPr txBox="1">
            <a:spLocks noGrp="1"/>
          </p:cNvSpPr>
          <p:nvPr>
            <p:ph type="body" idx="2"/>
          </p:nvPr>
        </p:nvSpPr>
        <p:spPr>
          <a:xfrm>
            <a:off x="952500" y="2286000"/>
            <a:ext cx="4838700" cy="3693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n-US"/>
              <a:t>6. Events and its Notifications:</a:t>
            </a:r>
            <a:endParaRPr/>
          </a:p>
          <a:p>
            <a:pPr marL="0" lvl="0" indent="0" algn="l" rtl="0">
              <a:spcBef>
                <a:spcPts val="1000"/>
              </a:spcBef>
              <a:spcAft>
                <a:spcPts val="0"/>
              </a:spcAft>
              <a:buClr>
                <a:schemeClr val="dk1"/>
              </a:buClr>
              <a:buSzPts val="1100"/>
              <a:buFont typeface="Arial"/>
              <a:buNone/>
            </a:pPr>
            <a:r>
              <a:rPr lang="en-US"/>
              <a:t>    - Integrated Calendar: Provide an in-app upcoming events, workshops, and exchange activities organized by the community.</a:t>
            </a:r>
            <a:endParaRPr/>
          </a:p>
          <a:p>
            <a:pPr marL="0" lvl="0" indent="0" algn="l" rtl="0">
              <a:spcBef>
                <a:spcPts val="1000"/>
              </a:spcBef>
              <a:spcAft>
                <a:spcPts val="0"/>
              </a:spcAft>
              <a:buClr>
                <a:schemeClr val="dk1"/>
              </a:buClr>
              <a:buSzPts val="1100"/>
              <a:buFont typeface="Arial"/>
              <a:buNone/>
            </a:pPr>
            <a:r>
              <a:rPr lang="en-US"/>
              <a:t>    - Event RSVPs: Enable users to RSVP to events, receive reminders, and track their event schedules within the app.</a:t>
            </a:r>
            <a:endParaRPr/>
          </a:p>
          <a:p>
            <a:pPr marL="0" lvl="0" indent="0" algn="l" rtl="0">
              <a:spcBef>
                <a:spcPts val="1000"/>
              </a:spcBef>
              <a:spcAft>
                <a:spcPts val="0"/>
              </a:spcAft>
              <a:buClr>
                <a:schemeClr val="dk1"/>
              </a:buClr>
              <a:buSzPts val="1100"/>
              <a:buFont typeface="Arial"/>
              <a:buNone/>
            </a:pPr>
            <a:r>
              <a:rPr lang="en-US"/>
              <a:t>    - Notifications: Allow users to get notification on various events.</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None/>
            </a:pPr>
            <a:endParaRPr/>
          </a:p>
        </p:txBody>
      </p:sp>
      <p:sp>
        <p:nvSpPr>
          <p:cNvPr id="247" name="Google Shape;247;p19"/>
          <p:cNvSpPr txBox="1">
            <a:spLocks noGrp="1"/>
          </p:cNvSpPr>
          <p:nvPr>
            <p:ph type="sldNum" idx="12"/>
          </p:nvPr>
        </p:nvSpPr>
        <p:spPr>
          <a:xfrm>
            <a:off x="971550" y="6332220"/>
            <a:ext cx="523200" cy="24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5</a:t>
            </a:fld>
            <a:endParaRPr/>
          </a:p>
        </p:txBody>
      </p:sp>
      <p:sp>
        <p:nvSpPr>
          <p:cNvPr id="248" name="Google Shape;248;p19"/>
          <p:cNvSpPr txBox="1">
            <a:spLocks noGrp="1"/>
          </p:cNvSpPr>
          <p:nvPr>
            <p:ph type="body" idx="2"/>
          </p:nvPr>
        </p:nvSpPr>
        <p:spPr>
          <a:xfrm>
            <a:off x="6254750" y="2286000"/>
            <a:ext cx="4838700" cy="3693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n-US"/>
              <a:t>7. Social Media Sharing: </a:t>
            </a:r>
            <a:br>
              <a:rPr lang="en-US"/>
            </a:br>
            <a:r>
              <a:rPr lang="en-US"/>
              <a:t> - You can share the events and different things on your socials. This will help promote the events and will give so much exposure to the community.</a:t>
            </a:r>
            <a:endParaRPr/>
          </a:p>
          <a:p>
            <a:pPr marL="0" lvl="0" indent="0" algn="l" rtl="0">
              <a:spcBef>
                <a:spcPts val="10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0"/>
          <p:cNvSpPr txBox="1">
            <a:spLocks noGrp="1"/>
          </p:cNvSpPr>
          <p:nvPr>
            <p:ph type="title"/>
          </p:nvPr>
        </p:nvSpPr>
        <p:spPr>
          <a:xfrm>
            <a:off x="964023" y="879063"/>
            <a:ext cx="4941600" cy="610800"/>
          </a:xfrm>
          <a:prstGeom prst="rect">
            <a:avLst/>
          </a:prstGeom>
        </p:spPr>
        <p:txBody>
          <a:bodyPr spcFirstLastPara="1" wrap="square" lIns="0" tIns="0" rIns="0" bIns="0" anchor="b" anchorCtr="0">
            <a:normAutofit fontScale="90000"/>
          </a:bodyPr>
          <a:lstStyle/>
          <a:p>
            <a:pPr marL="0" lvl="0" indent="0" algn="l" rtl="0">
              <a:spcBef>
                <a:spcPts val="0"/>
              </a:spcBef>
              <a:spcAft>
                <a:spcPts val="0"/>
              </a:spcAft>
              <a:buNone/>
            </a:pPr>
            <a:r>
              <a:rPr lang="en-US"/>
              <a:t>VALUE CREATION MODEL</a:t>
            </a:r>
            <a:endParaRPr/>
          </a:p>
        </p:txBody>
      </p:sp>
      <p:sp>
        <p:nvSpPr>
          <p:cNvPr id="255" name="Google Shape;255;p20"/>
          <p:cNvSpPr txBox="1">
            <a:spLocks noGrp="1"/>
          </p:cNvSpPr>
          <p:nvPr>
            <p:ph type="body" idx="1"/>
          </p:nvPr>
        </p:nvSpPr>
        <p:spPr>
          <a:xfrm>
            <a:off x="952500" y="2656904"/>
            <a:ext cx="4838700" cy="574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CHARGING A SMALL TRANSACTION FEE FOR EACH SALE MADE THROUGH PLATFORM</a:t>
            </a:r>
            <a:endParaRPr/>
          </a:p>
        </p:txBody>
      </p:sp>
      <p:sp>
        <p:nvSpPr>
          <p:cNvPr id="256" name="Google Shape;256;p20"/>
          <p:cNvSpPr txBox="1">
            <a:spLocks noGrp="1"/>
          </p:cNvSpPr>
          <p:nvPr>
            <p:ph type="body" idx="2"/>
          </p:nvPr>
        </p:nvSpPr>
        <p:spPr>
          <a:xfrm>
            <a:off x="952500" y="2286000"/>
            <a:ext cx="4838700" cy="315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TRANSACTION FEE</a:t>
            </a:r>
            <a:endParaRPr/>
          </a:p>
        </p:txBody>
      </p:sp>
      <p:sp>
        <p:nvSpPr>
          <p:cNvPr id="257" name="Google Shape;257;p20"/>
          <p:cNvSpPr txBox="1">
            <a:spLocks noGrp="1"/>
          </p:cNvSpPr>
          <p:nvPr>
            <p:ph type="body" idx="3"/>
          </p:nvPr>
        </p:nvSpPr>
        <p:spPr>
          <a:xfrm>
            <a:off x="953655" y="3841846"/>
            <a:ext cx="4838700" cy="636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OFFER SUBSCRIPTION PACKAGES TO SELLERS PROVIDING THEM WITH ACCESS TO ADDITIONAL FEATURES AND PREMIUM PLACEMENT ON THE PLATFORM FOR A MONTHLY FEE</a:t>
            </a:r>
            <a:endParaRPr/>
          </a:p>
        </p:txBody>
      </p:sp>
      <p:sp>
        <p:nvSpPr>
          <p:cNvPr id="258" name="Google Shape;258;p20"/>
          <p:cNvSpPr txBox="1">
            <a:spLocks noGrp="1"/>
          </p:cNvSpPr>
          <p:nvPr>
            <p:ph type="body" idx="4"/>
          </p:nvPr>
        </p:nvSpPr>
        <p:spPr>
          <a:xfrm>
            <a:off x="953655" y="3470942"/>
            <a:ext cx="4838700" cy="315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SUBSCRIPTION MODEL</a:t>
            </a:r>
            <a:endParaRPr/>
          </a:p>
        </p:txBody>
      </p:sp>
      <p:sp>
        <p:nvSpPr>
          <p:cNvPr id="259" name="Google Shape;259;p20"/>
          <p:cNvSpPr txBox="1">
            <a:spLocks noGrp="1"/>
          </p:cNvSpPr>
          <p:nvPr>
            <p:ph type="body" idx="7"/>
          </p:nvPr>
        </p:nvSpPr>
        <p:spPr>
          <a:xfrm>
            <a:off x="6399647" y="2656904"/>
            <a:ext cx="4838700" cy="574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OFFERING ADDITIONAL SERVICES LIKE MARKETING, PACKAGING AND SHIPPING </a:t>
            </a:r>
            <a:endParaRPr/>
          </a:p>
        </p:txBody>
      </p:sp>
      <p:sp>
        <p:nvSpPr>
          <p:cNvPr id="260" name="Google Shape;260;p20"/>
          <p:cNvSpPr txBox="1">
            <a:spLocks noGrp="1"/>
          </p:cNvSpPr>
          <p:nvPr>
            <p:ph type="body" idx="8"/>
          </p:nvPr>
        </p:nvSpPr>
        <p:spPr>
          <a:xfrm>
            <a:off x="6399647" y="2286000"/>
            <a:ext cx="4838700" cy="315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COMMISSION ON UPSELLS</a:t>
            </a:r>
            <a:endParaRPr/>
          </a:p>
        </p:txBody>
      </p:sp>
      <p:sp>
        <p:nvSpPr>
          <p:cNvPr id="261" name="Google Shape;261;p20"/>
          <p:cNvSpPr txBox="1">
            <a:spLocks noGrp="1"/>
          </p:cNvSpPr>
          <p:nvPr>
            <p:ph type="sldNum" idx="12"/>
          </p:nvPr>
        </p:nvSpPr>
        <p:spPr>
          <a:xfrm>
            <a:off x="971550" y="6332220"/>
            <a:ext cx="523200" cy="24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1"/>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67" name="Google Shape;267;p21"/>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b="1">
                <a:solidFill>
                  <a:srgbClr val="5D7C3F"/>
                </a:solidFill>
              </a:rPr>
              <a:t>Team Leader Name: Aryan Goyal</a:t>
            </a:r>
            <a:endParaRPr sz="2000"/>
          </a:p>
          <a:p>
            <a:pPr marL="0" lvl="0" indent="0" algn="l" rtl="0">
              <a:lnSpc>
                <a:spcPct val="90000"/>
              </a:lnSpc>
              <a:spcBef>
                <a:spcPts val="1000"/>
              </a:spcBef>
              <a:spcAft>
                <a:spcPts val="0"/>
              </a:spcAft>
              <a:buClr>
                <a:schemeClr val="dk1"/>
              </a:buClr>
              <a:buSzPts val="1200"/>
              <a:buNone/>
            </a:pPr>
            <a:r>
              <a:rPr lang="en-US"/>
              <a:t>Enrollment Number: 22103092            Branch: Btech			Stream: CSE			Year: 2 </a:t>
            </a:r>
            <a:endParaRPr sz="2000"/>
          </a:p>
          <a:p>
            <a:pPr marL="0" lvl="0" indent="0" algn="l" rtl="0">
              <a:lnSpc>
                <a:spcPct val="90000"/>
              </a:lnSpc>
              <a:spcBef>
                <a:spcPts val="1000"/>
              </a:spcBef>
              <a:spcAft>
                <a:spcPts val="0"/>
              </a:spcAft>
              <a:buClr>
                <a:srgbClr val="5D7C3F"/>
              </a:buClr>
              <a:buSzPts val="1200"/>
              <a:buNone/>
            </a:pPr>
            <a:r>
              <a:rPr lang="en-US" b="1">
                <a:solidFill>
                  <a:srgbClr val="5D7C3F"/>
                </a:solidFill>
              </a:rPr>
              <a:t>Team Member 1 Name: Gaurav Chandra</a:t>
            </a:r>
            <a:endParaRPr sz="2000"/>
          </a:p>
          <a:p>
            <a:pPr marL="0" lvl="0" indent="0" algn="l" rtl="0">
              <a:lnSpc>
                <a:spcPct val="90000"/>
              </a:lnSpc>
              <a:spcBef>
                <a:spcPts val="1000"/>
              </a:spcBef>
              <a:spcAft>
                <a:spcPts val="0"/>
              </a:spcAft>
              <a:buClr>
                <a:schemeClr val="dk1"/>
              </a:buClr>
              <a:buSzPts val="1200"/>
              <a:buNone/>
            </a:pPr>
            <a:r>
              <a:rPr lang="en-US"/>
              <a:t>Enrollment Number: 22103095            Branch: Btech			Stream: CSE			Year: 2 </a:t>
            </a:r>
            <a:endParaRPr sz="2000"/>
          </a:p>
          <a:p>
            <a:pPr marL="0" lvl="0" indent="0" algn="l" rtl="0">
              <a:lnSpc>
                <a:spcPct val="90000"/>
              </a:lnSpc>
              <a:spcBef>
                <a:spcPts val="1000"/>
              </a:spcBef>
              <a:spcAft>
                <a:spcPts val="0"/>
              </a:spcAft>
              <a:buClr>
                <a:srgbClr val="5D7C3F"/>
              </a:buClr>
              <a:buSzPts val="1200"/>
              <a:buNone/>
            </a:pPr>
            <a:r>
              <a:rPr lang="en-US" b="1">
                <a:solidFill>
                  <a:srgbClr val="5D7C3F"/>
                </a:solidFill>
              </a:rPr>
              <a:t>Team Member 2 Name: Tejas Lakhera</a:t>
            </a:r>
            <a:endParaRPr sz="2000"/>
          </a:p>
          <a:p>
            <a:pPr marL="0" lvl="0" indent="0" algn="l" rtl="0">
              <a:lnSpc>
                <a:spcPct val="90000"/>
              </a:lnSpc>
              <a:spcBef>
                <a:spcPts val="1000"/>
              </a:spcBef>
              <a:spcAft>
                <a:spcPts val="0"/>
              </a:spcAft>
              <a:buClr>
                <a:schemeClr val="dk1"/>
              </a:buClr>
              <a:buSzPts val="1200"/>
              <a:buNone/>
            </a:pPr>
            <a:r>
              <a:rPr lang="en-US"/>
              <a:t>Enrollment Number: 22103119              Branch: Btech			Stream: CSE			Year: 2 </a:t>
            </a:r>
            <a:endParaRPr sz="2000"/>
          </a:p>
          <a:p>
            <a:pPr marL="0" lvl="0" indent="0" algn="l" rtl="0">
              <a:lnSpc>
                <a:spcPct val="90000"/>
              </a:lnSpc>
              <a:spcBef>
                <a:spcPts val="1000"/>
              </a:spcBef>
              <a:spcAft>
                <a:spcPts val="0"/>
              </a:spcAft>
              <a:buClr>
                <a:srgbClr val="5D7C3F"/>
              </a:buClr>
              <a:buSzPts val="1200"/>
              <a:buNone/>
            </a:pPr>
            <a:r>
              <a:rPr lang="en-US" b="1">
                <a:solidFill>
                  <a:srgbClr val="5D7C3F"/>
                </a:solidFill>
              </a:rPr>
              <a:t>Team Member 3 Name: Prisha Sundriyal</a:t>
            </a:r>
            <a:endParaRPr sz="2000"/>
          </a:p>
          <a:p>
            <a:pPr marL="0" lvl="0" indent="0" algn="l" rtl="0">
              <a:lnSpc>
                <a:spcPct val="90000"/>
              </a:lnSpc>
              <a:spcBef>
                <a:spcPts val="1000"/>
              </a:spcBef>
              <a:spcAft>
                <a:spcPts val="0"/>
              </a:spcAft>
              <a:buClr>
                <a:schemeClr val="dk1"/>
              </a:buClr>
              <a:buSzPts val="1200"/>
              <a:buNone/>
            </a:pPr>
            <a:r>
              <a:rPr lang="en-US"/>
              <a:t>Enrollment Number: 22103097             Branch: Btech			Stream: CSE			Year: 2 </a:t>
            </a:r>
            <a:endParaRPr sz="2000"/>
          </a:p>
          <a:p>
            <a:pPr marL="0" lvl="0" indent="0" algn="l" rtl="0">
              <a:lnSpc>
                <a:spcPct val="90000"/>
              </a:lnSpc>
              <a:spcBef>
                <a:spcPts val="1000"/>
              </a:spcBef>
              <a:spcAft>
                <a:spcPts val="0"/>
              </a:spcAft>
              <a:buClr>
                <a:srgbClr val="5D7C3F"/>
              </a:buClr>
              <a:buSzPts val="1200"/>
              <a:buNone/>
            </a:pPr>
            <a:r>
              <a:rPr lang="en-US" b="1">
                <a:solidFill>
                  <a:srgbClr val="5D7C3F"/>
                </a:solidFill>
              </a:rPr>
              <a:t>Team Member 4 Name: Nysa Koul</a:t>
            </a:r>
            <a:endParaRPr sz="2000"/>
          </a:p>
          <a:p>
            <a:pPr marL="0" lvl="0" indent="0" algn="l" rtl="0">
              <a:lnSpc>
                <a:spcPct val="90000"/>
              </a:lnSpc>
              <a:spcBef>
                <a:spcPts val="1000"/>
              </a:spcBef>
              <a:spcAft>
                <a:spcPts val="0"/>
              </a:spcAft>
              <a:buClr>
                <a:schemeClr val="dk1"/>
              </a:buClr>
              <a:buSzPts val="1200"/>
              <a:buNone/>
            </a:pPr>
            <a:r>
              <a:rPr lang="en-US"/>
              <a:t>Enrollment Number: 22103114               Branch: Btech			Stream: CSE			Year: 2 </a:t>
            </a:r>
            <a:endParaRPr sz="2000"/>
          </a:p>
          <a:p>
            <a:pPr marL="0" lvl="0" indent="0" algn="l" rtl="0">
              <a:lnSpc>
                <a:spcPct val="90000"/>
              </a:lnSpc>
              <a:spcBef>
                <a:spcPts val="1000"/>
              </a:spcBef>
              <a:spcAft>
                <a:spcPts val="0"/>
              </a:spcAft>
              <a:buClr>
                <a:srgbClr val="5D7C3F"/>
              </a:buClr>
              <a:buSzPts val="1200"/>
              <a:buNone/>
            </a:pPr>
            <a:r>
              <a:rPr lang="en-US" b="1">
                <a:solidFill>
                  <a:srgbClr val="5D7C3F"/>
                </a:solidFill>
              </a:rPr>
              <a:t>Team Member 5 Name: Ashmeet Kaur</a:t>
            </a:r>
            <a:endParaRPr sz="2000"/>
          </a:p>
          <a:p>
            <a:pPr marL="0" lvl="0" indent="0" algn="l" rtl="0">
              <a:lnSpc>
                <a:spcPct val="90000"/>
              </a:lnSpc>
              <a:spcBef>
                <a:spcPts val="1000"/>
              </a:spcBef>
              <a:spcAft>
                <a:spcPts val="0"/>
              </a:spcAft>
              <a:buClr>
                <a:schemeClr val="dk1"/>
              </a:buClr>
              <a:buSzPts val="1200"/>
              <a:buNone/>
            </a:pPr>
            <a:r>
              <a:rPr lang="en-US"/>
              <a:t>Enrollment Number: 22103104              Branch: Btech			Stream: CSE			Year: 2 </a:t>
            </a:r>
            <a:endParaRPr sz="2000"/>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824</Words>
  <Application>Microsoft Office PowerPoint</Application>
  <PresentationFormat>Widescreen</PresentationFormat>
  <Paragraphs>70</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Franklin Gothic</vt:lpstr>
      <vt:lpstr>Libre Franklin</vt:lpstr>
      <vt:lpstr>Roboto</vt:lpstr>
      <vt:lpstr>Noto Sans Symbols</vt:lpstr>
      <vt:lpstr>Arial</vt:lpstr>
      <vt:lpstr>Calibri</vt:lpstr>
      <vt:lpstr>Theme1</vt:lpstr>
      <vt:lpstr>CommUnityLink</vt:lpstr>
      <vt:lpstr>Idea/Approach Details</vt:lpstr>
      <vt:lpstr>Functionalities of the application:</vt:lpstr>
      <vt:lpstr>Functionalities of the application:</vt:lpstr>
      <vt:lpstr>Functionalities of the application:</vt:lpstr>
      <vt:lpstr>VALUE CREATION MODEL</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CommUnityLink</dc:title>
  <dc:creator>HP</dc:creator>
  <cp:lastModifiedBy>Prisha Sundriyal</cp:lastModifiedBy>
  <cp:revision>1</cp:revision>
  <dcterms:modified xsi:type="dcterms:W3CDTF">2024-04-21T06:02:33Z</dcterms:modified>
</cp:coreProperties>
</file>