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3850" r:id="rId7"/>
    <p:sldId id="3851" r:id="rId8"/>
    <p:sldId id="3852" r:id="rId9"/>
    <p:sldId id="3853" r:id="rId10"/>
    <p:sldId id="3854" r:id="rId11"/>
    <p:sldId id="265" r:id="rId12"/>
    <p:sldId id="263" r:id="rId13"/>
    <p:sldId id="3855" r:id="rId14"/>
    <p:sldId id="3856" r:id="rId15"/>
    <p:sldId id="38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 autoAdjust="0"/>
  </p:normalViewPr>
  <p:slideViewPr>
    <p:cSldViewPr snapToGrid="0">
      <p:cViewPr varScale="1">
        <p:scale>
          <a:sx n="95" d="100"/>
          <a:sy n="95" d="100"/>
        </p:scale>
        <p:origin x="163" y="53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7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7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4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0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673" y="3902848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An Introduction to the frontend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56454F-7290-F8D9-4386-1F057592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46" y="605587"/>
            <a:ext cx="1940092" cy="194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Useeffect: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a react hook that lets you perform side-effects in the component. </a:t>
            </a:r>
          </a:p>
          <a:p>
            <a:endParaRPr lang="en-US" dirty="0"/>
          </a:p>
          <a:p>
            <a:r>
              <a:rPr lang="en-US" dirty="0"/>
              <a:t>Side effects basically is an action which connects the component to the outside world.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84B4FFB-C515-EB08-F202-4C8BD7BF8B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r="237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028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What now after</a:t>
            </a:r>
            <a:br>
              <a:rPr lang="en-US" dirty="0"/>
            </a:br>
            <a:r>
              <a:rPr lang="en-US" dirty="0"/>
              <a:t> this ?</a:t>
            </a:r>
          </a:p>
        </p:txBody>
      </p:sp>
    </p:spTree>
    <p:extLst>
      <p:ext uri="{BB962C8B-B14F-4D97-AF65-F5344CB8AC3E}">
        <p14:creationId xmlns:p14="http://schemas.microsoft.com/office/powerpoint/2010/main" val="191764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45958"/>
            <a:ext cx="5315035" cy="5347540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Why do we need Frontend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Front-end development can help make the user journey across a website much simpler, easier, and more convenient.</a:t>
            </a:r>
          </a:p>
          <a:p>
            <a:r>
              <a:rPr lang="en-US" b="0" i="0" dirty="0">
                <a:effectLst/>
                <a:latin typeface="Google Sans"/>
              </a:rPr>
              <a:t>Frontend development contributes to the overall user experience by creating interfaces that are intuitive, responsive, and engaging.</a:t>
            </a:r>
          </a:p>
          <a:p>
            <a:r>
              <a:rPr lang="en-US" b="0" i="0" dirty="0">
                <a:effectLst/>
                <a:latin typeface="Google Sans"/>
              </a:rPr>
              <a:t>With the proliferation of devices and screen sizes, frontend development ensures that websites and applications work seamlessly across different platforms and devices.</a:t>
            </a:r>
          </a:p>
          <a:p>
            <a:r>
              <a:rPr lang="en-US" b="0" i="0" dirty="0">
                <a:effectLst/>
                <a:latin typeface="Google Sans"/>
              </a:rPr>
              <a:t>The frontend is often the first point of contact between users and a brand. Frontend development allows designers to create visually appealing interfaces that reflect the brand's identity, values, and messaging.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Connection with </a:t>
            </a:r>
            <a:br>
              <a:rPr lang="en-US" dirty="0"/>
            </a:br>
            <a:r>
              <a:rPr lang="en-US" dirty="0"/>
              <a:t>the backend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How data is transferred between frontend and backend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Data transfer between the frontend and backend typically involves communication over the internet using various protocols and technologies.</a:t>
            </a:r>
            <a:endParaRPr lang="en-US" dirty="0">
              <a:solidFill>
                <a:srgbClr val="ECECEC"/>
              </a:solidFill>
              <a:latin typeface="Söhne"/>
            </a:endParaRPr>
          </a:p>
          <a:p>
            <a:pPr lvl="1"/>
            <a:r>
              <a:rPr lang="en-IN" i="0" dirty="0">
                <a:effectLst/>
                <a:latin typeface="Google Sans"/>
              </a:rPr>
              <a:t>Client-Server Architecture</a:t>
            </a:r>
          </a:p>
          <a:p>
            <a:pPr lvl="1"/>
            <a:r>
              <a:rPr lang="en-IN" i="0" dirty="0">
                <a:effectLst/>
                <a:latin typeface="Google Sans"/>
              </a:rPr>
              <a:t>HTTP Protocol</a:t>
            </a:r>
          </a:p>
          <a:p>
            <a:pPr lvl="1"/>
            <a:r>
              <a:rPr lang="en-IN" i="0" dirty="0">
                <a:effectLst/>
                <a:latin typeface="Google Sans"/>
              </a:rPr>
              <a:t>URLs and Endpoints</a:t>
            </a:r>
          </a:p>
          <a:p>
            <a:pPr lvl="1"/>
            <a:r>
              <a:rPr lang="en-IN" i="0" dirty="0">
                <a:effectLst/>
                <a:latin typeface="Google Sans"/>
              </a:rPr>
              <a:t>APIs (Application Programming Interfaces)</a:t>
            </a:r>
            <a:endParaRPr lang="en-US" dirty="0">
              <a:latin typeface="Google Sans"/>
            </a:endParaRPr>
          </a:p>
        </p:txBody>
      </p:sp>
      <p:pic>
        <p:nvPicPr>
          <p:cNvPr id="2050" name="Picture 2" descr="node.js - What is the best method for Backend and Frontend communication  (incl. SessionID)? - Stack Overflow">
            <a:extLst>
              <a:ext uri="{FF2B5EF4-FFF2-40B4-BE49-F238E27FC236}">
                <a16:creationId xmlns:a16="http://schemas.microsoft.com/office/drawing/2014/main" id="{2241DA7F-FCAF-2C6D-6364-28BE6F01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86" y="2182729"/>
            <a:ext cx="56007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E2306-7023-738D-03D0-87BE33D03120}"/>
              </a:ext>
            </a:extLst>
          </p:cNvPr>
          <p:cNvSpPr txBox="1"/>
          <p:nvPr/>
        </p:nvSpPr>
        <p:spPr>
          <a:xfrm>
            <a:off x="4652211" y="4628147"/>
            <a:ext cx="332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ogle Sans"/>
              </a:rPr>
              <a:t>Perquisite: You have Node.js installed on your system</a:t>
            </a:r>
            <a:endParaRPr lang="en-IN" dirty="0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857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How to install ReactJs ?</a:t>
            </a:r>
          </a:p>
        </p:txBody>
      </p:sp>
      <p:pic>
        <p:nvPicPr>
          <p:cNvPr id="3074" name="Picture 2" descr="How To Install React on Windows, macOS, and Linux - Kinsta®">
            <a:extLst>
              <a:ext uri="{FF2B5EF4-FFF2-40B4-BE49-F238E27FC236}">
                <a16:creationId xmlns:a16="http://schemas.microsoft.com/office/drawing/2014/main" id="{519DDA98-8D93-932C-2889-EA2EC77B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57" y="2334879"/>
            <a:ext cx="5629274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55655-6503-0C36-3069-CB0AA0F30ED1}"/>
              </a:ext>
            </a:extLst>
          </p:cNvPr>
          <p:cNvSpPr txBox="1"/>
          <p:nvPr/>
        </p:nvSpPr>
        <p:spPr>
          <a:xfrm>
            <a:off x="798347" y="255069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ogle Sans"/>
              </a:rPr>
              <a:t>What is the difference between Create React app and Vit.js ?</a:t>
            </a:r>
            <a:endParaRPr lang="en-IN" dirty="0">
              <a:latin typeface="Google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8EF8F7-0B67-66B1-BAE8-6B677A42F4FD}"/>
                  </a:ext>
                </a:extLst>
              </p:cNvPr>
              <p:cNvSpPr txBox="1"/>
              <p:nvPr/>
            </p:nvSpPr>
            <p:spPr>
              <a:xfrm>
                <a:off x="1101454" y="3903146"/>
                <a:ext cx="2729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b="1">
                          <a:latin typeface="Bahnschrift Light" panose="020B0502040204020203" pitchFamily="34" charset="0"/>
                        </a:rPr>
                        <m:t>npm</m:t>
                      </m:r>
                      <m:r>
                        <m:rPr>
                          <m:nor/>
                        </m:rPr>
                        <a:rPr lang="en-IN" sz="2000" b="1">
                          <a:latin typeface="Bahnschrift Light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b="1">
                          <a:latin typeface="Bahnschrift Light" panose="020B0502040204020203" pitchFamily="34" charset="0"/>
                        </a:rPr>
                        <m:t>create</m:t>
                      </m:r>
                      <m:r>
                        <m:rPr>
                          <m:nor/>
                        </m:rPr>
                        <a:rPr lang="en-IN" sz="2000" b="1">
                          <a:latin typeface="Bahnschrift Light" panose="020B050204020402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b="1">
                          <a:latin typeface="Bahnschrift Light" panose="020B0502040204020203" pitchFamily="34" charset="0"/>
                        </a:rPr>
                        <m:t>vite</m:t>
                      </m:r>
                      <m:r>
                        <m:rPr>
                          <m:nor/>
                        </m:rPr>
                        <a:rPr lang="en-IN" sz="2000" b="1">
                          <a:latin typeface="Bahnschrift Light" panose="020B0502040204020203" pitchFamily="34" charset="0"/>
                        </a:rPr>
                        <m:t>@</m:t>
                      </m:r>
                      <m:r>
                        <m:rPr>
                          <m:nor/>
                        </m:rPr>
                        <a:rPr lang="en-IN" sz="2000" b="1">
                          <a:latin typeface="Bahnschrift Light" panose="020B0502040204020203" pitchFamily="34" charset="0"/>
                        </a:rPr>
                        <m:t>latest</m:t>
                      </m:r>
                    </m:oMath>
                  </m:oMathPara>
                </a14:m>
                <a:endParaRPr lang="en-IN" sz="2000" b="1" dirty="0">
                  <a:latin typeface="Bahnschrift Light" panose="020B0502040204020203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8EF8F7-0B67-66B1-BAE8-6B677A42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54" y="3903146"/>
                <a:ext cx="2729914" cy="307777"/>
              </a:xfrm>
              <a:prstGeom prst="rect">
                <a:avLst/>
              </a:prstGeom>
              <a:blipFill>
                <a:blip r:embed="rId4"/>
                <a:stretch>
                  <a:fillRect l="-1786" r="-2679" b="-35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A9CBFEA-CBC7-4459-171D-A19F4147D0B1}"/>
              </a:ext>
            </a:extLst>
          </p:cNvPr>
          <p:cNvSpPr txBox="1"/>
          <p:nvPr/>
        </p:nvSpPr>
        <p:spPr>
          <a:xfrm>
            <a:off x="930442" y="3505200"/>
            <a:ext cx="295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Magic Command: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8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E2306-7023-738D-03D0-87BE33D03120}"/>
              </a:ext>
            </a:extLst>
          </p:cNvPr>
          <p:cNvSpPr txBox="1"/>
          <p:nvPr/>
        </p:nvSpPr>
        <p:spPr>
          <a:xfrm>
            <a:off x="4652211" y="4628147"/>
            <a:ext cx="332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ogle Sans"/>
              </a:rPr>
              <a:t>Perquisite: You have created your react Application.</a:t>
            </a:r>
            <a:endParaRPr lang="en-IN" dirty="0"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75772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Components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5642" y="1816916"/>
            <a:ext cx="10734334" cy="4297680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React apps are made out of </a:t>
            </a:r>
            <a:r>
              <a:rPr lang="en-US" b="0" i="1" dirty="0">
                <a:effectLst/>
                <a:latin typeface="Google Sans"/>
              </a:rPr>
              <a:t>components</a:t>
            </a:r>
            <a:r>
              <a:rPr lang="en-US" b="0" i="0" dirty="0">
                <a:effectLst/>
                <a:latin typeface="Google Sans"/>
              </a:rPr>
              <a:t>. A component is a piece of the UI (user interface) that has its own logic and appearance. A component can be as small as a button, or as large as an entire page. </a:t>
            </a:r>
          </a:p>
          <a:p>
            <a:pPr lvl="1"/>
            <a:r>
              <a:rPr lang="en-US" dirty="0">
                <a:latin typeface="Google Sans"/>
              </a:rPr>
              <a:t>Whenever a component is made it should always start with capital letter.</a:t>
            </a:r>
          </a:p>
          <a:p>
            <a:pPr marL="0" lvl="1" indent="0">
              <a:buNone/>
            </a:pPr>
            <a:endParaRPr lang="en-US" dirty="0">
              <a:latin typeface="Google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F29B-5979-FC0D-30B2-37E35B4F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85" y="3429000"/>
            <a:ext cx="583964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 err="1"/>
              <a:t>UseState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React Hook lets us add a state variable to your component which returns an array with exactly two values. </a:t>
            </a:r>
          </a:p>
          <a:p>
            <a:pPr marL="342900" indent="-342900">
              <a:buAutoNum type="arabicPeriod"/>
            </a:pPr>
            <a:r>
              <a:rPr lang="en-US" dirty="0"/>
              <a:t>Current State </a:t>
            </a:r>
          </a:p>
          <a:p>
            <a:pPr marL="342900" indent="-342900">
              <a:buAutoNum type="arabicPeriod"/>
            </a:pPr>
            <a:r>
              <a:rPr lang="en-US" dirty="0"/>
              <a:t>Set Function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FDAFA8D-B572-A3F7-7E00-F8B9D2210E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4" r="21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378</TotalTime>
  <Words>348</Words>
  <Application>Microsoft Office PowerPoint</Application>
  <PresentationFormat>Widescreen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Bahnschrift Light</vt:lpstr>
      <vt:lpstr>Calibri</vt:lpstr>
      <vt:lpstr>Google Sans</vt:lpstr>
      <vt:lpstr>Söhne</vt:lpstr>
      <vt:lpstr>Tw Cen MT</vt:lpstr>
      <vt:lpstr>Custom</vt:lpstr>
      <vt:lpstr>An Introduction to the frontend</vt:lpstr>
      <vt:lpstr>Why do we need Frontend ?</vt:lpstr>
      <vt:lpstr>Connection with  the backend</vt:lpstr>
      <vt:lpstr>How data is transferred between frontend and backend ?</vt:lpstr>
      <vt:lpstr>Let’s Start</vt:lpstr>
      <vt:lpstr>How to install ReactJs ?</vt:lpstr>
      <vt:lpstr>What is component?</vt:lpstr>
      <vt:lpstr>Components :</vt:lpstr>
      <vt:lpstr>UseState:</vt:lpstr>
      <vt:lpstr>Useeffect:</vt:lpstr>
      <vt:lpstr>What now after  this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frontend</dc:title>
  <dc:creator>ARYAN GOYAL</dc:creator>
  <cp:lastModifiedBy>ARYAN GOYAL</cp:lastModifiedBy>
  <cp:revision>1</cp:revision>
  <dcterms:created xsi:type="dcterms:W3CDTF">2024-03-18T13:39:51Z</dcterms:created>
  <dcterms:modified xsi:type="dcterms:W3CDTF">2024-03-18T19:58:09Z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