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9195E-B7DD-44D1-8495-D22DFD60669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31E05D-97B6-4A91-B207-9EB3980A9967}">
      <dgm:prSet/>
      <dgm:spPr/>
      <dgm:t>
        <a:bodyPr/>
        <a:lstStyle/>
        <a:p>
          <a:r>
            <a:rPr lang="en-IN" dirty="0"/>
            <a:t>Female patients have a higher appointment rate than males </a:t>
          </a:r>
          <a:endParaRPr lang="en-US" dirty="0"/>
        </a:p>
      </dgm:t>
    </dgm:pt>
    <dgm:pt modelId="{87782796-95DE-4D83-870A-E27FDB9E9DCB}" type="parTrans" cxnId="{AD1775E1-A131-4762-9161-C2213300E889}">
      <dgm:prSet/>
      <dgm:spPr/>
      <dgm:t>
        <a:bodyPr/>
        <a:lstStyle/>
        <a:p>
          <a:endParaRPr lang="en-US"/>
        </a:p>
      </dgm:t>
    </dgm:pt>
    <dgm:pt modelId="{5368AEEA-E62C-48DD-8BB7-9734EE5A8BC5}" type="sibTrans" cxnId="{AD1775E1-A131-4762-9161-C2213300E889}">
      <dgm:prSet/>
      <dgm:spPr/>
      <dgm:t>
        <a:bodyPr/>
        <a:lstStyle/>
        <a:p>
          <a:endParaRPr lang="en-US"/>
        </a:p>
      </dgm:t>
    </dgm:pt>
    <dgm:pt modelId="{BF750989-9A58-40DD-BBF2-F4FE3D0A73D5}">
      <dgm:prSet/>
      <dgm:spPr/>
      <dgm:t>
        <a:bodyPr/>
        <a:lstStyle/>
        <a:p>
          <a:r>
            <a:rPr lang="en-IN"/>
            <a:t>And both genders had almost a equal ratios of not showing up to the appointment.</a:t>
          </a:r>
          <a:endParaRPr lang="en-US"/>
        </a:p>
      </dgm:t>
    </dgm:pt>
    <dgm:pt modelId="{CA20E29E-6EB8-4B17-883C-82143614D7B9}" type="parTrans" cxnId="{2CC00848-ED44-4864-863A-E6006C061F9E}">
      <dgm:prSet/>
      <dgm:spPr/>
      <dgm:t>
        <a:bodyPr/>
        <a:lstStyle/>
        <a:p>
          <a:endParaRPr lang="en-US"/>
        </a:p>
      </dgm:t>
    </dgm:pt>
    <dgm:pt modelId="{C8EDF3FD-5BD8-4588-B4E4-44E93AFA444F}" type="sibTrans" cxnId="{2CC00848-ED44-4864-863A-E6006C061F9E}">
      <dgm:prSet/>
      <dgm:spPr/>
      <dgm:t>
        <a:bodyPr/>
        <a:lstStyle/>
        <a:p>
          <a:endParaRPr lang="en-US"/>
        </a:p>
      </dgm:t>
    </dgm:pt>
    <dgm:pt modelId="{CA2D1735-BBF9-493A-BC3D-3624067BE175}" type="pres">
      <dgm:prSet presAssocID="{02F9195E-B7DD-44D1-8495-D22DFD606690}" presName="outerComposite" presStyleCnt="0">
        <dgm:presLayoutVars>
          <dgm:chMax val="5"/>
          <dgm:dir/>
          <dgm:resizeHandles val="exact"/>
        </dgm:presLayoutVars>
      </dgm:prSet>
      <dgm:spPr/>
    </dgm:pt>
    <dgm:pt modelId="{8E0A2977-046E-4783-ADCB-F0AC29EE053C}" type="pres">
      <dgm:prSet presAssocID="{02F9195E-B7DD-44D1-8495-D22DFD606690}" presName="dummyMaxCanvas" presStyleCnt="0">
        <dgm:presLayoutVars/>
      </dgm:prSet>
      <dgm:spPr/>
    </dgm:pt>
    <dgm:pt modelId="{E86549A3-F9BA-4D70-B729-231252077298}" type="pres">
      <dgm:prSet presAssocID="{02F9195E-B7DD-44D1-8495-D22DFD606690}" presName="TwoNodes_1" presStyleLbl="node1" presStyleIdx="0" presStyleCnt="2" custLinFactNeighborX="1179" custLinFactNeighborY="947">
        <dgm:presLayoutVars>
          <dgm:bulletEnabled val="1"/>
        </dgm:presLayoutVars>
      </dgm:prSet>
      <dgm:spPr/>
    </dgm:pt>
    <dgm:pt modelId="{88CE7053-2C22-4045-873E-0DF81A6DCF7A}" type="pres">
      <dgm:prSet presAssocID="{02F9195E-B7DD-44D1-8495-D22DFD606690}" presName="TwoNodes_2" presStyleLbl="node1" presStyleIdx="1" presStyleCnt="2" custLinFactNeighborX="0" custLinFactNeighborY="0">
        <dgm:presLayoutVars>
          <dgm:bulletEnabled val="1"/>
        </dgm:presLayoutVars>
      </dgm:prSet>
      <dgm:spPr/>
    </dgm:pt>
    <dgm:pt modelId="{4C4DDF30-42DC-4516-B71A-4E708C8BEA8B}" type="pres">
      <dgm:prSet presAssocID="{02F9195E-B7DD-44D1-8495-D22DFD606690}" presName="TwoConn_1-2" presStyleLbl="fgAccFollowNode1" presStyleIdx="0" presStyleCnt="1">
        <dgm:presLayoutVars>
          <dgm:bulletEnabled val="1"/>
        </dgm:presLayoutVars>
      </dgm:prSet>
      <dgm:spPr/>
    </dgm:pt>
    <dgm:pt modelId="{F0BADEDB-C010-4ADC-A836-8470E7767CC9}" type="pres">
      <dgm:prSet presAssocID="{02F9195E-B7DD-44D1-8495-D22DFD606690}" presName="TwoNodes_1_text" presStyleLbl="node1" presStyleIdx="1" presStyleCnt="2">
        <dgm:presLayoutVars>
          <dgm:bulletEnabled val="1"/>
        </dgm:presLayoutVars>
      </dgm:prSet>
      <dgm:spPr/>
    </dgm:pt>
    <dgm:pt modelId="{2DBE71DE-B266-44F6-B67D-6BFF63744CF9}" type="pres">
      <dgm:prSet presAssocID="{02F9195E-B7DD-44D1-8495-D22DFD60669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752E223-A822-4722-910E-2B9852781C0C}" type="presOf" srcId="{BF750989-9A58-40DD-BBF2-F4FE3D0A73D5}" destId="{88CE7053-2C22-4045-873E-0DF81A6DCF7A}" srcOrd="0" destOrd="0" presId="urn:microsoft.com/office/officeart/2005/8/layout/vProcess5"/>
    <dgm:cxn modelId="{5365B65E-C3B9-4E6A-AD31-90BC19E03807}" type="presOf" srcId="{DE31E05D-97B6-4A91-B207-9EB3980A9967}" destId="{F0BADEDB-C010-4ADC-A836-8470E7767CC9}" srcOrd="1" destOrd="0" presId="urn:microsoft.com/office/officeart/2005/8/layout/vProcess5"/>
    <dgm:cxn modelId="{2CC00848-ED44-4864-863A-E6006C061F9E}" srcId="{02F9195E-B7DD-44D1-8495-D22DFD606690}" destId="{BF750989-9A58-40DD-BBF2-F4FE3D0A73D5}" srcOrd="1" destOrd="0" parTransId="{CA20E29E-6EB8-4B17-883C-82143614D7B9}" sibTransId="{C8EDF3FD-5BD8-4588-B4E4-44E93AFA444F}"/>
    <dgm:cxn modelId="{DB629477-05DE-4360-8E27-C49CB1A862D4}" type="presOf" srcId="{5368AEEA-E62C-48DD-8BB7-9734EE5A8BC5}" destId="{4C4DDF30-42DC-4516-B71A-4E708C8BEA8B}" srcOrd="0" destOrd="0" presId="urn:microsoft.com/office/officeart/2005/8/layout/vProcess5"/>
    <dgm:cxn modelId="{991A94AE-6E8A-4BD8-84B6-39EC7D3366C8}" type="presOf" srcId="{DE31E05D-97B6-4A91-B207-9EB3980A9967}" destId="{E86549A3-F9BA-4D70-B729-231252077298}" srcOrd="0" destOrd="0" presId="urn:microsoft.com/office/officeart/2005/8/layout/vProcess5"/>
    <dgm:cxn modelId="{0245ECD6-6267-4ACB-A2B6-8967C19E40C7}" type="presOf" srcId="{BF750989-9A58-40DD-BBF2-F4FE3D0A73D5}" destId="{2DBE71DE-B266-44F6-B67D-6BFF63744CF9}" srcOrd="1" destOrd="0" presId="urn:microsoft.com/office/officeart/2005/8/layout/vProcess5"/>
    <dgm:cxn modelId="{AD1775E1-A131-4762-9161-C2213300E889}" srcId="{02F9195E-B7DD-44D1-8495-D22DFD606690}" destId="{DE31E05D-97B6-4A91-B207-9EB3980A9967}" srcOrd="0" destOrd="0" parTransId="{87782796-95DE-4D83-870A-E27FDB9E9DCB}" sibTransId="{5368AEEA-E62C-48DD-8BB7-9734EE5A8BC5}"/>
    <dgm:cxn modelId="{C5CCF7F4-383B-474A-AC7E-25266642A2F5}" type="presOf" srcId="{02F9195E-B7DD-44D1-8495-D22DFD606690}" destId="{CA2D1735-BBF9-493A-BC3D-3624067BE175}" srcOrd="0" destOrd="0" presId="urn:microsoft.com/office/officeart/2005/8/layout/vProcess5"/>
    <dgm:cxn modelId="{07C28236-8CC6-47C5-BAA6-22DFEA8A3485}" type="presParOf" srcId="{CA2D1735-BBF9-493A-BC3D-3624067BE175}" destId="{8E0A2977-046E-4783-ADCB-F0AC29EE053C}" srcOrd="0" destOrd="0" presId="urn:microsoft.com/office/officeart/2005/8/layout/vProcess5"/>
    <dgm:cxn modelId="{EA588CEB-3ED7-4E61-B1C4-4A457586CD94}" type="presParOf" srcId="{CA2D1735-BBF9-493A-BC3D-3624067BE175}" destId="{E86549A3-F9BA-4D70-B729-231252077298}" srcOrd="1" destOrd="0" presId="urn:microsoft.com/office/officeart/2005/8/layout/vProcess5"/>
    <dgm:cxn modelId="{1803F895-07DC-41DF-842F-C99776743CEC}" type="presParOf" srcId="{CA2D1735-BBF9-493A-BC3D-3624067BE175}" destId="{88CE7053-2C22-4045-873E-0DF81A6DCF7A}" srcOrd="2" destOrd="0" presId="urn:microsoft.com/office/officeart/2005/8/layout/vProcess5"/>
    <dgm:cxn modelId="{92173BCA-84BB-42C4-ABBD-29CD207A157C}" type="presParOf" srcId="{CA2D1735-BBF9-493A-BC3D-3624067BE175}" destId="{4C4DDF30-42DC-4516-B71A-4E708C8BEA8B}" srcOrd="3" destOrd="0" presId="urn:microsoft.com/office/officeart/2005/8/layout/vProcess5"/>
    <dgm:cxn modelId="{6628DF56-2253-42E9-9EC5-9F9EFE3C101B}" type="presParOf" srcId="{CA2D1735-BBF9-493A-BC3D-3624067BE175}" destId="{F0BADEDB-C010-4ADC-A836-8470E7767CC9}" srcOrd="4" destOrd="0" presId="urn:microsoft.com/office/officeart/2005/8/layout/vProcess5"/>
    <dgm:cxn modelId="{51164147-1792-4F55-BB7C-1849B96A21F4}" type="presParOf" srcId="{CA2D1735-BBF9-493A-BC3D-3624067BE175}" destId="{2DBE71DE-B266-44F6-B67D-6BFF63744CF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9BEBE-529B-4702-889D-03C57BA9DAC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076B35-66C7-4007-8490-3E35C670E7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Leverage communication strategies for specific age groups, such as personalized reminders for patients aged 60 to 121.</a:t>
          </a:r>
          <a:endParaRPr lang="en-US" sz="1400" dirty="0"/>
        </a:p>
      </dgm:t>
    </dgm:pt>
    <dgm:pt modelId="{AE1EE8E3-CDC6-43DE-AABA-A977B52F2964}" type="parTrans" cxnId="{A3B0C542-DC9E-4C22-A5C0-FBC408F84A2C}">
      <dgm:prSet/>
      <dgm:spPr/>
      <dgm:t>
        <a:bodyPr/>
        <a:lstStyle/>
        <a:p>
          <a:endParaRPr lang="en-US"/>
        </a:p>
      </dgm:t>
    </dgm:pt>
    <dgm:pt modelId="{1E741544-1B3D-4D9F-B833-F5D3D804D6AA}" type="sibTrans" cxnId="{A3B0C542-DC9E-4C22-A5C0-FBC408F84A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129CB6-059F-49BD-AA34-E5CD31E57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Implement awareness campaigns or targeted interventions for </a:t>
          </a:r>
          <a:r>
            <a:rPr lang="en-US" b="0" i="0"/>
            <a:t>patients with hypertension to improve attendance.</a:t>
          </a:r>
          <a:endParaRPr lang="en-US"/>
        </a:p>
      </dgm:t>
    </dgm:pt>
    <dgm:pt modelId="{4C688FCB-44EF-47AC-AF06-78D2770E16AB}" type="parTrans" cxnId="{E78080FA-1DB7-4994-84DA-D7D7ED1188AB}">
      <dgm:prSet/>
      <dgm:spPr/>
      <dgm:t>
        <a:bodyPr/>
        <a:lstStyle/>
        <a:p>
          <a:endParaRPr lang="en-US"/>
        </a:p>
      </dgm:t>
    </dgm:pt>
    <dgm:pt modelId="{280B182A-2311-4194-B3E5-E5E8CDE3D379}" type="sibTrans" cxnId="{E78080FA-1DB7-4994-84DA-D7D7ED1188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FB886D-A6D7-49B4-8504-4CC2C8797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Launch educational initiatives for patients without diabetes to promote better understanding and encourage attendance.</a:t>
          </a:r>
          <a:endParaRPr lang="en-US" dirty="0"/>
        </a:p>
      </dgm:t>
    </dgm:pt>
    <dgm:pt modelId="{79954A84-A269-404C-ACF2-E39E2389BE0C}" type="parTrans" cxnId="{9E003E88-24F8-40DE-A938-176CE3F6652B}">
      <dgm:prSet/>
      <dgm:spPr/>
      <dgm:t>
        <a:bodyPr/>
        <a:lstStyle/>
        <a:p>
          <a:endParaRPr lang="en-US"/>
        </a:p>
      </dgm:t>
    </dgm:pt>
    <dgm:pt modelId="{27132676-B96D-4DC5-B02D-617DF22FCFFC}" type="sibTrans" cxnId="{9E003E88-24F8-40DE-A938-176CE3F665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6D6401-3E46-42F2-9A67-D7F74CB2D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Consider adjusting scheduling strategies to accommodate the lower appointment frequency on Saturdays by working half a day and the absence of appointments on Sundays.</a:t>
          </a:r>
          <a:endParaRPr lang="en-US"/>
        </a:p>
      </dgm:t>
    </dgm:pt>
    <dgm:pt modelId="{35733A8C-99E6-4B54-BF8C-971C87C731E4}" type="parTrans" cxnId="{4ED493F0-944B-46F2-9ED1-97D1787531A1}">
      <dgm:prSet/>
      <dgm:spPr/>
      <dgm:t>
        <a:bodyPr/>
        <a:lstStyle/>
        <a:p>
          <a:endParaRPr lang="en-US"/>
        </a:p>
      </dgm:t>
    </dgm:pt>
    <dgm:pt modelId="{D9F92C1C-C063-4F25-B66F-E354C13AF1CB}" type="sibTrans" cxnId="{4ED493F0-944B-46F2-9ED1-97D1787531A1}">
      <dgm:prSet/>
      <dgm:spPr/>
      <dgm:t>
        <a:bodyPr/>
        <a:lstStyle/>
        <a:p>
          <a:endParaRPr lang="en-US"/>
        </a:p>
      </dgm:t>
    </dgm:pt>
    <dgm:pt modelId="{A8BE8EFA-1BD9-48BB-AD8E-CFA5E7684F45}" type="pres">
      <dgm:prSet presAssocID="{60C9BEBE-529B-4702-889D-03C57BA9DAC1}" presName="root" presStyleCnt="0">
        <dgm:presLayoutVars>
          <dgm:dir/>
          <dgm:resizeHandles val="exact"/>
        </dgm:presLayoutVars>
      </dgm:prSet>
      <dgm:spPr/>
    </dgm:pt>
    <dgm:pt modelId="{A6473B51-C9E9-443A-AFF4-FF1AD05C7C2B}" type="pres">
      <dgm:prSet presAssocID="{60C9BEBE-529B-4702-889D-03C57BA9DAC1}" presName="container" presStyleCnt="0">
        <dgm:presLayoutVars>
          <dgm:dir/>
          <dgm:resizeHandles val="exact"/>
        </dgm:presLayoutVars>
      </dgm:prSet>
      <dgm:spPr/>
    </dgm:pt>
    <dgm:pt modelId="{85A1F082-6F68-444A-A35F-D5F9A8B6B87B}" type="pres">
      <dgm:prSet presAssocID="{A5076B35-66C7-4007-8490-3E35C670E7BF}" presName="compNode" presStyleCnt="0"/>
      <dgm:spPr/>
    </dgm:pt>
    <dgm:pt modelId="{953588F1-05B6-4817-9ABA-1E5B00D91662}" type="pres">
      <dgm:prSet presAssocID="{A5076B35-66C7-4007-8490-3E35C670E7BF}" presName="iconBgRect" presStyleLbl="bgShp" presStyleIdx="0" presStyleCnt="4"/>
      <dgm:spPr>
        <a:solidFill>
          <a:schemeClr val="accent2">
            <a:lumMod val="40000"/>
            <a:lumOff val="60000"/>
          </a:schemeClr>
        </a:solidFill>
      </dgm:spPr>
    </dgm:pt>
    <dgm:pt modelId="{AFF698E8-FFE6-4A68-9EF8-720EE6763958}" type="pres">
      <dgm:prSet presAssocID="{A5076B35-66C7-4007-8490-3E35C670E7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accent6">
              <a:lumMod val="20000"/>
              <a:lumOff val="80000"/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F3C864EC-E93C-4016-9FB4-00D0DDABA564}" type="pres">
      <dgm:prSet presAssocID="{A5076B35-66C7-4007-8490-3E35C670E7BF}" presName="spaceRect" presStyleCnt="0"/>
      <dgm:spPr/>
    </dgm:pt>
    <dgm:pt modelId="{7053C3F4-51BE-47CF-9215-4FA832655FA3}" type="pres">
      <dgm:prSet presAssocID="{A5076B35-66C7-4007-8490-3E35C670E7BF}" presName="textRect" presStyleLbl="revTx" presStyleIdx="0" presStyleCnt="4">
        <dgm:presLayoutVars>
          <dgm:chMax val="1"/>
          <dgm:chPref val="1"/>
        </dgm:presLayoutVars>
      </dgm:prSet>
      <dgm:spPr/>
    </dgm:pt>
    <dgm:pt modelId="{165DBB88-62C6-4620-8D09-11DD07D0A940}" type="pres">
      <dgm:prSet presAssocID="{1E741544-1B3D-4D9F-B833-F5D3D804D6AA}" presName="sibTrans" presStyleLbl="sibTrans2D1" presStyleIdx="0" presStyleCnt="0"/>
      <dgm:spPr/>
    </dgm:pt>
    <dgm:pt modelId="{B073647D-2508-4D2B-A719-839C0769064F}" type="pres">
      <dgm:prSet presAssocID="{43129CB6-059F-49BD-AA34-E5CD31E577F4}" presName="compNode" presStyleCnt="0"/>
      <dgm:spPr/>
    </dgm:pt>
    <dgm:pt modelId="{23A7DB44-ACE9-48E9-AE77-8093E577366C}" type="pres">
      <dgm:prSet presAssocID="{43129CB6-059F-49BD-AA34-E5CD31E577F4}" presName="iconBgRect" presStyleLbl="bgShp" presStyleIdx="1" presStyleCnt="4"/>
      <dgm:spPr>
        <a:solidFill>
          <a:schemeClr val="bg2">
            <a:lumMod val="75000"/>
          </a:schemeClr>
        </a:solidFill>
      </dgm:spPr>
    </dgm:pt>
    <dgm:pt modelId="{1766B8CB-B052-4095-8C8A-4F9A7E094562}" type="pres">
      <dgm:prSet presAssocID="{43129CB6-059F-49BD-AA34-E5CD31E577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accent2">
              <a:lumMod val="20000"/>
              <a:lumOff val="80000"/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F50E856-132B-4203-BBD2-6E6950C1292B}" type="pres">
      <dgm:prSet presAssocID="{43129CB6-059F-49BD-AA34-E5CD31E577F4}" presName="spaceRect" presStyleCnt="0"/>
      <dgm:spPr/>
    </dgm:pt>
    <dgm:pt modelId="{5F9F1FB6-7B89-4B59-9473-66A3087AC4E1}" type="pres">
      <dgm:prSet presAssocID="{43129CB6-059F-49BD-AA34-E5CD31E577F4}" presName="textRect" presStyleLbl="revTx" presStyleIdx="1" presStyleCnt="4">
        <dgm:presLayoutVars>
          <dgm:chMax val="1"/>
          <dgm:chPref val="1"/>
        </dgm:presLayoutVars>
      </dgm:prSet>
      <dgm:spPr/>
    </dgm:pt>
    <dgm:pt modelId="{795477CA-0D5E-4012-96A8-BFF693EA6EDA}" type="pres">
      <dgm:prSet presAssocID="{280B182A-2311-4194-B3E5-E5E8CDE3D379}" presName="sibTrans" presStyleLbl="sibTrans2D1" presStyleIdx="0" presStyleCnt="0"/>
      <dgm:spPr/>
    </dgm:pt>
    <dgm:pt modelId="{A95A6C1E-D9A3-4BC6-A885-1014E18460F7}" type="pres">
      <dgm:prSet presAssocID="{B6FB886D-A6D7-49B4-8504-4CC2C8797397}" presName="compNode" presStyleCnt="0"/>
      <dgm:spPr/>
    </dgm:pt>
    <dgm:pt modelId="{ACD8CF4C-69D4-486A-89A7-9A7C7F3446A5}" type="pres">
      <dgm:prSet presAssocID="{B6FB886D-A6D7-49B4-8504-4CC2C8797397}" presName="iconBgRect" presStyleLbl="bgShp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8AFB378C-26DF-494F-96DF-8DA95034DB26}" type="pres">
      <dgm:prSet presAssocID="{B6FB886D-A6D7-49B4-8504-4CC2C87973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E5ADF789-FE4C-4919-8F81-442C50B5D24B}" type="pres">
      <dgm:prSet presAssocID="{B6FB886D-A6D7-49B4-8504-4CC2C8797397}" presName="spaceRect" presStyleCnt="0"/>
      <dgm:spPr/>
    </dgm:pt>
    <dgm:pt modelId="{5F28EB2D-5CF5-48E8-A62C-0807AD56F31C}" type="pres">
      <dgm:prSet presAssocID="{B6FB886D-A6D7-49B4-8504-4CC2C8797397}" presName="textRect" presStyleLbl="revTx" presStyleIdx="2" presStyleCnt="4">
        <dgm:presLayoutVars>
          <dgm:chMax val="1"/>
          <dgm:chPref val="1"/>
        </dgm:presLayoutVars>
      </dgm:prSet>
      <dgm:spPr/>
    </dgm:pt>
    <dgm:pt modelId="{C5500017-68B1-431F-84AB-8339E8AA7E50}" type="pres">
      <dgm:prSet presAssocID="{27132676-B96D-4DC5-B02D-617DF22FCFFC}" presName="sibTrans" presStyleLbl="sibTrans2D1" presStyleIdx="0" presStyleCnt="0"/>
      <dgm:spPr/>
    </dgm:pt>
    <dgm:pt modelId="{67D48A68-F8F1-40F3-93A9-F1356DE3B403}" type="pres">
      <dgm:prSet presAssocID="{D46D6401-3E46-42F2-9A67-D7F74CB2D48B}" presName="compNode" presStyleCnt="0"/>
      <dgm:spPr/>
    </dgm:pt>
    <dgm:pt modelId="{E340ADF5-FD14-4C59-8D6E-A4B67E6FBB0A}" type="pres">
      <dgm:prSet presAssocID="{D46D6401-3E46-42F2-9A67-D7F74CB2D48B}" presName="iconBgRect" presStyleLbl="bgShp" presStyleIdx="3" presStyleCnt="4"/>
      <dgm:spPr>
        <a:solidFill>
          <a:schemeClr val="accent2">
            <a:lumMod val="75000"/>
          </a:schemeClr>
        </a:solidFill>
      </dgm:spPr>
    </dgm:pt>
    <dgm:pt modelId="{F586BE08-1D52-4703-8875-FFA12B96EC3E}" type="pres">
      <dgm:prSet presAssocID="{D46D6401-3E46-42F2-9A67-D7F74CB2D4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4F7A391-10E8-42C1-BE14-AE17F37DA85D}" type="pres">
      <dgm:prSet presAssocID="{D46D6401-3E46-42F2-9A67-D7F74CB2D48B}" presName="spaceRect" presStyleCnt="0"/>
      <dgm:spPr/>
    </dgm:pt>
    <dgm:pt modelId="{0C20F7B7-36A5-485F-B64F-016F36CF0715}" type="pres">
      <dgm:prSet presAssocID="{D46D6401-3E46-42F2-9A67-D7F74CB2D4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B6101C-2345-46AD-938A-69BDCF73E643}" type="presOf" srcId="{43129CB6-059F-49BD-AA34-E5CD31E577F4}" destId="{5F9F1FB6-7B89-4B59-9473-66A3087AC4E1}" srcOrd="0" destOrd="0" presId="urn:microsoft.com/office/officeart/2018/2/layout/IconCircleList"/>
    <dgm:cxn modelId="{88C0512C-26E2-456A-ACDC-CCCB2B6621A1}" type="presOf" srcId="{60C9BEBE-529B-4702-889D-03C57BA9DAC1}" destId="{A8BE8EFA-1BD9-48BB-AD8E-CFA5E7684F45}" srcOrd="0" destOrd="0" presId="urn:microsoft.com/office/officeart/2018/2/layout/IconCircleList"/>
    <dgm:cxn modelId="{A3B0C542-DC9E-4C22-A5C0-FBC408F84A2C}" srcId="{60C9BEBE-529B-4702-889D-03C57BA9DAC1}" destId="{A5076B35-66C7-4007-8490-3E35C670E7BF}" srcOrd="0" destOrd="0" parTransId="{AE1EE8E3-CDC6-43DE-AABA-A977B52F2964}" sibTransId="{1E741544-1B3D-4D9F-B833-F5D3D804D6AA}"/>
    <dgm:cxn modelId="{843EFE83-A18D-44FB-BC76-C7A088D38C6B}" type="presOf" srcId="{B6FB886D-A6D7-49B4-8504-4CC2C8797397}" destId="{5F28EB2D-5CF5-48E8-A62C-0807AD56F31C}" srcOrd="0" destOrd="0" presId="urn:microsoft.com/office/officeart/2018/2/layout/IconCircleList"/>
    <dgm:cxn modelId="{9E003E88-24F8-40DE-A938-176CE3F6652B}" srcId="{60C9BEBE-529B-4702-889D-03C57BA9DAC1}" destId="{B6FB886D-A6D7-49B4-8504-4CC2C8797397}" srcOrd="2" destOrd="0" parTransId="{79954A84-A269-404C-ACF2-E39E2389BE0C}" sibTransId="{27132676-B96D-4DC5-B02D-617DF22FCFFC}"/>
    <dgm:cxn modelId="{E8DAB888-0153-48AB-864E-F12AFDBE8540}" type="presOf" srcId="{A5076B35-66C7-4007-8490-3E35C670E7BF}" destId="{7053C3F4-51BE-47CF-9215-4FA832655FA3}" srcOrd="0" destOrd="0" presId="urn:microsoft.com/office/officeart/2018/2/layout/IconCircleList"/>
    <dgm:cxn modelId="{BA73DF8F-D90B-4934-AF52-A3B7213DE1AD}" type="presOf" srcId="{1E741544-1B3D-4D9F-B833-F5D3D804D6AA}" destId="{165DBB88-62C6-4620-8D09-11DD07D0A940}" srcOrd="0" destOrd="0" presId="urn:microsoft.com/office/officeart/2018/2/layout/IconCircleList"/>
    <dgm:cxn modelId="{89F06AA5-53B9-4E50-B962-5EA2EC2D36C8}" type="presOf" srcId="{280B182A-2311-4194-B3E5-E5E8CDE3D379}" destId="{795477CA-0D5E-4012-96A8-BFF693EA6EDA}" srcOrd="0" destOrd="0" presId="urn:microsoft.com/office/officeart/2018/2/layout/IconCircleList"/>
    <dgm:cxn modelId="{7B8EFEA9-95B8-4CBF-A1FD-F04BFF144C55}" type="presOf" srcId="{27132676-B96D-4DC5-B02D-617DF22FCFFC}" destId="{C5500017-68B1-431F-84AB-8339E8AA7E50}" srcOrd="0" destOrd="0" presId="urn:microsoft.com/office/officeart/2018/2/layout/IconCircleList"/>
    <dgm:cxn modelId="{2A1786D1-3E50-4BCC-BF45-C5918E0E4CB7}" type="presOf" srcId="{D46D6401-3E46-42F2-9A67-D7F74CB2D48B}" destId="{0C20F7B7-36A5-485F-B64F-016F36CF0715}" srcOrd="0" destOrd="0" presId="urn:microsoft.com/office/officeart/2018/2/layout/IconCircleList"/>
    <dgm:cxn modelId="{4ED493F0-944B-46F2-9ED1-97D1787531A1}" srcId="{60C9BEBE-529B-4702-889D-03C57BA9DAC1}" destId="{D46D6401-3E46-42F2-9A67-D7F74CB2D48B}" srcOrd="3" destOrd="0" parTransId="{35733A8C-99E6-4B54-BF8C-971C87C731E4}" sibTransId="{D9F92C1C-C063-4F25-B66F-E354C13AF1CB}"/>
    <dgm:cxn modelId="{E78080FA-1DB7-4994-84DA-D7D7ED1188AB}" srcId="{60C9BEBE-529B-4702-889D-03C57BA9DAC1}" destId="{43129CB6-059F-49BD-AA34-E5CD31E577F4}" srcOrd="1" destOrd="0" parTransId="{4C688FCB-44EF-47AC-AF06-78D2770E16AB}" sibTransId="{280B182A-2311-4194-B3E5-E5E8CDE3D379}"/>
    <dgm:cxn modelId="{6691A771-E00C-435C-99C2-1D8DCA0C4C3D}" type="presParOf" srcId="{A8BE8EFA-1BD9-48BB-AD8E-CFA5E7684F45}" destId="{A6473B51-C9E9-443A-AFF4-FF1AD05C7C2B}" srcOrd="0" destOrd="0" presId="urn:microsoft.com/office/officeart/2018/2/layout/IconCircleList"/>
    <dgm:cxn modelId="{DAB557BF-7BC0-4A98-A7F8-4B7AB40A589A}" type="presParOf" srcId="{A6473B51-C9E9-443A-AFF4-FF1AD05C7C2B}" destId="{85A1F082-6F68-444A-A35F-D5F9A8B6B87B}" srcOrd="0" destOrd="0" presId="urn:microsoft.com/office/officeart/2018/2/layout/IconCircleList"/>
    <dgm:cxn modelId="{AC62CB9F-6566-415A-8431-FF0925905D53}" type="presParOf" srcId="{85A1F082-6F68-444A-A35F-D5F9A8B6B87B}" destId="{953588F1-05B6-4817-9ABA-1E5B00D91662}" srcOrd="0" destOrd="0" presId="urn:microsoft.com/office/officeart/2018/2/layout/IconCircleList"/>
    <dgm:cxn modelId="{8E662198-4F4A-46B5-B233-D89E3762792F}" type="presParOf" srcId="{85A1F082-6F68-444A-A35F-D5F9A8B6B87B}" destId="{AFF698E8-FFE6-4A68-9EF8-720EE6763958}" srcOrd="1" destOrd="0" presId="urn:microsoft.com/office/officeart/2018/2/layout/IconCircleList"/>
    <dgm:cxn modelId="{C4EB65C4-A9CF-4EBE-B0F7-051956C6BC8C}" type="presParOf" srcId="{85A1F082-6F68-444A-A35F-D5F9A8B6B87B}" destId="{F3C864EC-E93C-4016-9FB4-00D0DDABA564}" srcOrd="2" destOrd="0" presId="urn:microsoft.com/office/officeart/2018/2/layout/IconCircleList"/>
    <dgm:cxn modelId="{2FE2D8A7-F104-47B0-9980-057A44AE6154}" type="presParOf" srcId="{85A1F082-6F68-444A-A35F-D5F9A8B6B87B}" destId="{7053C3F4-51BE-47CF-9215-4FA832655FA3}" srcOrd="3" destOrd="0" presId="urn:microsoft.com/office/officeart/2018/2/layout/IconCircleList"/>
    <dgm:cxn modelId="{8BA18B30-71BE-4304-B933-08FC804F4906}" type="presParOf" srcId="{A6473B51-C9E9-443A-AFF4-FF1AD05C7C2B}" destId="{165DBB88-62C6-4620-8D09-11DD07D0A940}" srcOrd="1" destOrd="0" presId="urn:microsoft.com/office/officeart/2018/2/layout/IconCircleList"/>
    <dgm:cxn modelId="{0A069107-684F-4AB1-92CB-E298F89D453D}" type="presParOf" srcId="{A6473B51-C9E9-443A-AFF4-FF1AD05C7C2B}" destId="{B073647D-2508-4D2B-A719-839C0769064F}" srcOrd="2" destOrd="0" presId="urn:microsoft.com/office/officeart/2018/2/layout/IconCircleList"/>
    <dgm:cxn modelId="{FAA8D1AC-C2AA-4A7B-BE9C-CC7A2778791A}" type="presParOf" srcId="{B073647D-2508-4D2B-A719-839C0769064F}" destId="{23A7DB44-ACE9-48E9-AE77-8093E577366C}" srcOrd="0" destOrd="0" presId="urn:microsoft.com/office/officeart/2018/2/layout/IconCircleList"/>
    <dgm:cxn modelId="{410EBB64-0A9E-4E32-B193-10F549AC8717}" type="presParOf" srcId="{B073647D-2508-4D2B-A719-839C0769064F}" destId="{1766B8CB-B052-4095-8C8A-4F9A7E094562}" srcOrd="1" destOrd="0" presId="urn:microsoft.com/office/officeart/2018/2/layout/IconCircleList"/>
    <dgm:cxn modelId="{52873505-0DA5-4985-AEB2-E11BBBA7E115}" type="presParOf" srcId="{B073647D-2508-4D2B-A719-839C0769064F}" destId="{5F50E856-132B-4203-BBD2-6E6950C1292B}" srcOrd="2" destOrd="0" presId="urn:microsoft.com/office/officeart/2018/2/layout/IconCircleList"/>
    <dgm:cxn modelId="{D15AE387-4E3A-4710-8F57-BF5A18BA7E33}" type="presParOf" srcId="{B073647D-2508-4D2B-A719-839C0769064F}" destId="{5F9F1FB6-7B89-4B59-9473-66A3087AC4E1}" srcOrd="3" destOrd="0" presId="urn:microsoft.com/office/officeart/2018/2/layout/IconCircleList"/>
    <dgm:cxn modelId="{F1204BC6-3FB3-40CE-95C9-93764CE6A403}" type="presParOf" srcId="{A6473B51-C9E9-443A-AFF4-FF1AD05C7C2B}" destId="{795477CA-0D5E-4012-96A8-BFF693EA6EDA}" srcOrd="3" destOrd="0" presId="urn:microsoft.com/office/officeart/2018/2/layout/IconCircleList"/>
    <dgm:cxn modelId="{95109DC9-77B0-48F1-BBF0-EB2796253E16}" type="presParOf" srcId="{A6473B51-C9E9-443A-AFF4-FF1AD05C7C2B}" destId="{A95A6C1E-D9A3-4BC6-A885-1014E18460F7}" srcOrd="4" destOrd="0" presId="urn:microsoft.com/office/officeart/2018/2/layout/IconCircleList"/>
    <dgm:cxn modelId="{34260B51-0C92-4661-A2B5-7BC7B0E8B7AE}" type="presParOf" srcId="{A95A6C1E-D9A3-4BC6-A885-1014E18460F7}" destId="{ACD8CF4C-69D4-486A-89A7-9A7C7F3446A5}" srcOrd="0" destOrd="0" presId="urn:microsoft.com/office/officeart/2018/2/layout/IconCircleList"/>
    <dgm:cxn modelId="{394A82F7-14CE-43EC-8AC4-F348D028700C}" type="presParOf" srcId="{A95A6C1E-D9A3-4BC6-A885-1014E18460F7}" destId="{8AFB378C-26DF-494F-96DF-8DA95034DB26}" srcOrd="1" destOrd="0" presId="urn:microsoft.com/office/officeart/2018/2/layout/IconCircleList"/>
    <dgm:cxn modelId="{30A1A3BB-6847-4531-9D8D-EF9972BA7FF8}" type="presParOf" srcId="{A95A6C1E-D9A3-4BC6-A885-1014E18460F7}" destId="{E5ADF789-FE4C-4919-8F81-442C50B5D24B}" srcOrd="2" destOrd="0" presId="urn:microsoft.com/office/officeart/2018/2/layout/IconCircleList"/>
    <dgm:cxn modelId="{8F83E5CF-7DFE-481F-AFA6-3D7695E140B2}" type="presParOf" srcId="{A95A6C1E-D9A3-4BC6-A885-1014E18460F7}" destId="{5F28EB2D-5CF5-48E8-A62C-0807AD56F31C}" srcOrd="3" destOrd="0" presId="urn:microsoft.com/office/officeart/2018/2/layout/IconCircleList"/>
    <dgm:cxn modelId="{24730659-0C37-4C86-938C-6C385A48CF0E}" type="presParOf" srcId="{A6473B51-C9E9-443A-AFF4-FF1AD05C7C2B}" destId="{C5500017-68B1-431F-84AB-8339E8AA7E50}" srcOrd="5" destOrd="0" presId="urn:microsoft.com/office/officeart/2018/2/layout/IconCircleList"/>
    <dgm:cxn modelId="{12B098F7-42D4-46B8-8214-4EB3F56821F2}" type="presParOf" srcId="{A6473B51-C9E9-443A-AFF4-FF1AD05C7C2B}" destId="{67D48A68-F8F1-40F3-93A9-F1356DE3B403}" srcOrd="6" destOrd="0" presId="urn:microsoft.com/office/officeart/2018/2/layout/IconCircleList"/>
    <dgm:cxn modelId="{5D5DE98C-584D-42BF-B9A5-46CF9DD24324}" type="presParOf" srcId="{67D48A68-F8F1-40F3-93A9-F1356DE3B403}" destId="{E340ADF5-FD14-4C59-8D6E-A4B67E6FBB0A}" srcOrd="0" destOrd="0" presId="urn:microsoft.com/office/officeart/2018/2/layout/IconCircleList"/>
    <dgm:cxn modelId="{8AE83AC6-5D76-4C74-BCF4-182580281BD8}" type="presParOf" srcId="{67D48A68-F8F1-40F3-93A9-F1356DE3B403}" destId="{F586BE08-1D52-4703-8875-FFA12B96EC3E}" srcOrd="1" destOrd="0" presId="urn:microsoft.com/office/officeart/2018/2/layout/IconCircleList"/>
    <dgm:cxn modelId="{6DA9B5B1-163C-479F-96E2-3779DC87177B}" type="presParOf" srcId="{67D48A68-F8F1-40F3-93A9-F1356DE3B403}" destId="{F4F7A391-10E8-42C1-BE14-AE17F37DA85D}" srcOrd="2" destOrd="0" presId="urn:microsoft.com/office/officeart/2018/2/layout/IconCircleList"/>
    <dgm:cxn modelId="{9F02CD0A-1894-4AF4-AE28-8FAA1CB22458}" type="presParOf" srcId="{67D48A68-F8F1-40F3-93A9-F1356DE3B403}" destId="{0C20F7B7-36A5-485F-B64F-016F36CF07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549A3-F9BA-4D70-B729-231252077298}">
      <dsp:nvSpPr>
        <dsp:cNvPr id="0" name=""/>
        <dsp:cNvSpPr/>
      </dsp:nvSpPr>
      <dsp:spPr>
        <a:xfrm>
          <a:off x="53291" y="17014"/>
          <a:ext cx="4520067" cy="179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Female patients have a higher appointment rate than males </a:t>
          </a:r>
          <a:endParaRPr lang="en-US" sz="2100" kern="1200" dirty="0"/>
        </a:p>
      </dsp:txBody>
      <dsp:txXfrm>
        <a:off x="105915" y="69638"/>
        <a:ext cx="2663019" cy="1691470"/>
      </dsp:txXfrm>
    </dsp:sp>
    <dsp:sp modelId="{88CE7053-2C22-4045-873E-0DF81A6DCF7A}">
      <dsp:nvSpPr>
        <dsp:cNvPr id="0" name=""/>
        <dsp:cNvSpPr/>
      </dsp:nvSpPr>
      <dsp:spPr>
        <a:xfrm>
          <a:off x="797659" y="2195989"/>
          <a:ext cx="4520067" cy="179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And both genders had almost a equal ratios of not showing up to the appointment.</a:t>
          </a:r>
          <a:endParaRPr lang="en-US" sz="2100" kern="1200"/>
        </a:p>
      </dsp:txBody>
      <dsp:txXfrm>
        <a:off x="850283" y="2248613"/>
        <a:ext cx="2449293" cy="1691470"/>
      </dsp:txXfrm>
    </dsp:sp>
    <dsp:sp modelId="{4C4DDF30-42DC-4516-B71A-4E708C8BEA8B}">
      <dsp:nvSpPr>
        <dsp:cNvPr id="0" name=""/>
        <dsp:cNvSpPr/>
      </dsp:nvSpPr>
      <dsp:spPr>
        <a:xfrm>
          <a:off x="3352200" y="1412420"/>
          <a:ext cx="1167867" cy="116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14970" y="1412420"/>
        <a:ext cx="642327" cy="878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588F1-05B6-4817-9ABA-1E5B00D91662}">
      <dsp:nvSpPr>
        <dsp:cNvPr id="0" name=""/>
        <dsp:cNvSpPr/>
      </dsp:nvSpPr>
      <dsp:spPr>
        <a:xfrm>
          <a:off x="10526" y="171263"/>
          <a:ext cx="1461435" cy="146143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98E8-FFE6-4A68-9EF8-720EE6763958}">
      <dsp:nvSpPr>
        <dsp:cNvPr id="0" name=""/>
        <dsp:cNvSpPr/>
      </dsp:nvSpPr>
      <dsp:spPr>
        <a:xfrm>
          <a:off x="317427" y="478164"/>
          <a:ext cx="847632" cy="847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6">
              <a:lumMod val="20000"/>
              <a:lumOff val="8000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3C3F4-51BE-47CF-9215-4FA832655FA3}">
      <dsp:nvSpPr>
        <dsp:cNvPr id="0" name=""/>
        <dsp:cNvSpPr/>
      </dsp:nvSpPr>
      <dsp:spPr>
        <a:xfrm>
          <a:off x="1785127" y="171263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Leverage communication strategies for specific age groups, such as personalized reminders for patients aged 60 to 121.</a:t>
          </a:r>
          <a:endParaRPr lang="en-US" sz="1400" kern="1200" dirty="0"/>
        </a:p>
      </dsp:txBody>
      <dsp:txXfrm>
        <a:off x="1785127" y="171263"/>
        <a:ext cx="3444813" cy="1461435"/>
      </dsp:txXfrm>
    </dsp:sp>
    <dsp:sp modelId="{23A7DB44-ACE9-48E9-AE77-8093E577366C}">
      <dsp:nvSpPr>
        <dsp:cNvPr id="0" name=""/>
        <dsp:cNvSpPr/>
      </dsp:nvSpPr>
      <dsp:spPr>
        <a:xfrm>
          <a:off x="5830172" y="171263"/>
          <a:ext cx="1461435" cy="1461435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6B8CB-B052-4095-8C8A-4F9A7E094562}">
      <dsp:nvSpPr>
        <dsp:cNvPr id="0" name=""/>
        <dsp:cNvSpPr/>
      </dsp:nvSpPr>
      <dsp:spPr>
        <a:xfrm>
          <a:off x="6137074" y="478164"/>
          <a:ext cx="847632" cy="847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lumMod val="20000"/>
              <a:lumOff val="8000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1FB6-7B89-4B59-9473-66A3087AC4E1}">
      <dsp:nvSpPr>
        <dsp:cNvPr id="0" name=""/>
        <dsp:cNvSpPr/>
      </dsp:nvSpPr>
      <dsp:spPr>
        <a:xfrm>
          <a:off x="7604773" y="171263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Implement awareness campaigns or targeted interventions for </a:t>
          </a:r>
          <a:r>
            <a:rPr lang="en-US" sz="1500" b="0" i="0" kern="1200"/>
            <a:t>patients with hypertension to improve attendance.</a:t>
          </a:r>
          <a:endParaRPr lang="en-US" sz="1500" kern="1200"/>
        </a:p>
      </dsp:txBody>
      <dsp:txXfrm>
        <a:off x="7604773" y="171263"/>
        <a:ext cx="3444813" cy="1461435"/>
      </dsp:txXfrm>
    </dsp:sp>
    <dsp:sp modelId="{ACD8CF4C-69D4-486A-89A7-9A7C7F3446A5}">
      <dsp:nvSpPr>
        <dsp:cNvPr id="0" name=""/>
        <dsp:cNvSpPr/>
      </dsp:nvSpPr>
      <dsp:spPr>
        <a:xfrm>
          <a:off x="10526" y="2301515"/>
          <a:ext cx="1461435" cy="1461435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B378C-26DF-494F-96DF-8DA95034DB26}">
      <dsp:nvSpPr>
        <dsp:cNvPr id="0" name=""/>
        <dsp:cNvSpPr/>
      </dsp:nvSpPr>
      <dsp:spPr>
        <a:xfrm>
          <a:off x="317427" y="2608417"/>
          <a:ext cx="847632" cy="847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EB2D-5CF5-48E8-A62C-0807AD56F31C}">
      <dsp:nvSpPr>
        <dsp:cNvPr id="0" name=""/>
        <dsp:cNvSpPr/>
      </dsp:nvSpPr>
      <dsp:spPr>
        <a:xfrm>
          <a:off x="1785127" y="2301515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Launch educational initiatives for patients without diabetes to promote better understanding and encourage attendance.</a:t>
          </a:r>
          <a:endParaRPr lang="en-US" sz="1500" kern="1200" dirty="0"/>
        </a:p>
      </dsp:txBody>
      <dsp:txXfrm>
        <a:off x="1785127" y="2301515"/>
        <a:ext cx="3444813" cy="1461435"/>
      </dsp:txXfrm>
    </dsp:sp>
    <dsp:sp modelId="{E340ADF5-FD14-4C59-8D6E-A4B67E6FBB0A}">
      <dsp:nvSpPr>
        <dsp:cNvPr id="0" name=""/>
        <dsp:cNvSpPr/>
      </dsp:nvSpPr>
      <dsp:spPr>
        <a:xfrm>
          <a:off x="5830172" y="2301515"/>
          <a:ext cx="1461435" cy="1461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6BE08-1D52-4703-8875-FFA12B96EC3E}">
      <dsp:nvSpPr>
        <dsp:cNvPr id="0" name=""/>
        <dsp:cNvSpPr/>
      </dsp:nvSpPr>
      <dsp:spPr>
        <a:xfrm>
          <a:off x="6137074" y="2608417"/>
          <a:ext cx="847632" cy="847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0F7B7-36A5-485F-B64F-016F36CF0715}">
      <dsp:nvSpPr>
        <dsp:cNvPr id="0" name=""/>
        <dsp:cNvSpPr/>
      </dsp:nvSpPr>
      <dsp:spPr>
        <a:xfrm>
          <a:off x="7604773" y="2301515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Consider adjusting scheduling strategies to accommodate the lower appointment frequency on Saturdays by working half a day and the absence of appointments on Sundays.</a:t>
          </a:r>
          <a:endParaRPr lang="en-US" sz="1500" kern="1200"/>
        </a:p>
      </dsp:txBody>
      <dsp:txXfrm>
        <a:off x="7604773" y="2301515"/>
        <a:ext cx="3444813" cy="146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6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86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4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5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op view of leaves on a pink surface">
            <a:extLst>
              <a:ext uri="{FF2B5EF4-FFF2-40B4-BE49-F238E27FC236}">
                <a16:creationId xmlns:a16="http://schemas.microsoft.com/office/drawing/2014/main" id="{9E41BC7C-0E36-5503-1809-B209F2E73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49" b="1318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A8326-AB54-BB46-4569-2EE759A2E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en-IN" sz="60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Patient Attendance in Medical Appointments</a:t>
            </a:r>
            <a:endParaRPr lang="en-IN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8E85D-C0DA-52CC-8A3E-3A55CB652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en-IN" b="1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Data-Driven Approach</a:t>
            </a:r>
            <a:endParaRPr lang="en-IN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834B3A-07CD-7D36-8047-8FF60C49A456}"/>
              </a:ext>
            </a:extLst>
          </p:cNvPr>
          <p:cNvSpPr txBox="1"/>
          <p:nvPr/>
        </p:nvSpPr>
        <p:spPr>
          <a:xfrm>
            <a:off x="9008812" y="5786745"/>
            <a:ext cx="2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Aryan Agarwal</a:t>
            </a:r>
          </a:p>
        </p:txBody>
      </p:sp>
    </p:spTree>
    <p:extLst>
      <p:ext uri="{BB962C8B-B14F-4D97-AF65-F5344CB8AC3E}">
        <p14:creationId xmlns:p14="http://schemas.microsoft.com/office/powerpoint/2010/main" val="8911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B050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8326-AB54-BB46-4569-2EE759A2E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99" y="-21181"/>
            <a:ext cx="7560610" cy="654858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Gender Disparities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8E85D-C0DA-52CC-8A3E-3A55CB652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2289" y="6603982"/>
            <a:ext cx="5827117" cy="521741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Data-Driven Approach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573971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576CA5-9618-9539-BAD8-BFCFEA018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384" y="1106948"/>
            <a:ext cx="5820112" cy="38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5A5E9D-C389-2E9E-6D28-327F6031AA83}"/>
              </a:ext>
            </a:extLst>
          </p:cNvPr>
          <p:cNvSpPr txBox="1"/>
          <p:nvPr/>
        </p:nvSpPr>
        <p:spPr>
          <a:xfrm>
            <a:off x="5938272" y="5146098"/>
            <a:ext cx="626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81% of females didn’t show up to the appointment.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80% of males didn’t show up to their booked appointment.</a:t>
            </a:r>
          </a:p>
        </p:txBody>
      </p:sp>
      <p:graphicFrame>
        <p:nvGraphicFramePr>
          <p:cNvPr id="1043" name="TextBox 4">
            <a:extLst>
              <a:ext uri="{FF2B5EF4-FFF2-40B4-BE49-F238E27FC236}">
                <a16:creationId xmlns:a16="http://schemas.microsoft.com/office/drawing/2014/main" id="{8685FC9E-6E89-3B86-3D49-391FD7D9B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928713"/>
              </p:ext>
            </p:extLst>
          </p:nvPr>
        </p:nvGraphicFramePr>
        <p:xfrm>
          <a:off x="192462" y="974963"/>
          <a:ext cx="5317727" cy="399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94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E8033-E4FE-54C1-EED4-0F9DCE7E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Age Group Dynamics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F81FD412-01CA-CCDE-58A1-F1F3FC8F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1" y="2093446"/>
            <a:ext cx="6823866" cy="4079063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06F2498-D37A-057B-E65D-773E55BE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94" y="1973349"/>
            <a:ext cx="3446679" cy="39672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spc="300" dirty="0">
                <a:solidFill>
                  <a:schemeClr val="accent4">
                    <a:lumMod val="50000"/>
                  </a:schemeClr>
                </a:solidFill>
              </a:rPr>
              <a:t>Show rates are consistent across age groups, except for ages 80 to 121.</a:t>
            </a:r>
          </a:p>
          <a:p>
            <a:pPr marL="0" indent="0">
              <a:buNone/>
            </a:pPr>
            <a:endParaRPr lang="en-US" sz="1800" cap="all" spc="3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cap="all" spc="300" dirty="0">
                <a:solidFill>
                  <a:schemeClr val="accent4">
                    <a:lumMod val="50000"/>
                  </a:schemeClr>
                </a:solidFill>
              </a:rPr>
              <a:t>Appointment rates are Comparatively lesser for the age group of 61-81</a:t>
            </a:r>
          </a:p>
          <a:p>
            <a:pPr marL="0" indent="0">
              <a:buNone/>
            </a:pPr>
            <a:endParaRPr lang="en-US" sz="1800" cap="all" spc="3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98B35-826B-65FC-67E4-50C5EAB5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45" y="561320"/>
            <a:ext cx="3623244" cy="2665614"/>
          </a:xfrm>
        </p:spPr>
        <p:txBody>
          <a:bodyPr anchor="t">
            <a:normAutofit fontScale="9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0000"/>
            </a:pPr>
            <a:r>
              <a:rPr lang="en-IN" dirty="0"/>
              <a:t>Scholarship Impact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E9534B28-4D98-1F9D-EE51-070EC14E5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5573" y="4756190"/>
            <a:ext cx="1540490" cy="154049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341B46-81CF-FCB0-025C-84D58884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69290" y="924557"/>
            <a:ext cx="6443994" cy="421029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410F23-0B0D-C681-3F7E-80EC1646755F}"/>
              </a:ext>
            </a:extLst>
          </p:cNvPr>
          <p:cNvSpPr txBox="1"/>
          <p:nvPr/>
        </p:nvSpPr>
        <p:spPr>
          <a:xfrm>
            <a:off x="238981" y="1988566"/>
            <a:ext cx="3623243" cy="328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0000"/>
            </a:pPr>
            <a:r>
              <a:rPr lang="en-US" cap="all" spc="300" dirty="0">
                <a:solidFill>
                  <a:schemeClr val="accent4">
                    <a:lumMod val="50000"/>
                  </a:schemeClr>
                </a:solidFill>
              </a:rPr>
              <a:t>Patients without scholarships show an 20%attendance rate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80000"/>
            </a:pPr>
            <a:endParaRPr lang="en-US" cap="all" spc="3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SzPct val="80000"/>
            </a:pPr>
            <a:r>
              <a:rPr lang="en-US" cap="all" spc="300" dirty="0">
                <a:solidFill>
                  <a:schemeClr val="accent4">
                    <a:lumMod val="50000"/>
                  </a:schemeClr>
                </a:solidFill>
              </a:rPr>
              <a:t>While scholarship holders have a 25% attendance rate.</a:t>
            </a:r>
            <a:endParaRPr lang="en-IN" cap="all" spc="3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58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918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DC48-E638-6A83-A945-F392CDB5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623244" cy="2665614"/>
          </a:xfrm>
        </p:spPr>
        <p:txBody>
          <a:bodyPr anchor="t">
            <a:normAutofit/>
          </a:bodyPr>
          <a:lstStyle/>
          <a:p>
            <a:r>
              <a:rPr lang="en-IN" dirty="0"/>
              <a:t>Hypertension Influence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tethoscope">
            <a:extLst>
              <a:ext uri="{FF2B5EF4-FFF2-40B4-BE49-F238E27FC236}">
                <a16:creationId xmlns:a16="http://schemas.microsoft.com/office/drawing/2014/main" id="{1B9C2D6D-8E92-6DC0-22F6-FF445789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727" y="4712702"/>
            <a:ext cx="1599533" cy="159953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829010-50AE-63F1-2759-0BBC01237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80401" y="1174451"/>
            <a:ext cx="6830935" cy="44631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A9C94-6FF6-4A94-769B-1E429E8D77CD}"/>
              </a:ext>
            </a:extLst>
          </p:cNvPr>
          <p:cNvSpPr txBox="1"/>
          <p:nvPr/>
        </p:nvSpPr>
        <p:spPr>
          <a:xfrm>
            <a:off x="521209" y="2556787"/>
            <a:ext cx="3963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spc="300" dirty="0">
                <a:solidFill>
                  <a:schemeClr val="accent4">
                    <a:lumMod val="50000"/>
                  </a:schemeClr>
                </a:solidFill>
              </a:rPr>
              <a:t>Patients without hypertension attend at 22%, while those with hypertension attend at 15%.</a:t>
            </a:r>
            <a:endParaRPr lang="en-IN" cap="all" spc="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E6436-1A34-F3B0-DA3C-5CC87837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623244" cy="2665614"/>
          </a:xfrm>
        </p:spPr>
        <p:txBody>
          <a:bodyPr anchor="t">
            <a:normAutofit/>
          </a:bodyPr>
          <a:lstStyle/>
          <a:p>
            <a:r>
              <a:rPr lang="en-IN" dirty="0"/>
              <a:t>Diabetes Influence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C1EB491F-22B5-363A-4C45-C1E1795F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8475" y="4740504"/>
            <a:ext cx="1545996" cy="154599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6C563-7117-D49C-9779-4380A64EE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95915" y="1517716"/>
            <a:ext cx="6319480" cy="41289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5881FF-2BF6-BAD0-6AD6-2094AB7D1226}"/>
              </a:ext>
            </a:extLst>
          </p:cNvPr>
          <p:cNvSpPr txBox="1"/>
          <p:nvPr/>
        </p:nvSpPr>
        <p:spPr>
          <a:xfrm>
            <a:off x="110839" y="2530763"/>
            <a:ext cx="420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spc="300" dirty="0">
                <a:solidFill>
                  <a:schemeClr val="accent4">
                    <a:lumMod val="50000"/>
                  </a:schemeClr>
                </a:solidFill>
              </a:rPr>
              <a:t>Patients without diabetes attend at 20%, while those with diabetes attend at 17%.</a:t>
            </a:r>
            <a:endParaRPr lang="en-IN" cap="all" spc="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6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F14E13-1923-411D-9A16-1C28898D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F3EA8-0F4E-0B59-DFBA-A9FB9C62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0" y="4572001"/>
            <a:ext cx="3695699" cy="1508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i="0">
                <a:effectLst/>
              </a:rPr>
              <a:t>Weekday Appointment Patterns</a:t>
            </a:r>
            <a:endParaRPr lang="en-US" sz="340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23037324-47BD-8E7B-0CF0-5564C054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115" y="1360504"/>
            <a:ext cx="2243591" cy="224359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D41233-7EC8-F331-881A-A2FA272C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86547" y="1108036"/>
            <a:ext cx="4101256" cy="2686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1DF0F-74F8-235A-5111-6693932E3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426" y="1108036"/>
            <a:ext cx="4136734" cy="270956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7521BB-18B0-5D64-937A-722AD51B40AD}"/>
              </a:ext>
            </a:extLst>
          </p:cNvPr>
          <p:cNvSpPr txBox="1"/>
          <p:nvPr/>
        </p:nvSpPr>
        <p:spPr>
          <a:xfrm>
            <a:off x="4728315" y="4572001"/>
            <a:ext cx="6902996" cy="1508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r>
              <a:rPr lang="en-US" sz="1500" cap="all" spc="300"/>
              <a:t>No appointments on weekends as we can see no visualization on 5 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sz="1500" cap="all" spc="30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r>
              <a:rPr lang="en-US" sz="1500" cap="all" spc="300"/>
              <a:t>From here we can conclude that the organization stays closed on weekends.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4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C6DF1-FA0D-7B2D-1BFA-7E098F19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IN"/>
              <a:t>Recommendations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5FACC7C-7790-CA41-1C2A-2C8C18A52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67475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88983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Batang</vt:lpstr>
      <vt:lpstr>Arial</vt:lpstr>
      <vt:lpstr>Avenir Next LT Pro Light</vt:lpstr>
      <vt:lpstr>Calibri</vt:lpstr>
      <vt:lpstr>AlignmentVTI</vt:lpstr>
      <vt:lpstr>Enhancing Patient Attendance in Medical Appointments</vt:lpstr>
      <vt:lpstr>Gender Disparities</vt:lpstr>
      <vt:lpstr>Age Group Dynamics</vt:lpstr>
      <vt:lpstr>Scholarship Impact  </vt:lpstr>
      <vt:lpstr>Hypertension Influence</vt:lpstr>
      <vt:lpstr>Diabetes Influence</vt:lpstr>
      <vt:lpstr>Weekday Appointment Patterns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Patient Attendance in Medical Appointments</dc:title>
  <dc:creator>Alpesh Agarwal</dc:creator>
  <cp:lastModifiedBy>Alpesh Agarwal</cp:lastModifiedBy>
  <cp:revision>3</cp:revision>
  <dcterms:created xsi:type="dcterms:W3CDTF">2023-11-27T04:45:30Z</dcterms:created>
  <dcterms:modified xsi:type="dcterms:W3CDTF">2023-11-27T07:29:13Z</dcterms:modified>
</cp:coreProperties>
</file>