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tags" Target="../tags/tag14.xml"/><Relationship Id="rId2" Type="http://schemas.openxmlformats.org/officeDocument/2006/relationships/image" Target="../media/image14.png"/><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7.png"/><Relationship Id="rId3" Type="http://schemas.openxmlformats.org/officeDocument/2006/relationships/tags" Target="../tags/tag16.xml"/><Relationship Id="rId2" Type="http://schemas.openxmlformats.org/officeDocument/2006/relationships/image" Target="../media/image16.png"/><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9.png"/><Relationship Id="rId3" Type="http://schemas.openxmlformats.org/officeDocument/2006/relationships/tags" Target="../tags/tag18.xml"/><Relationship Id="rId2" Type="http://schemas.openxmlformats.org/officeDocument/2006/relationships/image" Target="../media/image18.png"/><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1.png"/><Relationship Id="rId3" Type="http://schemas.openxmlformats.org/officeDocument/2006/relationships/tags" Target="../tags/tag20.xml"/><Relationship Id="rId2" Type="http://schemas.openxmlformats.org/officeDocument/2006/relationships/image" Target="../media/image20.png"/><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3.png"/><Relationship Id="rId3" Type="http://schemas.openxmlformats.org/officeDocument/2006/relationships/tags" Target="../tags/tag22.xml"/><Relationship Id="rId2" Type="http://schemas.openxmlformats.org/officeDocument/2006/relationships/image" Target="../media/image22.png"/><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5.png"/><Relationship Id="rId3" Type="http://schemas.openxmlformats.org/officeDocument/2006/relationships/tags" Target="../tags/tag24.xml"/><Relationship Id="rId2" Type="http://schemas.openxmlformats.org/officeDocument/2006/relationships/image" Target="../media/image24.pn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7.png"/><Relationship Id="rId3" Type="http://schemas.openxmlformats.org/officeDocument/2006/relationships/tags" Target="../tags/tag26.xml"/><Relationship Id="rId2" Type="http://schemas.openxmlformats.org/officeDocument/2006/relationships/image" Target="../media/image26.png"/><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9.png"/><Relationship Id="rId3" Type="http://schemas.openxmlformats.org/officeDocument/2006/relationships/tags" Target="../tags/tag28.xml"/><Relationship Id="rId2" Type="http://schemas.openxmlformats.org/officeDocument/2006/relationships/image" Target="../media/image28.png"/><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1.png"/><Relationship Id="rId3" Type="http://schemas.openxmlformats.org/officeDocument/2006/relationships/tags" Target="../tags/tag30.xml"/><Relationship Id="rId2" Type="http://schemas.openxmlformats.org/officeDocument/2006/relationships/image" Target="../media/image30.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3.png"/><Relationship Id="rId3" Type="http://schemas.openxmlformats.org/officeDocument/2006/relationships/tags" Target="../tags/tag32.xml"/><Relationship Id="rId2" Type="http://schemas.openxmlformats.org/officeDocument/2006/relationships/image" Target="../media/image32.png"/><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7.png"/><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tags" Target="../tags/tag8.xml"/><Relationship Id="rId2" Type="http://schemas.openxmlformats.org/officeDocument/2006/relationships/image" Target="../media/image8.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tags" Target="../tags/tag10.xml"/><Relationship Id="rId2" Type="http://schemas.openxmlformats.org/officeDocument/2006/relationships/image" Target="../media/image10.png"/><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image" Target="../media/image12.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1">
                    <a:lumMod val="40000"/>
                    <a:lumOff val="60000"/>
                  </a:schemeClr>
                </a:solidFill>
                <a:latin typeface="Times New Roman" panose="02020603050405020304" charset="0"/>
                <a:cs typeface="Times New Roman" panose="02020603050405020304" charset="0"/>
              </a:rPr>
              <a:t>Data Analyst Internship Task-2</a:t>
            </a:r>
            <a:br>
              <a:rPr lang="en-US" dirty="0">
                <a:solidFill>
                  <a:schemeClr val="accent1">
                    <a:lumMod val="40000"/>
                    <a:lumOff val="60000"/>
                  </a:schemeClr>
                </a:solidFill>
                <a:latin typeface="Times New Roman" panose="02020603050405020304" charset="0"/>
                <a:cs typeface="Times New Roman" panose="02020603050405020304" charset="0"/>
              </a:rPr>
            </a:br>
            <a:r>
              <a:rPr lang="en-US" dirty="0">
                <a:solidFill>
                  <a:schemeClr val="accent1">
                    <a:lumMod val="40000"/>
                    <a:lumOff val="60000"/>
                  </a:schemeClr>
                </a:solidFill>
                <a:latin typeface="Times New Roman" panose="02020603050405020304" charset="0"/>
                <a:cs typeface="Times New Roman" panose="02020603050405020304" charset="0"/>
              </a:rPr>
              <a:t>Topic - Corona Virus Analysis</a:t>
            </a:r>
            <a:endParaRPr lang="en-US" dirty="0">
              <a:solidFill>
                <a:schemeClr val="accent1">
                  <a:lumMod val="40000"/>
                  <a:lumOff val="60000"/>
                </a:schemeClr>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a:solidFill>
                  <a:schemeClr val="accent1">
                    <a:lumMod val="40000"/>
                    <a:lumOff val="60000"/>
                  </a:schemeClr>
                </a:solidFill>
                <a:latin typeface="Times New Roman" panose="02020603050405020304" charset="0"/>
                <a:cs typeface="Times New Roman" panose="02020603050405020304" charset="0"/>
              </a:rPr>
              <a:t>DONE BY - ARYAN BHORASKAR</a:t>
            </a:r>
            <a:endParaRPr lang="en-US">
              <a:solidFill>
                <a:schemeClr val="accent1">
                  <a:lumMod val="40000"/>
                  <a:lumOff val="60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Finding the most frequent value for number of confirmed, recovered, and death cases.</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6316345" y="1825625"/>
            <a:ext cx="4892040" cy="4351655"/>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1448435" y="3093085"/>
            <a:ext cx="2996565" cy="30283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Finding Minimum number of confirmed, recovered and deaths per year per month.</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838200" y="3785870"/>
            <a:ext cx="5181600" cy="669925"/>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362825" y="1825625"/>
            <a:ext cx="3909060" cy="3444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Finding the maximum number of confirmed, recovered and deaths.</a:t>
            </a:r>
            <a:endParaRPr lang="en-US">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838200" y="3879215"/>
            <a:ext cx="5181600" cy="74295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172960" y="1946910"/>
            <a:ext cx="3787140" cy="3543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Finding the total number of confirmed, recovered and deaths.</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990600" y="3839845"/>
            <a:ext cx="5739765" cy="782955"/>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273925" y="1691005"/>
            <a:ext cx="4472940" cy="3749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Checking the spread of COVID with respect to the number of confirmed cases.</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b="1">
              <a:solidFill>
                <a:schemeClr val="accent1">
                  <a:lumMod val="40000"/>
                  <a:lumOff val="60000"/>
                </a:schemeClr>
              </a:solidFill>
            </a:endParaRPr>
          </a:p>
          <a:p>
            <a:pPr marL="0" indent="0">
              <a:buNone/>
            </a:pPr>
            <a:endParaRPr lang="en-US" b="1">
              <a:solidFill>
                <a:schemeClr val="accent1">
                  <a:lumMod val="40000"/>
                  <a:lumOff val="60000"/>
                </a:schemeClr>
              </a:solidFill>
            </a:endParaRPr>
          </a:p>
        </p:txBody>
      </p:sp>
      <p:pic>
        <p:nvPicPr>
          <p:cNvPr id="5" name="Content Placeholder 4"/>
          <p:cNvPicPr>
            <a:picLocks noChangeAspect="1"/>
          </p:cNvPicPr>
          <p:nvPr>
            <p:ph sz="half" idx="2"/>
            <p:custDataLst>
              <p:tags r:id="rId1"/>
            </p:custDataLst>
          </p:nvPr>
        </p:nvPicPr>
        <p:blipFill>
          <a:blip r:embed="rId2"/>
          <a:stretch>
            <a:fillRect/>
          </a:stretch>
        </p:blipFill>
        <p:spPr>
          <a:xfrm>
            <a:off x="838200" y="3703955"/>
            <a:ext cx="5845810" cy="67056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005955" y="1535430"/>
            <a:ext cx="4777740" cy="3787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Checking the spread of COVID with respect to the number of deaths caused.</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192405" y="3916045"/>
            <a:ext cx="6632575" cy="66167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059930" y="2675890"/>
            <a:ext cx="4987290" cy="3141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Checking the spread of Covid with respect to the number of recovered cases.</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374650" y="3875405"/>
            <a:ext cx="5876925" cy="81026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6563360" y="2207895"/>
            <a:ext cx="5517515" cy="3251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Finding the Country with the highest number of confirmed cases.</a:t>
            </a:r>
            <a:r>
              <a:rPr lang="en-US" b="1">
                <a:solidFill>
                  <a:schemeClr val="accent1">
                    <a:lumMod val="40000"/>
                    <a:lumOff val="60000"/>
                  </a:schemeClr>
                </a:solidFill>
              </a:rPr>
              <a:t>								</a:t>
            </a:r>
            <a:endParaRPr lang="en-US" b="1">
              <a:solidFill>
                <a:schemeClr val="accent1">
                  <a:lumMod val="40000"/>
                  <a:lumOff val="60000"/>
                </a:schemeClr>
              </a:solidFill>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279400" y="3928745"/>
            <a:ext cx="6136640" cy="73025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8046085" y="3602990"/>
            <a:ext cx="2526665" cy="1056005"/>
          </a:xfrm>
          <a:prstGeom prst="rect">
            <a:avLst/>
          </a:prstGeom>
        </p:spPr>
      </p:pic>
      <p:sp>
        <p:nvSpPr>
          <p:cNvPr id="8" name="Text Box 7"/>
          <p:cNvSpPr txBox="1"/>
          <p:nvPr/>
        </p:nvSpPr>
        <p:spPr>
          <a:xfrm>
            <a:off x="6019800" y="2019300"/>
            <a:ext cx="6096000" cy="645160"/>
          </a:xfrm>
          <a:prstGeom prst="rect">
            <a:avLst/>
          </a:prstGeom>
          <a:noFill/>
        </p:spPr>
        <p:txBody>
          <a:bodyPr wrap="square" rtlCol="0">
            <a:spAutoFit/>
          </a:bodyPr>
          <a:p>
            <a:r>
              <a:rPr lang="en-US" b="1">
                <a:solidFill>
                  <a:schemeClr val="accent1">
                    <a:lumMod val="40000"/>
                    <a:lumOff val="60000"/>
                  </a:schemeClr>
                </a:solidFill>
                <a:latin typeface="Times New Roman" panose="02020603050405020304" charset="0"/>
                <a:cs typeface="Times New Roman" panose="02020603050405020304" charset="0"/>
                <a:sym typeface="+mn-ea"/>
              </a:rPr>
              <a:t>ANSWER - The United States with a confirmed case count of 3,34,61,982</a:t>
            </a:r>
            <a:endParaRPr lang="en-US" b="1">
              <a:solidFill>
                <a:schemeClr val="accent1">
                  <a:lumMod val="40000"/>
                  <a:lumOff val="60000"/>
                </a:schemeClr>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60000"/>
                    <a:lumOff val="40000"/>
                  </a:schemeClr>
                </a:solidFill>
                <a:latin typeface="Times New Roman" panose="02020603050405020304" charset="0"/>
                <a:cs typeface="Times New Roman" panose="02020603050405020304" charset="0"/>
              </a:rPr>
              <a:t>DATA IN-SIGHTS</a:t>
            </a:r>
            <a:endParaRPr lang="en-US" b="1" i="1">
              <a:solidFill>
                <a:schemeClr val="accent1">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60000"/>
                    <a:lumOff val="40000"/>
                  </a:schemeClr>
                </a:solidFill>
                <a:latin typeface="Times New Roman" panose="02020603050405020304" charset="0"/>
                <a:cs typeface="Times New Roman" panose="02020603050405020304" charset="0"/>
              </a:rPr>
              <a:t>Finding the Country with the lowest count of deaths related to COVID.</a:t>
            </a:r>
            <a:endParaRPr lang="en-US" b="1">
              <a:solidFill>
                <a:schemeClr val="accent1">
                  <a:lumMod val="60000"/>
                  <a:lumOff val="40000"/>
                </a:schemeClr>
              </a:solidFill>
              <a:latin typeface="Times New Roman" panose="02020603050405020304" charset="0"/>
              <a:cs typeface="Times New Roman" panose="02020603050405020304" charset="0"/>
            </a:endParaRPr>
          </a:p>
          <a:p>
            <a:endParaRPr lang="en-US"/>
          </a:p>
          <a:p>
            <a:pPr marL="0" indent="0">
              <a:buNone/>
            </a:pPr>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337185" y="4010025"/>
            <a:ext cx="6579235" cy="541020"/>
          </a:xfrm>
          <a:prstGeom prst="rect">
            <a:avLst/>
          </a:prstGeom>
        </p:spPr>
      </p:pic>
      <p:sp>
        <p:nvSpPr>
          <p:cNvPr id="6" name="Text Box 5"/>
          <p:cNvSpPr txBox="1"/>
          <p:nvPr/>
        </p:nvSpPr>
        <p:spPr>
          <a:xfrm>
            <a:off x="8207375" y="1825625"/>
            <a:ext cx="3434080" cy="1568450"/>
          </a:xfrm>
          <a:prstGeom prst="rect">
            <a:avLst/>
          </a:prstGeom>
          <a:noFill/>
        </p:spPr>
        <p:txBody>
          <a:bodyPr wrap="square" rtlCol="0">
            <a:spAutoFit/>
          </a:bodyPr>
          <a:p>
            <a:r>
              <a:rPr lang="en-US" sz="2400" b="1">
                <a:solidFill>
                  <a:schemeClr val="accent1">
                    <a:lumMod val="60000"/>
                    <a:lumOff val="40000"/>
                  </a:schemeClr>
                </a:solidFill>
                <a:latin typeface="Times New Roman" panose="02020603050405020304" charset="0"/>
                <a:cs typeface="Times New Roman" panose="02020603050405020304" charset="0"/>
              </a:rPr>
              <a:t>Answer - The Northern Teritory Province of Australia with a death count of zero</a:t>
            </a:r>
            <a:endParaRPr lang="en-US" sz="2400" b="1">
              <a:solidFill>
                <a:schemeClr val="accent1">
                  <a:lumMod val="60000"/>
                  <a:lumOff val="40000"/>
                </a:schemeClr>
              </a:solidFill>
              <a:latin typeface="Times New Roman" panose="02020603050405020304" charset="0"/>
              <a:cs typeface="Times New Roman" panose="02020603050405020304" charset="0"/>
            </a:endParaRPr>
          </a:p>
        </p:txBody>
      </p:sp>
      <p:pic>
        <p:nvPicPr>
          <p:cNvPr id="7" name="Picture 6"/>
          <p:cNvPicPr>
            <a:picLocks noChangeAspect="1"/>
          </p:cNvPicPr>
          <p:nvPr>
            <p:custDataLst>
              <p:tags r:id="rId3"/>
            </p:custDataLst>
          </p:nvPr>
        </p:nvPicPr>
        <p:blipFill>
          <a:blip r:embed="rId4"/>
          <a:stretch>
            <a:fillRect/>
          </a:stretch>
        </p:blipFill>
        <p:spPr>
          <a:xfrm>
            <a:off x="8207375" y="3852545"/>
            <a:ext cx="2255520" cy="10439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60000"/>
                    <a:lumOff val="40000"/>
                  </a:schemeClr>
                </a:solidFill>
                <a:latin typeface="Times New Roman" panose="02020603050405020304" charset="0"/>
                <a:cs typeface="Times New Roman" panose="02020603050405020304" charset="0"/>
              </a:rPr>
              <a:t>DATA IN-SIGHTS</a:t>
            </a:r>
            <a:endParaRPr lang="en-US" b="1" i="1">
              <a:solidFill>
                <a:schemeClr val="accent1">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60000"/>
                    <a:lumOff val="40000"/>
                  </a:schemeClr>
                </a:solidFill>
                <a:latin typeface="Times New Roman" panose="02020603050405020304" charset="0"/>
                <a:cs typeface="Times New Roman" panose="02020603050405020304" charset="0"/>
              </a:rPr>
              <a:t>Finding the Top 5 countries with the highest recovered cases.</a:t>
            </a:r>
            <a:endParaRPr lang="en-US" b="1">
              <a:solidFill>
                <a:schemeClr val="accent1">
                  <a:lumMod val="60000"/>
                  <a:lumOff val="4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298450" y="3855085"/>
            <a:ext cx="6896735" cy="620395"/>
          </a:xfrm>
          <a:prstGeom prst="rect">
            <a:avLst/>
          </a:prstGeom>
        </p:spPr>
      </p:pic>
      <p:sp>
        <p:nvSpPr>
          <p:cNvPr id="6" name="Text Box 5"/>
          <p:cNvSpPr txBox="1"/>
          <p:nvPr/>
        </p:nvSpPr>
        <p:spPr>
          <a:xfrm>
            <a:off x="8082280" y="1270635"/>
            <a:ext cx="3395345" cy="2861310"/>
          </a:xfrm>
          <a:prstGeom prst="rect">
            <a:avLst/>
          </a:prstGeom>
          <a:noFill/>
        </p:spPr>
        <p:txBody>
          <a:bodyPr wrap="square" rtlCol="0">
            <a:spAutoFit/>
          </a:bodyPr>
          <a:p>
            <a:r>
              <a:rPr lang="en-US" sz="2000" b="1">
                <a:solidFill>
                  <a:schemeClr val="accent1">
                    <a:lumMod val="60000"/>
                    <a:lumOff val="40000"/>
                  </a:schemeClr>
                </a:solidFill>
                <a:latin typeface="Times New Roman" panose="02020603050405020304" charset="0"/>
                <a:cs typeface="Times New Roman" panose="02020603050405020304" charset="0"/>
              </a:rPr>
              <a:t>Answer - The top 5 countries in terms of highest recovery cases are :</a:t>
            </a:r>
            <a:endParaRPr lang="en-US" sz="2000" b="1">
              <a:solidFill>
                <a:schemeClr val="accent1">
                  <a:lumMod val="60000"/>
                  <a:lumOff val="40000"/>
                </a:schemeClr>
              </a:solidFill>
              <a:latin typeface="Times New Roman" panose="02020603050405020304" charset="0"/>
              <a:cs typeface="Times New Roman" panose="02020603050405020304" charset="0"/>
            </a:endParaRPr>
          </a:p>
          <a:p>
            <a:endParaRPr lang="en-US" sz="2000" b="1">
              <a:solidFill>
                <a:schemeClr val="accent1">
                  <a:lumMod val="60000"/>
                  <a:lumOff val="40000"/>
                </a:schemeClr>
              </a:solidFill>
              <a:latin typeface="Times New Roman" panose="02020603050405020304" charset="0"/>
              <a:cs typeface="Times New Roman" panose="02020603050405020304" charset="0"/>
            </a:endParaRPr>
          </a:p>
          <a:p>
            <a:pPr marL="342900" indent="-342900">
              <a:buAutoNum type="arabicPeriod"/>
            </a:pPr>
            <a:r>
              <a:rPr lang="en-US" sz="2000" b="1">
                <a:solidFill>
                  <a:schemeClr val="accent1">
                    <a:lumMod val="60000"/>
                    <a:lumOff val="40000"/>
                  </a:schemeClr>
                </a:solidFill>
                <a:latin typeface="Times New Roman" panose="02020603050405020304" charset="0"/>
                <a:cs typeface="Times New Roman" panose="02020603050405020304" charset="0"/>
              </a:rPr>
              <a:t>INDIA</a:t>
            </a:r>
            <a:endParaRPr lang="en-US" sz="2000" b="1">
              <a:solidFill>
                <a:schemeClr val="accent1">
                  <a:lumMod val="60000"/>
                  <a:lumOff val="40000"/>
                </a:schemeClr>
              </a:solidFill>
              <a:latin typeface="Times New Roman" panose="02020603050405020304" charset="0"/>
              <a:cs typeface="Times New Roman" panose="02020603050405020304" charset="0"/>
            </a:endParaRPr>
          </a:p>
          <a:p>
            <a:pPr marL="342900" indent="-342900">
              <a:buAutoNum type="arabicPeriod"/>
            </a:pPr>
            <a:r>
              <a:rPr lang="en-US" sz="2000" b="1">
                <a:solidFill>
                  <a:schemeClr val="accent1">
                    <a:lumMod val="60000"/>
                    <a:lumOff val="40000"/>
                  </a:schemeClr>
                </a:solidFill>
                <a:latin typeface="Times New Roman" panose="02020603050405020304" charset="0"/>
                <a:cs typeface="Times New Roman" panose="02020603050405020304" charset="0"/>
              </a:rPr>
              <a:t>BRAZIL</a:t>
            </a:r>
            <a:endParaRPr lang="en-US" sz="2000" b="1">
              <a:solidFill>
                <a:schemeClr val="accent1">
                  <a:lumMod val="60000"/>
                  <a:lumOff val="40000"/>
                </a:schemeClr>
              </a:solidFill>
              <a:latin typeface="Times New Roman" panose="02020603050405020304" charset="0"/>
              <a:cs typeface="Times New Roman" panose="02020603050405020304" charset="0"/>
            </a:endParaRPr>
          </a:p>
          <a:p>
            <a:pPr marL="342900" indent="-342900">
              <a:buAutoNum type="arabicPeriod"/>
            </a:pPr>
            <a:r>
              <a:rPr lang="en-US" sz="2000" b="1">
                <a:solidFill>
                  <a:schemeClr val="accent1">
                    <a:lumMod val="60000"/>
                    <a:lumOff val="40000"/>
                  </a:schemeClr>
                </a:solidFill>
                <a:latin typeface="Times New Roman" panose="02020603050405020304" charset="0"/>
                <a:cs typeface="Times New Roman" panose="02020603050405020304" charset="0"/>
              </a:rPr>
              <a:t>US</a:t>
            </a:r>
            <a:endParaRPr lang="en-US" sz="2000" b="1">
              <a:solidFill>
                <a:schemeClr val="accent1">
                  <a:lumMod val="60000"/>
                  <a:lumOff val="40000"/>
                </a:schemeClr>
              </a:solidFill>
              <a:latin typeface="Times New Roman" panose="02020603050405020304" charset="0"/>
              <a:cs typeface="Times New Roman" panose="02020603050405020304" charset="0"/>
            </a:endParaRPr>
          </a:p>
          <a:p>
            <a:pPr marL="342900" indent="-342900">
              <a:buAutoNum type="arabicPeriod"/>
            </a:pPr>
            <a:r>
              <a:rPr lang="en-US" sz="2000" b="1">
                <a:solidFill>
                  <a:schemeClr val="accent1">
                    <a:lumMod val="60000"/>
                    <a:lumOff val="40000"/>
                  </a:schemeClr>
                </a:solidFill>
                <a:latin typeface="Times New Roman" panose="02020603050405020304" charset="0"/>
                <a:cs typeface="Times New Roman" panose="02020603050405020304" charset="0"/>
              </a:rPr>
              <a:t>TURKEY</a:t>
            </a:r>
            <a:endParaRPr lang="en-US" sz="2000" b="1">
              <a:solidFill>
                <a:schemeClr val="accent1">
                  <a:lumMod val="60000"/>
                  <a:lumOff val="40000"/>
                </a:schemeClr>
              </a:solidFill>
              <a:latin typeface="Times New Roman" panose="02020603050405020304" charset="0"/>
              <a:cs typeface="Times New Roman" panose="02020603050405020304" charset="0"/>
            </a:endParaRPr>
          </a:p>
          <a:p>
            <a:pPr marL="342900" indent="-342900">
              <a:buAutoNum type="arabicPeriod"/>
            </a:pPr>
            <a:r>
              <a:rPr lang="en-US" sz="2000" b="1">
                <a:solidFill>
                  <a:schemeClr val="accent1">
                    <a:lumMod val="60000"/>
                    <a:lumOff val="40000"/>
                  </a:schemeClr>
                </a:solidFill>
                <a:latin typeface="Times New Roman" panose="02020603050405020304" charset="0"/>
                <a:cs typeface="Times New Roman" panose="02020603050405020304" charset="0"/>
              </a:rPr>
              <a:t>RUSSIA</a:t>
            </a:r>
            <a:endParaRPr lang="en-US" sz="2000" b="1">
              <a:solidFill>
                <a:schemeClr val="accent1">
                  <a:lumMod val="60000"/>
                  <a:lumOff val="40000"/>
                </a:schemeClr>
              </a:solidFill>
              <a:latin typeface="Times New Roman" panose="02020603050405020304" charset="0"/>
              <a:cs typeface="Times New Roman" panose="02020603050405020304" charset="0"/>
            </a:endParaRPr>
          </a:p>
        </p:txBody>
      </p:sp>
      <p:pic>
        <p:nvPicPr>
          <p:cNvPr id="7" name="Picture 6"/>
          <p:cNvPicPr>
            <a:picLocks noChangeAspect="1"/>
          </p:cNvPicPr>
          <p:nvPr>
            <p:custDataLst>
              <p:tags r:id="rId3"/>
            </p:custDataLst>
          </p:nvPr>
        </p:nvPicPr>
        <p:blipFill>
          <a:blip r:embed="rId4"/>
          <a:stretch>
            <a:fillRect/>
          </a:stretch>
        </p:blipFill>
        <p:spPr>
          <a:xfrm>
            <a:off x="8789035" y="4280535"/>
            <a:ext cx="1981200" cy="15392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PROBLEM STATEMENT</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Applying analytical skills and SQL Queries to derive meaningful insights from a dataset with 78,387 records.</a:t>
            </a:r>
            <a:endParaRPr lang="en-US" b="1">
              <a:solidFill>
                <a:schemeClr val="accent1">
                  <a:lumMod val="40000"/>
                  <a:lumOff val="60000"/>
                </a:schemeClr>
              </a:solidFill>
              <a:latin typeface="Times New Roman" panose="02020603050405020304" charset="0"/>
              <a:cs typeface="Times New Roman" panose="02020603050405020304" charset="0"/>
            </a:endParaRPr>
          </a:p>
          <a:p>
            <a:r>
              <a:rPr lang="en-US" b="1">
                <a:solidFill>
                  <a:schemeClr val="accent1">
                    <a:lumMod val="40000"/>
                    <a:lumOff val="60000"/>
                  </a:schemeClr>
                </a:solidFill>
                <a:latin typeface="Times New Roman" panose="02020603050405020304" charset="0"/>
                <a:cs typeface="Times New Roman" panose="02020603050405020304" charset="0"/>
              </a:rPr>
              <a:t>Being able to use SQL to derive meaningful and tangible results from such a massive datasets showcases te strengths of SQL and highlights the need to be able to write efficient SQL Queries as a key skill for any data analyst.</a:t>
            </a:r>
            <a:endParaRPr lang="en-US" b="1">
              <a:solidFill>
                <a:schemeClr val="accent1">
                  <a:lumMod val="40000"/>
                  <a:lumOff val="60000"/>
                </a:schemeClr>
              </a:solidFill>
              <a:latin typeface="Times New Roman" panose="02020603050405020304" charset="0"/>
              <a:cs typeface="Times New Roman" panose="02020603050405020304" charset="0"/>
            </a:endParaRPr>
          </a:p>
          <a:p>
            <a:r>
              <a:rPr lang="en-US" b="1">
                <a:solidFill>
                  <a:schemeClr val="accent1">
                    <a:lumMod val="40000"/>
                    <a:lumOff val="60000"/>
                  </a:schemeClr>
                </a:solidFill>
                <a:latin typeface="Times New Roman" panose="02020603050405020304" charset="0"/>
                <a:cs typeface="Times New Roman" panose="02020603050405020304" charset="0"/>
              </a:rPr>
              <a:t>This particular problem statement requires the need to generate data-driven insights to understand the spread of th Corona Virus Pandemic, which had a massive impact on public health worldwide.</a:t>
            </a:r>
            <a:endParaRPr lang="en-US" b="1">
              <a:solidFill>
                <a:schemeClr val="accent1">
                  <a:lumMod val="40000"/>
                  <a:lumOff val="60000"/>
                </a:schemeClr>
              </a:solidFill>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60000"/>
                    <a:lumOff val="40000"/>
                  </a:schemeClr>
                </a:solidFill>
                <a:latin typeface="Times New Roman" panose="02020603050405020304" charset="0"/>
                <a:cs typeface="Times New Roman" panose="02020603050405020304" charset="0"/>
              </a:rPr>
              <a:t>INSIGHTS &amp; ANALYSIS</a:t>
            </a:r>
            <a:endParaRPr lang="en-US" b="1" i="1">
              <a:solidFill>
                <a:schemeClr val="accent1">
                  <a:lumMod val="60000"/>
                  <a:lumOff val="40000"/>
                </a:schemeClr>
              </a:solidFill>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After analysing the average number of confirmed, recovered and death cases, a noticeable decrease can be picked up on when comparing the data of 2020 with that of 2021, which indicates that people started vaccinating themselves, taking part in social distancing and following all appropriate safety protocols.</a:t>
            </a:r>
            <a:endParaRPr lang="en-US" b="1">
              <a:solidFill>
                <a:schemeClr val="accent1">
                  <a:lumMod val="40000"/>
                  <a:lumOff val="60000"/>
                </a:schemeClr>
              </a:solidFill>
              <a:latin typeface="Times New Roman" panose="02020603050405020304" charset="0"/>
              <a:cs typeface="Times New Roman" panose="02020603050405020304" charset="0"/>
            </a:endParaRPr>
          </a:p>
          <a:p>
            <a:r>
              <a:rPr lang="en-US" b="1">
                <a:solidFill>
                  <a:schemeClr val="accent1">
                    <a:lumMod val="40000"/>
                    <a:lumOff val="60000"/>
                  </a:schemeClr>
                </a:solidFill>
                <a:latin typeface="Times New Roman" panose="02020603050405020304" charset="0"/>
                <a:cs typeface="Times New Roman" panose="02020603050405020304" charset="0"/>
              </a:rPr>
              <a:t>The United States had the most number of confirmed COVID cases of all the different countries across the 18 month period of 22nd January, 2020 to 13th June, 2021, which indicates that many people did not take the pandemic and its devastating effects very seriously.</a:t>
            </a:r>
            <a:endParaRPr lang="en-US" b="1">
              <a:solidFill>
                <a:schemeClr val="accent1">
                  <a:lumMod val="40000"/>
                  <a:lumOff val="60000"/>
                </a:schemeClr>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60000"/>
                    <a:lumOff val="40000"/>
                  </a:schemeClr>
                </a:solidFill>
                <a:latin typeface="Times New Roman" panose="02020603050405020304" charset="0"/>
                <a:cs typeface="Times New Roman" panose="02020603050405020304" charset="0"/>
              </a:rPr>
              <a:t>INSIGHTS &amp; ANALYSIS</a:t>
            </a:r>
            <a:endParaRPr lang="en-US" b="1" i="1">
              <a:solidFill>
                <a:schemeClr val="accent1">
                  <a:lumMod val="60000"/>
                  <a:lumOff val="4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800" b="1">
                <a:solidFill>
                  <a:schemeClr val="accent1">
                    <a:lumMod val="40000"/>
                    <a:lumOff val="60000"/>
                  </a:schemeClr>
                </a:solidFill>
                <a:latin typeface="Times New Roman" panose="02020603050405020304" charset="0"/>
                <a:cs typeface="Times New Roman" panose="02020603050405020304" charset="0"/>
              </a:rPr>
              <a:t>The Province with the least number of deaths was the Northern Territory of Australia with an impressive death count of Zero0.</a:t>
            </a:r>
            <a:endParaRPr lang="en-US" sz="2800" b="1">
              <a:solidFill>
                <a:schemeClr val="accent1">
                  <a:lumMod val="40000"/>
                  <a:lumOff val="60000"/>
                </a:schemeClr>
              </a:solidFill>
              <a:latin typeface="Times New Roman" panose="02020603050405020304" charset="0"/>
              <a:cs typeface="Times New Roman" panose="02020603050405020304" charset="0"/>
            </a:endParaRPr>
          </a:p>
          <a:p>
            <a:r>
              <a:rPr lang="en-US" sz="2800" b="1">
                <a:solidFill>
                  <a:schemeClr val="accent1">
                    <a:lumMod val="40000"/>
                    <a:lumOff val="60000"/>
                  </a:schemeClr>
                </a:solidFill>
                <a:latin typeface="Times New Roman" panose="02020603050405020304" charset="0"/>
                <a:cs typeface="Times New Roman" panose="02020603050405020304" charset="0"/>
              </a:rPr>
              <a:t>The Top 5 countries with the most recovery cases are :</a:t>
            </a:r>
            <a:endParaRPr lang="en-US" sz="2800"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sz="2800" b="1">
                <a:solidFill>
                  <a:schemeClr val="accent1">
                    <a:lumMod val="40000"/>
                    <a:lumOff val="60000"/>
                  </a:schemeClr>
                </a:solidFill>
                <a:latin typeface="Times New Roman" panose="02020603050405020304" charset="0"/>
                <a:cs typeface="Times New Roman" panose="02020603050405020304" charset="0"/>
              </a:rPr>
              <a:t>India with a total recovery cases of 2,80,89,649.</a:t>
            </a:r>
            <a:endParaRPr lang="en-US" sz="2800"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sz="2800" b="1">
                <a:solidFill>
                  <a:schemeClr val="accent1">
                    <a:lumMod val="40000"/>
                    <a:lumOff val="60000"/>
                  </a:schemeClr>
                </a:solidFill>
                <a:latin typeface="Times New Roman" panose="02020603050405020304" charset="0"/>
                <a:cs typeface="Times New Roman" panose="02020603050405020304" charset="0"/>
              </a:rPr>
              <a:t>Brazil with a total recovery case of 1,54,00,169.</a:t>
            </a:r>
            <a:endParaRPr lang="en-US" sz="2800"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sz="2800" b="1">
                <a:solidFill>
                  <a:schemeClr val="accent1">
                    <a:lumMod val="40000"/>
                    <a:lumOff val="60000"/>
                  </a:schemeClr>
                </a:solidFill>
                <a:latin typeface="Times New Roman" panose="02020603050405020304" charset="0"/>
                <a:cs typeface="Times New Roman" panose="02020603050405020304" charset="0"/>
              </a:rPr>
              <a:t>US with a total recovery case of 63,03,715.</a:t>
            </a:r>
            <a:endParaRPr lang="en-US" sz="2800"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sz="2800" b="1">
                <a:solidFill>
                  <a:schemeClr val="accent1">
                    <a:lumMod val="40000"/>
                    <a:lumOff val="60000"/>
                  </a:schemeClr>
                </a:solidFill>
                <a:latin typeface="Times New Roman" panose="02020603050405020304" charset="0"/>
                <a:cs typeface="Times New Roman" panose="02020603050405020304" charset="0"/>
              </a:rPr>
              <a:t>Turkey with a total recovery case of 52,02,251.</a:t>
            </a:r>
            <a:endParaRPr lang="en-US" sz="2800"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sz="2800" b="1">
                <a:solidFill>
                  <a:schemeClr val="accent1">
                    <a:lumMod val="40000"/>
                    <a:lumOff val="60000"/>
                  </a:schemeClr>
                </a:solidFill>
                <a:latin typeface="Times New Roman" panose="02020603050405020304" charset="0"/>
                <a:cs typeface="Times New Roman" panose="02020603050405020304" charset="0"/>
              </a:rPr>
              <a:t>Russia with a total recovery case of 47,45,756.</a:t>
            </a:r>
            <a:endParaRPr lang="en-US" sz="2800" b="1">
              <a:solidFill>
                <a:schemeClr val="accent1">
                  <a:lumMod val="40000"/>
                  <a:lumOff val="60000"/>
                </a:schemeClr>
              </a:solidFill>
              <a:latin typeface="Times New Roman" panose="02020603050405020304" charset="0"/>
              <a:cs typeface="Times New Roman" panose="02020603050405020304" charset="0"/>
            </a:endParaRPr>
          </a:p>
          <a:p>
            <a:pPr marL="457200" lvl="1" indent="0" algn="l">
              <a:buNone/>
            </a:pP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92505" y="2766060"/>
            <a:ext cx="10515600" cy="1325563"/>
          </a:xfrm>
        </p:spPr>
        <p:txBody>
          <a:bodyPr/>
          <a:p>
            <a:r>
              <a:rPr lang="en-US" b="1" i="1">
                <a:solidFill>
                  <a:schemeClr val="accent1">
                    <a:lumMod val="40000"/>
                    <a:lumOff val="60000"/>
                  </a:schemeClr>
                </a:solidFill>
              </a:rPr>
              <a:t>			</a:t>
            </a:r>
            <a:r>
              <a:rPr lang="en-US" sz="6600" b="1" i="1">
                <a:solidFill>
                  <a:schemeClr val="accent1">
                    <a:lumMod val="40000"/>
                    <a:lumOff val="60000"/>
                  </a:schemeClr>
                </a:solidFill>
                <a:latin typeface="Times New Roman" panose="02020603050405020304" charset="0"/>
                <a:cs typeface="Times New Roman" panose="02020603050405020304" charset="0"/>
              </a:rPr>
              <a:t>THANK YOU </a:t>
            </a:r>
            <a:endParaRPr lang="en-US" sz="6600" b="1" i="1">
              <a:solidFill>
                <a:schemeClr val="accent1">
                  <a:lumMod val="40000"/>
                  <a:lumOff val="60000"/>
                </a:schemeClr>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Dataset Description</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The Dataset contains the following columns:</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Province: Geographic subdivision within a country/region.</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Country/Region: Geographic entity where data is recorded.</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Latitude: North-south position on Earth's surface.</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Longitude: East-west position on Earth's surface.</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Date: Recorded date of CORONA VIRUS data.</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Confirmed: Number of diagnosed CORONA VIRUS cases.</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Deaths: Number of CORONA VIRUS related deaths.</a:t>
            </a:r>
            <a:endParaRPr lang="en-US" b="1">
              <a:solidFill>
                <a:schemeClr val="accent1">
                  <a:lumMod val="40000"/>
                  <a:lumOff val="60000"/>
                </a:schemeClr>
              </a:solidFill>
              <a:latin typeface="Times New Roman" panose="02020603050405020304" charset="0"/>
              <a:cs typeface="Times New Roman" panose="02020603050405020304" charset="0"/>
            </a:endParaRPr>
          </a:p>
          <a:p>
            <a:pPr marL="914400" lvl="1" indent="-457200">
              <a:buAutoNum type="arabicPeriod"/>
            </a:pPr>
            <a:r>
              <a:rPr lang="en-US" b="1">
                <a:solidFill>
                  <a:schemeClr val="accent1">
                    <a:lumMod val="40000"/>
                    <a:lumOff val="60000"/>
                  </a:schemeClr>
                </a:solidFill>
                <a:latin typeface="Times New Roman" panose="02020603050405020304" charset="0"/>
                <a:cs typeface="Times New Roman" panose="02020603050405020304" charset="0"/>
              </a:rPr>
              <a:t>Recovered: Number of recovered CORONA VIRUS cases.</a:t>
            </a:r>
            <a:endParaRPr lang="en-US" b="1">
              <a:solidFill>
                <a:schemeClr val="accent1">
                  <a:lumMod val="40000"/>
                  <a:lumOff val="60000"/>
                </a:schemeClr>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PRE-PROCESSING</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First, we write the query to check whether we have any null values, as they can lead to errors if left unattended.</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b="1">
              <a:solidFill>
                <a:schemeClr val="accent1">
                  <a:lumMod val="40000"/>
                  <a:lumOff val="60000"/>
                </a:schemeClr>
              </a:solidFill>
              <a:latin typeface="Times New Roman" panose="02020603050405020304" charset="0"/>
              <a:cs typeface="Times New Roman" panose="02020603050405020304" charset="0"/>
            </a:endParaRPr>
          </a:p>
        </p:txBody>
      </p:sp>
      <p:pic>
        <p:nvPicPr>
          <p:cNvPr id="4" name="Content Placeholder 3"/>
          <p:cNvPicPr>
            <a:picLocks noChangeAspect="1"/>
          </p:cNvPicPr>
          <p:nvPr>
            <p:ph sz="half" idx="2"/>
            <p:custDataLst>
              <p:tags r:id="rId1"/>
            </p:custDataLst>
          </p:nvPr>
        </p:nvPicPr>
        <p:blipFill>
          <a:blip r:embed="rId2"/>
          <a:stretch>
            <a:fillRect/>
          </a:stretch>
        </p:blipFill>
        <p:spPr>
          <a:xfrm>
            <a:off x="387985" y="4095750"/>
            <a:ext cx="6189345" cy="1238885"/>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6700520" y="3860165"/>
            <a:ext cx="5215255" cy="1895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PRE-PROCESSING</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825625"/>
            <a:ext cx="10515600" cy="4351655"/>
          </a:xfrm>
        </p:spPr>
        <p:txBody>
          <a:bodyPr/>
          <a:p>
            <a:r>
              <a:rPr lang="en-US" b="1">
                <a:solidFill>
                  <a:schemeClr val="accent1">
                    <a:lumMod val="40000"/>
                    <a:lumOff val="60000"/>
                  </a:schemeClr>
                </a:solidFill>
                <a:latin typeface="Times New Roman" panose="02020603050405020304" charset="0"/>
                <a:cs typeface="Times New Roman" panose="02020603050405020304" charset="0"/>
              </a:rPr>
              <a:t>IF NULL VALUES ARE PRESENT, </a:t>
            </a:r>
            <a:endParaRPr lang="en-US" b="1">
              <a:solidFill>
                <a:schemeClr val="accent1">
                  <a:lumMod val="40000"/>
                  <a:lumOff val="60000"/>
                </a:schemeClr>
              </a:solidFill>
              <a:latin typeface="Times New Roman" panose="02020603050405020304" charset="0"/>
              <a:cs typeface="Times New Roman" panose="02020603050405020304" charset="0"/>
            </a:endParaRPr>
          </a:p>
          <a:p>
            <a:pPr marL="0" indent="0">
              <a:buNone/>
            </a:pPr>
            <a:r>
              <a:rPr lang="en-US" b="1">
                <a:solidFill>
                  <a:schemeClr val="accent1">
                    <a:lumMod val="40000"/>
                    <a:lumOff val="60000"/>
                  </a:schemeClr>
                </a:solidFill>
                <a:latin typeface="Times New Roman" panose="02020603050405020304" charset="0"/>
                <a:cs typeface="Times New Roman" panose="02020603050405020304" charset="0"/>
              </a:rPr>
              <a:t>REPLACE THEM WITH A ZERO.</a:t>
            </a:r>
            <a:endParaRPr lang="en-US" b="1">
              <a:solidFill>
                <a:schemeClr val="accent1">
                  <a:lumMod val="40000"/>
                  <a:lumOff val="60000"/>
                </a:schemeClr>
              </a:solidFill>
              <a:latin typeface="Times New Roman" panose="02020603050405020304" charset="0"/>
              <a:cs typeface="Times New Roman" panose="02020603050405020304" charset="0"/>
            </a:endParaRPr>
          </a:p>
          <a:p>
            <a:pPr marL="0" indent="0">
              <a:buNone/>
            </a:pPr>
            <a:endParaRPr lang="en-US" b="1">
              <a:solidFill>
                <a:schemeClr val="accent1">
                  <a:lumMod val="40000"/>
                  <a:lumOff val="60000"/>
                </a:schemeClr>
              </a:solidFill>
            </a:endParaRPr>
          </a:p>
          <a:p>
            <a:pPr marL="0" indent="0">
              <a:buNone/>
            </a:pPr>
            <a:endParaRPr lang="en-US" b="1">
              <a:solidFill>
                <a:schemeClr val="accent1">
                  <a:lumMod val="40000"/>
                  <a:lumOff val="60000"/>
                </a:schemeClr>
              </a:solidFill>
            </a:endParaRPr>
          </a:p>
        </p:txBody>
      </p:sp>
      <p:pic>
        <p:nvPicPr>
          <p:cNvPr id="5" name="Content Placeholder 4"/>
          <p:cNvPicPr>
            <a:picLocks noChangeAspect="1"/>
          </p:cNvPicPr>
          <p:nvPr>
            <p:ph sz="half" idx="2"/>
            <p:custDataLst>
              <p:tags r:id="rId1"/>
            </p:custDataLst>
          </p:nvPr>
        </p:nvPicPr>
        <p:blipFill>
          <a:blip r:embed="rId2"/>
          <a:stretch>
            <a:fillRect/>
          </a:stretch>
        </p:blipFill>
        <p:spPr>
          <a:xfrm>
            <a:off x="288925" y="3729355"/>
            <a:ext cx="5181600" cy="66421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5711825" y="3297555"/>
            <a:ext cx="6266180" cy="1527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We can check the total number of rows to find out the size of the dataset we are dealing with.</a:t>
            </a:r>
            <a:endParaRPr lang="en-US" b="1">
              <a:solidFill>
                <a:schemeClr val="accent1">
                  <a:lumMod val="40000"/>
                  <a:lumOff val="60000"/>
                </a:schemeClr>
              </a:solidFill>
            </a:endParaRPr>
          </a:p>
          <a:p>
            <a:endParaRPr lang="en-US" b="1">
              <a:solidFill>
                <a:schemeClr val="accent1">
                  <a:lumMod val="40000"/>
                  <a:lumOff val="60000"/>
                </a:schemeClr>
              </a:solidFill>
            </a:endParaRPr>
          </a:p>
          <a:p>
            <a:pPr marL="0" indent="0">
              <a:buNone/>
            </a:pPr>
            <a:endParaRPr lang="en-US" b="1">
              <a:solidFill>
                <a:schemeClr val="accent1">
                  <a:lumMod val="40000"/>
                  <a:lumOff val="60000"/>
                </a:schemeClr>
              </a:solidFill>
            </a:endParaRPr>
          </a:p>
        </p:txBody>
      </p:sp>
      <p:pic>
        <p:nvPicPr>
          <p:cNvPr id="5" name="Content Placeholder 4"/>
          <p:cNvPicPr>
            <a:picLocks noChangeAspect="1"/>
          </p:cNvPicPr>
          <p:nvPr>
            <p:ph sz="half" idx="2"/>
            <p:custDataLst>
              <p:tags r:id="rId1"/>
            </p:custDataLst>
          </p:nvPr>
        </p:nvPicPr>
        <p:blipFill>
          <a:blip r:embed="rId2"/>
          <a:stretch>
            <a:fillRect/>
          </a:stretch>
        </p:blipFill>
        <p:spPr>
          <a:xfrm>
            <a:off x="1151890" y="3726815"/>
            <a:ext cx="5389245" cy="702945"/>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8027670" y="3597910"/>
            <a:ext cx="2404745" cy="1285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We can run a query to figure out the start and end date of the dataset.</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b="1">
              <a:solidFill>
                <a:schemeClr val="accent1">
                  <a:lumMod val="40000"/>
                  <a:lumOff val="60000"/>
                </a:schemeClr>
              </a:solidFill>
            </a:endParaRPr>
          </a:p>
          <a:p>
            <a:pPr marL="0" indent="0">
              <a:buNone/>
            </a:pPr>
            <a:endParaRPr lang="en-US" b="1">
              <a:solidFill>
                <a:schemeClr val="accent1">
                  <a:lumMod val="40000"/>
                  <a:lumOff val="60000"/>
                </a:schemeClr>
              </a:solidFill>
            </a:endParaRPr>
          </a:p>
        </p:txBody>
      </p:sp>
      <p:pic>
        <p:nvPicPr>
          <p:cNvPr id="5" name="Content Placeholder 4"/>
          <p:cNvPicPr>
            <a:picLocks noChangeAspect="1"/>
          </p:cNvPicPr>
          <p:nvPr>
            <p:ph sz="half" idx="2"/>
            <p:custDataLst>
              <p:tags r:id="rId1"/>
            </p:custDataLst>
          </p:nvPr>
        </p:nvPicPr>
        <p:blipFill>
          <a:blip r:embed="rId2"/>
          <a:stretch>
            <a:fillRect/>
          </a:stretch>
        </p:blipFill>
        <p:spPr>
          <a:xfrm>
            <a:off x="693420" y="3797935"/>
            <a:ext cx="5810885" cy="627380"/>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517130" y="3185795"/>
            <a:ext cx="3566160" cy="1239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We can also figure out the number of months present in our dataset.</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a:p>
          <a:p>
            <a:pPr marL="0" indent="0">
              <a:buNone/>
            </a:pP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990600" y="3950335"/>
            <a:ext cx="6137275" cy="554355"/>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8131175" y="3429000"/>
            <a:ext cx="2720340" cy="1104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i="1">
                <a:solidFill>
                  <a:schemeClr val="accent1">
                    <a:lumMod val="40000"/>
                    <a:lumOff val="60000"/>
                  </a:schemeClr>
                </a:solidFill>
                <a:latin typeface="Times New Roman" panose="02020603050405020304" charset="0"/>
                <a:cs typeface="Times New Roman" panose="02020603050405020304" charset="0"/>
              </a:rPr>
              <a:t>DATA IN-SIGHTS</a:t>
            </a:r>
            <a:endParaRPr lang="en-US" b="1" i="1">
              <a:solidFill>
                <a:schemeClr val="accent1">
                  <a:lumMod val="40000"/>
                  <a:lumOff val="60000"/>
                </a:schemeClr>
              </a:solidFill>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r>
              <a:rPr lang="en-US" b="1">
                <a:solidFill>
                  <a:schemeClr val="accent1">
                    <a:lumMod val="40000"/>
                    <a:lumOff val="60000"/>
                  </a:schemeClr>
                </a:solidFill>
                <a:latin typeface="Times New Roman" panose="02020603050405020304" charset="0"/>
                <a:cs typeface="Times New Roman" panose="02020603050405020304" charset="0"/>
              </a:rPr>
              <a:t>Finding monthly averages for number of confirmed, recovered and death related cases, is a valuable insight!</a:t>
            </a:r>
            <a:endParaRPr lang="en-US" b="1">
              <a:solidFill>
                <a:schemeClr val="accent1">
                  <a:lumMod val="40000"/>
                  <a:lumOff val="60000"/>
                </a:schemeClr>
              </a:solidFill>
              <a:latin typeface="Times New Roman" panose="02020603050405020304" charset="0"/>
              <a:cs typeface="Times New Roman" panose="02020603050405020304" charset="0"/>
            </a:endParaRPr>
          </a:p>
          <a:p>
            <a:endParaRPr lang="en-US" b="1">
              <a:solidFill>
                <a:schemeClr val="accent1">
                  <a:lumMod val="40000"/>
                  <a:lumOff val="60000"/>
                </a:schemeClr>
              </a:solidFill>
            </a:endParaRPr>
          </a:p>
          <a:p>
            <a:pPr marL="0" indent="0">
              <a:buNone/>
            </a:pPr>
            <a:endParaRPr lang="en-US" b="1">
              <a:solidFill>
                <a:schemeClr val="accent1">
                  <a:lumMod val="40000"/>
                  <a:lumOff val="60000"/>
                </a:schemeClr>
              </a:solidFill>
            </a:endParaRPr>
          </a:p>
        </p:txBody>
      </p:sp>
      <p:pic>
        <p:nvPicPr>
          <p:cNvPr id="5" name="Content Placeholder 4"/>
          <p:cNvPicPr>
            <a:picLocks noChangeAspect="1"/>
          </p:cNvPicPr>
          <p:nvPr>
            <p:ph sz="half" idx="2"/>
            <p:custDataLst>
              <p:tags r:id="rId1"/>
            </p:custDataLst>
          </p:nvPr>
        </p:nvPicPr>
        <p:blipFill>
          <a:blip r:embed="rId2"/>
          <a:stretch>
            <a:fillRect/>
          </a:stretch>
        </p:blipFill>
        <p:spPr>
          <a:xfrm>
            <a:off x="230505" y="4051935"/>
            <a:ext cx="6763385" cy="688975"/>
          </a:xfrm>
          <a:prstGeom prst="rect">
            <a:avLst/>
          </a:prstGeom>
        </p:spPr>
      </p:pic>
      <p:pic>
        <p:nvPicPr>
          <p:cNvPr id="6" name="Picture 5"/>
          <p:cNvPicPr>
            <a:picLocks noChangeAspect="1"/>
          </p:cNvPicPr>
          <p:nvPr>
            <p:custDataLst>
              <p:tags r:id="rId3"/>
            </p:custDataLst>
          </p:nvPr>
        </p:nvPicPr>
        <p:blipFill>
          <a:blip r:embed="rId4"/>
          <a:stretch>
            <a:fillRect/>
          </a:stretch>
        </p:blipFill>
        <p:spPr>
          <a:xfrm>
            <a:off x="7265035" y="1557655"/>
            <a:ext cx="4587240" cy="362712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3818</Words>
  <Application>WPS Presentation</Application>
  <PresentationFormat>Widescreen</PresentationFormat>
  <Paragraphs>150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Microsoft YaHei</vt:lpstr>
      <vt:lpstr>Arial Unicode MS</vt:lpstr>
      <vt:lpstr>Calibri Light</vt:lpstr>
      <vt:lpstr>Calibri</vt:lpstr>
      <vt:lpstr>Office Theme</vt:lpstr>
      <vt:lpstr>Data Analyst Internship Task-2 Topic - Corona Virus Analysis</vt:lpstr>
      <vt:lpstr>PROBLEM STATEMENT</vt:lpstr>
      <vt:lpstr>Dataset Description</vt:lpstr>
      <vt:lpstr>DATA PRE-PROCESSING</vt:lpstr>
      <vt:lpstr>DATA PRE-PROCESSING</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DATA IN-SIGHTS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Internship Task-2 Topic - Corona Virus Analysis</dc:title>
  <dc:creator/>
  <cp:lastModifiedBy>Aryan</cp:lastModifiedBy>
  <cp:revision>62</cp:revision>
  <dcterms:created xsi:type="dcterms:W3CDTF">2024-06-11T14:53:00Z</dcterms:created>
  <dcterms:modified xsi:type="dcterms:W3CDTF">2024-06-11T17:54:45Z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8E9132942F8F4EF8B8ACFD79BA9F0378_11</vt:lpwstr>
  </property>
  <property fmtid="{D5CDD505-2E9C-101B-9397-08002B2CF9AE}" pid="3" name="KSOProductBuildVer">
    <vt:lpwstr>1033-12.2.0.17119</vt:lpwstr>
  </property>
</Properties>
</file>