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6" r:id="rId11"/>
    <p:sldId id="267" r:id="rId12"/>
    <p:sldId id="270"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3"/>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3.png"/><Relationship Id="rId3" Type="http://schemas.openxmlformats.org/officeDocument/2006/relationships/tags" Target="../tags/tag2.xml"/><Relationship Id="rId2" Type="http://schemas.openxmlformats.org/officeDocument/2006/relationships/image" Target="../media/image2.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chemeClr val="accent4"/>
                </a:solidFill>
              </a:rPr>
              <a:t>The National Rural Employment Guarantee Act Analysis</a:t>
            </a:r>
            <a:endParaRPr lang="en-US" dirty="0">
              <a:solidFill>
                <a:schemeClr val="accent4"/>
              </a:solidFill>
            </a:endParaRPr>
          </a:p>
        </p:txBody>
      </p:sp>
      <p:sp>
        <p:nvSpPr>
          <p:cNvPr id="3" name="Subtitle 2"/>
          <p:cNvSpPr>
            <a:spLocks noGrp="1"/>
          </p:cNvSpPr>
          <p:nvPr>
            <p:ph type="subTitle" idx="1"/>
          </p:nvPr>
        </p:nvSpPr>
        <p:spPr/>
        <p:txBody>
          <a:bodyPr/>
          <a:lstStyle/>
          <a:p>
            <a:endParaRPr lang="en-US"/>
          </a:p>
          <a:p>
            <a:r>
              <a:rPr lang="en-US">
                <a:solidFill>
                  <a:schemeClr val="accent4"/>
                </a:solidFill>
              </a:rPr>
              <a:t>By Aryan Bhoraskar</a:t>
            </a:r>
            <a:endParaRPr lang="en-US">
              <a:solidFill>
                <a:schemeClr val="accent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t>Total Job Cards Vs Total Number of Active Workers Per State</a:t>
            </a:r>
            <a:endParaRPr lang="en-US" sz="2800"/>
          </a:p>
        </p:txBody>
      </p:sp>
      <p:pic>
        <p:nvPicPr>
          <p:cNvPr id="5" name="Content Placeholder 4"/>
          <p:cNvPicPr>
            <a:picLocks noChangeAspect="1"/>
          </p:cNvPicPr>
          <p:nvPr>
            <p:ph sz="half" idx="1"/>
            <p:custDataLst>
              <p:tags r:id="rId1"/>
            </p:custDataLst>
          </p:nvPr>
        </p:nvPicPr>
        <p:blipFill>
          <a:blip r:embed="rId2"/>
          <a:stretch>
            <a:fillRect/>
          </a:stretch>
        </p:blipFill>
        <p:spPr>
          <a:xfrm>
            <a:off x="609600" y="1668145"/>
            <a:ext cx="5384800" cy="4389755"/>
          </a:xfrm>
          <a:prstGeom prst="rect">
            <a:avLst/>
          </a:prstGeom>
        </p:spPr>
      </p:pic>
      <p:sp>
        <p:nvSpPr>
          <p:cNvPr id="4" name="Content Placeholder 3"/>
          <p:cNvSpPr>
            <a:spLocks noGrp="1"/>
          </p:cNvSpPr>
          <p:nvPr>
            <p:ph sz="half" idx="2"/>
          </p:nvPr>
        </p:nvSpPr>
        <p:spPr/>
        <p:txBody>
          <a:bodyPr/>
          <a:p>
            <a:r>
              <a:rPr lang="en-US" sz="2400"/>
              <a:t>Any state above the straightline showcases a good job card to active worker ratio - workers have rights and are documented under this scheme.</a:t>
            </a:r>
            <a:endParaRPr lang="en-US" sz="2400"/>
          </a:p>
          <a:p>
            <a:r>
              <a:rPr lang="en-US" sz="2400"/>
              <a:t>Any state below this straightline showcases a poor job card to active worker ratio - many workers are not documented under this scheme and hence are over-exploited!!</a:t>
            </a: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400">
                <a:solidFill>
                  <a:schemeClr val="accent4"/>
                </a:solidFill>
                <a:sym typeface="+mn-ea"/>
              </a:rPr>
              <a:t>Can data-driven insights guide policymakers and administrators in optimizing the scheme's impact?</a:t>
            </a:r>
            <a:endParaRPr lang="en-US" sz="2400"/>
          </a:p>
        </p:txBody>
      </p:sp>
      <p:sp>
        <p:nvSpPr>
          <p:cNvPr id="3" name="Content Placeholder 2"/>
          <p:cNvSpPr>
            <a:spLocks noGrp="1"/>
          </p:cNvSpPr>
          <p:nvPr>
            <p:ph sz="half" idx="1"/>
          </p:nvPr>
        </p:nvSpPr>
        <p:spPr/>
        <p:txBody>
          <a:bodyPr/>
          <a:p>
            <a:r>
              <a:rPr lang="en-US"/>
              <a:t>The clear answer is YES!!</a:t>
            </a:r>
            <a:endParaRPr lang="en-US"/>
          </a:p>
          <a:p>
            <a:endParaRPr lang="en-US"/>
          </a:p>
          <a:p>
            <a:r>
              <a:rPr lang="en-US" sz="2400"/>
              <a:t>It has been observed that data regarding these government schemes are often mishandled, tampered or even lost due to poor handling.</a:t>
            </a:r>
            <a:endParaRPr lang="en-US" sz="2400"/>
          </a:p>
          <a:p>
            <a:pPr marL="0" indent="0">
              <a:buNone/>
            </a:pPr>
            <a:endParaRPr lang="en-US" sz="2400"/>
          </a:p>
        </p:txBody>
      </p:sp>
      <p:sp>
        <p:nvSpPr>
          <p:cNvPr id="4" name="Content Placeholder 3"/>
          <p:cNvSpPr>
            <a:spLocks noGrp="1"/>
          </p:cNvSpPr>
          <p:nvPr>
            <p:ph sz="half" idx="2"/>
          </p:nvPr>
        </p:nvSpPr>
        <p:spPr/>
        <p:txBody>
          <a:bodyPr/>
          <a:p>
            <a:r>
              <a:rPr lang="en-US" sz="2400">
                <a:sym typeface="+mn-ea"/>
              </a:rPr>
              <a:t>This can lead to severe loss of time and energy, along with the negative side-effect of unaccountability amongst government officials, surge in feelings of mistrust amongst the people toward the government and loss of public image in the international front.</a:t>
            </a: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706120" y="2838133"/>
            <a:ext cx="10972800" cy="1143000"/>
          </a:xfrm>
        </p:spPr>
        <p:txBody>
          <a:bodyPr/>
          <a:p>
            <a:r>
              <a:rPr lang="en-US"/>
              <a:t>THANK YOU!!</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4"/>
                </a:solidFill>
              </a:rPr>
              <a:t>Overview</a:t>
            </a:r>
            <a:endParaRPr lang="en-US">
              <a:solidFill>
                <a:schemeClr val="accent4"/>
              </a:solidFill>
            </a:endParaRPr>
          </a:p>
        </p:txBody>
      </p:sp>
      <p:sp>
        <p:nvSpPr>
          <p:cNvPr id="3" name="Content Placeholder 2"/>
          <p:cNvSpPr>
            <a:spLocks noGrp="1"/>
          </p:cNvSpPr>
          <p:nvPr>
            <p:ph idx="1"/>
          </p:nvPr>
        </p:nvSpPr>
        <p:spPr/>
        <p:txBody>
          <a:bodyPr/>
          <a:p>
            <a:r>
              <a:rPr lang="en-US" sz="2800">
                <a:solidFill>
                  <a:schemeClr val="accent4"/>
                </a:solidFill>
              </a:rPr>
              <a:t>The Mahatma Gandhi National Rural Employment Act ( or MGNREGA)</a:t>
            </a:r>
            <a:endParaRPr lang="en-US" sz="2800">
              <a:solidFill>
                <a:schemeClr val="accent4"/>
              </a:solidFill>
            </a:endParaRPr>
          </a:p>
          <a:p>
            <a:pPr marL="0" indent="0">
              <a:buNone/>
            </a:pPr>
            <a:r>
              <a:rPr lang="en-US" sz="2800">
                <a:solidFill>
                  <a:schemeClr val="accent4"/>
                </a:solidFill>
              </a:rPr>
              <a:t>of 2005, is a Government Bill passed in 2005 that aims the guarantee to the ‘right of work’.</a:t>
            </a:r>
            <a:endParaRPr lang="en-US" sz="2800">
              <a:solidFill>
                <a:schemeClr val="accent4"/>
              </a:solidFill>
            </a:endParaRPr>
          </a:p>
          <a:p>
            <a:r>
              <a:rPr lang="en-US" sz="2800">
                <a:solidFill>
                  <a:schemeClr val="accent4"/>
                </a:solidFill>
              </a:rPr>
              <a:t>An Act to provide for the enhancement of livelihood security of the households in rural areas of the country by providing at least one hundred days of guaranteed wage employment in every financial year to every household whose adult members volunteer to do unskilled manual work and for matters connected therewith or incidental thereto.</a:t>
            </a:r>
            <a:endParaRPr lang="en-US" sz="2800">
              <a:solidFill>
                <a:schemeClr val="accent4"/>
              </a:solidFill>
            </a:endParaRPr>
          </a:p>
          <a:p>
            <a:pPr marL="0" indent="0">
              <a:buNone/>
            </a:pPr>
            <a:endParaRPr lang="en-US">
              <a:solidFill>
                <a:srgbClr val="FF0000"/>
              </a:solidFill>
            </a:endParaRPr>
          </a:p>
          <a:p>
            <a:pPr marL="0" indent="0">
              <a:buNone/>
            </a:pPr>
            <a:endParaRPr lang="en-US">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Problem Statement</a:t>
            </a:r>
            <a:endParaRPr lang="en-US"/>
          </a:p>
        </p:txBody>
      </p:sp>
      <p:sp>
        <p:nvSpPr>
          <p:cNvPr id="3" name="Content Placeholder 2"/>
          <p:cNvSpPr>
            <a:spLocks noGrp="1"/>
          </p:cNvSpPr>
          <p:nvPr>
            <p:ph idx="1"/>
          </p:nvPr>
        </p:nvSpPr>
        <p:spPr/>
        <p:txBody>
          <a:bodyPr>
            <a:normAutofit/>
          </a:bodyPr>
          <a:p>
            <a:r>
              <a:rPr lang="en-US" sz="2400">
                <a:solidFill>
                  <a:schemeClr val="accent4"/>
                </a:solidFill>
              </a:rPr>
              <a:t>NREGA is a vital initiative to alleviate rural unemployment and poverty. This project seeks to address several key questions and challenges associated with NREGA.</a:t>
            </a:r>
            <a:endParaRPr lang="en-US">
              <a:solidFill>
                <a:schemeClr val="accent4"/>
              </a:solidFill>
            </a:endParaRPr>
          </a:p>
          <a:p>
            <a:pPr marL="514350" indent="-514350">
              <a:buAutoNum type="arabicPeriod"/>
            </a:pPr>
            <a:r>
              <a:rPr lang="en-US" sz="2000">
                <a:solidFill>
                  <a:schemeClr val="accent4"/>
                </a:solidFill>
              </a:rPr>
              <a:t>How Effective is NREGA in providing employment opportunities to rural households?</a:t>
            </a:r>
            <a:endParaRPr lang="en-US" sz="2000">
              <a:solidFill>
                <a:schemeClr val="accent4"/>
              </a:solidFill>
            </a:endParaRPr>
          </a:p>
          <a:p>
            <a:pPr marL="514350" indent="-514350">
              <a:buAutoNum type="arabicPeriod"/>
            </a:pPr>
            <a:r>
              <a:rPr lang="en-US" sz="2000">
                <a:solidFill>
                  <a:schemeClr val="accent4"/>
                </a:solidFill>
              </a:rPr>
              <a:t>Are there regional disparities in the implementation and outcomes of the scheme?</a:t>
            </a:r>
            <a:endParaRPr lang="en-US" sz="2000">
              <a:solidFill>
                <a:schemeClr val="accent4"/>
              </a:solidFill>
            </a:endParaRPr>
          </a:p>
          <a:p>
            <a:pPr marL="514350" indent="-514350">
              <a:buAutoNum type="arabicPeriod"/>
            </a:pPr>
            <a:r>
              <a:rPr lang="en-US" sz="2000">
                <a:solidFill>
                  <a:schemeClr val="accent4"/>
                </a:solidFill>
              </a:rPr>
              <a:t>What is the utilization of the allocated budget, and how does it correlate with employment generation?</a:t>
            </a:r>
            <a:endParaRPr lang="en-US" sz="2000">
              <a:solidFill>
                <a:schemeClr val="accent4"/>
              </a:solidFill>
            </a:endParaRPr>
          </a:p>
          <a:p>
            <a:pPr marL="514350" indent="-514350">
              <a:buAutoNum type="arabicPeriod"/>
            </a:pPr>
            <a:r>
              <a:rPr lang="en-US" sz="2000">
                <a:solidFill>
                  <a:schemeClr val="accent4"/>
                </a:solidFill>
              </a:rPr>
              <a:t>What are the key factors contributing to the completion of NREGA works, and are there any roadblocks to its success?</a:t>
            </a:r>
            <a:endParaRPr lang="en-US" sz="2000">
              <a:solidFill>
                <a:schemeClr val="accent4"/>
              </a:solidFill>
            </a:endParaRPr>
          </a:p>
          <a:p>
            <a:pPr marL="514350" indent="-514350">
              <a:buAutoNum type="arabicPeriod"/>
            </a:pPr>
            <a:r>
              <a:rPr lang="en-US" sz="2000">
                <a:solidFill>
                  <a:schemeClr val="accent4"/>
                </a:solidFill>
              </a:rPr>
              <a:t>Can data-driven insights guide policymakers and administrators in optimizing the scheme's impact?</a:t>
            </a:r>
            <a:endParaRPr lang="en-US" sz="2000">
              <a:solidFill>
                <a:schemeClr val="accent4"/>
              </a:solidFill>
            </a:endParaRPr>
          </a:p>
          <a:p>
            <a:pPr marL="514350" indent="-514350">
              <a:buAutoNum type="arabicPeriod"/>
            </a:pPr>
            <a:endParaRPr lang="en-US" sz="2000">
              <a:solidFill>
                <a:schemeClr val="accent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Dataset Information</a:t>
            </a:r>
            <a:endParaRPr lang="en-US"/>
          </a:p>
        </p:txBody>
      </p:sp>
      <p:sp>
        <p:nvSpPr>
          <p:cNvPr id="3" name="Content Placeholder 2"/>
          <p:cNvSpPr>
            <a:spLocks noGrp="1"/>
          </p:cNvSpPr>
          <p:nvPr>
            <p:ph idx="1"/>
          </p:nvPr>
        </p:nvSpPr>
        <p:spPr/>
        <p:txBody>
          <a:bodyPr/>
          <a:p>
            <a:r>
              <a:rPr lang="en-US" sz="2800"/>
              <a:t>The dataset used for this analysis is sourced from official government records and contains information related to NREGA implementation across various states and districts in India. It comprises 28 columns,encompassing data on job cards, worker details, budget allocation, work completion statistics,expenditure, and more. </a:t>
            </a:r>
            <a:endParaRPr lang="en-US" sz="2800"/>
          </a:p>
          <a:p>
            <a:r>
              <a:rPr lang="en-US" sz="2800"/>
              <a:t>This dataset offers a comprehensive view of the progress and challenges faced by the NREGA program.</a:t>
            </a:r>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solidFill>
                  <a:schemeClr val="accent4"/>
                </a:solidFill>
                <a:sym typeface="+mn-ea"/>
              </a:rPr>
              <a:t>How Effective is NREGA in providing employment opportunities to rural households?</a:t>
            </a:r>
            <a:endParaRPr lang="en-US" sz="2800">
              <a:solidFill>
                <a:schemeClr val="accent4"/>
              </a:solidFill>
              <a:sym typeface="+mn-ea"/>
            </a:endParaRPr>
          </a:p>
        </p:txBody>
      </p:sp>
      <p:pic>
        <p:nvPicPr>
          <p:cNvPr id="4" name="Content Placeholder 3"/>
          <p:cNvPicPr>
            <a:picLocks noChangeAspect="1"/>
          </p:cNvPicPr>
          <p:nvPr>
            <p:ph sz="half" idx="1"/>
            <p:custDataLst>
              <p:tags r:id="rId1"/>
            </p:custDataLst>
          </p:nvPr>
        </p:nvPicPr>
        <p:blipFill>
          <a:blip r:embed="rId2"/>
          <a:stretch>
            <a:fillRect/>
          </a:stretch>
        </p:blipFill>
        <p:spPr>
          <a:xfrm>
            <a:off x="1059180" y="1600200"/>
            <a:ext cx="4485005" cy="4526280"/>
          </a:xfrm>
          <a:prstGeom prst="rect">
            <a:avLst/>
          </a:prstGeom>
        </p:spPr>
      </p:pic>
      <p:pic>
        <p:nvPicPr>
          <p:cNvPr id="5" name="Content Placeholder 4"/>
          <p:cNvPicPr>
            <a:picLocks noChangeAspect="1"/>
          </p:cNvPicPr>
          <p:nvPr>
            <p:ph sz="half" idx="2"/>
            <p:custDataLst>
              <p:tags r:id="rId3"/>
            </p:custDataLst>
          </p:nvPr>
        </p:nvPicPr>
        <p:blipFill>
          <a:blip r:embed="rId4"/>
          <a:stretch>
            <a:fillRect/>
          </a:stretch>
        </p:blipFill>
        <p:spPr>
          <a:xfrm>
            <a:off x="6805295" y="2807335"/>
            <a:ext cx="4168140" cy="21107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solidFill>
                  <a:schemeClr val="accent4"/>
                </a:solidFill>
                <a:sym typeface="+mn-ea"/>
              </a:rPr>
              <a:t>Are there regional disparities in the implementation and outcomes of the scheme?</a:t>
            </a:r>
            <a:endParaRPr lang="en-US" sz="2800">
              <a:solidFill>
                <a:schemeClr val="accent4"/>
              </a:solidFill>
              <a:sym typeface="+mn-ea"/>
            </a:endParaRPr>
          </a:p>
        </p:txBody>
      </p:sp>
      <p:pic>
        <p:nvPicPr>
          <p:cNvPr id="5" name="Content Placeholder 4"/>
          <p:cNvPicPr>
            <a:picLocks noChangeAspect="1"/>
          </p:cNvPicPr>
          <p:nvPr>
            <p:ph sz="half" idx="1"/>
            <p:custDataLst>
              <p:tags r:id="rId1"/>
            </p:custDataLst>
          </p:nvPr>
        </p:nvPicPr>
        <p:blipFill>
          <a:blip r:embed="rId2"/>
          <a:stretch>
            <a:fillRect/>
          </a:stretch>
        </p:blipFill>
        <p:spPr>
          <a:xfrm>
            <a:off x="609600" y="1647825"/>
            <a:ext cx="5384800" cy="4430395"/>
          </a:xfrm>
          <a:prstGeom prst="rect">
            <a:avLst/>
          </a:prstGeom>
        </p:spPr>
      </p:pic>
      <p:sp>
        <p:nvSpPr>
          <p:cNvPr id="4" name="Content Placeholder 3"/>
          <p:cNvSpPr>
            <a:spLocks noGrp="1"/>
          </p:cNvSpPr>
          <p:nvPr>
            <p:ph sz="half" idx="2"/>
          </p:nvPr>
        </p:nvSpPr>
        <p:spPr/>
        <p:txBody>
          <a:bodyPr/>
          <a:p>
            <a:r>
              <a:rPr lang="en-US"/>
              <a:t>All the states above the dotted line showcase a strong wage to budget ratio while all those states below the line showcase a poor wage to budget ratio.</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400"/>
              <a:t>What is the utilization of the allocated budget, and how does it correlate with</a:t>
            </a:r>
            <a:br>
              <a:rPr lang="en-US" sz="2400"/>
            </a:br>
            <a:r>
              <a:rPr lang="en-US" sz="2400"/>
              <a:t>employment generation?</a:t>
            </a:r>
            <a:endParaRPr lang="en-US" sz="2400"/>
          </a:p>
        </p:txBody>
      </p:sp>
      <p:sp>
        <p:nvSpPr>
          <p:cNvPr id="4" name="Content Placeholder 3"/>
          <p:cNvSpPr>
            <a:spLocks noGrp="1"/>
          </p:cNvSpPr>
          <p:nvPr>
            <p:ph sz="half" idx="2"/>
          </p:nvPr>
        </p:nvSpPr>
        <p:spPr/>
        <p:txBody>
          <a:bodyPr/>
          <a:p>
            <a:r>
              <a:rPr lang="en-US"/>
              <a:t>This sheet shows a statewise distribution the allocated budget into various categories like labour wages, Total admin expenditure, Total Expense etc.</a:t>
            </a:r>
            <a:endParaRPr lang="en-US"/>
          </a:p>
        </p:txBody>
      </p:sp>
      <p:pic>
        <p:nvPicPr>
          <p:cNvPr id="7" name="Content Placeholder 6"/>
          <p:cNvPicPr>
            <a:picLocks noChangeAspect="1"/>
          </p:cNvPicPr>
          <p:nvPr>
            <p:ph sz="half" idx="1"/>
            <p:custDataLst>
              <p:tags r:id="rId1"/>
            </p:custDataLst>
          </p:nvPr>
        </p:nvPicPr>
        <p:blipFill>
          <a:blip r:embed="rId2"/>
          <a:stretch>
            <a:fillRect/>
          </a:stretch>
        </p:blipFill>
        <p:spPr>
          <a:xfrm>
            <a:off x="107950" y="1966595"/>
            <a:ext cx="6160135" cy="35706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t>Avg Wage vs Avg personday for SC community</a:t>
            </a:r>
            <a:endParaRPr lang="en-US" sz="3200"/>
          </a:p>
        </p:txBody>
      </p:sp>
      <p:pic>
        <p:nvPicPr>
          <p:cNvPr id="10" name="Content Placeholder 9"/>
          <p:cNvPicPr>
            <a:picLocks noChangeAspect="1"/>
          </p:cNvPicPr>
          <p:nvPr>
            <p:ph sz="half" idx="2"/>
            <p:custDataLst>
              <p:tags r:id="rId1"/>
            </p:custDataLst>
          </p:nvPr>
        </p:nvPicPr>
        <p:blipFill>
          <a:blip r:embed="rId2"/>
          <a:stretch>
            <a:fillRect/>
          </a:stretch>
        </p:blipFill>
        <p:spPr>
          <a:xfrm>
            <a:off x="6096000" y="1992630"/>
            <a:ext cx="5719445" cy="3440430"/>
          </a:xfrm>
          <a:prstGeom prst="rect">
            <a:avLst/>
          </a:prstGeom>
        </p:spPr>
      </p:pic>
      <p:sp>
        <p:nvSpPr>
          <p:cNvPr id="6" name="Content Placeholder 5"/>
          <p:cNvSpPr/>
          <p:nvPr>
            <p:ph sz="half" idx="1"/>
          </p:nvPr>
        </p:nvSpPr>
        <p:spPr/>
        <p:txBody>
          <a:bodyPr/>
          <a:p>
            <a:r>
              <a:rPr lang="en-US" sz="2400"/>
              <a:t>The highest Avg wage to personday ratio was seen in Manipur, which is still a shocking 1025 to 1246.</a:t>
            </a:r>
            <a:endParaRPr lang="en-US" sz="2400"/>
          </a:p>
          <a:p>
            <a:r>
              <a:rPr lang="en-US" sz="2400"/>
              <a:t>Sadly, it gets bad to worse when we look at some other states and stats like : </a:t>
            </a:r>
            <a:endParaRPr lang="en-US" sz="2400"/>
          </a:p>
          <a:p>
            <a:pPr lvl="1"/>
            <a:r>
              <a:rPr lang="en-US" sz="1800"/>
              <a:t>TN : AW = 254, APD = 1.8Mil.</a:t>
            </a:r>
            <a:endParaRPr lang="en-US" sz="1800"/>
          </a:p>
          <a:p>
            <a:pPr lvl="1"/>
            <a:r>
              <a:rPr lang="en-US" sz="1800"/>
              <a:t>Rajasthan : AW = 210, APD = 1Mil.</a:t>
            </a:r>
            <a:endParaRPr lang="en-US" sz="1800"/>
          </a:p>
          <a:p>
            <a:pPr lvl="1"/>
            <a:r>
              <a:rPr lang="en-US" sz="1800"/>
              <a:t>Punjab : AW = 302, APD = 543K.</a:t>
            </a:r>
            <a:endParaRPr lang="en-US" sz="1800"/>
          </a:p>
          <a:p>
            <a:pPr lvl="1"/>
            <a:r>
              <a:rPr lang="en-US" sz="1800"/>
              <a:t>Kerela : AW = 343, APD = 492K.</a:t>
            </a:r>
            <a:endParaRPr lang="en-US" sz="1800"/>
          </a:p>
          <a:p>
            <a:pPr lvl="1"/>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solidFill>
                  <a:schemeClr val="accent4"/>
                </a:solidFill>
                <a:sym typeface="+mn-ea"/>
              </a:rPr>
              <a:t>What are the key factors contributing to the completion of NREGA works, and are there any roadblocks to its success?</a:t>
            </a:r>
            <a:endParaRPr lang="en-US" sz="3200">
              <a:solidFill>
                <a:schemeClr val="accent4"/>
              </a:solidFill>
              <a:sym typeface="+mn-ea"/>
            </a:endParaRPr>
          </a:p>
        </p:txBody>
      </p:sp>
      <p:sp>
        <p:nvSpPr>
          <p:cNvPr id="3" name="Content Placeholder 2"/>
          <p:cNvSpPr>
            <a:spLocks noGrp="1"/>
          </p:cNvSpPr>
          <p:nvPr>
            <p:ph sz="half" idx="1"/>
          </p:nvPr>
        </p:nvSpPr>
        <p:spPr/>
        <p:txBody>
          <a:bodyPr/>
          <a:p>
            <a:r>
              <a:rPr lang="en-US"/>
              <a:t>Some key success factors:</a:t>
            </a:r>
            <a:endParaRPr lang="en-US"/>
          </a:p>
          <a:p>
            <a:pPr marL="514350" indent="-514350">
              <a:buAutoNum type="arabicPeriod"/>
            </a:pPr>
            <a:r>
              <a:rPr lang="en-US" sz="2400"/>
              <a:t>The people’s motivation to work and sustain themselves.</a:t>
            </a:r>
            <a:endParaRPr lang="en-US" sz="2400"/>
          </a:p>
          <a:p>
            <a:pPr marL="514350" indent="-514350">
              <a:buAutoNum type="arabicPeriod"/>
            </a:pPr>
            <a:r>
              <a:rPr lang="en-US" sz="2400"/>
              <a:t>The cooperation and honest work of the government officials involved in the starting years.</a:t>
            </a:r>
            <a:endParaRPr lang="en-US" sz="2400"/>
          </a:p>
          <a:p>
            <a:pPr marL="514350" indent="-514350">
              <a:buAutoNum type="arabicPeriod"/>
            </a:pPr>
            <a:r>
              <a:rPr lang="en-US" sz="2400"/>
              <a:t>The lack of a tight monopoly over the budget by corrupt politicians.</a:t>
            </a:r>
            <a:endParaRPr lang="en-US" sz="2400"/>
          </a:p>
        </p:txBody>
      </p:sp>
      <p:sp>
        <p:nvSpPr>
          <p:cNvPr id="4" name="Content Placeholder 3"/>
          <p:cNvSpPr>
            <a:spLocks noGrp="1"/>
          </p:cNvSpPr>
          <p:nvPr>
            <p:ph sz="half" idx="2"/>
          </p:nvPr>
        </p:nvSpPr>
        <p:spPr/>
        <p:txBody>
          <a:bodyPr/>
          <a:p>
            <a:r>
              <a:rPr lang="en-US"/>
              <a:t>Some Roadblocks that were later on encountered:</a:t>
            </a:r>
            <a:endParaRPr lang="en-US"/>
          </a:p>
          <a:p>
            <a:pPr marL="514350" indent="-514350">
              <a:buAutoNum type="arabicPeriod"/>
            </a:pPr>
            <a:r>
              <a:rPr lang="en-US" sz="2400"/>
              <a:t>The rise of corruption amongst the government officials. - Most important.</a:t>
            </a:r>
            <a:endParaRPr lang="en-US" sz="2400"/>
          </a:p>
          <a:p>
            <a:pPr marL="514350" indent="-514350">
              <a:buAutoNum type="arabicPeriod"/>
            </a:pPr>
            <a:r>
              <a:rPr lang="en-US" sz="2400"/>
              <a:t>Workers were almost never compensated for their work on time, and the compensation was never fair!!.</a:t>
            </a:r>
            <a:endParaRPr lang="en-US" sz="2400"/>
          </a:p>
          <a:p>
            <a:pPr marL="514350" indent="-514350">
              <a:buAutoNum type="arabicPeriod"/>
            </a:pPr>
            <a:endParaRPr lang="en-US" sz="2400"/>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4034</Words>
  <Application>WPS Presentation</Application>
  <PresentationFormat>Widescreen</PresentationFormat>
  <Paragraphs>76</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Calibri Light</vt:lpstr>
      <vt:lpstr>Calibri</vt:lpstr>
      <vt:lpstr>Microsoft YaHei</vt:lpstr>
      <vt:lpstr>Arial Unicode MS</vt:lpstr>
      <vt:lpstr>Business Cooperate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National Rural Employment Guarantee Act Analysis</dc:title>
  <dc:creator/>
  <cp:lastModifiedBy>Aryan</cp:lastModifiedBy>
  <cp:revision>21</cp:revision>
  <dcterms:created xsi:type="dcterms:W3CDTF">2024-06-22T10:04:06Z</dcterms:created>
  <dcterms:modified xsi:type="dcterms:W3CDTF">2024-06-22T12:05:06Z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76A1613517A34DA1A578A1B56F3E8623_11</vt:lpwstr>
  </property>
  <property fmtid="{D5CDD505-2E9C-101B-9397-08002B2CF9AE}" pid="3" name="KSOProductBuildVer">
    <vt:lpwstr>1033-12.2.0.17119</vt:lpwstr>
  </property>
</Properties>
</file>