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72" r:id="rId5"/>
    <p:sldId id="269" r:id="rId6"/>
    <p:sldId id="266" r:id="rId7"/>
    <p:sldId id="277" r:id="rId8"/>
    <p:sldId id="276"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0DC73-1F30-4B30-8AFA-CC1808AC3D05}" v="296" dt="2024-04-11T08:13:02.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98" autoAdjust="0"/>
  </p:normalViewPr>
  <p:slideViewPr>
    <p:cSldViewPr snapToGrid="0">
      <p:cViewPr varScale="1">
        <p:scale>
          <a:sx n="90" d="100"/>
          <a:sy n="90" d="100"/>
        </p:scale>
        <p:origin x="355" y="67"/>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s://pxhere.com/en/photo/636102" TargetMode="External"/><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hyperlink" Target="https://dakilapinoy.com/2018/11/04/pahatid-ni-idyanale/" TargetMode="External"/><Relationship Id="rId1" Type="http://schemas.openxmlformats.org/officeDocument/2006/relationships/image" Target="../media/image4.jpg"/><Relationship Id="rId6" Type="http://schemas.openxmlformats.org/officeDocument/2006/relationships/hyperlink" Target="https://pxhere.com/en/photo/892386" TargetMode="External"/><Relationship Id="rId5" Type="http://schemas.openxmlformats.org/officeDocument/2006/relationships/image" Target="../media/image6.jpg"/><Relationship Id="rId4" Type="http://schemas.openxmlformats.org/officeDocument/2006/relationships/hyperlink" Target="https://pxhere.com/en/photo/147591"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pxhere.com/en/photo/636102" TargetMode="External"/><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hyperlink" Target="https://dakilapinoy.com/2018/11/04/pahatid-ni-idyanale/" TargetMode="External"/><Relationship Id="rId1" Type="http://schemas.openxmlformats.org/officeDocument/2006/relationships/image" Target="../media/image4.jpg"/><Relationship Id="rId6" Type="http://schemas.openxmlformats.org/officeDocument/2006/relationships/hyperlink" Target="https://pxhere.com/en/photo/892386" TargetMode="External"/><Relationship Id="rId5" Type="http://schemas.openxmlformats.org/officeDocument/2006/relationships/image" Target="../media/image6.jpg"/><Relationship Id="rId4" Type="http://schemas.openxmlformats.org/officeDocument/2006/relationships/hyperlink" Target="https://pxhere.com/en/photo/14759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D2794-A283-425A-A7BB-5FA2EB08E55B}"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F590A166-CE86-4967-B08D-AC90E7F5972A}">
      <dgm:prSet phldrT="[Text]" phldr="0" custT="1"/>
      <dgm:spPr/>
      <dgm:t>
        <a:bodyPr/>
        <a:lstStyle/>
        <a:p>
          <a:r>
            <a:rPr lang="en-US" sz="2000" b="1" dirty="0"/>
            <a:t>1.</a:t>
          </a:r>
          <a:r>
            <a:rPr lang="en-US" sz="1400" dirty="0">
              <a:solidFill>
                <a:srgbClr val="FFFFFF"/>
              </a:solidFill>
              <a:latin typeface="Open Sans"/>
            </a:rPr>
            <a:t>TO DEVELOP AN AGENT-BASED SIMULATION TO OPTIMIZE THE PROBLEM OF DESTRUCTION  CAUSING DUE TO VARIOUS HUMAIN ACTIVITIES IN FOREST ECOSYSTEM</a:t>
          </a:r>
          <a:endParaRPr lang="en-US" sz="2000" b="1" dirty="0"/>
        </a:p>
      </dgm:t>
    </dgm:pt>
    <dgm:pt modelId="{C5B2836E-F3D5-4B03-B4CF-361F558EDB9A}" type="parTrans" cxnId="{EF1869BC-1CCB-4002-B51D-E44DD38E424D}">
      <dgm:prSet/>
      <dgm:spPr/>
      <dgm:t>
        <a:bodyPr/>
        <a:lstStyle/>
        <a:p>
          <a:endParaRPr lang="en-US"/>
        </a:p>
      </dgm:t>
    </dgm:pt>
    <dgm:pt modelId="{C3B163FF-C474-4D09-892F-58CF25FC4DA8}" type="sibTrans" cxnId="{EF1869BC-1CCB-4002-B51D-E44DD38E424D}">
      <dgm:prSet/>
      <dgm:spPr/>
      <dgm:t>
        <a:bodyPr/>
        <a:lstStyle/>
        <a:p>
          <a:endParaRPr lang="en-US"/>
        </a:p>
      </dgm:t>
    </dgm:pt>
    <dgm:pt modelId="{4ACD733D-3727-4A42-8312-F77722ED3D67}">
      <dgm:prSet phldrT="[Text]" phldr="0" custT="1"/>
      <dgm:spPr/>
      <dgm:t>
        <a:bodyPr/>
        <a:lstStyle/>
        <a:p>
          <a:pPr>
            <a:buNone/>
          </a:pPr>
          <a:r>
            <a:rPr lang="en-US" sz="2000" b="1" dirty="0"/>
            <a:t>2.</a:t>
          </a:r>
          <a:r>
            <a:rPr lang="en-US" sz="1400" dirty="0">
              <a:solidFill>
                <a:srgbClr val="FFFFFF"/>
              </a:solidFill>
              <a:latin typeface="Open Sans"/>
            </a:rPr>
            <a:t> USING APPROPRIATE MODELLING APPROACH TO OPTIMIZE FOREST CONSERVATION STRATEGIES</a:t>
          </a:r>
          <a:endParaRPr lang="en-US" sz="1400" b="1" dirty="0"/>
        </a:p>
      </dgm:t>
    </dgm:pt>
    <dgm:pt modelId="{38170684-AED9-490D-B563-25893A9822CA}" type="parTrans" cxnId="{6D699070-5D59-4F4D-AF74-62590C453BED}">
      <dgm:prSet/>
      <dgm:spPr/>
      <dgm:t>
        <a:bodyPr/>
        <a:lstStyle/>
        <a:p>
          <a:endParaRPr lang="en-US"/>
        </a:p>
      </dgm:t>
    </dgm:pt>
    <dgm:pt modelId="{2E342B59-B5FC-4746-96D8-095EA821D3BC}" type="sibTrans" cxnId="{6D699070-5D59-4F4D-AF74-62590C453BED}">
      <dgm:prSet/>
      <dgm:spPr/>
      <dgm:t>
        <a:bodyPr/>
        <a:lstStyle/>
        <a:p>
          <a:endParaRPr lang="en-US"/>
        </a:p>
      </dgm:t>
    </dgm:pt>
    <dgm:pt modelId="{2F1BF99E-FA1C-48D8-AE2C-E7F9EF695AA1}">
      <dgm:prSet phldrT="[Text]" phldr="0" custT="1"/>
      <dgm:spPr/>
      <dgm:t>
        <a:bodyPr/>
        <a:lstStyle/>
        <a:p>
          <a:pPr>
            <a:buNone/>
          </a:pPr>
          <a:r>
            <a:rPr lang="en-US" sz="2000" b="1" dirty="0"/>
            <a:t>3. </a:t>
          </a:r>
          <a:r>
            <a:rPr lang="en-US" sz="1400" dirty="0">
              <a:solidFill>
                <a:srgbClr val="FFFFFF"/>
              </a:solidFill>
              <a:latin typeface="Open Sans"/>
            </a:rPr>
            <a:t>ALGORITHM, TOOLS,TECHNIQUES AND COMPUTATIONS</a:t>
          </a:r>
          <a:endParaRPr lang="en-US" sz="1400" b="1" dirty="0"/>
        </a:p>
      </dgm:t>
    </dgm:pt>
    <dgm:pt modelId="{4280DD54-7786-4518-AEE4-46545A0E5B1A}" type="parTrans" cxnId="{FC0D70D5-D92D-4505-BD8E-CCACFF2508E5}">
      <dgm:prSet/>
      <dgm:spPr/>
      <dgm:t>
        <a:bodyPr/>
        <a:lstStyle/>
        <a:p>
          <a:endParaRPr lang="en-US"/>
        </a:p>
      </dgm:t>
    </dgm:pt>
    <dgm:pt modelId="{283C2210-42DE-4ABC-8141-5E2BEA963730}" type="sibTrans" cxnId="{FC0D70D5-D92D-4505-BD8E-CCACFF2508E5}">
      <dgm:prSet/>
      <dgm:spPr/>
      <dgm:t>
        <a:bodyPr/>
        <a:lstStyle/>
        <a:p>
          <a:endParaRPr lang="en-US"/>
        </a:p>
      </dgm:t>
    </dgm:pt>
    <dgm:pt modelId="{E56671C2-D884-4E1D-9FB5-E918AFACF046}">
      <dgm:prSet phldrT="[Text]" phldr="0" custT="1"/>
      <dgm:spPr/>
      <dgm:t>
        <a:bodyPr/>
        <a:lstStyle/>
        <a:p>
          <a:pPr>
            <a:buNone/>
          </a:pPr>
          <a:r>
            <a:rPr lang="en-US" sz="2000" b="1" dirty="0"/>
            <a:t>4. </a:t>
          </a:r>
          <a:r>
            <a:rPr lang="en-US" sz="1400" dirty="0">
              <a:solidFill>
                <a:srgbClr val="FFFFFF"/>
              </a:solidFill>
              <a:latin typeface="Open Sans"/>
            </a:rPr>
            <a:t>CONCLUSION DRAWN FROM THE TECHNIQUES</a:t>
          </a:r>
          <a:endParaRPr lang="en-US" sz="1400" b="1" dirty="0"/>
        </a:p>
      </dgm:t>
    </dgm:pt>
    <dgm:pt modelId="{B421509E-20F6-4FC7-869E-D724C0763DBA}" type="sibTrans" cxnId="{E4259655-311C-4064-9C87-263F317E07DE}">
      <dgm:prSet/>
      <dgm:spPr/>
      <dgm:t>
        <a:bodyPr/>
        <a:lstStyle/>
        <a:p>
          <a:endParaRPr lang="en-US"/>
        </a:p>
      </dgm:t>
    </dgm:pt>
    <dgm:pt modelId="{1A8FD0B0-F62B-41CD-B72F-EF1DB25B15AB}" type="parTrans" cxnId="{E4259655-311C-4064-9C87-263F317E07DE}">
      <dgm:prSet/>
      <dgm:spPr/>
      <dgm:t>
        <a:bodyPr/>
        <a:lstStyle/>
        <a:p>
          <a:endParaRPr lang="en-US"/>
        </a:p>
      </dgm:t>
    </dgm:pt>
    <dgm:pt modelId="{B6DB06BF-0BF3-480F-AA37-65894CA16F62}" type="pres">
      <dgm:prSet presAssocID="{30CD2794-A283-425A-A7BB-5FA2EB08E55B}" presName="Name0" presStyleCnt="0">
        <dgm:presLayoutVars>
          <dgm:dir/>
          <dgm:resizeHandles val="exact"/>
        </dgm:presLayoutVars>
      </dgm:prSet>
      <dgm:spPr/>
    </dgm:pt>
    <dgm:pt modelId="{627DD0E9-E596-40B6-B4DC-EBBAF05BBAB5}" type="pres">
      <dgm:prSet presAssocID="{F590A166-CE86-4967-B08D-AC90E7F5972A}" presName="compNode" presStyleCnt="0"/>
      <dgm:spPr/>
    </dgm:pt>
    <dgm:pt modelId="{1C2CFDC4-2E56-4AF8-A80C-BEC8E816B90B}" type="pres">
      <dgm:prSet presAssocID="{F590A166-CE86-4967-B08D-AC90E7F5972A}" presName="pictRect" presStyleLbl="node1" presStyleIdx="0" presStyleCnt="4"/>
      <dgm:spPr>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00" r="-2000"/>
          </a:stretch>
        </a:blipFill>
        <a:ln>
          <a:noFill/>
        </a:ln>
      </dgm:spPr>
    </dgm:pt>
    <dgm:pt modelId="{FB5DF9E4-7057-4D1B-BA32-A9D098907234}" type="pres">
      <dgm:prSet presAssocID="{F590A166-CE86-4967-B08D-AC90E7F5972A}" presName="textRect" presStyleLbl="revTx" presStyleIdx="0" presStyleCnt="4" custLinFactNeighborY="1109">
        <dgm:presLayoutVars>
          <dgm:bulletEnabled val="1"/>
        </dgm:presLayoutVars>
      </dgm:prSet>
      <dgm:spPr/>
    </dgm:pt>
    <dgm:pt modelId="{671DD1DD-FAC7-4B2F-8389-9532834FEA92}" type="pres">
      <dgm:prSet presAssocID="{C3B163FF-C474-4D09-892F-58CF25FC4DA8}" presName="sibTrans" presStyleLbl="sibTrans2D1" presStyleIdx="0" presStyleCnt="0"/>
      <dgm:spPr/>
    </dgm:pt>
    <dgm:pt modelId="{E4A0398C-BBC1-45F4-AA62-9718085FF868}" type="pres">
      <dgm:prSet presAssocID="{4ACD733D-3727-4A42-8312-F77722ED3D67}" presName="compNode" presStyleCnt="0"/>
      <dgm:spPr/>
    </dgm:pt>
    <dgm:pt modelId="{1EAB482F-3AF6-4FF8-BB79-BE53AA548139}" type="pres">
      <dgm:prSet presAssocID="{4ACD733D-3727-4A42-8312-F77722ED3D67}" presName="pictRect" presStyleLbl="node1" presStyleIdx="1" presStyleCnt="4"/>
      <dgm:spPr>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000" r="-2000"/>
          </a:stretch>
        </a:blipFill>
        <a:ln>
          <a:noFill/>
        </a:ln>
      </dgm:spPr>
    </dgm:pt>
    <dgm:pt modelId="{0FBCE45E-54B7-4C72-860E-1FBC0643A134}" type="pres">
      <dgm:prSet presAssocID="{4ACD733D-3727-4A42-8312-F77722ED3D67}" presName="textRect" presStyleLbl="revTx" presStyleIdx="1" presStyleCnt="4" custLinFactNeighborX="-807" custLinFactNeighborY="1107">
        <dgm:presLayoutVars>
          <dgm:bulletEnabled val="1"/>
        </dgm:presLayoutVars>
      </dgm:prSet>
      <dgm:spPr/>
    </dgm:pt>
    <dgm:pt modelId="{839A0594-70B1-4A04-8385-5092FADC5E82}" type="pres">
      <dgm:prSet presAssocID="{2E342B59-B5FC-4746-96D8-095EA821D3BC}" presName="sibTrans" presStyleLbl="sibTrans2D1" presStyleIdx="0" presStyleCnt="0"/>
      <dgm:spPr/>
    </dgm:pt>
    <dgm:pt modelId="{40BA5FD7-8DD2-497A-B027-81F2BE2EBBD4}" type="pres">
      <dgm:prSet presAssocID="{2F1BF99E-FA1C-48D8-AE2C-E7F9EF695AA1}" presName="compNode" presStyleCnt="0"/>
      <dgm:spPr/>
    </dgm:pt>
    <dgm:pt modelId="{9EB87545-FB16-4826-895C-164FF4E27C76}" type="pres">
      <dgm:prSet presAssocID="{2F1BF99E-FA1C-48D8-AE2C-E7F9EF695AA1}" presName="pictRect" presStyleLbl="node1" presStyleIdx="2" presStyleCnt="4"/>
      <dgm:spPr>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l="-2000" r="-2000"/>
          </a:stretch>
        </a:blipFill>
        <a:ln>
          <a:noFill/>
        </a:ln>
      </dgm:spPr>
    </dgm:pt>
    <dgm:pt modelId="{6C0A0B18-7E7A-4696-8D27-FBF7F0450589}" type="pres">
      <dgm:prSet presAssocID="{2F1BF99E-FA1C-48D8-AE2C-E7F9EF695AA1}" presName="textRect" presStyleLbl="revTx" presStyleIdx="2" presStyleCnt="4">
        <dgm:presLayoutVars>
          <dgm:bulletEnabled val="1"/>
        </dgm:presLayoutVars>
      </dgm:prSet>
      <dgm:spPr/>
    </dgm:pt>
    <dgm:pt modelId="{41F61959-B267-4F5F-86B6-87CF2EAAE532}" type="pres">
      <dgm:prSet presAssocID="{283C2210-42DE-4ABC-8141-5E2BEA963730}" presName="sibTrans" presStyleLbl="sibTrans2D1" presStyleIdx="0" presStyleCnt="0"/>
      <dgm:spPr/>
    </dgm:pt>
    <dgm:pt modelId="{83E5AF49-AF4E-44AB-943D-E44C35E301E8}" type="pres">
      <dgm:prSet presAssocID="{E56671C2-D884-4E1D-9FB5-E918AFACF046}" presName="compNode" presStyleCnt="0"/>
      <dgm:spPr/>
    </dgm:pt>
    <dgm:pt modelId="{784FA404-604F-47FA-AA9C-F68E97020B55}" type="pres">
      <dgm:prSet presAssocID="{E56671C2-D884-4E1D-9FB5-E918AFACF046}" presName="pictRect" presStyleLbl="node1" presStyleIdx="3" presStyleCnt="4" custScaleX="99248" custLinFactNeighborX="210"/>
      <dgm:spPr>
        <a:prstGeom prst="rect">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8000" b="-8000"/>
          </a:stretch>
        </a:blipFill>
        <a:ln>
          <a:noFill/>
        </a:ln>
      </dgm:spPr>
    </dgm:pt>
    <dgm:pt modelId="{8796E90E-0DD3-4D21-A725-E680C52512C2}" type="pres">
      <dgm:prSet presAssocID="{E56671C2-D884-4E1D-9FB5-E918AFACF046}" presName="textRect" presStyleLbl="revTx" presStyleIdx="3" presStyleCnt="4">
        <dgm:presLayoutVars>
          <dgm:bulletEnabled val="1"/>
        </dgm:presLayoutVars>
      </dgm:prSet>
      <dgm:spPr/>
    </dgm:pt>
  </dgm:ptLst>
  <dgm:cxnLst>
    <dgm:cxn modelId="{3FE7B61E-D943-45D3-8F28-F3828499D47C}" type="presOf" srcId="{E56671C2-D884-4E1D-9FB5-E918AFACF046}" destId="{8796E90E-0DD3-4D21-A725-E680C52512C2}" srcOrd="0" destOrd="0" presId="urn:microsoft.com/office/officeart/2005/8/layout/pList1"/>
    <dgm:cxn modelId="{06C80F1F-3A84-4496-9EB8-96479B022D08}" type="presOf" srcId="{C3B163FF-C474-4D09-892F-58CF25FC4DA8}" destId="{671DD1DD-FAC7-4B2F-8389-9532834FEA92}" srcOrd="0" destOrd="0" presId="urn:microsoft.com/office/officeart/2005/8/layout/pList1"/>
    <dgm:cxn modelId="{6629D539-F0B7-438A-87D4-24F84728547A}" type="presOf" srcId="{2E342B59-B5FC-4746-96D8-095EA821D3BC}" destId="{839A0594-70B1-4A04-8385-5092FADC5E82}" srcOrd="0" destOrd="0" presId="urn:microsoft.com/office/officeart/2005/8/layout/pList1"/>
    <dgm:cxn modelId="{C1868144-7884-42DE-AACC-1A641BB314B6}" type="presOf" srcId="{2F1BF99E-FA1C-48D8-AE2C-E7F9EF695AA1}" destId="{6C0A0B18-7E7A-4696-8D27-FBF7F0450589}" srcOrd="0" destOrd="0" presId="urn:microsoft.com/office/officeart/2005/8/layout/pList1"/>
    <dgm:cxn modelId="{6D699070-5D59-4F4D-AF74-62590C453BED}" srcId="{30CD2794-A283-425A-A7BB-5FA2EB08E55B}" destId="{4ACD733D-3727-4A42-8312-F77722ED3D67}" srcOrd="1" destOrd="0" parTransId="{38170684-AED9-490D-B563-25893A9822CA}" sibTransId="{2E342B59-B5FC-4746-96D8-095EA821D3BC}"/>
    <dgm:cxn modelId="{E4259655-311C-4064-9C87-263F317E07DE}" srcId="{30CD2794-A283-425A-A7BB-5FA2EB08E55B}" destId="{E56671C2-D884-4E1D-9FB5-E918AFACF046}" srcOrd="3" destOrd="0" parTransId="{1A8FD0B0-F62B-41CD-B72F-EF1DB25B15AB}" sibTransId="{B421509E-20F6-4FC7-869E-D724C0763DBA}"/>
    <dgm:cxn modelId="{6A6B1F58-1F9B-447B-B3B0-C8ADAF75C143}" type="presOf" srcId="{30CD2794-A283-425A-A7BB-5FA2EB08E55B}" destId="{B6DB06BF-0BF3-480F-AA37-65894CA16F62}" srcOrd="0" destOrd="0" presId="urn:microsoft.com/office/officeart/2005/8/layout/pList1"/>
    <dgm:cxn modelId="{716E5480-6459-4071-BD16-CBDF476104BD}" type="presOf" srcId="{F590A166-CE86-4967-B08D-AC90E7F5972A}" destId="{FB5DF9E4-7057-4D1B-BA32-A9D098907234}" srcOrd="0" destOrd="0" presId="urn:microsoft.com/office/officeart/2005/8/layout/pList1"/>
    <dgm:cxn modelId="{EF1869BC-1CCB-4002-B51D-E44DD38E424D}" srcId="{30CD2794-A283-425A-A7BB-5FA2EB08E55B}" destId="{F590A166-CE86-4967-B08D-AC90E7F5972A}" srcOrd="0" destOrd="0" parTransId="{C5B2836E-F3D5-4B03-B4CF-361F558EDB9A}" sibTransId="{C3B163FF-C474-4D09-892F-58CF25FC4DA8}"/>
    <dgm:cxn modelId="{9364BFCF-327D-428C-9F9D-69D92A70A64A}" type="presOf" srcId="{4ACD733D-3727-4A42-8312-F77722ED3D67}" destId="{0FBCE45E-54B7-4C72-860E-1FBC0643A134}" srcOrd="0" destOrd="0" presId="urn:microsoft.com/office/officeart/2005/8/layout/pList1"/>
    <dgm:cxn modelId="{FC0D70D5-D92D-4505-BD8E-CCACFF2508E5}" srcId="{30CD2794-A283-425A-A7BB-5FA2EB08E55B}" destId="{2F1BF99E-FA1C-48D8-AE2C-E7F9EF695AA1}" srcOrd="2" destOrd="0" parTransId="{4280DD54-7786-4518-AEE4-46545A0E5B1A}" sibTransId="{283C2210-42DE-4ABC-8141-5E2BEA963730}"/>
    <dgm:cxn modelId="{EB6010ED-1847-472D-9BEC-1E31A2EEB179}" type="presOf" srcId="{283C2210-42DE-4ABC-8141-5E2BEA963730}" destId="{41F61959-B267-4F5F-86B6-87CF2EAAE532}" srcOrd="0" destOrd="0" presId="urn:microsoft.com/office/officeart/2005/8/layout/pList1"/>
    <dgm:cxn modelId="{81B78458-999C-43E4-82B6-DD30E5D82984}" type="presParOf" srcId="{B6DB06BF-0BF3-480F-AA37-65894CA16F62}" destId="{627DD0E9-E596-40B6-B4DC-EBBAF05BBAB5}" srcOrd="0" destOrd="0" presId="urn:microsoft.com/office/officeart/2005/8/layout/pList1"/>
    <dgm:cxn modelId="{D141E181-E14A-4BF4-8B16-C4A7F246F0F9}" type="presParOf" srcId="{627DD0E9-E596-40B6-B4DC-EBBAF05BBAB5}" destId="{1C2CFDC4-2E56-4AF8-A80C-BEC8E816B90B}" srcOrd="0" destOrd="0" presId="urn:microsoft.com/office/officeart/2005/8/layout/pList1"/>
    <dgm:cxn modelId="{73E9822C-A8D0-4719-AF06-D21C922AC7F2}" type="presParOf" srcId="{627DD0E9-E596-40B6-B4DC-EBBAF05BBAB5}" destId="{FB5DF9E4-7057-4D1B-BA32-A9D098907234}" srcOrd="1" destOrd="0" presId="urn:microsoft.com/office/officeart/2005/8/layout/pList1"/>
    <dgm:cxn modelId="{9B69C38C-C462-4B95-82D1-CC55900DF351}" type="presParOf" srcId="{B6DB06BF-0BF3-480F-AA37-65894CA16F62}" destId="{671DD1DD-FAC7-4B2F-8389-9532834FEA92}" srcOrd="1" destOrd="0" presId="urn:microsoft.com/office/officeart/2005/8/layout/pList1"/>
    <dgm:cxn modelId="{C0ECFFD5-2E88-4482-8B2F-E3FAC264041B}" type="presParOf" srcId="{B6DB06BF-0BF3-480F-AA37-65894CA16F62}" destId="{E4A0398C-BBC1-45F4-AA62-9718085FF868}" srcOrd="2" destOrd="0" presId="urn:microsoft.com/office/officeart/2005/8/layout/pList1"/>
    <dgm:cxn modelId="{D3253552-9B5C-4463-BF58-E49D59F28FDD}" type="presParOf" srcId="{E4A0398C-BBC1-45F4-AA62-9718085FF868}" destId="{1EAB482F-3AF6-4FF8-BB79-BE53AA548139}" srcOrd="0" destOrd="0" presId="urn:microsoft.com/office/officeart/2005/8/layout/pList1"/>
    <dgm:cxn modelId="{3F502D6E-AE37-4178-AFC3-247F903EC089}" type="presParOf" srcId="{E4A0398C-BBC1-45F4-AA62-9718085FF868}" destId="{0FBCE45E-54B7-4C72-860E-1FBC0643A134}" srcOrd="1" destOrd="0" presId="urn:microsoft.com/office/officeart/2005/8/layout/pList1"/>
    <dgm:cxn modelId="{84AAA7CE-BDFC-4333-A227-583918B122C2}" type="presParOf" srcId="{B6DB06BF-0BF3-480F-AA37-65894CA16F62}" destId="{839A0594-70B1-4A04-8385-5092FADC5E82}" srcOrd="3" destOrd="0" presId="urn:microsoft.com/office/officeart/2005/8/layout/pList1"/>
    <dgm:cxn modelId="{77679920-5E9A-4CE8-A330-AC5B2817CD01}" type="presParOf" srcId="{B6DB06BF-0BF3-480F-AA37-65894CA16F62}" destId="{40BA5FD7-8DD2-497A-B027-81F2BE2EBBD4}" srcOrd="4" destOrd="0" presId="urn:microsoft.com/office/officeart/2005/8/layout/pList1"/>
    <dgm:cxn modelId="{01A91F71-348A-4E3B-825C-84D281FC7036}" type="presParOf" srcId="{40BA5FD7-8DD2-497A-B027-81F2BE2EBBD4}" destId="{9EB87545-FB16-4826-895C-164FF4E27C76}" srcOrd="0" destOrd="0" presId="urn:microsoft.com/office/officeart/2005/8/layout/pList1"/>
    <dgm:cxn modelId="{ADB20C24-0A2B-4A84-BF0D-ADAC906D1690}" type="presParOf" srcId="{40BA5FD7-8DD2-497A-B027-81F2BE2EBBD4}" destId="{6C0A0B18-7E7A-4696-8D27-FBF7F0450589}" srcOrd="1" destOrd="0" presId="urn:microsoft.com/office/officeart/2005/8/layout/pList1"/>
    <dgm:cxn modelId="{0A0E03A6-4A63-4F68-89C5-9E85C7443A16}" type="presParOf" srcId="{B6DB06BF-0BF3-480F-AA37-65894CA16F62}" destId="{41F61959-B267-4F5F-86B6-87CF2EAAE532}" srcOrd="5" destOrd="0" presId="urn:microsoft.com/office/officeart/2005/8/layout/pList1"/>
    <dgm:cxn modelId="{B68A8B89-A854-411B-A3F4-C4FB4803D345}" type="presParOf" srcId="{B6DB06BF-0BF3-480F-AA37-65894CA16F62}" destId="{83E5AF49-AF4E-44AB-943D-E44C35E301E8}" srcOrd="6" destOrd="0" presId="urn:microsoft.com/office/officeart/2005/8/layout/pList1"/>
    <dgm:cxn modelId="{DD547D27-876E-4A8C-8BA9-14C31E82A2CB}" type="presParOf" srcId="{83E5AF49-AF4E-44AB-943D-E44C35E301E8}" destId="{784FA404-604F-47FA-AA9C-F68E97020B55}" srcOrd="0" destOrd="0" presId="urn:microsoft.com/office/officeart/2005/8/layout/pList1"/>
    <dgm:cxn modelId="{ECCB8235-2ABA-4F49-B71C-0FB85C906014}" type="presParOf" srcId="{83E5AF49-AF4E-44AB-943D-E44C35E301E8}" destId="{8796E90E-0DD3-4D21-A725-E680C52512C2}"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CFDC4-2E56-4AF8-A80C-BEC8E816B90B}">
      <dsp:nvSpPr>
        <dsp:cNvPr id="0" name=""/>
        <dsp:cNvSpPr/>
      </dsp:nvSpPr>
      <dsp:spPr>
        <a:xfrm>
          <a:off x="5133" y="799901"/>
          <a:ext cx="2443028" cy="1683246"/>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DF9E4-7057-4D1B-BA32-A9D098907234}">
      <dsp:nvSpPr>
        <dsp:cNvPr id="0" name=""/>
        <dsp:cNvSpPr/>
      </dsp:nvSpPr>
      <dsp:spPr>
        <a:xfrm>
          <a:off x="5133" y="2493199"/>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t>1.</a:t>
          </a:r>
          <a:r>
            <a:rPr lang="en-US" sz="1400" kern="1200" dirty="0">
              <a:solidFill>
                <a:srgbClr val="FFFFFF"/>
              </a:solidFill>
              <a:latin typeface="Open Sans"/>
            </a:rPr>
            <a:t>TO DEVELOP AN AGENT-BASED SIMULATION TO OPTIMIZE THE PROBLEM OF DESTRUCTION  CAUSING DUE TO VARIOUS HUMAIN ACTIVITIES IN FOREST ECOSYSTEM</a:t>
          </a:r>
          <a:endParaRPr lang="en-US" sz="2000" b="1" kern="1200" dirty="0"/>
        </a:p>
      </dsp:txBody>
      <dsp:txXfrm>
        <a:off x="5133" y="2493199"/>
        <a:ext cx="2443028" cy="906363"/>
      </dsp:txXfrm>
    </dsp:sp>
    <dsp:sp modelId="{1EAB482F-3AF6-4FF8-BB79-BE53AA548139}">
      <dsp:nvSpPr>
        <dsp:cNvPr id="0" name=""/>
        <dsp:cNvSpPr/>
      </dsp:nvSpPr>
      <dsp:spPr>
        <a:xfrm>
          <a:off x="2692568" y="799901"/>
          <a:ext cx="2443028" cy="1683246"/>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BCE45E-54B7-4C72-860E-1FBC0643A134}">
      <dsp:nvSpPr>
        <dsp:cNvPr id="0" name=""/>
        <dsp:cNvSpPr/>
      </dsp:nvSpPr>
      <dsp:spPr>
        <a:xfrm>
          <a:off x="2672853" y="2493181"/>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t>2.</a:t>
          </a:r>
          <a:r>
            <a:rPr lang="en-US" sz="1400" kern="1200" dirty="0">
              <a:solidFill>
                <a:srgbClr val="FFFFFF"/>
              </a:solidFill>
              <a:latin typeface="Open Sans"/>
            </a:rPr>
            <a:t> USING APPROPRIATE MODELLING APPROACH TO OPTIMIZE FOREST CONSERVATION STRATEGIES</a:t>
          </a:r>
          <a:endParaRPr lang="en-US" sz="1400" b="1" kern="1200" dirty="0"/>
        </a:p>
      </dsp:txBody>
      <dsp:txXfrm>
        <a:off x="2672853" y="2493181"/>
        <a:ext cx="2443028" cy="906363"/>
      </dsp:txXfrm>
    </dsp:sp>
    <dsp:sp modelId="{9EB87545-FB16-4826-895C-164FF4E27C76}">
      <dsp:nvSpPr>
        <dsp:cNvPr id="0" name=""/>
        <dsp:cNvSpPr/>
      </dsp:nvSpPr>
      <dsp:spPr>
        <a:xfrm>
          <a:off x="5380002" y="799901"/>
          <a:ext cx="2443028" cy="1683246"/>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0A0B18-7E7A-4696-8D27-FBF7F0450589}">
      <dsp:nvSpPr>
        <dsp:cNvPr id="0" name=""/>
        <dsp:cNvSpPr/>
      </dsp:nvSpPr>
      <dsp:spPr>
        <a:xfrm>
          <a:off x="5380002"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t>3. </a:t>
          </a:r>
          <a:r>
            <a:rPr lang="en-US" sz="1400" kern="1200" dirty="0">
              <a:solidFill>
                <a:srgbClr val="FFFFFF"/>
              </a:solidFill>
              <a:latin typeface="Open Sans"/>
            </a:rPr>
            <a:t>ALGORITHM, TOOLS,TECHNIQUES AND COMPUTATIONS</a:t>
          </a:r>
          <a:endParaRPr lang="en-US" sz="1400" b="1" kern="1200" dirty="0"/>
        </a:p>
      </dsp:txBody>
      <dsp:txXfrm>
        <a:off x="5380002" y="2483148"/>
        <a:ext cx="2443028" cy="906363"/>
      </dsp:txXfrm>
    </dsp:sp>
    <dsp:sp modelId="{784FA404-604F-47FA-AA9C-F68E97020B55}">
      <dsp:nvSpPr>
        <dsp:cNvPr id="0" name=""/>
        <dsp:cNvSpPr/>
      </dsp:nvSpPr>
      <dsp:spPr>
        <a:xfrm>
          <a:off x="8081753" y="799901"/>
          <a:ext cx="2424657" cy="1683246"/>
        </a:xfrm>
        <a:prstGeom prst="rect">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8000" b="-8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6E90E-0DD3-4D21-A725-E680C52512C2}">
      <dsp:nvSpPr>
        <dsp:cNvPr id="0" name=""/>
        <dsp:cNvSpPr/>
      </dsp:nvSpPr>
      <dsp:spPr>
        <a:xfrm>
          <a:off x="8067437" y="2483148"/>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b="1" kern="1200" dirty="0"/>
            <a:t>4. </a:t>
          </a:r>
          <a:r>
            <a:rPr lang="en-US" sz="1400" kern="1200" dirty="0">
              <a:solidFill>
                <a:srgbClr val="FFFFFF"/>
              </a:solidFill>
              <a:latin typeface="Open Sans"/>
            </a:rPr>
            <a:t>CONCLUSION DRAWN FROM THE TECHNIQUES</a:t>
          </a:r>
          <a:endParaRPr lang="en-US" sz="1400" b="1" kern="1200" dirty="0"/>
        </a:p>
      </dsp:txBody>
      <dsp:txXfrm>
        <a:off x="8067437" y="2483148"/>
        <a:ext cx="2443028" cy="906363"/>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4/10/2024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408504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85773-E831-40C3-B08E-FE9BDAA69383}" type="slidenum">
              <a:rPr lang="en-US" smtClean="0"/>
              <a:t>7</a:t>
            </a:fld>
            <a:endParaRPr lang="en-US" dirty="0"/>
          </a:p>
        </p:txBody>
      </p:sp>
    </p:spTree>
    <p:extLst>
      <p:ext uri="{BB962C8B-B14F-4D97-AF65-F5344CB8AC3E}">
        <p14:creationId xmlns:p14="http://schemas.microsoft.com/office/powerpoint/2010/main" val="198769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dx.doi.org/10.3389/fevo.2022.816163" TargetMode="External"/><Relationship Id="rId7" Type="http://schemas.openxmlformats.org/officeDocument/2006/relationships/hyperlink" Target="https://www.researchgate.net/scientific-contributions/Mohammad-Reza-Pourmajidian-2050794780?_tp=eyJjb250ZXh0Ijp7ImZpcnN0UGFnZSI6InB1YmxpY2F0aW9uIiwicGFnZSI6InB1YmxpY2F0aW9uIn19" TargetMode="External"/><Relationship Id="rId2" Type="http://schemas.openxmlformats.org/officeDocument/2006/relationships/hyperlink" Target="http://dx.doi.org/10.1007/978-981-99-0131-9_24" TargetMode="External"/><Relationship Id="rId1" Type="http://schemas.openxmlformats.org/officeDocument/2006/relationships/slideLayout" Target="../slideLayouts/slideLayout6.xml"/><Relationship Id="rId6" Type="http://schemas.openxmlformats.org/officeDocument/2006/relationships/hyperlink" Target="https://www.researchgate.net/profile/Leila-Darvishi?_tp=eyJjb250ZXh0Ijp7ImZpcnN0UGFnZSI6InB1YmxpY2F0aW9uIiwicGFnZSI6InB1YmxpY2F0aW9uIn19" TargetMode="External"/><Relationship Id="rId5" Type="http://schemas.openxmlformats.org/officeDocument/2006/relationships/hyperlink" Target="https://www.researchgate.net/profile/Majid-Yousefi-Valikchali?_tp=eyJjb250ZXh0Ijp7ImZpcnN0UGFnZSI6InB1YmxpY2F0aW9uIiwicGFnZSI6InB1YmxpY2F0aW9uIn19" TargetMode="External"/><Relationship Id="rId4" Type="http://schemas.openxmlformats.org/officeDocument/2006/relationships/hyperlink" Target="http://dx.doi.org/10.13140/2.1.3345.6646"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pxhere.com/en/photo/1417362"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a:bodyPr>
          <a:lstStyle/>
          <a:p>
            <a:r>
              <a:rPr lang="en-US" dirty="0"/>
              <a:t>FOREST ECOSYSTEM</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fontScale="62500" lnSpcReduction="20000"/>
          </a:bodyPr>
          <a:lstStyle/>
          <a:p>
            <a:r>
              <a:rPr lang="en-US" dirty="0"/>
              <a:t>ARYAN chaudhary</a:t>
            </a:r>
          </a:p>
          <a:p>
            <a:r>
              <a:rPr lang="en-US" dirty="0"/>
              <a:t>500105282</a:t>
            </a:r>
          </a:p>
          <a:p>
            <a:r>
              <a:rPr lang="en-US" dirty="0"/>
              <a:t>Aiml-h-b1</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7DB8190-CB32-BDD0-E424-8C4AC1025EE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B82DC8-8A19-7409-A8F1-D11EE803C7BC}"/>
              </a:ext>
            </a:extLst>
          </p:cNvPr>
          <p:cNvSpPr>
            <a:spLocks noGrp="1"/>
          </p:cNvSpPr>
          <p:nvPr>
            <p:ph idx="1"/>
          </p:nvPr>
        </p:nvSpPr>
        <p:spPr>
          <a:xfrm>
            <a:off x="258792" y="136525"/>
            <a:ext cx="10990006" cy="6086168"/>
          </a:xfrm>
        </p:spPr>
        <p:txBody>
          <a:bodyPr>
            <a:normAutofit fontScale="25000" lnSpcReduction="20000"/>
          </a:bodyPr>
          <a:lstStyle/>
          <a:p>
            <a:pPr marL="0" indent="0">
              <a:buNone/>
            </a:pPr>
            <a:r>
              <a:rPr lang="en-US" sz="5600" b="1" dirty="0">
                <a:latin typeface="Arial" panose="020B0604020202020204" pitchFamily="34" charset="0"/>
                <a:cs typeface="Arial" panose="020B0604020202020204" pitchFamily="34" charset="0"/>
              </a:rPr>
              <a:t>Monte Carlo Simulation Loop:</a:t>
            </a:r>
          </a:p>
          <a:p>
            <a:pPr marL="0" indent="0">
              <a:buNone/>
            </a:pPr>
            <a:r>
              <a:rPr lang="en-US" sz="5600" dirty="0">
                <a:latin typeface="Arial" panose="020B0604020202020204" pitchFamily="34" charset="0"/>
                <a:cs typeface="Arial" panose="020B0604020202020204" pitchFamily="34" charset="0"/>
              </a:rPr>
              <a:t>Repeat the following steps for each time step from 1 to </a:t>
            </a:r>
            <a:r>
              <a:rPr lang="en-US" sz="5600" dirty="0" err="1">
                <a:latin typeface="Arial" panose="020B0604020202020204" pitchFamily="34" charset="0"/>
                <a:cs typeface="Arial" panose="020B0604020202020204" pitchFamily="34" charset="0"/>
              </a:rPr>
              <a:t>time_steps</a:t>
            </a:r>
            <a:r>
              <a:rPr lang="en-US" sz="5600" dirty="0">
                <a:latin typeface="Arial" panose="020B0604020202020204" pitchFamily="34" charset="0"/>
                <a:cs typeface="Arial" panose="020B0604020202020204" pitchFamily="34" charset="0"/>
              </a:rPr>
              <a:t>:</a:t>
            </a:r>
          </a:p>
          <a:p>
            <a:pPr marL="0" indent="0">
              <a:buNone/>
            </a:pPr>
            <a:r>
              <a:rPr lang="en-US" sz="5600" b="1" dirty="0">
                <a:latin typeface="Arial" panose="020B0604020202020204" pitchFamily="34" charset="0"/>
                <a:cs typeface="Arial" panose="020B0604020202020204" pitchFamily="34" charset="0"/>
              </a:rPr>
              <a:t>Simulate </a:t>
            </a:r>
            <a:r>
              <a:rPr lang="en-US" sz="5600" b="1" dirty="0" err="1">
                <a:latin typeface="Arial" panose="020B0604020202020204" pitchFamily="34" charset="0"/>
                <a:cs typeface="Arial" panose="020B0604020202020204" pitchFamily="34" charset="0"/>
              </a:rPr>
              <a:t>urbanization_loss</a:t>
            </a:r>
            <a:r>
              <a:rPr lang="en-US" sz="5600" b="1" dirty="0">
                <a:latin typeface="Arial" panose="020B0604020202020204" pitchFamily="34" charset="0"/>
                <a:cs typeface="Arial" panose="020B0604020202020204" pitchFamily="34" charset="0"/>
              </a:rPr>
              <a:t>:</a:t>
            </a:r>
          </a:p>
          <a:p>
            <a:pPr marL="0" indent="0">
              <a:buNone/>
            </a:pPr>
            <a:r>
              <a:rPr lang="en-US" sz="5600" dirty="0">
                <a:latin typeface="Arial" panose="020B0604020202020204" pitchFamily="34" charset="0"/>
                <a:cs typeface="Arial" panose="020B0604020202020204" pitchFamily="34" charset="0"/>
              </a:rPr>
              <a:t>Generate random number random_number1 between 0 and 1.</a:t>
            </a:r>
          </a:p>
          <a:p>
            <a:pPr marL="0" indent="0">
              <a:buNone/>
            </a:pPr>
            <a:r>
              <a:rPr lang="en-US" sz="5600" dirty="0">
                <a:latin typeface="Arial" panose="020B0604020202020204" pitchFamily="34" charset="0"/>
                <a:cs typeface="Arial" panose="020B0604020202020204" pitchFamily="34" charset="0"/>
              </a:rPr>
              <a:t>Calculate </a:t>
            </a:r>
            <a:r>
              <a:rPr lang="en-US" sz="5600" dirty="0" err="1">
                <a:latin typeface="Arial" panose="020B0604020202020204" pitchFamily="34" charset="0"/>
                <a:cs typeface="Arial" panose="020B0604020202020204" pitchFamily="34" charset="0"/>
              </a:rPr>
              <a:t>urbanization_loss</a:t>
            </a:r>
            <a:r>
              <a:rPr lang="en-US" sz="5600" dirty="0">
                <a:latin typeface="Arial" panose="020B0604020202020204" pitchFamily="34" charset="0"/>
                <a:cs typeface="Arial" panose="020B0604020202020204" pitchFamily="34" charset="0"/>
              </a:rPr>
              <a:t>= </a:t>
            </a:r>
            <a:r>
              <a:rPr lang="en-US" sz="5600" dirty="0" err="1">
                <a:latin typeface="Arial" panose="020B0604020202020204" pitchFamily="34" charset="0"/>
                <a:cs typeface="Arial" panose="020B0604020202020204" pitchFamily="34" charset="0"/>
              </a:rPr>
              <a:t>urbanization_rate</a:t>
            </a:r>
            <a:r>
              <a:rPr lang="en-US" sz="5600" dirty="0">
                <a:latin typeface="Arial" panose="020B0604020202020204" pitchFamily="34" charset="0"/>
                <a:cs typeface="Arial" panose="020B0604020202020204" pitchFamily="34" charset="0"/>
              </a:rPr>
              <a:t> ×random_number1</a:t>
            </a:r>
          </a:p>
          <a:p>
            <a:pPr marL="0" indent="0">
              <a:buNone/>
            </a:pPr>
            <a:r>
              <a:rPr lang="en-US" sz="5600" dirty="0" err="1">
                <a:latin typeface="Arial" panose="020B0604020202020204" pitchFamily="34" charset="0"/>
                <a:cs typeface="Arial" panose="020B0604020202020204" pitchFamily="34" charset="0"/>
              </a:rPr>
              <a:t>Forest_cover</a:t>
            </a:r>
            <a:r>
              <a:rPr lang="en-US" sz="5600" dirty="0">
                <a:latin typeface="Arial" panose="020B0604020202020204" pitchFamily="34" charset="0"/>
                <a:cs typeface="Arial" panose="020B0604020202020204" pitchFamily="34" charset="0"/>
              </a:rPr>
              <a:t> = </a:t>
            </a:r>
            <a:r>
              <a:rPr lang="en-US" sz="5600" dirty="0" err="1">
                <a:latin typeface="Arial" panose="020B0604020202020204" pitchFamily="34" charset="0"/>
                <a:cs typeface="Arial" panose="020B0604020202020204" pitchFamily="34" charset="0"/>
              </a:rPr>
              <a:t>Forest_cover-urbanization_loss</a:t>
            </a:r>
            <a:r>
              <a:rPr lang="en-US" sz="5600" dirty="0">
                <a:latin typeface="Arial" panose="020B0604020202020204" pitchFamily="34" charset="0"/>
                <a:cs typeface="Arial" panose="020B0604020202020204" pitchFamily="34" charset="0"/>
              </a:rPr>
              <a:t> [forest change due to urbanization</a:t>
            </a:r>
            <a:r>
              <a:rPr lang="en-US" sz="5600" dirty="0"/>
              <a:t>]</a:t>
            </a:r>
          </a:p>
          <a:p>
            <a:pPr marL="0" indent="0">
              <a:buNone/>
            </a:pPr>
            <a:r>
              <a:rPr lang="en-US" sz="5600" b="1" dirty="0">
                <a:latin typeface="Arial" panose="020B0604020202020204" pitchFamily="34" charset="0"/>
                <a:cs typeface="Arial" panose="020B0604020202020204" pitchFamily="34" charset="0"/>
              </a:rPr>
              <a:t>Simulate </a:t>
            </a:r>
            <a:r>
              <a:rPr lang="en-US" sz="5600" b="1" dirty="0" err="1">
                <a:latin typeface="Arial" panose="020B0604020202020204" pitchFamily="34" charset="0"/>
                <a:cs typeface="Arial" panose="020B0604020202020204" pitchFamily="34" charset="0"/>
              </a:rPr>
              <a:t>agricultural_expansion_loss</a:t>
            </a:r>
            <a:r>
              <a:rPr lang="en-US" sz="5600" b="1" dirty="0">
                <a:latin typeface="Arial" panose="020B0604020202020204" pitchFamily="34" charset="0"/>
                <a:cs typeface="Arial" panose="020B0604020202020204" pitchFamily="34" charset="0"/>
              </a:rPr>
              <a:t>:</a:t>
            </a:r>
          </a:p>
          <a:p>
            <a:pPr marL="0" indent="0">
              <a:buNone/>
            </a:pPr>
            <a:r>
              <a:rPr lang="en-US" sz="5600" dirty="0">
                <a:latin typeface="Arial" panose="020B0604020202020204" pitchFamily="34" charset="0"/>
                <a:cs typeface="Arial" panose="020B0604020202020204" pitchFamily="34" charset="0"/>
              </a:rPr>
              <a:t>Generate another random number random_number2  between 0 and 1.</a:t>
            </a:r>
          </a:p>
          <a:p>
            <a:pPr marL="0" indent="0">
              <a:buNone/>
            </a:pPr>
            <a:r>
              <a:rPr lang="en-US" sz="5600" dirty="0">
                <a:latin typeface="Arial" panose="020B0604020202020204" pitchFamily="34" charset="0"/>
                <a:cs typeface="Arial" panose="020B0604020202020204" pitchFamily="34" charset="0"/>
              </a:rPr>
              <a:t>Calculate </a:t>
            </a:r>
            <a:r>
              <a:rPr lang="en-US" sz="5600" dirty="0" err="1">
                <a:latin typeface="Arial" panose="020B0604020202020204" pitchFamily="34" charset="0"/>
                <a:cs typeface="Arial" panose="020B0604020202020204" pitchFamily="34" charset="0"/>
              </a:rPr>
              <a:t>agricultural_expansion_loss</a:t>
            </a:r>
            <a:r>
              <a:rPr lang="en-US" sz="5600" dirty="0">
                <a:latin typeface="Arial" panose="020B0604020202020204" pitchFamily="34" charset="0"/>
                <a:cs typeface="Arial" panose="020B0604020202020204" pitchFamily="34" charset="0"/>
              </a:rPr>
              <a:t>=Agricultural_expansion_rate×random_number2.</a:t>
            </a:r>
          </a:p>
          <a:p>
            <a:pPr marL="0" indent="0">
              <a:buNone/>
            </a:pPr>
            <a:r>
              <a:rPr lang="en-US" sz="5600" dirty="0" err="1">
                <a:latin typeface="Arial" panose="020B0604020202020204" pitchFamily="34" charset="0"/>
                <a:cs typeface="Arial" panose="020B0604020202020204" pitchFamily="34" charset="0"/>
              </a:rPr>
              <a:t>Forest_cover</a:t>
            </a:r>
            <a:r>
              <a:rPr lang="en-US" sz="5600" dirty="0">
                <a:latin typeface="Arial" panose="020B0604020202020204" pitchFamily="34" charset="0"/>
                <a:cs typeface="Arial" panose="020B0604020202020204" pitchFamily="34" charset="0"/>
              </a:rPr>
              <a:t>= </a:t>
            </a:r>
            <a:r>
              <a:rPr lang="en-US" sz="5600" dirty="0" err="1">
                <a:latin typeface="Arial" panose="020B0604020202020204" pitchFamily="34" charset="0"/>
                <a:cs typeface="Arial" panose="020B0604020202020204" pitchFamily="34" charset="0"/>
              </a:rPr>
              <a:t>Forest_cover-Agricultural_expansion_loss</a:t>
            </a:r>
            <a:endParaRPr lang="en-US" sz="5600" dirty="0">
              <a:latin typeface="Arial" panose="020B0604020202020204" pitchFamily="34" charset="0"/>
              <a:cs typeface="Arial" panose="020B0604020202020204" pitchFamily="34" charset="0"/>
            </a:endParaRPr>
          </a:p>
          <a:p>
            <a:pPr marL="0" indent="0">
              <a:buNone/>
            </a:pPr>
            <a:r>
              <a:rPr lang="en-US" sz="5600" b="1" dirty="0" err="1">
                <a:latin typeface="Arial" panose="020B0604020202020204" pitchFamily="34" charset="0"/>
                <a:cs typeface="Arial" panose="020B0604020202020204" pitchFamily="34" charset="0"/>
              </a:rPr>
              <a:t>Total_forest_cover_change</a:t>
            </a:r>
            <a:r>
              <a:rPr lang="en-US" sz="5600" b="1" dirty="0">
                <a:latin typeface="Arial" panose="020B0604020202020204" pitchFamily="34" charset="0"/>
                <a:cs typeface="Arial" panose="020B0604020202020204" pitchFamily="34" charset="0"/>
              </a:rPr>
              <a:t>= Initial_Forest_cover-Urbanization_loss-Agricultural_expansion_loss</a:t>
            </a:r>
          </a:p>
          <a:p>
            <a:pPr marL="0" indent="0">
              <a:buNone/>
            </a:pPr>
            <a:r>
              <a:rPr lang="en-US" sz="5600" b="1" dirty="0">
                <a:latin typeface="Arial" panose="020B0604020202020204" pitchFamily="34" charset="0"/>
                <a:cs typeface="Arial" panose="020B0604020202020204" pitchFamily="34" charset="0"/>
              </a:rPr>
              <a:t>Deforestation probability based on human impact:</a:t>
            </a:r>
          </a:p>
          <a:p>
            <a:pPr marL="0" indent="0">
              <a:buNone/>
            </a:pPr>
            <a:r>
              <a:rPr lang="en-US" sz="5600" b="1" dirty="0" err="1">
                <a:latin typeface="Arial" panose="020B0604020202020204" pitchFamily="34" charset="0"/>
                <a:cs typeface="Arial" panose="020B0604020202020204" pitchFamily="34" charset="0"/>
              </a:rPr>
              <a:t>deforestation_probability</a:t>
            </a:r>
            <a:r>
              <a:rPr lang="en-US" sz="5600" b="1" dirty="0">
                <a:latin typeface="Arial" panose="020B0604020202020204" pitchFamily="34" charset="0"/>
                <a:cs typeface="Arial" panose="020B0604020202020204" pitchFamily="34" charset="0"/>
              </a:rPr>
              <a:t>=(</a:t>
            </a:r>
            <a:r>
              <a:rPr lang="en-US" sz="5600" b="1" dirty="0" err="1">
                <a:latin typeface="Arial" panose="020B0604020202020204" pitchFamily="34" charset="0"/>
                <a:cs typeface="Arial" panose="020B0604020202020204" pitchFamily="34" charset="0"/>
              </a:rPr>
              <a:t>agricultural_expansion_loss+urbanization_loss</a:t>
            </a:r>
            <a:r>
              <a:rPr lang="en-US" sz="5600" b="1" dirty="0">
                <a:latin typeface="Arial" panose="020B0604020202020204" pitchFamily="34" charset="0"/>
                <a:cs typeface="Arial" panose="020B0604020202020204" pitchFamily="34" charset="0"/>
              </a:rPr>
              <a:t>)×</a:t>
            </a:r>
            <a:r>
              <a:rPr lang="en-US" sz="5600" b="1" dirty="0" err="1">
                <a:latin typeface="Arial" panose="020B0604020202020204" pitchFamily="34" charset="0"/>
                <a:cs typeface="Arial" panose="020B0604020202020204" pitchFamily="34" charset="0"/>
              </a:rPr>
              <a:t>human_impact</a:t>
            </a:r>
            <a:endParaRPr lang="en-US" sz="5600" b="1" dirty="0">
              <a:latin typeface="Arial" panose="020B0604020202020204" pitchFamily="34" charset="0"/>
              <a:cs typeface="Arial" panose="020B0604020202020204" pitchFamily="34" charset="0"/>
            </a:endParaRPr>
          </a:p>
          <a:p>
            <a:pPr marL="0" indent="0">
              <a:buNone/>
            </a:pPr>
            <a:r>
              <a:rPr lang="en-US" sz="5600" b="1" dirty="0">
                <a:latin typeface="Arial" panose="020B0604020202020204" pitchFamily="34" charset="0"/>
                <a:cs typeface="Arial" panose="020B0604020202020204" pitchFamily="34" charset="0"/>
              </a:rPr>
              <a:t>Simulate deforestation:</a:t>
            </a:r>
          </a:p>
          <a:p>
            <a:pPr marL="0" indent="0">
              <a:buNone/>
            </a:pPr>
            <a:r>
              <a:rPr lang="en-US" sz="5600" b="1" dirty="0">
                <a:latin typeface="Arial" panose="020B0604020202020204" pitchFamily="34" charset="0"/>
                <a:cs typeface="Arial" panose="020B0604020202020204" pitchFamily="34" charset="0"/>
              </a:rPr>
              <a:t>For each combination of urbanization and agricultural expansion loss Repeat:</a:t>
            </a:r>
          </a:p>
          <a:p>
            <a:pPr marL="0" indent="0">
              <a:buNone/>
            </a:pPr>
            <a:r>
              <a:rPr lang="en-US" sz="5600" b="1" dirty="0">
                <a:latin typeface="Arial" panose="020B0604020202020204" pitchFamily="34" charset="0"/>
                <a:cs typeface="Arial" panose="020B0604020202020204" pitchFamily="34" charset="0"/>
              </a:rPr>
              <a:t>Generate random_number3 such that random_number3 is uniformly distributed in the range [0, 1].</a:t>
            </a:r>
          </a:p>
          <a:p>
            <a:pPr marL="0" indent="0">
              <a:buNone/>
            </a:pPr>
            <a:r>
              <a:rPr lang="en-US" sz="5600" b="1" dirty="0">
                <a:latin typeface="Arial" panose="020B0604020202020204" pitchFamily="34" charset="0"/>
                <a:cs typeface="Arial" panose="020B0604020202020204" pitchFamily="34" charset="0"/>
              </a:rPr>
              <a:t>If Random_number3 &lt; </a:t>
            </a:r>
            <a:r>
              <a:rPr lang="en-US" sz="5600" b="1" dirty="0" err="1">
                <a:latin typeface="Arial" panose="020B0604020202020204" pitchFamily="34" charset="0"/>
                <a:cs typeface="Arial" panose="020B0604020202020204" pitchFamily="34" charset="0"/>
              </a:rPr>
              <a:t>deforestation_probability</a:t>
            </a:r>
            <a:r>
              <a:rPr lang="en-US" sz="5600" b="1" dirty="0">
                <a:latin typeface="Arial" panose="020B0604020202020204" pitchFamily="34" charset="0"/>
                <a:cs typeface="Arial" panose="020B0604020202020204" pitchFamily="34" charset="0"/>
              </a:rPr>
              <a:t> then</a:t>
            </a:r>
          </a:p>
          <a:p>
            <a:pPr marL="0" indent="0">
              <a:buNone/>
            </a:pPr>
            <a:r>
              <a:rPr lang="en-US" sz="5600" b="1" dirty="0" err="1">
                <a:latin typeface="Arial" panose="020B0604020202020204" pitchFamily="34" charset="0"/>
                <a:cs typeface="Arial" panose="020B0604020202020204" pitchFamily="34" charset="0"/>
              </a:rPr>
              <a:t>forest_cover</a:t>
            </a:r>
            <a:r>
              <a:rPr lang="en-US" sz="5600" b="1" dirty="0">
                <a:latin typeface="Arial" panose="020B0604020202020204" pitchFamily="34" charset="0"/>
                <a:cs typeface="Arial" panose="020B0604020202020204" pitchFamily="34" charset="0"/>
              </a:rPr>
              <a:t>=forest_cover−1</a:t>
            </a:r>
          </a:p>
          <a:p>
            <a:pPr marL="0" indent="0">
              <a:buNone/>
            </a:pPr>
            <a:endParaRPr lang="en-US" sz="48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dirty="0"/>
          </a:p>
          <a:p>
            <a:pPr marL="0" indent="0">
              <a:buNone/>
            </a:pPr>
            <a:r>
              <a:rPr lang="en-US" dirty="0"/>
              <a:t> </a:t>
            </a:r>
          </a:p>
        </p:txBody>
      </p:sp>
      <p:sp>
        <p:nvSpPr>
          <p:cNvPr id="4" name="Date Placeholder 3">
            <a:extLst>
              <a:ext uri="{FF2B5EF4-FFF2-40B4-BE49-F238E27FC236}">
                <a16:creationId xmlns:a16="http://schemas.microsoft.com/office/drawing/2014/main" id="{4F24503A-3057-209E-368B-0C8137276B9F}"/>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20E28F34-2BE8-B775-ADBC-232112D1AEB0}"/>
              </a:ext>
            </a:extLst>
          </p:cNvPr>
          <p:cNvSpPr>
            <a:spLocks noGrp="1"/>
          </p:cNvSpPr>
          <p:nvPr>
            <p:ph type="ftr" sz="quarter" idx="3"/>
          </p:nvPr>
        </p:nvSpPr>
        <p:spPr/>
        <p:txBody>
          <a:bodyPr/>
          <a:lstStyle/>
          <a:p>
            <a:r>
              <a:rPr lang="en-US" dirty="0"/>
              <a:t>Sample Text</a:t>
            </a:r>
          </a:p>
        </p:txBody>
      </p:sp>
      <p:sp>
        <p:nvSpPr>
          <p:cNvPr id="6" name="Slide Number Placeholder 5">
            <a:extLst>
              <a:ext uri="{FF2B5EF4-FFF2-40B4-BE49-F238E27FC236}">
                <a16:creationId xmlns:a16="http://schemas.microsoft.com/office/drawing/2014/main" id="{B8CBBB97-4AA6-8503-417A-01825FA3408F}"/>
              </a:ext>
            </a:extLst>
          </p:cNvPr>
          <p:cNvSpPr>
            <a:spLocks noGrp="1"/>
          </p:cNvSpPr>
          <p:nvPr>
            <p:ph type="sldNum" sz="quarter" idx="4"/>
          </p:nvPr>
        </p:nvSpPr>
        <p:spPr/>
        <p:txBody>
          <a:bodyPr/>
          <a:lstStyle/>
          <a:p>
            <a:fld id="{AE208ADF-3ADD-483D-A721-14E3EEE2C135}" type="slidenum">
              <a:rPr lang="en-US" smtClean="0"/>
              <a:pPr/>
              <a:t>10</a:t>
            </a:fld>
            <a:endParaRPr lang="en-US" dirty="0"/>
          </a:p>
        </p:txBody>
      </p:sp>
    </p:spTree>
    <p:extLst>
      <p:ext uri="{BB962C8B-B14F-4D97-AF65-F5344CB8AC3E}">
        <p14:creationId xmlns:p14="http://schemas.microsoft.com/office/powerpoint/2010/main" val="37779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7CB64FE-C83E-30C9-E4ED-4C9923FB23F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216627F-F47B-5FB8-A80C-C72BCB1E398F}"/>
              </a:ext>
            </a:extLst>
          </p:cNvPr>
          <p:cNvSpPr>
            <a:spLocks noGrp="1"/>
          </p:cNvSpPr>
          <p:nvPr>
            <p:ph idx="1"/>
          </p:nvPr>
        </p:nvSpPr>
        <p:spPr>
          <a:xfrm>
            <a:off x="258792" y="491616"/>
            <a:ext cx="10515600" cy="3545204"/>
          </a:xfrm>
        </p:spPr>
        <p:txBody>
          <a:bodyPr>
            <a:normAutofit lnSpcReduction="10000"/>
          </a:bodyPr>
          <a:lstStyle/>
          <a:p>
            <a:pPr marL="0" indent="0">
              <a:buNone/>
            </a:pPr>
            <a:r>
              <a:rPr lang="en-IN" sz="1400" b="1" dirty="0">
                <a:latin typeface="Arial" panose="020B0604020202020204" pitchFamily="34" charset="0"/>
                <a:cs typeface="Arial" panose="020B0604020202020204" pitchFamily="34" charset="0"/>
              </a:rPr>
              <a:t>Evaluate habitat fragmentation:</a:t>
            </a:r>
          </a:p>
          <a:p>
            <a:pPr marL="0" indent="0">
              <a:buNone/>
            </a:pPr>
            <a:r>
              <a:rPr lang="en-IN" sz="1400" b="1" dirty="0">
                <a:latin typeface="Arial" panose="020B0604020202020204" pitchFamily="34" charset="0"/>
                <a:cs typeface="Arial" panose="020B0604020202020204" pitchFamily="34" charset="0"/>
              </a:rPr>
              <a:t>Calculate </a:t>
            </a:r>
            <a:r>
              <a:rPr lang="en-IN" sz="1400" b="1" dirty="0" err="1">
                <a:latin typeface="Arial" panose="020B0604020202020204" pitchFamily="34" charset="0"/>
                <a:cs typeface="Arial" panose="020B0604020202020204" pitchFamily="34" charset="0"/>
              </a:rPr>
              <a:t>fragmented_patches</a:t>
            </a:r>
            <a:r>
              <a:rPr lang="en-IN" sz="1400" b="1" dirty="0">
                <a:latin typeface="Arial" panose="020B0604020202020204" pitchFamily="34" charset="0"/>
                <a:cs typeface="Arial" panose="020B0604020202020204" pitchFamily="34" charset="0"/>
              </a:rPr>
              <a:t>:</a:t>
            </a:r>
          </a:p>
          <a:p>
            <a:pPr marL="0" indent="0">
              <a:buNone/>
            </a:pPr>
            <a:r>
              <a:rPr lang="en-IN" sz="1400" dirty="0" err="1">
                <a:latin typeface="Arial" panose="020B0604020202020204" pitchFamily="34" charset="0"/>
                <a:cs typeface="Arial" panose="020B0604020202020204" pitchFamily="34" charset="0"/>
              </a:rPr>
              <a:t>Fragmented_patches</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forest_cover</a:t>
            </a:r>
            <a:r>
              <a:rPr lang="en-IN" sz="1400" dirty="0">
                <a:latin typeface="Arial" panose="020B0604020202020204" pitchFamily="34" charset="0"/>
                <a:cs typeface="Arial" panose="020B0604020202020204" pitchFamily="34" charset="0"/>
              </a:rPr>
              <a:t>/</a:t>
            </a:r>
            <a:r>
              <a:rPr lang="en-IN" sz="1400" dirty="0" err="1">
                <a:latin typeface="Arial" panose="020B0604020202020204" pitchFamily="34" charset="0"/>
                <a:cs typeface="Arial" panose="020B0604020202020204" pitchFamily="34" charset="0"/>
              </a:rPr>
              <a:t>fragmentation_threshold</a:t>
            </a:r>
            <a:r>
              <a:rPr lang="en-IN" sz="1400" dirty="0">
                <a:latin typeface="Arial" panose="020B0604020202020204" pitchFamily="34" charset="0"/>
                <a:cs typeface="Arial" panose="020B0604020202020204" pitchFamily="34" charset="0"/>
              </a:rPr>
              <a:t>(integer division).</a:t>
            </a:r>
          </a:p>
          <a:p>
            <a:pPr marL="0" indent="0">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Here,"fragmented</a:t>
            </a:r>
            <a:r>
              <a:rPr lang="en-US" sz="1400" dirty="0">
                <a:latin typeface="Arial" panose="020B0604020202020204" pitchFamily="34" charset="0"/>
                <a:cs typeface="Arial" panose="020B0604020202020204" pitchFamily="34" charset="0"/>
              </a:rPr>
              <a:t> patches" refer to the number of discrete, separated areas of forest cover remaining after considering the fragmentation threshold. It's a measure used to assess how the forested area is broken up into smaller patches due to various factors like deforestation, urbanization, and agricultural expansion.]</a:t>
            </a:r>
            <a:endParaRPr lang="en-IN"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Calculate </a:t>
            </a:r>
            <a:r>
              <a:rPr lang="en-US" sz="1400" b="1" dirty="0" err="1">
                <a:latin typeface="Arial" panose="020B0604020202020204" pitchFamily="34" charset="0"/>
                <a:cs typeface="Arial" panose="020B0604020202020204" pitchFamily="34" charset="0"/>
              </a:rPr>
              <a:t>fragmented_area</a:t>
            </a:r>
            <a:r>
              <a:rPr lang="en-US" sz="1400" b="1" dirty="0">
                <a:latin typeface="Arial" panose="020B0604020202020204" pitchFamily="34" charset="0"/>
                <a:cs typeface="Arial" panose="020B0604020202020204" pitchFamily="34" charset="0"/>
              </a:rPr>
              <a:t>:</a:t>
            </a:r>
          </a:p>
          <a:p>
            <a:pPr marL="0" indent="0">
              <a:buNone/>
            </a:pPr>
            <a:r>
              <a:rPr lang="en-US" sz="1400" dirty="0" err="1">
                <a:latin typeface="Arial" panose="020B0604020202020204" pitchFamily="34" charset="0"/>
                <a:cs typeface="Arial" panose="020B0604020202020204" pitchFamily="34" charset="0"/>
              </a:rPr>
              <a:t>fragmented_area</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fragmented_patches×fragmentation_thresold</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Here,"fragmented</a:t>
            </a:r>
            <a:r>
              <a:rPr lang="en-US" sz="1400" dirty="0">
                <a:latin typeface="Arial" panose="020B0604020202020204" pitchFamily="34" charset="0"/>
                <a:cs typeface="Arial" panose="020B0604020202020204" pitchFamily="34" charset="0"/>
              </a:rPr>
              <a:t> area" refers to the total area of forest that is divided into fragmented patches, where each patch size is determined by the fragmentation threshold. It's a measure used to quantify the extent of habitat fragmentation resulting from deforestation, urbanization, agricultural expansion, and other factors.]</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E530200D-DE2A-EE18-445F-CF6D55F1C21C}"/>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C22B27C5-FAFF-9847-14B7-0F7C6CE6C6B5}"/>
              </a:ext>
            </a:extLst>
          </p:cNvPr>
          <p:cNvSpPr>
            <a:spLocks noGrp="1"/>
          </p:cNvSpPr>
          <p:nvPr>
            <p:ph type="ftr" sz="quarter" idx="3"/>
          </p:nvPr>
        </p:nvSpPr>
        <p:spPr/>
        <p:txBody>
          <a:bodyPr/>
          <a:lstStyle/>
          <a:p>
            <a:r>
              <a:rPr lang="en-US" dirty="0"/>
              <a:t>Sample Text</a:t>
            </a:r>
          </a:p>
        </p:txBody>
      </p:sp>
      <p:sp>
        <p:nvSpPr>
          <p:cNvPr id="6" name="Slide Number Placeholder 5">
            <a:extLst>
              <a:ext uri="{FF2B5EF4-FFF2-40B4-BE49-F238E27FC236}">
                <a16:creationId xmlns:a16="http://schemas.microsoft.com/office/drawing/2014/main" id="{121F40D9-B1E2-9795-C2AE-418411468BA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11858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DEBA-E1D7-E660-B5EC-05D35CA3200B}"/>
              </a:ext>
            </a:extLst>
          </p:cNvPr>
          <p:cNvSpPr>
            <a:spLocks noGrp="1"/>
          </p:cNvSpPr>
          <p:nvPr>
            <p:ph type="title"/>
          </p:nvPr>
        </p:nvSpPr>
        <p:spPr>
          <a:xfrm>
            <a:off x="81811" y="136525"/>
            <a:ext cx="9062189" cy="591062"/>
          </a:xfrm>
        </p:spPr>
        <p:txBody>
          <a:bodyPr>
            <a:normAutofit fontScale="90000"/>
          </a:bodyPr>
          <a:lstStyle/>
          <a:p>
            <a:r>
              <a:rPr lang="en-IN" dirty="0"/>
              <a:t>CODE IN C</a:t>
            </a:r>
          </a:p>
        </p:txBody>
      </p:sp>
      <p:sp>
        <p:nvSpPr>
          <p:cNvPr id="4" name="Date Placeholder 3" hidden="1">
            <a:extLst>
              <a:ext uri="{FF2B5EF4-FFF2-40B4-BE49-F238E27FC236}">
                <a16:creationId xmlns:a16="http://schemas.microsoft.com/office/drawing/2014/main" id="{E72A852E-4FB7-8285-A29B-9CE8B9FC659D}"/>
              </a:ext>
            </a:extLst>
          </p:cNvPr>
          <p:cNvSpPr>
            <a:spLocks noGrp="1"/>
          </p:cNvSpPr>
          <p:nvPr>
            <p:ph type="dt" sz="half" idx="2"/>
          </p:nvPr>
        </p:nvSpPr>
        <p:spPr/>
        <p:txBody>
          <a:bodyPr/>
          <a:lstStyle/>
          <a:p>
            <a:r>
              <a:rPr lang="en-US" dirty="0"/>
              <a:t>20XX</a:t>
            </a:r>
          </a:p>
        </p:txBody>
      </p:sp>
      <p:sp>
        <p:nvSpPr>
          <p:cNvPr id="5" name="Footer Placeholder 4" hidden="1">
            <a:extLst>
              <a:ext uri="{FF2B5EF4-FFF2-40B4-BE49-F238E27FC236}">
                <a16:creationId xmlns:a16="http://schemas.microsoft.com/office/drawing/2014/main" id="{55761D10-7DCE-2CE5-B89F-A7FA0DF8AEC3}"/>
              </a:ext>
            </a:extLst>
          </p:cNvPr>
          <p:cNvSpPr>
            <a:spLocks noGrp="1"/>
          </p:cNvSpPr>
          <p:nvPr>
            <p:ph type="ftr" sz="quarter" idx="3"/>
          </p:nvPr>
        </p:nvSpPr>
        <p:spPr/>
        <p:txBody>
          <a:bodyPr/>
          <a:lstStyle/>
          <a:p>
            <a:r>
              <a:rPr lang="en-US" dirty="0"/>
              <a:t>Sample Text</a:t>
            </a:r>
          </a:p>
        </p:txBody>
      </p:sp>
      <p:sp>
        <p:nvSpPr>
          <p:cNvPr id="6" name="Slide Number Placeholder 5">
            <a:extLst>
              <a:ext uri="{FF2B5EF4-FFF2-40B4-BE49-F238E27FC236}">
                <a16:creationId xmlns:a16="http://schemas.microsoft.com/office/drawing/2014/main" id="{E5B3DEA0-2C4C-81BF-F204-2497AE576BBB}"/>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
        <p:nvSpPr>
          <p:cNvPr id="13" name="Content Placeholder 12">
            <a:extLst>
              <a:ext uri="{FF2B5EF4-FFF2-40B4-BE49-F238E27FC236}">
                <a16:creationId xmlns:a16="http://schemas.microsoft.com/office/drawing/2014/main" id="{E75AF0F7-F4D9-78E8-7F65-077E4CC14771}"/>
              </a:ext>
            </a:extLst>
          </p:cNvPr>
          <p:cNvSpPr>
            <a:spLocks noGrp="1"/>
          </p:cNvSpPr>
          <p:nvPr>
            <p:ph idx="1"/>
          </p:nvPr>
        </p:nvSpPr>
        <p:spPr>
          <a:xfrm>
            <a:off x="258791" y="727588"/>
            <a:ext cx="11530085" cy="5993888"/>
          </a:xfrm>
        </p:spPr>
        <p:txBody>
          <a:bodyPr>
            <a:normAutofit fontScale="25000" lnSpcReduction="20000"/>
          </a:bodyPr>
          <a:lstStyle/>
          <a:p>
            <a:pPr marL="0" indent="0">
              <a:buNone/>
            </a:pPr>
            <a:r>
              <a:rPr lang="en-US" sz="4000" dirty="0">
                <a:latin typeface="Arial" panose="020B0604020202020204" pitchFamily="34" charset="0"/>
                <a:cs typeface="Arial" panose="020B0604020202020204" pitchFamily="34" charset="0"/>
              </a:rPr>
              <a:t>#include &lt;</a:t>
            </a:r>
            <a:r>
              <a:rPr lang="en-US" sz="4000" dirty="0" err="1">
                <a:latin typeface="Arial" panose="020B0604020202020204" pitchFamily="34" charset="0"/>
                <a:cs typeface="Arial" panose="020B0604020202020204" pitchFamily="34" charset="0"/>
              </a:rPr>
              <a:t>stdio.h</a:t>
            </a:r>
            <a:r>
              <a:rPr lang="en-US" sz="4000" dirty="0">
                <a:latin typeface="Arial" panose="020B0604020202020204" pitchFamily="34" charset="0"/>
                <a:cs typeface="Arial" panose="020B0604020202020204" pitchFamily="34" charset="0"/>
              </a:rPr>
              <a:t>&gt;</a:t>
            </a:r>
          </a:p>
          <a:p>
            <a:pPr marL="0" indent="0">
              <a:buNone/>
            </a:pPr>
            <a:r>
              <a:rPr lang="en-US" sz="4000" dirty="0">
                <a:latin typeface="Arial" panose="020B0604020202020204" pitchFamily="34" charset="0"/>
                <a:cs typeface="Arial" panose="020B0604020202020204" pitchFamily="34" charset="0"/>
              </a:rPr>
              <a:t>#include &lt;</a:t>
            </a:r>
            <a:r>
              <a:rPr lang="en-US" sz="4000" dirty="0" err="1">
                <a:latin typeface="Arial" panose="020B0604020202020204" pitchFamily="34" charset="0"/>
                <a:cs typeface="Arial" panose="020B0604020202020204" pitchFamily="34" charset="0"/>
              </a:rPr>
              <a:t>stdlib.h</a:t>
            </a:r>
            <a:r>
              <a:rPr lang="en-US" sz="4000" dirty="0">
                <a:latin typeface="Arial" panose="020B0604020202020204" pitchFamily="34" charset="0"/>
                <a:cs typeface="Arial" panose="020B0604020202020204" pitchFamily="34" charset="0"/>
              </a:rPr>
              <a:t>&gt;</a:t>
            </a:r>
          </a:p>
          <a:p>
            <a:pPr marL="0" indent="0">
              <a:buNone/>
            </a:pPr>
            <a:r>
              <a:rPr lang="en-US" sz="4000" dirty="0">
                <a:latin typeface="Arial" panose="020B0604020202020204" pitchFamily="34" charset="0"/>
                <a:cs typeface="Arial" panose="020B0604020202020204" pitchFamily="34" charset="0"/>
              </a:rPr>
              <a:t>#include &lt;</a:t>
            </a:r>
            <a:r>
              <a:rPr lang="en-US" sz="4000" dirty="0" err="1">
                <a:latin typeface="Arial" panose="020B0604020202020204" pitchFamily="34" charset="0"/>
                <a:cs typeface="Arial" panose="020B0604020202020204" pitchFamily="34" charset="0"/>
              </a:rPr>
              <a:t>time.h</a:t>
            </a:r>
            <a:r>
              <a:rPr lang="en-US" sz="4000" dirty="0">
                <a:latin typeface="Arial" panose="020B0604020202020204" pitchFamily="34" charset="0"/>
                <a:cs typeface="Arial" panose="020B0604020202020204" pitchFamily="34" charset="0"/>
              </a:rPr>
              <a:t>&gt;</a:t>
            </a:r>
          </a:p>
          <a:p>
            <a:pPr marL="0" indent="0">
              <a:buNone/>
            </a:pPr>
            <a:r>
              <a:rPr lang="en-US" sz="4000" dirty="0">
                <a:latin typeface="Arial" panose="020B0604020202020204" pitchFamily="34" charset="0"/>
                <a:cs typeface="Arial" panose="020B0604020202020204" pitchFamily="34" charset="0"/>
              </a:rPr>
              <a:t>int main() {</a:t>
            </a:r>
          </a:p>
          <a:p>
            <a:pPr marL="0" indent="0">
              <a:buNone/>
            </a:pPr>
            <a:r>
              <a:rPr lang="en-US" sz="4000" dirty="0">
                <a:latin typeface="Arial" panose="020B0604020202020204" pitchFamily="34" charset="0"/>
                <a:cs typeface="Arial" panose="020B0604020202020204" pitchFamily="34" charset="0"/>
              </a:rPr>
              <a:t>    // Initialize Parameters</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initial_forest_cover</a:t>
            </a:r>
            <a:r>
              <a:rPr lang="en-US" sz="4000" dirty="0">
                <a:latin typeface="Arial" panose="020B0604020202020204" pitchFamily="34" charset="0"/>
                <a:cs typeface="Arial" panose="020B0604020202020204" pitchFamily="34" charset="0"/>
              </a:rPr>
              <a:t> = 70.0; // Initial forest cover percentage</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urbanization_rate</a:t>
            </a:r>
            <a:r>
              <a:rPr lang="en-US" sz="4000" dirty="0">
                <a:latin typeface="Arial" panose="020B0604020202020204" pitchFamily="34" charset="0"/>
                <a:cs typeface="Arial" panose="020B0604020202020204" pitchFamily="34" charset="0"/>
              </a:rPr>
              <a:t> = 1.5; // Annual increase in urban area (%)</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agricultural_expansion_rate</a:t>
            </a:r>
            <a:r>
              <a:rPr lang="en-US" sz="4000" dirty="0">
                <a:latin typeface="Arial" panose="020B0604020202020204" pitchFamily="34" charset="0"/>
                <a:cs typeface="Arial" panose="020B0604020202020204" pitchFamily="34" charset="0"/>
              </a:rPr>
              <a:t> = 1.0; // Annual increase in agricultural land (%)</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human_impact</a:t>
            </a:r>
            <a:r>
              <a:rPr lang="en-US" sz="4000" dirty="0">
                <a:latin typeface="Arial" panose="020B0604020202020204" pitchFamily="34" charset="0"/>
                <a:cs typeface="Arial" panose="020B0604020202020204" pitchFamily="34" charset="0"/>
              </a:rPr>
              <a:t> = 0.7; // Overall human impact on deforestation</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fragmentation_threshold</a:t>
            </a:r>
            <a:r>
              <a:rPr lang="en-US" sz="4000" dirty="0">
                <a:latin typeface="Arial" panose="020B0604020202020204" pitchFamily="34" charset="0"/>
                <a:cs typeface="Arial" panose="020B0604020202020204" pitchFamily="34" charset="0"/>
              </a:rPr>
              <a:t> = 5.0; // Minimum forest patch size to avoid fragmentation (%)</a:t>
            </a:r>
          </a:p>
          <a:p>
            <a:pPr marL="0" indent="0">
              <a:buNone/>
            </a:pPr>
            <a:r>
              <a:rPr lang="en-US" sz="4000" dirty="0">
                <a:latin typeface="Arial" panose="020B0604020202020204" pitchFamily="34" charset="0"/>
                <a:cs typeface="Arial" panose="020B0604020202020204" pitchFamily="34" charset="0"/>
              </a:rPr>
              <a:t>    int </a:t>
            </a:r>
            <a:r>
              <a:rPr lang="en-US" sz="4000" dirty="0" err="1">
                <a:latin typeface="Arial" panose="020B0604020202020204" pitchFamily="34" charset="0"/>
                <a:cs typeface="Arial" panose="020B0604020202020204" pitchFamily="34" charset="0"/>
              </a:rPr>
              <a:t>time_steps</a:t>
            </a:r>
            <a:r>
              <a:rPr lang="en-US" sz="4000" dirty="0">
                <a:latin typeface="Arial" panose="020B0604020202020204" pitchFamily="34" charset="0"/>
                <a:cs typeface="Arial" panose="020B0604020202020204" pitchFamily="34" charset="0"/>
              </a:rPr>
              <a:t> = 10; // Number of time steps to simulate</a:t>
            </a:r>
          </a:p>
          <a:p>
            <a:pPr marL="0" indent="0">
              <a:buNone/>
            </a:pPr>
            <a:r>
              <a:rPr lang="en-US" sz="4000" dirty="0">
                <a:latin typeface="Arial" panose="020B0604020202020204" pitchFamily="34" charset="0"/>
                <a:cs typeface="Arial" panose="020B0604020202020204" pitchFamily="34" charset="0"/>
              </a:rPr>
              <a:t>// Initialize Variables</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forest_cover</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initial_forest_cover</a:t>
            </a:r>
            <a:r>
              <a:rPr lang="en-US" sz="4000" dirty="0">
                <a:latin typeface="Arial" panose="020B0604020202020204" pitchFamily="34" charset="0"/>
                <a:cs typeface="Arial" panose="020B0604020202020204" pitchFamily="34" charset="0"/>
              </a:rPr>
              <a:t>;</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fragmented_area</a:t>
            </a:r>
            <a:r>
              <a:rPr lang="en-US" sz="4000" dirty="0">
                <a:latin typeface="Arial" panose="020B0604020202020204" pitchFamily="34" charset="0"/>
                <a:cs typeface="Arial" panose="020B0604020202020204" pitchFamily="34" charset="0"/>
              </a:rPr>
              <a:t> = 0.0;</a:t>
            </a:r>
          </a:p>
          <a:p>
            <a:pPr marL="0" indent="0">
              <a:buNone/>
            </a:pPr>
            <a:r>
              <a:rPr lang="en-US" sz="4000" dirty="0">
                <a:latin typeface="Arial" panose="020B0604020202020204" pitchFamily="34" charset="0"/>
                <a:cs typeface="Arial" panose="020B0604020202020204" pitchFamily="34" charset="0"/>
              </a:rPr>
              <a:t>// Seed random number generator</a:t>
            </a:r>
          </a:p>
          <a:p>
            <a:pPr marL="0" indent="0">
              <a:buNone/>
            </a:pP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srand</a:t>
            </a:r>
            <a:r>
              <a:rPr lang="en-US" sz="4000" dirty="0">
                <a:latin typeface="Arial" panose="020B0604020202020204" pitchFamily="34" charset="0"/>
                <a:cs typeface="Arial" panose="020B0604020202020204" pitchFamily="34" charset="0"/>
              </a:rPr>
              <a:t>(time(0));</a:t>
            </a:r>
          </a:p>
          <a:p>
            <a:pPr marL="0" indent="0">
              <a:buNone/>
            </a:pPr>
            <a:r>
              <a:rPr lang="en-US" sz="4000" dirty="0">
                <a:latin typeface="Arial" panose="020B0604020202020204" pitchFamily="34" charset="0"/>
                <a:cs typeface="Arial" panose="020B0604020202020204" pitchFamily="34" charset="0"/>
              </a:rPr>
              <a:t> // Monte Carlo Simulation Loop</a:t>
            </a:r>
          </a:p>
          <a:p>
            <a:pPr marL="0" indent="0">
              <a:buNone/>
            </a:pPr>
            <a:r>
              <a:rPr lang="en-US" sz="4000" dirty="0">
                <a:latin typeface="Arial" panose="020B0604020202020204" pitchFamily="34" charset="0"/>
                <a:cs typeface="Arial" panose="020B0604020202020204" pitchFamily="34" charset="0"/>
              </a:rPr>
              <a:t>    for (int step = 1; step &lt;= </a:t>
            </a:r>
            <a:r>
              <a:rPr lang="en-US" sz="4000" dirty="0" err="1">
                <a:latin typeface="Arial" panose="020B0604020202020204" pitchFamily="34" charset="0"/>
                <a:cs typeface="Arial" panose="020B0604020202020204" pitchFamily="34" charset="0"/>
              </a:rPr>
              <a:t>time_steps</a:t>
            </a:r>
            <a:r>
              <a:rPr lang="en-US" sz="4000" dirty="0">
                <a:latin typeface="Arial" panose="020B0604020202020204" pitchFamily="34" charset="0"/>
                <a:cs typeface="Arial" panose="020B0604020202020204" pitchFamily="34" charset="0"/>
              </a:rPr>
              <a:t>; step++) {</a:t>
            </a:r>
          </a:p>
          <a:p>
            <a:pPr marL="0" indent="0">
              <a:buNone/>
            </a:pPr>
            <a:r>
              <a:rPr lang="en-US" sz="4000" dirty="0">
                <a:latin typeface="Arial" panose="020B0604020202020204" pitchFamily="34" charset="0"/>
                <a:cs typeface="Arial" panose="020B0604020202020204" pitchFamily="34" charset="0"/>
              </a:rPr>
              <a:t>        // Simulate urbanization loss</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urbanization_random</a:t>
            </a:r>
            <a:r>
              <a:rPr lang="en-US" sz="4000" dirty="0">
                <a:latin typeface="Arial" panose="020B0604020202020204" pitchFamily="34" charset="0"/>
                <a:cs typeface="Arial" panose="020B0604020202020204" pitchFamily="34" charset="0"/>
              </a:rPr>
              <a:t> = (double)rand() / RAND_MAX;</a:t>
            </a:r>
          </a:p>
          <a:p>
            <a:pPr marL="0" indent="0">
              <a:buNone/>
            </a:pPr>
            <a:r>
              <a:rPr lang="en-US" sz="4000" dirty="0">
                <a:latin typeface="Arial" panose="020B0604020202020204" pitchFamily="34" charset="0"/>
                <a:cs typeface="Arial" panose="020B0604020202020204" pitchFamily="34" charset="0"/>
              </a:rPr>
              <a:t>        double </a:t>
            </a:r>
            <a:r>
              <a:rPr lang="en-US" sz="4000" dirty="0" err="1">
                <a:latin typeface="Arial" panose="020B0604020202020204" pitchFamily="34" charset="0"/>
                <a:cs typeface="Arial" panose="020B0604020202020204" pitchFamily="34" charset="0"/>
              </a:rPr>
              <a:t>urbanization_loss</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urbanization_rate</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urbanization_random</a:t>
            </a:r>
            <a:r>
              <a:rPr lang="en-US" sz="4000" dirty="0">
                <a:latin typeface="Arial" panose="020B0604020202020204" pitchFamily="34" charset="0"/>
                <a:cs typeface="Arial" panose="020B0604020202020204" pitchFamily="34" charset="0"/>
              </a:rPr>
              <a:t>;</a:t>
            </a:r>
          </a:p>
          <a:p>
            <a:pPr marL="0" indent="0">
              <a:buNone/>
            </a:pP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forest_cover</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urbanization_loss</a:t>
            </a:r>
            <a:r>
              <a:rPr lang="en-US" sz="4000" dirty="0">
                <a:latin typeface="Arial" panose="020B0604020202020204" pitchFamily="34" charset="0"/>
                <a:cs typeface="Arial" panose="020B0604020202020204" pitchFamily="34" charset="0"/>
              </a:rPr>
              <a:t>;</a:t>
            </a:r>
          </a:p>
          <a:p>
            <a:pPr marL="0" indent="0">
              <a:buNone/>
            </a:pPr>
            <a:endParaRPr lang="en-IN" sz="1200" dirty="0"/>
          </a:p>
        </p:txBody>
      </p:sp>
    </p:spTree>
    <p:extLst>
      <p:ext uri="{BB962C8B-B14F-4D97-AF65-F5344CB8AC3E}">
        <p14:creationId xmlns:p14="http://schemas.microsoft.com/office/powerpoint/2010/main" val="394376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68FA31-7D44-7B89-4732-5962516674E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2617231-1821-5182-E891-18AFD81D3316}"/>
              </a:ext>
            </a:extLst>
          </p:cNvPr>
          <p:cNvSpPr>
            <a:spLocks noGrp="1"/>
          </p:cNvSpPr>
          <p:nvPr>
            <p:ph idx="1"/>
          </p:nvPr>
        </p:nvSpPr>
        <p:spPr>
          <a:xfrm>
            <a:off x="149941" y="136525"/>
            <a:ext cx="11530782" cy="6584950"/>
          </a:xfrm>
        </p:spPr>
        <p:txBody>
          <a:bodyPr>
            <a:normAutofit fontScale="55000" lnSpcReduction="20000"/>
          </a:bodyPr>
          <a:lstStyle/>
          <a:p>
            <a:pPr marL="0" indent="0">
              <a:buNone/>
            </a:pPr>
            <a:r>
              <a:rPr lang="en-IN" sz="2200" dirty="0"/>
              <a:t>// Simulate agricultural expansion loss</a:t>
            </a:r>
          </a:p>
          <a:p>
            <a:pPr marL="0" indent="0">
              <a:buNone/>
            </a:pPr>
            <a:r>
              <a:rPr lang="en-IN" sz="2200" dirty="0"/>
              <a:t>        double </a:t>
            </a:r>
            <a:r>
              <a:rPr lang="en-IN" sz="2200" dirty="0" err="1"/>
              <a:t>agricultural_random</a:t>
            </a:r>
            <a:r>
              <a:rPr lang="en-IN" sz="2200" dirty="0"/>
              <a:t> = (double)rand() / RAND_MAX;</a:t>
            </a:r>
          </a:p>
          <a:p>
            <a:pPr marL="0" indent="0">
              <a:buNone/>
            </a:pPr>
            <a:r>
              <a:rPr lang="en-IN" sz="2200" dirty="0"/>
              <a:t>        double </a:t>
            </a:r>
            <a:r>
              <a:rPr lang="en-IN" sz="2200" dirty="0" err="1"/>
              <a:t>agricultural_expansion_loss</a:t>
            </a:r>
            <a:r>
              <a:rPr lang="en-IN" sz="2200" dirty="0"/>
              <a:t> = </a:t>
            </a:r>
            <a:r>
              <a:rPr lang="en-IN" sz="2200" dirty="0" err="1"/>
              <a:t>agricultural_expansion_rate</a:t>
            </a:r>
            <a:r>
              <a:rPr lang="en-IN" sz="2200" dirty="0"/>
              <a:t> * </a:t>
            </a:r>
            <a:r>
              <a:rPr lang="en-IN" sz="2200" dirty="0" err="1"/>
              <a:t>agricultural_random</a:t>
            </a:r>
            <a:r>
              <a:rPr lang="en-IN" sz="2200" dirty="0"/>
              <a:t>;</a:t>
            </a:r>
          </a:p>
          <a:p>
            <a:pPr marL="0" indent="0">
              <a:buNone/>
            </a:pPr>
            <a:r>
              <a:rPr lang="en-IN" sz="2200" dirty="0"/>
              <a:t>        </a:t>
            </a:r>
            <a:r>
              <a:rPr lang="en-IN" sz="2200" dirty="0" err="1"/>
              <a:t>forest_cover</a:t>
            </a:r>
            <a:r>
              <a:rPr lang="en-IN" sz="2200" dirty="0"/>
              <a:t> -= </a:t>
            </a:r>
            <a:r>
              <a:rPr lang="en-IN" sz="2200" dirty="0" err="1"/>
              <a:t>agricultural_expansion_loss</a:t>
            </a:r>
            <a:r>
              <a:rPr lang="en-IN" sz="2200" dirty="0"/>
              <a:t>;</a:t>
            </a:r>
          </a:p>
          <a:p>
            <a:pPr marL="0" indent="0">
              <a:buNone/>
            </a:pPr>
            <a:r>
              <a:rPr lang="en-IN" sz="2200" dirty="0"/>
              <a:t> // Calculate deforestation probability</a:t>
            </a:r>
          </a:p>
          <a:p>
            <a:pPr marL="0" indent="0">
              <a:buNone/>
            </a:pPr>
            <a:r>
              <a:rPr lang="en-IN" sz="2200" dirty="0"/>
              <a:t>        double </a:t>
            </a:r>
            <a:r>
              <a:rPr lang="en-IN" sz="2200" dirty="0" err="1"/>
              <a:t>deforestation_probability</a:t>
            </a:r>
            <a:r>
              <a:rPr lang="en-IN" sz="2200" dirty="0"/>
              <a:t> = (</a:t>
            </a:r>
            <a:r>
              <a:rPr lang="en-IN" sz="2200" dirty="0" err="1"/>
              <a:t>agricultural_expansion_loss</a:t>
            </a:r>
            <a:r>
              <a:rPr lang="en-IN" sz="2200" dirty="0"/>
              <a:t> + </a:t>
            </a:r>
            <a:r>
              <a:rPr lang="en-IN" sz="2200" dirty="0" err="1"/>
              <a:t>urbanization_loss</a:t>
            </a:r>
            <a:r>
              <a:rPr lang="en-IN" sz="2200" dirty="0"/>
              <a:t>) * </a:t>
            </a:r>
            <a:r>
              <a:rPr lang="en-IN" sz="2200" dirty="0" err="1"/>
              <a:t>human_impact</a:t>
            </a:r>
            <a:r>
              <a:rPr lang="en-IN" sz="2200" dirty="0"/>
              <a:t>;</a:t>
            </a:r>
          </a:p>
          <a:p>
            <a:pPr marL="0" indent="0">
              <a:buNone/>
            </a:pPr>
            <a:r>
              <a:rPr lang="en-IN" sz="2200" dirty="0"/>
              <a:t>// Simulate deforestation</a:t>
            </a:r>
          </a:p>
          <a:p>
            <a:pPr marL="0" indent="0">
              <a:buNone/>
            </a:pPr>
            <a:r>
              <a:rPr lang="en-IN" sz="2200" dirty="0"/>
              <a:t>        double </a:t>
            </a:r>
            <a:r>
              <a:rPr lang="en-IN" sz="2200" dirty="0" err="1"/>
              <a:t>deforestation_random</a:t>
            </a:r>
            <a:r>
              <a:rPr lang="en-IN" sz="2200" dirty="0"/>
              <a:t> = (double)rand() / RAND_MAX;</a:t>
            </a:r>
          </a:p>
          <a:p>
            <a:pPr marL="0" indent="0">
              <a:buNone/>
            </a:pPr>
            <a:r>
              <a:rPr lang="en-IN" sz="2200" dirty="0"/>
              <a:t>        if (</a:t>
            </a:r>
            <a:r>
              <a:rPr lang="en-IN" sz="2200" dirty="0" err="1"/>
              <a:t>deforestation_random</a:t>
            </a:r>
            <a:r>
              <a:rPr lang="en-IN" sz="2200" dirty="0"/>
              <a:t> &lt; </a:t>
            </a:r>
            <a:r>
              <a:rPr lang="en-IN" sz="2200" dirty="0" err="1"/>
              <a:t>deforestation_probability</a:t>
            </a:r>
            <a:r>
              <a:rPr lang="en-IN" sz="2200" dirty="0"/>
              <a:t>) {</a:t>
            </a:r>
          </a:p>
          <a:p>
            <a:pPr marL="0" indent="0">
              <a:buNone/>
            </a:pPr>
            <a:r>
              <a:rPr lang="en-IN" sz="2200" dirty="0"/>
              <a:t>            </a:t>
            </a:r>
            <a:r>
              <a:rPr lang="en-IN" sz="2200" dirty="0" err="1"/>
              <a:t>forest_cover</a:t>
            </a:r>
            <a:r>
              <a:rPr lang="en-IN" sz="2200" dirty="0"/>
              <a:t> -= 1;</a:t>
            </a:r>
          </a:p>
          <a:p>
            <a:pPr marL="0" indent="0">
              <a:buNone/>
            </a:pPr>
            <a:r>
              <a:rPr lang="en-IN" sz="2200" dirty="0"/>
              <a:t>        }</a:t>
            </a:r>
          </a:p>
          <a:p>
            <a:pPr marL="0" indent="0">
              <a:buNone/>
            </a:pPr>
            <a:r>
              <a:rPr lang="en-IN" sz="2200" dirty="0"/>
              <a:t>// Evaluate habitat fragmentation</a:t>
            </a:r>
          </a:p>
          <a:p>
            <a:pPr marL="0" indent="0">
              <a:buNone/>
            </a:pPr>
            <a:r>
              <a:rPr lang="en-IN" sz="2200" dirty="0"/>
              <a:t>        int </a:t>
            </a:r>
            <a:r>
              <a:rPr lang="en-IN" sz="2200" dirty="0" err="1"/>
              <a:t>fragmented_patches</a:t>
            </a:r>
            <a:r>
              <a:rPr lang="en-IN" sz="2200" dirty="0"/>
              <a:t> = </a:t>
            </a:r>
            <a:r>
              <a:rPr lang="en-IN" sz="2200" dirty="0" err="1"/>
              <a:t>forest_cover</a:t>
            </a:r>
            <a:r>
              <a:rPr lang="en-IN" sz="2200" dirty="0"/>
              <a:t> / </a:t>
            </a:r>
            <a:r>
              <a:rPr lang="en-IN" sz="2200" dirty="0" err="1"/>
              <a:t>fragmentation_threshold</a:t>
            </a:r>
            <a:r>
              <a:rPr lang="en-IN" sz="2200" dirty="0"/>
              <a:t>;</a:t>
            </a:r>
          </a:p>
          <a:p>
            <a:pPr marL="0" indent="0">
              <a:buNone/>
            </a:pPr>
            <a:r>
              <a:rPr lang="en-IN" sz="2200" dirty="0"/>
              <a:t>        </a:t>
            </a:r>
            <a:r>
              <a:rPr lang="en-IN" sz="2200" dirty="0" err="1"/>
              <a:t>fragmented_area</a:t>
            </a:r>
            <a:r>
              <a:rPr lang="en-IN" sz="2200" dirty="0"/>
              <a:t> = </a:t>
            </a:r>
            <a:r>
              <a:rPr lang="en-IN" sz="2200" dirty="0" err="1"/>
              <a:t>fragmented_patches</a:t>
            </a:r>
            <a:r>
              <a:rPr lang="en-IN" sz="2200" dirty="0"/>
              <a:t> * </a:t>
            </a:r>
            <a:r>
              <a:rPr lang="en-IN" sz="2200" dirty="0" err="1"/>
              <a:t>fragmentation_threshold</a:t>
            </a:r>
            <a:r>
              <a:rPr lang="en-IN" sz="2200" dirty="0"/>
              <a:t>;</a:t>
            </a:r>
          </a:p>
          <a:p>
            <a:pPr marL="0" indent="0">
              <a:buNone/>
            </a:pPr>
            <a:r>
              <a:rPr lang="en-IN" sz="2200" dirty="0"/>
              <a:t>// Output forest cover and fragmented area for each time step</a:t>
            </a:r>
          </a:p>
          <a:p>
            <a:pPr marL="0" indent="0">
              <a:buNone/>
            </a:pPr>
            <a:r>
              <a:rPr lang="en-IN" sz="2200" dirty="0"/>
              <a:t>        </a:t>
            </a:r>
            <a:r>
              <a:rPr lang="en-IN" sz="2200" dirty="0" err="1"/>
              <a:t>printf</a:t>
            </a:r>
            <a:r>
              <a:rPr lang="en-IN" sz="2200" dirty="0"/>
              <a:t>("Time Step %d - Urbanization Loss: %.2f%%, Agricultural Loss: %.2f%%, Forest Cover: %.2f%%, Fragmented Area: %.2f%%\n", step, </a:t>
            </a:r>
            <a:r>
              <a:rPr lang="en-IN" sz="2200" dirty="0" err="1"/>
              <a:t>urbanization_loss</a:t>
            </a:r>
            <a:r>
              <a:rPr lang="en-IN" sz="2200" dirty="0"/>
              <a:t>, </a:t>
            </a:r>
            <a:r>
              <a:rPr lang="en-IN" sz="2200" dirty="0" err="1"/>
              <a:t>agricultural_expansion_loss</a:t>
            </a:r>
            <a:r>
              <a:rPr lang="en-IN" sz="2200" dirty="0"/>
              <a:t>, </a:t>
            </a:r>
            <a:r>
              <a:rPr lang="en-IN" sz="2200" dirty="0" err="1"/>
              <a:t>forest_cover</a:t>
            </a:r>
            <a:r>
              <a:rPr lang="en-IN" sz="2200" dirty="0"/>
              <a:t>, </a:t>
            </a:r>
            <a:r>
              <a:rPr lang="en-IN" sz="2200" dirty="0" err="1"/>
              <a:t>fragmented_area</a:t>
            </a:r>
            <a:r>
              <a:rPr lang="en-IN" sz="2200" dirty="0"/>
              <a:t>);</a:t>
            </a:r>
          </a:p>
          <a:p>
            <a:pPr marL="0" indent="0">
              <a:buNone/>
            </a:pPr>
            <a:r>
              <a:rPr lang="en-IN" sz="2200" dirty="0"/>
              <a:t>    }</a:t>
            </a:r>
          </a:p>
          <a:p>
            <a:pPr marL="0" indent="0">
              <a:buNone/>
            </a:pPr>
            <a:r>
              <a:rPr lang="en-IN" sz="2200" dirty="0"/>
              <a:t> return 0;</a:t>
            </a:r>
          </a:p>
          <a:p>
            <a:pPr marL="0" indent="0">
              <a:buNone/>
            </a:pPr>
            <a:r>
              <a:rPr lang="en-IN" sz="2200" dirty="0"/>
              <a:t>}</a:t>
            </a:r>
          </a:p>
          <a:p>
            <a:pPr marL="0" indent="0">
              <a:buNone/>
            </a:pPr>
            <a:endParaRPr lang="en-IN" dirty="0"/>
          </a:p>
        </p:txBody>
      </p:sp>
      <p:sp>
        <p:nvSpPr>
          <p:cNvPr id="4" name="Date Placeholder 3" hidden="1">
            <a:extLst>
              <a:ext uri="{FF2B5EF4-FFF2-40B4-BE49-F238E27FC236}">
                <a16:creationId xmlns:a16="http://schemas.microsoft.com/office/drawing/2014/main" id="{63047D8A-343F-E4B7-0380-3A4036ADB630}"/>
              </a:ext>
            </a:extLst>
          </p:cNvPr>
          <p:cNvSpPr>
            <a:spLocks noGrp="1"/>
          </p:cNvSpPr>
          <p:nvPr>
            <p:ph type="dt" sz="half" idx="2"/>
          </p:nvPr>
        </p:nvSpPr>
        <p:spPr/>
        <p:txBody>
          <a:bodyPr/>
          <a:lstStyle/>
          <a:p>
            <a:r>
              <a:rPr lang="en-US" dirty="0"/>
              <a:t>20XX</a:t>
            </a:r>
          </a:p>
        </p:txBody>
      </p:sp>
      <p:sp>
        <p:nvSpPr>
          <p:cNvPr id="5" name="Footer Placeholder 4" hidden="1">
            <a:extLst>
              <a:ext uri="{FF2B5EF4-FFF2-40B4-BE49-F238E27FC236}">
                <a16:creationId xmlns:a16="http://schemas.microsoft.com/office/drawing/2014/main" id="{4D86B734-CD7D-B8D8-A637-35E5E202F6CF}"/>
              </a:ext>
            </a:extLst>
          </p:cNvPr>
          <p:cNvSpPr>
            <a:spLocks noGrp="1"/>
          </p:cNvSpPr>
          <p:nvPr>
            <p:ph type="ftr" sz="quarter" idx="3"/>
          </p:nvPr>
        </p:nvSpPr>
        <p:spPr/>
        <p:txBody>
          <a:bodyPr/>
          <a:lstStyle/>
          <a:p>
            <a:r>
              <a:rPr lang="en-US" dirty="0"/>
              <a:t>Sample Text</a:t>
            </a:r>
          </a:p>
        </p:txBody>
      </p:sp>
      <p:sp>
        <p:nvSpPr>
          <p:cNvPr id="6" name="Slide Number Placeholder 5">
            <a:extLst>
              <a:ext uri="{FF2B5EF4-FFF2-40B4-BE49-F238E27FC236}">
                <a16:creationId xmlns:a16="http://schemas.microsoft.com/office/drawing/2014/main" id="{F51E82AE-9BC9-64CD-7D93-F694BBC56462}"/>
              </a:ext>
            </a:extLst>
          </p:cNvPr>
          <p:cNvSpPr>
            <a:spLocks noGrp="1"/>
          </p:cNvSpPr>
          <p:nvPr>
            <p:ph type="sldNum" sz="quarter" idx="4"/>
          </p:nvPr>
        </p:nvSpPr>
        <p:spPr/>
        <p:txBody>
          <a:bodyPr/>
          <a:lstStyle/>
          <a:p>
            <a:fld id="{AE208ADF-3ADD-483D-A721-14E3EEE2C135}" type="slidenum">
              <a:rPr lang="en-US" smtClean="0"/>
              <a:pPr/>
              <a:t>13</a:t>
            </a:fld>
            <a:endParaRPr lang="en-US" dirty="0"/>
          </a:p>
        </p:txBody>
      </p:sp>
    </p:spTree>
    <p:extLst>
      <p:ext uri="{BB962C8B-B14F-4D97-AF65-F5344CB8AC3E}">
        <p14:creationId xmlns:p14="http://schemas.microsoft.com/office/powerpoint/2010/main" val="187240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2771-4311-75EE-61A4-83897FB47E54}"/>
              </a:ext>
            </a:extLst>
          </p:cNvPr>
          <p:cNvSpPr>
            <a:spLocks noGrp="1"/>
          </p:cNvSpPr>
          <p:nvPr>
            <p:ph type="title"/>
          </p:nvPr>
        </p:nvSpPr>
        <p:spPr>
          <a:xfrm>
            <a:off x="258792" y="269137"/>
            <a:ext cx="10515600" cy="819738"/>
          </a:xfrm>
        </p:spPr>
        <p:txBody>
          <a:bodyPr/>
          <a:lstStyle/>
          <a:p>
            <a:r>
              <a:rPr lang="en-IN" dirty="0"/>
              <a:t>OUTPUT</a:t>
            </a:r>
          </a:p>
        </p:txBody>
      </p:sp>
      <p:pic>
        <p:nvPicPr>
          <p:cNvPr id="8" name="Content Placeholder 7">
            <a:extLst>
              <a:ext uri="{FF2B5EF4-FFF2-40B4-BE49-F238E27FC236}">
                <a16:creationId xmlns:a16="http://schemas.microsoft.com/office/drawing/2014/main" id="{25D7034E-8CE8-A6BB-C6E2-DAE355861BAE}"/>
              </a:ext>
            </a:extLst>
          </p:cNvPr>
          <p:cNvPicPr>
            <a:picLocks noGrp="1" noChangeAspect="1"/>
          </p:cNvPicPr>
          <p:nvPr>
            <p:ph idx="1"/>
          </p:nvPr>
        </p:nvPicPr>
        <p:blipFill>
          <a:blip r:embed="rId2"/>
          <a:stretch>
            <a:fillRect/>
          </a:stretch>
        </p:blipFill>
        <p:spPr>
          <a:xfrm>
            <a:off x="1150374" y="1165957"/>
            <a:ext cx="9704439" cy="5372955"/>
          </a:xfrm>
        </p:spPr>
      </p:pic>
      <p:sp>
        <p:nvSpPr>
          <p:cNvPr id="4" name="Date Placeholder 3">
            <a:extLst>
              <a:ext uri="{FF2B5EF4-FFF2-40B4-BE49-F238E27FC236}">
                <a16:creationId xmlns:a16="http://schemas.microsoft.com/office/drawing/2014/main" id="{2318EB64-2868-4C49-3BA6-A4F99EF5830E}"/>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A1B3A04D-DC79-2903-A856-702412C38AB9}"/>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F3655A54-E8CE-C839-8A65-219D85488856}"/>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429215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541-232A-1C96-99AF-19508A00E5F4}"/>
              </a:ext>
            </a:extLst>
          </p:cNvPr>
          <p:cNvSpPr>
            <a:spLocks noGrp="1"/>
          </p:cNvSpPr>
          <p:nvPr>
            <p:ph type="title"/>
          </p:nvPr>
        </p:nvSpPr>
        <p:spPr/>
        <p:txBody>
          <a:bodyPr/>
          <a:lstStyle/>
          <a:p>
            <a:r>
              <a:rPr lang="en-IN" dirty="0"/>
              <a:t>Result &amp; Conclusion</a:t>
            </a:r>
          </a:p>
        </p:txBody>
      </p:sp>
      <p:sp>
        <p:nvSpPr>
          <p:cNvPr id="3" name="Content Placeholder 2">
            <a:extLst>
              <a:ext uri="{FF2B5EF4-FFF2-40B4-BE49-F238E27FC236}">
                <a16:creationId xmlns:a16="http://schemas.microsoft.com/office/drawing/2014/main" id="{E9EC465D-0CBB-12B0-3517-BDC8EE9C6372}"/>
              </a:ext>
            </a:extLst>
          </p:cNvPr>
          <p:cNvSpPr>
            <a:spLocks noGrp="1"/>
          </p:cNvSpPr>
          <p:nvPr>
            <p:ph idx="1"/>
          </p:nvPr>
        </p:nvSpPr>
        <p:spPr>
          <a:xfrm>
            <a:off x="838200" y="2146654"/>
            <a:ext cx="10515600" cy="3796945"/>
          </a:xfrm>
        </p:spPr>
        <p:txBody>
          <a:bodyPr>
            <a:normAutofit lnSpcReduction="10000"/>
          </a:bodyPr>
          <a:lstStyle/>
          <a:p>
            <a:r>
              <a:rPr lang="en-US" sz="2000" dirty="0"/>
              <a:t>Forest Cover loss: As a result of the combined effects of urbanization and agricultural growth, the simulation is expected to depict a gradual loss in forest cover over time. </a:t>
            </a:r>
          </a:p>
          <a:p>
            <a:r>
              <a:rPr lang="en-US" sz="2000" dirty="0"/>
              <a:t>Increased Fragmentation: As forest cover decreases, the simulation may also reveal an increase in habitat fragmentation, where remaining forest patches become smaller and more isolated. This fragmentation results from the expansion of urban areas and agricultural lands, leading to the division of continuous forest habitats into fragmented patches.</a:t>
            </a:r>
          </a:p>
          <a:p>
            <a:r>
              <a:rPr lang="en-US" sz="2000" dirty="0"/>
              <a:t>Policy implications: The simulation results highlight the importance of implementing effective land use management and conservation measures to reduce the negative impacts of urbanization and agricultural expansion on forest ecosystems </a:t>
            </a:r>
            <a:r>
              <a:rPr lang="en-US" sz="2000" dirty="0" err="1"/>
              <a:t>wom</a:t>
            </a:r>
            <a:r>
              <a:rPr lang="en-US" sz="2000" dirty="0"/>
              <a:t> so emphasize </a:t>
            </a:r>
            <a:endParaRPr lang="en-IN" sz="2000" dirty="0"/>
          </a:p>
          <a:p>
            <a:endParaRPr lang="en-IN" sz="2200" dirty="0"/>
          </a:p>
        </p:txBody>
      </p:sp>
      <p:sp>
        <p:nvSpPr>
          <p:cNvPr id="4" name="Date Placeholder 3">
            <a:extLst>
              <a:ext uri="{FF2B5EF4-FFF2-40B4-BE49-F238E27FC236}">
                <a16:creationId xmlns:a16="http://schemas.microsoft.com/office/drawing/2014/main" id="{515313BA-0DEF-E87F-AD0D-0007A1AFD43D}"/>
              </a:ext>
            </a:extLst>
          </p:cNvPr>
          <p:cNvSpPr>
            <a:spLocks noGrp="1"/>
          </p:cNvSpPr>
          <p:nvPr>
            <p:ph type="dt" sz="half" idx="2"/>
          </p:nvPr>
        </p:nvSpPr>
        <p:spPr/>
        <p:txBody>
          <a:bodyPr/>
          <a:lstStyle/>
          <a:p>
            <a:r>
              <a:rPr lang="en-US" dirty="0"/>
              <a:t>2024</a:t>
            </a:r>
          </a:p>
        </p:txBody>
      </p:sp>
      <p:sp>
        <p:nvSpPr>
          <p:cNvPr id="5" name="Footer Placeholder 4">
            <a:extLst>
              <a:ext uri="{FF2B5EF4-FFF2-40B4-BE49-F238E27FC236}">
                <a16:creationId xmlns:a16="http://schemas.microsoft.com/office/drawing/2014/main" id="{AD6F4ACC-7A74-64BF-E634-D11980ED544B}"/>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44C3366D-98CE-1406-5DBF-625AB4484B5E}"/>
              </a:ext>
            </a:extLst>
          </p:cNvPr>
          <p:cNvSpPr>
            <a:spLocks noGrp="1"/>
          </p:cNvSpPr>
          <p:nvPr>
            <p:ph type="sldNum" sz="quarter" idx="4"/>
          </p:nvPr>
        </p:nvSpPr>
        <p:spPr/>
        <p:txBody>
          <a:bodyPr/>
          <a:lstStyle/>
          <a:p>
            <a:fld id="{AE208ADF-3ADD-483D-A721-14E3EEE2C135}" type="slidenum">
              <a:rPr lang="en-US" smtClean="0"/>
              <a:pPr/>
              <a:t>15</a:t>
            </a:fld>
            <a:endParaRPr lang="en-US" dirty="0"/>
          </a:p>
        </p:txBody>
      </p:sp>
    </p:spTree>
    <p:extLst>
      <p:ext uri="{BB962C8B-B14F-4D97-AF65-F5344CB8AC3E}">
        <p14:creationId xmlns:p14="http://schemas.microsoft.com/office/powerpoint/2010/main" val="54601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352E8-B1CA-CA0E-69BF-A9BBDCB73A71}"/>
              </a:ext>
            </a:extLst>
          </p:cNvPr>
          <p:cNvSpPr>
            <a:spLocks noGrp="1"/>
          </p:cNvSpPr>
          <p:nvPr>
            <p:ph idx="1"/>
          </p:nvPr>
        </p:nvSpPr>
        <p:spPr>
          <a:xfrm>
            <a:off x="258792" y="279403"/>
            <a:ext cx="11674415" cy="6076947"/>
          </a:xfrm>
        </p:spPr>
        <p:txBody>
          <a:bodyPr>
            <a:normAutofit lnSpcReduction="10000"/>
          </a:bodyPr>
          <a:lstStyle/>
          <a:p>
            <a:pPr marL="0" indent="0">
              <a:buNone/>
            </a:pPr>
            <a:r>
              <a:rPr lang="en-IN" sz="2000" dirty="0">
                <a:latin typeface="Arial" panose="020B0604020202020204" pitchFamily="34" charset="0"/>
                <a:cs typeface="Arial" panose="020B0604020202020204" pitchFamily="34" charset="0"/>
              </a:rPr>
              <a:t>Environmental impacts: Decreasing forest cover and increasing fragmentation can have significant environmental impacts, e.g.</a:t>
            </a:r>
          </a:p>
          <a:p>
            <a:pPr marL="0" indent="0">
              <a:buNone/>
            </a:pPr>
            <a:r>
              <a:rPr lang="en-IN" sz="2000" dirty="0">
                <a:latin typeface="Arial" panose="020B0604020202020204" pitchFamily="34" charset="0"/>
                <a:cs typeface="Arial" panose="020B0604020202020204" pitchFamily="34" charset="0"/>
              </a:rPr>
              <a:t>Biodiversity loss: Habitat fragmentation can lead to biodiversity degradation by reducing habitat quality and restricting the movement of wildlife species</a:t>
            </a:r>
          </a:p>
          <a:p>
            <a:pPr marL="0" indent="0">
              <a:buNone/>
            </a:pPr>
            <a:r>
              <a:rPr lang="en-IN" sz="2000" dirty="0">
                <a:latin typeface="Arial" panose="020B0604020202020204" pitchFamily="34" charset="0"/>
                <a:cs typeface="Arial" panose="020B0604020202020204" pitchFamily="34" charset="0"/>
              </a:rPr>
              <a:t>Ecosystem damage: Fragmented habitats disrupt environmental processes such as nutrient cycling, pollination, and seed dispersal, affecting ecosystem function and resilience</a:t>
            </a:r>
          </a:p>
          <a:p>
            <a:pPr marL="0" indent="0">
              <a:buNone/>
            </a:pPr>
            <a:r>
              <a:rPr lang="en-US" sz="2000" dirty="0">
                <a:latin typeface="Arial" panose="020B0604020202020204" pitchFamily="34" charset="0"/>
                <a:cs typeface="Arial" panose="020B0604020202020204" pitchFamily="34" charset="0"/>
              </a:rPr>
              <a:t>Future directions: Further research and modeling efforts are needed to examine new scenarios, evaluate the effectiveness of conservation strategies, and create evidence-based decisions for sustainable forest management and land use role planning. By incorporating socioeconomic factors, stakeholder preferences, and ecosystem dynamics into future projections, we can develop comprehensive models to address the complex interactions between human activities and forest ecosystems between living things.</a:t>
            </a:r>
          </a:p>
          <a:p>
            <a:pPr marL="0" indent="0">
              <a:buNone/>
            </a:pPr>
            <a:r>
              <a:rPr lang="en-US" sz="2000" dirty="0">
                <a:latin typeface="Arial" panose="020B0604020202020204" pitchFamily="34" charset="0"/>
                <a:cs typeface="Arial" panose="020B0604020202020204" pitchFamily="34" charset="0"/>
              </a:rPr>
              <a:t>We can conclude that by </a:t>
            </a:r>
            <a:r>
              <a:rPr lang="en-US" sz="2000" dirty="0" err="1">
                <a:latin typeface="Arial" panose="020B0604020202020204" pitchFamily="34" charset="0"/>
                <a:cs typeface="Arial" panose="020B0604020202020204" pitchFamily="34" charset="0"/>
              </a:rPr>
              <a:t>analysing</a:t>
            </a:r>
            <a:r>
              <a:rPr lang="en-US" sz="2000" dirty="0">
                <a:latin typeface="Arial" panose="020B0604020202020204" pitchFamily="34" charset="0"/>
                <a:cs typeface="Arial" panose="020B0604020202020204" pitchFamily="34" charset="0"/>
              </a:rPr>
              <a:t> these result of </a:t>
            </a:r>
            <a:r>
              <a:rPr lang="en-US" sz="2000" dirty="0" err="1">
                <a:latin typeface="Arial" panose="020B0604020202020204" pitchFamily="34" charset="0"/>
                <a:cs typeface="Arial" panose="020B0604020202020204" pitchFamily="34" charset="0"/>
              </a:rPr>
              <a:t>Total_Forest_cover_change</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Fregmented_area</a:t>
            </a:r>
            <a:r>
              <a:rPr lang="en-US" sz="2000" dirty="0">
                <a:latin typeface="Arial" panose="020B0604020202020204" pitchFamily="34" charset="0"/>
                <a:cs typeface="Arial" panose="020B0604020202020204" pitchFamily="34" charset="0"/>
              </a:rPr>
              <a:t> we can apply various measure that can prevent changes or destruction that are prevailing in forest ecosystem. </a:t>
            </a:r>
          </a:p>
          <a:p>
            <a:pPr marL="0" indent="0">
              <a:buNone/>
            </a:pPr>
            <a:endParaRPr lang="en-IN" sz="2000" dirty="0"/>
          </a:p>
        </p:txBody>
      </p:sp>
      <p:sp>
        <p:nvSpPr>
          <p:cNvPr id="4" name="Date Placeholder 3">
            <a:extLst>
              <a:ext uri="{FF2B5EF4-FFF2-40B4-BE49-F238E27FC236}">
                <a16:creationId xmlns:a16="http://schemas.microsoft.com/office/drawing/2014/main" id="{FC50CD32-F6FC-90DD-59AB-594EDDFBF5E0}"/>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D142FC2-5FD8-46BF-F299-2A5901570334}"/>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6006CDF-32E2-1ADE-22A7-AF2C1C5BB697}"/>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162144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0CF0-0509-D5D5-772A-061585D00751}"/>
              </a:ext>
            </a:extLst>
          </p:cNvPr>
          <p:cNvSpPr>
            <a:spLocks noGrp="1"/>
          </p:cNvSpPr>
          <p:nvPr>
            <p:ph type="title"/>
          </p:nvPr>
        </p:nvSpPr>
        <p:spPr/>
        <p:txBody>
          <a:bodyPr/>
          <a:lstStyle/>
          <a:p>
            <a:r>
              <a:rPr lang="en-IN" dirty="0"/>
              <a:t>REFERENCES &amp; CITATIONS</a:t>
            </a:r>
          </a:p>
        </p:txBody>
      </p:sp>
      <p:sp>
        <p:nvSpPr>
          <p:cNvPr id="3" name="Content Placeholder 2">
            <a:extLst>
              <a:ext uri="{FF2B5EF4-FFF2-40B4-BE49-F238E27FC236}">
                <a16:creationId xmlns:a16="http://schemas.microsoft.com/office/drawing/2014/main" id="{F4233B42-FF4F-064C-AE96-D2FB34A8508A}"/>
              </a:ext>
            </a:extLst>
          </p:cNvPr>
          <p:cNvSpPr>
            <a:spLocks noGrp="1"/>
          </p:cNvSpPr>
          <p:nvPr>
            <p:ph idx="1"/>
          </p:nvPr>
        </p:nvSpPr>
        <p:spPr>
          <a:xfrm>
            <a:off x="258791" y="1744136"/>
            <a:ext cx="11674415" cy="4612214"/>
          </a:xfrm>
        </p:spPr>
        <p:txBody>
          <a:bodyPr>
            <a:normAutofit fontScale="92500" lnSpcReduction="20000"/>
          </a:bodyPr>
          <a:lstStyle/>
          <a:p>
            <a:r>
              <a:rPr lang="en-US" sz="1400" dirty="0">
                <a:latin typeface="Arial" panose="020B0604020202020204" pitchFamily="34" charset="0"/>
                <a:cs typeface="Arial" panose="020B0604020202020204" pitchFamily="34" charset="0"/>
              </a:rPr>
              <a:t>The accelerated rate of land conversion is increasing the vulnerability of native flora and fauna, disrupting essential ecological processes, and contributing to the loss of critical habitats for numerous species (</a:t>
            </a:r>
            <a:r>
              <a:rPr lang="en-US" sz="1400" dirty="0" err="1">
                <a:latin typeface="Arial" panose="020B0604020202020204" pitchFamily="34" charset="0"/>
                <a:cs typeface="Arial" panose="020B0604020202020204" pitchFamily="34" charset="0"/>
              </a:rPr>
              <a:t>Pendrill</a:t>
            </a:r>
            <a:r>
              <a:rPr lang="en-US" sz="1400" dirty="0">
                <a:latin typeface="Arial" panose="020B0604020202020204" pitchFamily="34" charset="0"/>
                <a:cs typeface="Arial" panose="020B0604020202020204" pitchFamily="34" charset="0"/>
              </a:rPr>
              <a:t> et al., 2022). Moreover, the disconnection of fragmented forest patches is impeding the natural movement of wildlife, leading to genetic isolation and reducing the adaptive capacity of the ecosystem to environmental changes (Haddad et al., 2015).</a:t>
            </a:r>
          </a:p>
          <a:p>
            <a:r>
              <a:rPr lang="en-IN" sz="1400" b="0" i="0" dirty="0">
                <a:solidFill>
                  <a:schemeClr val="tx2"/>
                </a:solidFill>
                <a:effectLst/>
                <a:latin typeface="Arial" panose="020B0604020202020204" pitchFamily="34" charset="0"/>
                <a:cs typeface="Arial" panose="020B0604020202020204" pitchFamily="34" charset="0"/>
              </a:rPr>
              <a:t>References:</a:t>
            </a:r>
            <a:br>
              <a:rPr lang="en-IN" sz="1400" dirty="0">
                <a:solidFill>
                  <a:schemeClr val="tx2"/>
                </a:solidFill>
                <a:latin typeface="Arial" panose="020B0604020202020204" pitchFamily="34" charset="0"/>
                <a:cs typeface="Arial" panose="020B0604020202020204" pitchFamily="34" charset="0"/>
              </a:rPr>
            </a:br>
            <a:r>
              <a:rPr lang="en-IN" sz="1400" b="0" i="0" dirty="0" err="1">
                <a:solidFill>
                  <a:schemeClr val="tx2"/>
                </a:solidFill>
                <a:effectLst/>
                <a:latin typeface="Arial" panose="020B0604020202020204" pitchFamily="34" charset="0"/>
                <a:cs typeface="Arial" panose="020B0604020202020204" pitchFamily="34" charset="0"/>
              </a:rPr>
              <a:t>Pendrill</a:t>
            </a:r>
            <a:r>
              <a:rPr lang="en-IN" sz="1400" b="0" i="0" dirty="0">
                <a:solidFill>
                  <a:schemeClr val="tx2"/>
                </a:solidFill>
                <a:effectLst/>
                <a:latin typeface="Arial" panose="020B0604020202020204" pitchFamily="34" charset="0"/>
                <a:cs typeface="Arial" panose="020B0604020202020204" pitchFamily="34" charset="0"/>
              </a:rPr>
              <a:t>, F., Gardner, T., </a:t>
            </a:r>
            <a:r>
              <a:rPr lang="en-IN" sz="1400" b="0" i="0" dirty="0" err="1">
                <a:solidFill>
                  <a:schemeClr val="tx2"/>
                </a:solidFill>
                <a:effectLst/>
                <a:latin typeface="Arial" panose="020B0604020202020204" pitchFamily="34" charset="0"/>
                <a:cs typeface="Arial" panose="020B0604020202020204" pitchFamily="34" charset="0"/>
              </a:rPr>
              <a:t>Meyfroidt</a:t>
            </a:r>
            <a:r>
              <a:rPr lang="en-IN" sz="1400" b="0" i="0" dirty="0">
                <a:solidFill>
                  <a:schemeClr val="tx2"/>
                </a:solidFill>
                <a:effectLst/>
                <a:latin typeface="Arial" panose="020B0604020202020204" pitchFamily="34" charset="0"/>
                <a:cs typeface="Arial" panose="020B0604020202020204" pitchFamily="34" charset="0"/>
              </a:rPr>
              <a:t>, P., Persson, U. M., Adams, J., Azevedo, T., ... West, C. (2022). Disentangling the numbers behind agriculture-driven tropical deforestation. Science, 377.</a:t>
            </a:r>
            <a:br>
              <a:rPr lang="en-IN" sz="1400" dirty="0">
                <a:solidFill>
                  <a:schemeClr val="tx2"/>
                </a:solidFill>
                <a:latin typeface="Arial" panose="020B0604020202020204" pitchFamily="34" charset="0"/>
                <a:cs typeface="Arial" panose="020B0604020202020204" pitchFamily="34" charset="0"/>
              </a:rPr>
            </a:br>
            <a:r>
              <a:rPr lang="en-IN" sz="1400" b="0" i="0" dirty="0">
                <a:solidFill>
                  <a:schemeClr val="tx2"/>
                </a:solidFill>
                <a:effectLst/>
                <a:latin typeface="Arial" panose="020B0604020202020204" pitchFamily="34" charset="0"/>
                <a:cs typeface="Arial" panose="020B0604020202020204" pitchFamily="34" charset="0"/>
              </a:rPr>
              <a:t>Haddad, N., </a:t>
            </a:r>
            <a:r>
              <a:rPr lang="en-IN" sz="1400" b="0" i="0" dirty="0" err="1">
                <a:solidFill>
                  <a:schemeClr val="tx2"/>
                </a:solidFill>
                <a:effectLst/>
                <a:latin typeface="Arial" panose="020B0604020202020204" pitchFamily="34" charset="0"/>
                <a:cs typeface="Arial" panose="020B0604020202020204" pitchFamily="34" charset="0"/>
              </a:rPr>
              <a:t>Brudvig</a:t>
            </a:r>
            <a:r>
              <a:rPr lang="en-IN" sz="1400" b="0" i="0" dirty="0">
                <a:solidFill>
                  <a:schemeClr val="tx2"/>
                </a:solidFill>
                <a:effectLst/>
                <a:latin typeface="Arial" panose="020B0604020202020204" pitchFamily="34" charset="0"/>
                <a:cs typeface="Arial" panose="020B0604020202020204" pitchFamily="34" charset="0"/>
              </a:rPr>
              <a:t>, L., </a:t>
            </a:r>
            <a:r>
              <a:rPr lang="en-IN" sz="1400" b="0" i="0" dirty="0" err="1">
                <a:solidFill>
                  <a:schemeClr val="tx2"/>
                </a:solidFill>
                <a:effectLst/>
                <a:latin typeface="Arial" panose="020B0604020202020204" pitchFamily="34" charset="0"/>
                <a:cs typeface="Arial" panose="020B0604020202020204" pitchFamily="34" charset="0"/>
              </a:rPr>
              <a:t>Clobert</a:t>
            </a:r>
            <a:r>
              <a:rPr lang="en-IN" sz="1400" b="0" i="0" dirty="0">
                <a:solidFill>
                  <a:schemeClr val="tx2"/>
                </a:solidFill>
                <a:effectLst/>
                <a:latin typeface="Arial" panose="020B0604020202020204" pitchFamily="34" charset="0"/>
                <a:cs typeface="Arial" panose="020B0604020202020204" pitchFamily="34" charset="0"/>
              </a:rPr>
              <a:t>, J., Davies, K., Gonzalez, A., Holt, R., ... Townshend, J. (2015). Habitat fragmentation and its lasting impact on Earth’s ecosystems. Science Advances, 1.</a:t>
            </a:r>
          </a:p>
          <a:p>
            <a:r>
              <a:rPr lang="en-US" sz="1600" b="0" i="0" dirty="0">
                <a:solidFill>
                  <a:schemeClr val="tx2"/>
                </a:solidFill>
                <a:effectLst/>
                <a:latin typeface="Arial" panose="020B0604020202020204" pitchFamily="34" charset="0"/>
                <a:cs typeface="Arial" panose="020B0604020202020204" pitchFamily="34" charset="0"/>
              </a:rPr>
              <a:t>The citation for "Uniform Distribution" is most relevant in the context of the algorithm. Here is the citation inserted in the relevant part of the context:</a:t>
            </a:r>
            <a:br>
              <a:rPr lang="en-US" sz="1600" dirty="0">
                <a:solidFill>
                  <a:schemeClr val="tx2"/>
                </a:solidFill>
                <a:latin typeface="Arial" panose="020B0604020202020204" pitchFamily="34" charset="0"/>
                <a:cs typeface="Arial" panose="020B0604020202020204" pitchFamily="34" charset="0"/>
              </a:rPr>
            </a:br>
            <a:r>
              <a:rPr lang="en-US" sz="1600" b="0" i="0" dirty="0">
                <a:solidFill>
                  <a:schemeClr val="tx2"/>
                </a:solidFill>
                <a:effectLst/>
                <a:latin typeface="Arial" panose="020B0604020202020204" pitchFamily="34" charset="0"/>
                <a:cs typeface="Arial" panose="020B0604020202020204" pitchFamily="34" charset="0"/>
              </a:rPr>
              <a:t>"Random Number Generation: To simulate uncertain events or parameters, random numbers are generated from a uniform distribution within a specified range. In the provided algorithm, random numbers between 0 and 1 are generated to model uncertainty in urbanization loss, agricultural expansion loss, and deforestation probability" (Deshpande et al., 2021).</a:t>
            </a:r>
            <a:br>
              <a:rPr lang="en-US" sz="1600" dirty="0">
                <a:solidFill>
                  <a:schemeClr val="tx2"/>
                </a:solidFill>
                <a:latin typeface="Arial" panose="020B0604020202020204" pitchFamily="34" charset="0"/>
                <a:cs typeface="Arial" panose="020B0604020202020204" pitchFamily="34" charset="0"/>
              </a:rPr>
            </a:br>
            <a:r>
              <a:rPr lang="en-US" sz="1600" b="0" i="0" dirty="0">
                <a:solidFill>
                  <a:schemeClr val="tx2"/>
                </a:solidFill>
                <a:effectLst/>
                <a:latin typeface="Arial" panose="020B0604020202020204" pitchFamily="34" charset="0"/>
                <a:cs typeface="Arial" panose="020B0604020202020204" pitchFamily="34" charset="0"/>
              </a:rPr>
              <a:t>References:</a:t>
            </a:r>
            <a:br>
              <a:rPr lang="en-US" sz="1600" dirty="0">
                <a:solidFill>
                  <a:schemeClr val="tx2"/>
                </a:solidFill>
                <a:latin typeface="Arial" panose="020B0604020202020204" pitchFamily="34" charset="0"/>
                <a:cs typeface="Arial" panose="020B0604020202020204" pitchFamily="34" charset="0"/>
              </a:rPr>
            </a:br>
            <a:r>
              <a:rPr lang="en-US" sz="1600" b="0" i="0" dirty="0">
                <a:solidFill>
                  <a:schemeClr val="tx2"/>
                </a:solidFill>
                <a:effectLst/>
                <a:latin typeface="Arial" panose="020B0604020202020204" pitchFamily="34" charset="0"/>
                <a:cs typeface="Arial" panose="020B0604020202020204" pitchFamily="34" charset="0"/>
              </a:rPr>
              <a:t>Deshpande, A., </a:t>
            </a:r>
            <a:r>
              <a:rPr lang="en-US" sz="1600" b="0" i="0" dirty="0" err="1">
                <a:solidFill>
                  <a:schemeClr val="tx2"/>
                </a:solidFill>
                <a:effectLst/>
                <a:latin typeface="Arial" panose="020B0604020202020204" pitchFamily="34" charset="0"/>
                <a:cs typeface="Arial" panose="020B0604020202020204" pitchFamily="34" charset="0"/>
              </a:rPr>
              <a:t>Niroula</a:t>
            </a:r>
            <a:r>
              <a:rPr lang="en-US" sz="1600" b="0" i="0" dirty="0">
                <a:solidFill>
                  <a:schemeClr val="tx2"/>
                </a:solidFill>
                <a:effectLst/>
                <a:latin typeface="Arial" panose="020B0604020202020204" pitchFamily="34" charset="0"/>
                <a:cs typeface="Arial" panose="020B0604020202020204" pitchFamily="34" charset="0"/>
              </a:rPr>
              <a:t>, P., </a:t>
            </a:r>
            <a:r>
              <a:rPr lang="en-US" sz="1600" b="0" i="0" dirty="0" err="1">
                <a:solidFill>
                  <a:schemeClr val="tx2"/>
                </a:solidFill>
                <a:effectLst/>
                <a:latin typeface="Arial" panose="020B0604020202020204" pitchFamily="34" charset="0"/>
                <a:cs typeface="Arial" panose="020B0604020202020204" pitchFamily="34" charset="0"/>
              </a:rPr>
              <a:t>Shtanko</a:t>
            </a:r>
            <a:r>
              <a:rPr lang="en-US" sz="1600" b="0" i="0" dirty="0">
                <a:solidFill>
                  <a:schemeClr val="tx2"/>
                </a:solidFill>
                <a:effectLst/>
                <a:latin typeface="Arial" panose="020B0604020202020204" pitchFamily="34" charset="0"/>
                <a:cs typeface="Arial" panose="020B0604020202020204" pitchFamily="34" charset="0"/>
              </a:rPr>
              <a:t>, O., Gorshkov, A., </a:t>
            </a:r>
            <a:r>
              <a:rPr lang="en-US" sz="1600" b="0" i="0" dirty="0" err="1">
                <a:solidFill>
                  <a:schemeClr val="tx2"/>
                </a:solidFill>
                <a:effectLst/>
                <a:latin typeface="Arial" panose="020B0604020202020204" pitchFamily="34" charset="0"/>
                <a:cs typeface="Arial" panose="020B0604020202020204" pitchFamily="34" charset="0"/>
              </a:rPr>
              <a:t>Fefferman</a:t>
            </a:r>
            <a:r>
              <a:rPr lang="en-US" sz="1600" b="0" i="0" dirty="0">
                <a:solidFill>
                  <a:schemeClr val="tx2"/>
                </a:solidFill>
                <a:effectLst/>
                <a:latin typeface="Arial" panose="020B0604020202020204" pitchFamily="34" charset="0"/>
                <a:cs typeface="Arial" panose="020B0604020202020204" pitchFamily="34" charset="0"/>
              </a:rPr>
              <a:t>, B., &amp; </a:t>
            </a:r>
            <a:r>
              <a:rPr lang="en-US" sz="1600" b="0" i="0" dirty="0" err="1">
                <a:solidFill>
                  <a:schemeClr val="tx2"/>
                </a:solidFill>
                <a:effectLst/>
                <a:latin typeface="Arial" panose="020B0604020202020204" pitchFamily="34" charset="0"/>
                <a:cs typeface="Arial" panose="020B0604020202020204" pitchFamily="34" charset="0"/>
              </a:rPr>
              <a:t>Gullans</a:t>
            </a:r>
            <a:r>
              <a:rPr lang="en-US" sz="1600" b="0" i="0" dirty="0">
                <a:solidFill>
                  <a:schemeClr val="tx2"/>
                </a:solidFill>
                <a:effectLst/>
                <a:latin typeface="Arial" panose="020B0604020202020204" pitchFamily="34" charset="0"/>
                <a:cs typeface="Arial" panose="020B0604020202020204" pitchFamily="34" charset="0"/>
              </a:rPr>
              <a:t>, M. (2021). Tight Bounds on the Convergence of Noisy Random Circuits to the Uniform Distribution. PRX Quantum.</a:t>
            </a:r>
            <a:br>
              <a:rPr lang="en-IN" sz="1600" dirty="0">
                <a:solidFill>
                  <a:schemeClr val="tx2"/>
                </a:solidFill>
                <a:latin typeface="Arial" panose="020B0604020202020204" pitchFamily="34" charset="0"/>
                <a:cs typeface="Arial" panose="020B0604020202020204" pitchFamily="34" charset="0"/>
              </a:rPr>
            </a:br>
            <a:endParaRPr lang="en-IN" sz="1600" dirty="0">
              <a:solidFill>
                <a:schemeClr val="tx2"/>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E841E8F4-F581-FE4E-9518-6F49E0510390}"/>
              </a:ext>
            </a:extLst>
          </p:cNvPr>
          <p:cNvSpPr>
            <a:spLocks noGrp="1"/>
          </p:cNvSpPr>
          <p:nvPr>
            <p:ph type="dt" sz="half" idx="2"/>
          </p:nvPr>
        </p:nvSpPr>
        <p:spPr/>
        <p:txBody>
          <a:bodyPr/>
          <a:lstStyle/>
          <a:p>
            <a:r>
              <a:rPr lang="en-US" dirty="0"/>
              <a:t>2024</a:t>
            </a:r>
          </a:p>
        </p:txBody>
      </p:sp>
      <p:sp>
        <p:nvSpPr>
          <p:cNvPr id="5" name="Footer Placeholder 4">
            <a:extLst>
              <a:ext uri="{FF2B5EF4-FFF2-40B4-BE49-F238E27FC236}">
                <a16:creationId xmlns:a16="http://schemas.microsoft.com/office/drawing/2014/main" id="{F345F125-1BC7-3E96-401D-9C82D6907795}"/>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B246892E-F998-2339-38BC-EAE1C3FBB30B}"/>
              </a:ext>
            </a:extLst>
          </p:cNvPr>
          <p:cNvSpPr>
            <a:spLocks noGrp="1"/>
          </p:cNvSpPr>
          <p:nvPr>
            <p:ph type="sldNum" sz="quarter" idx="4"/>
          </p:nvPr>
        </p:nvSpPr>
        <p:spPr/>
        <p:txBody>
          <a:bodyPr/>
          <a:lstStyle/>
          <a:p>
            <a:fld id="{AE208ADF-3ADD-483D-A721-14E3EEE2C135}" type="slidenum">
              <a:rPr lang="en-US" smtClean="0"/>
              <a:pPr/>
              <a:t>17</a:t>
            </a:fld>
            <a:endParaRPr lang="en-US" dirty="0"/>
          </a:p>
        </p:txBody>
      </p:sp>
    </p:spTree>
    <p:extLst>
      <p:ext uri="{BB962C8B-B14F-4D97-AF65-F5344CB8AC3E}">
        <p14:creationId xmlns:p14="http://schemas.microsoft.com/office/powerpoint/2010/main" val="37861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6FD-59D4-8A0D-0AA5-BB29F7F82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BCB1A4-142F-41D5-F393-36708E0DACE3}"/>
              </a:ext>
            </a:extLst>
          </p:cNvPr>
          <p:cNvSpPr>
            <a:spLocks noGrp="1"/>
          </p:cNvSpPr>
          <p:nvPr>
            <p:ph idx="1"/>
          </p:nvPr>
        </p:nvSpPr>
        <p:spPr>
          <a:xfrm>
            <a:off x="118532" y="136524"/>
            <a:ext cx="11929535" cy="8143876"/>
          </a:xfrm>
        </p:spPr>
        <p:txBody>
          <a:bodyPr>
            <a:noAutofit/>
          </a:bodyPr>
          <a:lstStyle/>
          <a:p>
            <a:r>
              <a:rPr lang="en-IN" sz="1200" dirty="0">
                <a:latin typeface="Arial" panose="020B0604020202020204" pitchFamily="34" charset="0"/>
                <a:cs typeface="Arial" panose="020B0604020202020204" pitchFamily="34" charset="0"/>
              </a:rPr>
              <a:t>The Monte Carlo Simulation used in the model can be cited from the following reference: </a:t>
            </a:r>
            <a:r>
              <a:rPr lang="en-IN" sz="1200" dirty="0" err="1">
                <a:latin typeface="Arial" panose="020B0604020202020204" pitchFamily="34" charset="0"/>
                <a:cs typeface="Arial" panose="020B0604020202020204" pitchFamily="34" charset="0"/>
              </a:rPr>
              <a:t>Kawrakow</a:t>
            </a:r>
            <a:r>
              <a:rPr lang="en-IN" sz="1200" dirty="0">
                <a:latin typeface="Arial" panose="020B0604020202020204" pitchFamily="34" charset="0"/>
                <a:cs typeface="Arial" panose="020B0604020202020204" pitchFamily="34" charset="0"/>
              </a:rPr>
              <a:t>, I., </a:t>
            </a:r>
            <a:r>
              <a:rPr lang="en-IN" sz="1200" dirty="0" err="1">
                <a:latin typeface="Arial" panose="020B0604020202020204" pitchFamily="34" charset="0"/>
                <a:cs typeface="Arial" panose="020B0604020202020204" pitchFamily="34" charset="0"/>
              </a:rPr>
              <a:t>Mainegra</a:t>
            </a:r>
            <a:r>
              <a:rPr lang="en-IN" sz="1200" dirty="0">
                <a:latin typeface="Arial" panose="020B0604020202020204" pitchFamily="34" charset="0"/>
                <a:cs typeface="Arial" panose="020B0604020202020204" pitchFamily="34" charset="0"/>
              </a:rPr>
              <a:t>-Hing, E., &amp; Tessier, F. (2016). The </a:t>
            </a:r>
            <a:r>
              <a:rPr lang="en-IN" sz="1200" dirty="0" err="1">
                <a:latin typeface="Arial" panose="020B0604020202020204" pitchFamily="34" charset="0"/>
                <a:cs typeface="Arial" panose="020B0604020202020204" pitchFamily="34" charset="0"/>
              </a:rPr>
              <a:t>EGSnrc</a:t>
            </a:r>
            <a:r>
              <a:rPr lang="en-IN" sz="1200" dirty="0">
                <a:latin typeface="Arial" panose="020B0604020202020204" pitchFamily="34" charset="0"/>
                <a:cs typeface="Arial" panose="020B0604020202020204" pitchFamily="34" charset="0"/>
              </a:rPr>
              <a:t> Code System: Monte Carlo Simulation of Electron and Photon Transport. References: </a:t>
            </a:r>
            <a:r>
              <a:rPr lang="en-IN" sz="1200" dirty="0" err="1">
                <a:latin typeface="Arial" panose="020B0604020202020204" pitchFamily="34" charset="0"/>
                <a:cs typeface="Arial" panose="020B0604020202020204" pitchFamily="34" charset="0"/>
              </a:rPr>
              <a:t>Kawrakow</a:t>
            </a:r>
            <a:r>
              <a:rPr lang="en-IN" sz="1200" dirty="0">
                <a:latin typeface="Arial" panose="020B0604020202020204" pitchFamily="34" charset="0"/>
                <a:cs typeface="Arial" panose="020B0604020202020204" pitchFamily="34" charset="0"/>
              </a:rPr>
              <a:t>, I., </a:t>
            </a:r>
            <a:r>
              <a:rPr lang="en-IN" sz="1200" dirty="0" err="1">
                <a:latin typeface="Arial" panose="020B0604020202020204" pitchFamily="34" charset="0"/>
                <a:cs typeface="Arial" panose="020B0604020202020204" pitchFamily="34" charset="0"/>
              </a:rPr>
              <a:t>Mainegra</a:t>
            </a:r>
            <a:r>
              <a:rPr lang="en-IN" sz="1200" dirty="0">
                <a:latin typeface="Arial" panose="020B0604020202020204" pitchFamily="34" charset="0"/>
                <a:cs typeface="Arial" panose="020B0604020202020204" pitchFamily="34" charset="0"/>
              </a:rPr>
              <a:t>-Hing, E., &amp; Tessier, F. (2016). The </a:t>
            </a:r>
            <a:r>
              <a:rPr lang="en-IN" sz="1200" dirty="0" err="1">
                <a:latin typeface="Arial" panose="020B0604020202020204" pitchFamily="34" charset="0"/>
                <a:cs typeface="Arial" panose="020B0604020202020204" pitchFamily="34" charset="0"/>
              </a:rPr>
              <a:t>EGSnrc</a:t>
            </a:r>
            <a:r>
              <a:rPr lang="en-IN" sz="1200" dirty="0">
                <a:latin typeface="Arial" panose="020B0604020202020204" pitchFamily="34" charset="0"/>
                <a:cs typeface="Arial" panose="020B0604020202020204" pitchFamily="34" charset="0"/>
              </a:rPr>
              <a:t> Code System: Monte Carlo Simulation of Electron and Photon Transport.</a:t>
            </a:r>
          </a:p>
          <a:p>
            <a:pPr rtl="0">
              <a:spcBef>
                <a:spcPts val="0"/>
              </a:spcBef>
              <a:spcAft>
                <a:spcPts val="0"/>
              </a:spcAft>
            </a:pPr>
            <a:r>
              <a:rPr lang="en-IN" sz="1200" b="0" i="0" u="none" strike="noStrike" dirty="0">
                <a:solidFill>
                  <a:schemeClr val="tx2"/>
                </a:solidFill>
                <a:effectLst/>
                <a:latin typeface="Arial" panose="020B0604020202020204" pitchFamily="34" charset="0"/>
                <a:cs typeface="Arial" panose="020B0604020202020204" pitchFamily="34" charset="0"/>
              </a:rPr>
              <a:t>Forest Ecosystem Modelling for Policy Planning May 2023</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chemeClr val="tx2"/>
                </a:solidFill>
                <a:effectLst/>
                <a:latin typeface="Arial" panose="020B0604020202020204" pitchFamily="34" charset="0"/>
                <a:cs typeface="Arial" panose="020B0604020202020204" pitchFamily="34" charset="0"/>
              </a:rPr>
              <a:t>DOI:</a:t>
            </a:r>
            <a:r>
              <a:rPr lang="en-IN" sz="1200" b="0" i="0" u="none" strike="noStrike" dirty="0">
                <a:solidFill>
                  <a:srgbClr val="0070C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10.1007/978-981-99-0131-9_24</a:t>
            </a:r>
            <a:r>
              <a:rPr lang="en-IN" sz="1200" b="0" i="0" u="none" strike="noStrike" dirty="0">
                <a:solidFill>
                  <a:schemeClr val="tx2"/>
                </a:solidFill>
                <a:effectLst/>
                <a:latin typeface="Arial" panose="020B0604020202020204" pitchFamily="34" charset="0"/>
                <a:cs typeface="Arial" panose="020B0604020202020204" pitchFamily="34" charset="0"/>
              </a:rPr>
              <a:t>Authors:</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chemeClr val="tx2"/>
                </a:solidFill>
                <a:effectLst/>
                <a:latin typeface="Arial" panose="020B0604020202020204" pitchFamily="34" charset="0"/>
                <a:cs typeface="Arial" panose="020B0604020202020204" pitchFamily="34" charset="0"/>
              </a:rPr>
              <a:t>Karun </a:t>
            </a:r>
            <a:r>
              <a:rPr lang="en-IN" sz="1200" b="0" i="0" u="none" strike="noStrike" dirty="0" err="1">
                <a:solidFill>
                  <a:schemeClr val="tx2"/>
                </a:solidFill>
                <a:effectLst/>
                <a:latin typeface="Arial" panose="020B0604020202020204" pitchFamily="34" charset="0"/>
                <a:cs typeface="Arial" panose="020B0604020202020204" pitchFamily="34" charset="0"/>
              </a:rPr>
              <a:t>jose,Arya</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A,Rajiv</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kumar</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chaturvedi,Aritra</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bandopadhyay</a:t>
            </a:r>
            <a:r>
              <a:rPr lang="en-IN" sz="1200" b="0" i="0" u="none" strike="noStrike" dirty="0">
                <a:solidFill>
                  <a:schemeClr val="tx2"/>
                </a:solidFill>
                <a:effectLst/>
                <a:latin typeface="Arial" panose="020B0604020202020204" pitchFamily="34" charset="0"/>
                <a:cs typeface="Arial" panose="020B0604020202020204" pitchFamily="34" charset="0"/>
              </a:rPr>
              <a:t> </a:t>
            </a:r>
            <a:endParaRPr lang="en-IN" sz="1200" b="0" dirty="0">
              <a:solidFill>
                <a:schemeClr val="tx2"/>
              </a:solidFill>
              <a:effectLst/>
              <a:latin typeface="Arial" panose="020B0604020202020204" pitchFamily="34" charset="0"/>
              <a:cs typeface="Arial" panose="020B0604020202020204" pitchFamily="34" charset="0"/>
            </a:endParaRPr>
          </a:p>
          <a:p>
            <a:pPr rtl="0">
              <a:spcBef>
                <a:spcPts val="0"/>
              </a:spcBef>
              <a:spcAft>
                <a:spcPts val="0"/>
              </a:spcAft>
            </a:pPr>
            <a:r>
              <a:rPr lang="en-IN" sz="1200" b="0" i="0" u="none" strike="noStrike" dirty="0">
                <a:solidFill>
                  <a:schemeClr val="tx2"/>
                </a:solidFill>
                <a:effectLst/>
                <a:latin typeface="Arial" panose="020B0604020202020204" pitchFamily="34" charset="0"/>
                <a:cs typeface="Arial" panose="020B0604020202020204" pitchFamily="34" charset="0"/>
              </a:rPr>
              <a:t>Biodiversity and Ecosystem Functions Across an Afro-Tropical Forest Biodiversity Hotspot</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chemeClr val="tx2"/>
                </a:solidFill>
                <a:effectLst/>
                <a:latin typeface="Arial" panose="020B0604020202020204" pitchFamily="34" charset="0"/>
                <a:cs typeface="Arial" panose="020B0604020202020204" pitchFamily="34" charset="0"/>
              </a:rPr>
              <a:t>February 2022 DOI:</a:t>
            </a:r>
            <a:r>
              <a:rPr lang="en-IN" sz="1200" b="0" i="0" u="sng" strike="noStrike" dirty="0">
                <a:solidFill>
                  <a:srgbClr val="0070C0"/>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10.3389/fevo.2022.816163</a:t>
            </a:r>
            <a:r>
              <a:rPr lang="en-IN" sz="1200" b="0" i="0" u="sng" strike="noStrike" dirty="0">
                <a:solidFill>
                  <a:srgbClr val="0070C0"/>
                </a:solidFill>
                <a:effectLst/>
                <a:latin typeface="Arial" panose="020B0604020202020204" pitchFamily="34" charset="0"/>
                <a:cs typeface="Arial" panose="020B0604020202020204" pitchFamily="34" charset="0"/>
              </a:rPr>
              <a:t> </a:t>
            </a:r>
            <a:r>
              <a:rPr lang="en-IN" sz="1200" b="0" i="0" u="none" strike="noStrike" dirty="0">
                <a:solidFill>
                  <a:schemeClr val="tx2"/>
                </a:solidFill>
                <a:effectLst/>
                <a:latin typeface="Arial" panose="020B0604020202020204" pitchFamily="34" charset="0"/>
                <a:cs typeface="Arial" panose="020B0604020202020204" pitchFamily="34" charset="0"/>
              </a:rPr>
              <a:t>Author: </a:t>
            </a:r>
            <a:r>
              <a:rPr lang="en-IN" sz="1200" b="0" i="0" u="none" strike="noStrike" dirty="0" err="1">
                <a:solidFill>
                  <a:schemeClr val="tx2"/>
                </a:solidFill>
                <a:effectLst/>
                <a:latin typeface="Arial" panose="020B0604020202020204" pitchFamily="34" charset="0"/>
                <a:cs typeface="Arial" panose="020B0604020202020204" pitchFamily="34" charset="0"/>
              </a:rPr>
              <a:t>Tobais</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seifert,mike</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taucher,werner</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ulrich,felistas</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b="0" i="0" u="none" strike="noStrike" dirty="0" err="1">
                <a:solidFill>
                  <a:schemeClr val="tx2"/>
                </a:solidFill>
                <a:effectLst/>
                <a:latin typeface="Arial" panose="020B0604020202020204" pitchFamily="34" charset="0"/>
                <a:cs typeface="Arial" panose="020B0604020202020204" pitchFamily="34" charset="0"/>
              </a:rPr>
              <a:t>mwania</a:t>
            </a:r>
            <a:endParaRPr lang="en-IN" sz="1200" b="0" dirty="0">
              <a:solidFill>
                <a:schemeClr val="tx2"/>
              </a:solidFill>
              <a:effectLst/>
              <a:latin typeface="Arial" panose="020B0604020202020204" pitchFamily="34" charset="0"/>
              <a:cs typeface="Arial" panose="020B0604020202020204" pitchFamily="34" charset="0"/>
            </a:endParaRPr>
          </a:p>
          <a:p>
            <a:r>
              <a:rPr lang="en-IN" sz="1200" dirty="0">
                <a:effectLst/>
                <a:latin typeface="Arial" panose="020B0604020202020204" pitchFamily="34" charset="0"/>
                <a:ea typeface="Times New Roman" panose="02020603050405020304" pitchFamily="18" charset="0"/>
                <a:cs typeface="Arial" panose="020B0604020202020204" pitchFamily="34" charset="0"/>
              </a:rPr>
              <a:t>@Article Quoc2023FactorsAW,  author =  </a:t>
            </a:r>
            <a:r>
              <a:rPr lang="en-IN" sz="1200" dirty="0" err="1">
                <a:effectLst/>
                <a:latin typeface="Arial" panose="020B0604020202020204" pitchFamily="34" charset="0"/>
                <a:ea typeface="Times New Roman" panose="02020603050405020304" pitchFamily="18" charset="0"/>
                <a:cs typeface="Arial" panose="020B0604020202020204" pitchFamily="34" charset="0"/>
              </a:rPr>
              <a:t>Canh</a:t>
            </a:r>
            <a:r>
              <a:rPr lang="en-IN" sz="1200" dirty="0">
                <a:effectLst/>
                <a:latin typeface="Arial" panose="020B0604020202020204" pitchFamily="34" charset="0"/>
                <a:ea typeface="Times New Roman" panose="02020603050405020304" pitchFamily="18" charset="0"/>
                <a:cs typeface="Arial" panose="020B0604020202020204" pitchFamily="34" charset="0"/>
              </a:rPr>
              <a:t> Tran Quoc and Thang Tran Nam and C. Kull and </a:t>
            </a:r>
            <a:r>
              <a:rPr lang="en-IN" sz="1200" dirty="0" err="1">
                <a:effectLst/>
                <a:latin typeface="Arial" panose="020B0604020202020204" pitchFamily="34" charset="0"/>
                <a:ea typeface="Times New Roman" panose="02020603050405020304" pitchFamily="18" charset="0"/>
                <a:cs typeface="Arial" panose="020B0604020202020204" pitchFamily="34" charset="0"/>
              </a:rPr>
              <a:t>Loi</a:t>
            </a:r>
            <a:r>
              <a:rPr lang="en-IN" sz="1200" dirty="0">
                <a:effectLst/>
                <a:latin typeface="Arial" panose="020B0604020202020204" pitchFamily="34" charset="0"/>
                <a:ea typeface="Times New Roman" panose="02020603050405020304" pitchFamily="18" charset="0"/>
                <a:cs typeface="Arial" panose="020B0604020202020204" pitchFamily="34" charset="0"/>
              </a:rPr>
              <a:t> Nguyen Van and Tai Tien Dinh and R. </a:t>
            </a:r>
            <a:r>
              <a:rPr lang="en-IN" sz="1200" dirty="0" err="1">
                <a:effectLst/>
                <a:latin typeface="Arial" panose="020B0604020202020204" pitchFamily="34" charset="0"/>
                <a:ea typeface="Times New Roman" panose="02020603050405020304" pitchFamily="18" charset="0"/>
                <a:cs typeface="Arial" panose="020B0604020202020204" pitchFamily="34" charset="0"/>
              </a:rPr>
              <a:t>Cochard</a:t>
            </a:r>
            <a:r>
              <a:rPr lang="en-IN" sz="1200" dirty="0">
                <a:effectLst/>
                <a:latin typeface="Arial" panose="020B0604020202020204" pitchFamily="34" charset="0"/>
                <a:ea typeface="Times New Roman" panose="02020603050405020304" pitchFamily="18" charset="0"/>
                <a:cs typeface="Arial" panose="020B0604020202020204" pitchFamily="34" charset="0"/>
              </a:rPr>
              <a:t> and R. Shackleton and D. Ngo and Van Nguyen Hai and Pham </a:t>
            </a:r>
            <a:r>
              <a:rPr lang="en-IN" sz="1200" dirty="0" err="1">
                <a:effectLst/>
                <a:latin typeface="Arial" panose="020B0604020202020204" pitchFamily="34" charset="0"/>
                <a:ea typeface="Times New Roman" panose="02020603050405020304" pitchFamily="18" charset="0"/>
                <a:cs typeface="Arial" panose="020B0604020202020204" pitchFamily="34" charset="0"/>
              </a:rPr>
              <a:t>Thi</a:t>
            </a:r>
            <a:r>
              <a:rPr lang="en-IN" sz="1200" dirty="0">
                <a:effectLst/>
                <a:latin typeface="Arial" panose="020B0604020202020204" pitchFamily="34" charset="0"/>
                <a:ea typeface="Times New Roman" panose="02020603050405020304" pitchFamily="18" charset="0"/>
                <a:cs typeface="Arial" panose="020B0604020202020204" pitchFamily="34" charset="0"/>
              </a:rPr>
              <a:t> Phuong Thao ,  </a:t>
            </a:r>
            <a:r>
              <a:rPr lang="en-IN" sz="1200" dirty="0" err="1">
                <a:effectLst/>
                <a:latin typeface="Arial" panose="020B0604020202020204" pitchFamily="34" charset="0"/>
                <a:ea typeface="Times New Roman" panose="02020603050405020304" pitchFamily="18" charset="0"/>
                <a:cs typeface="Arial" panose="020B0604020202020204" pitchFamily="34" charset="0"/>
              </a:rPr>
              <a:t>booktitle</a:t>
            </a:r>
            <a:r>
              <a:rPr lang="en-IN" sz="1200" dirty="0">
                <a:effectLst/>
                <a:latin typeface="Arial" panose="020B0604020202020204" pitchFamily="34" charset="0"/>
                <a:ea typeface="Times New Roman" panose="02020603050405020304" pitchFamily="18" charset="0"/>
                <a:cs typeface="Arial" panose="020B0604020202020204" pitchFamily="34" charset="0"/>
              </a:rPr>
              <a:t> =  Journal of Forest Research ,  journal =  Journal of Forest Research ,  pages =  159 - 167 ,  title =  Factors associated with deforestation probability in Central Vietnam: a case study in Nam Dong and A </a:t>
            </a:r>
            <a:r>
              <a:rPr lang="en-IN" sz="1200" dirty="0" err="1">
                <a:effectLst/>
                <a:latin typeface="Arial" panose="020B0604020202020204" pitchFamily="34" charset="0"/>
                <a:ea typeface="Times New Roman" panose="02020603050405020304" pitchFamily="18" charset="0"/>
                <a:cs typeface="Arial" panose="020B0604020202020204" pitchFamily="34" charset="0"/>
              </a:rPr>
              <a:t>Luoi</a:t>
            </a:r>
            <a:r>
              <a:rPr lang="en-IN" sz="1200" dirty="0">
                <a:effectLst/>
                <a:latin typeface="Arial" panose="020B0604020202020204" pitchFamily="34" charset="0"/>
                <a:ea typeface="Times New Roman" panose="02020603050405020304" pitchFamily="18" charset="0"/>
                <a:cs typeface="Arial" panose="020B0604020202020204" pitchFamily="34" charset="0"/>
              </a:rPr>
              <a:t> districts ,  volume =  28 ,  year =  2023 </a:t>
            </a:r>
          </a:p>
          <a:p>
            <a:r>
              <a:rPr lang="en-IN" sz="1200" dirty="0">
                <a:effectLst/>
                <a:latin typeface="Arial" panose="020B0604020202020204" pitchFamily="34" charset="0"/>
                <a:ea typeface="Times New Roman" panose="02020603050405020304" pitchFamily="18" charset="0"/>
                <a:cs typeface="Arial" panose="020B0604020202020204" pitchFamily="34" charset="0"/>
              </a:rPr>
              <a:t>@Article Haddad2015HabitatFA,  author =  N. Haddad and L. </a:t>
            </a:r>
            <a:r>
              <a:rPr lang="en-IN" sz="1200" dirty="0" err="1">
                <a:effectLst/>
                <a:latin typeface="Arial" panose="020B0604020202020204" pitchFamily="34" charset="0"/>
                <a:ea typeface="Times New Roman" panose="02020603050405020304" pitchFamily="18" charset="0"/>
                <a:cs typeface="Arial" panose="020B0604020202020204" pitchFamily="34" charset="0"/>
              </a:rPr>
              <a:t>Brudvig</a:t>
            </a:r>
            <a:r>
              <a:rPr lang="en-IN" sz="1200" dirty="0">
                <a:effectLst/>
                <a:latin typeface="Arial" panose="020B0604020202020204" pitchFamily="34" charset="0"/>
                <a:ea typeface="Times New Roman" panose="02020603050405020304" pitchFamily="18" charset="0"/>
                <a:cs typeface="Arial" panose="020B0604020202020204" pitchFamily="34" charset="0"/>
              </a:rPr>
              <a:t> and J. </a:t>
            </a:r>
            <a:r>
              <a:rPr lang="en-IN" sz="1200" dirty="0" err="1">
                <a:effectLst/>
                <a:latin typeface="Arial" panose="020B0604020202020204" pitchFamily="34" charset="0"/>
                <a:ea typeface="Times New Roman" panose="02020603050405020304" pitchFamily="18" charset="0"/>
                <a:cs typeface="Arial" panose="020B0604020202020204" pitchFamily="34" charset="0"/>
              </a:rPr>
              <a:t>Clobert</a:t>
            </a:r>
            <a:r>
              <a:rPr lang="en-IN" sz="1200" dirty="0">
                <a:effectLst/>
                <a:latin typeface="Arial" panose="020B0604020202020204" pitchFamily="34" charset="0"/>
                <a:ea typeface="Times New Roman" panose="02020603050405020304" pitchFamily="18" charset="0"/>
                <a:cs typeface="Arial" panose="020B0604020202020204" pitchFamily="34" charset="0"/>
              </a:rPr>
              <a:t> and K. Davies and Andrew Gonzalez and R. Holt and T. Lovejoy and J. Sexton and M. Austin and Cathy D Collins and W. Cook and Ellen I. </a:t>
            </a:r>
            <a:r>
              <a:rPr lang="en-IN" sz="1200" dirty="0" err="1">
                <a:effectLst/>
                <a:latin typeface="Arial" panose="020B0604020202020204" pitchFamily="34" charset="0"/>
                <a:ea typeface="Times New Roman" panose="02020603050405020304" pitchFamily="18" charset="0"/>
                <a:cs typeface="Arial" panose="020B0604020202020204" pitchFamily="34" charset="0"/>
              </a:rPr>
              <a:t>Damschen</a:t>
            </a:r>
            <a:r>
              <a:rPr lang="en-IN" sz="1200" dirty="0">
                <a:effectLst/>
                <a:latin typeface="Arial" panose="020B0604020202020204" pitchFamily="34" charset="0"/>
                <a:ea typeface="Times New Roman" panose="02020603050405020304" pitchFamily="18" charset="0"/>
                <a:cs typeface="Arial" panose="020B0604020202020204" pitchFamily="34" charset="0"/>
              </a:rPr>
              <a:t> and R. Ewers and B. Foster and Clinton N. Jenkins and A. J. King and W. Laurance and D. Levey and C. </a:t>
            </a:r>
            <a:r>
              <a:rPr lang="en-IN" sz="1200" dirty="0" err="1">
                <a:effectLst/>
                <a:latin typeface="Arial" panose="020B0604020202020204" pitchFamily="34" charset="0"/>
                <a:ea typeface="Times New Roman" panose="02020603050405020304" pitchFamily="18" charset="0"/>
                <a:cs typeface="Arial" panose="020B0604020202020204" pitchFamily="34" charset="0"/>
              </a:rPr>
              <a:t>Margules</a:t>
            </a:r>
            <a:r>
              <a:rPr lang="en-IN" sz="1200" dirty="0">
                <a:effectLst/>
                <a:latin typeface="Arial" panose="020B0604020202020204" pitchFamily="34" charset="0"/>
                <a:ea typeface="Times New Roman" panose="02020603050405020304" pitchFamily="18" charset="0"/>
                <a:cs typeface="Arial" panose="020B0604020202020204" pitchFamily="34" charset="0"/>
              </a:rPr>
              <a:t> and B. Melbourne and A. O. Nicholls and John L. </a:t>
            </a:r>
            <a:r>
              <a:rPr lang="en-IN" sz="1200" dirty="0" err="1">
                <a:effectLst/>
                <a:latin typeface="Arial" panose="020B0604020202020204" pitchFamily="34" charset="0"/>
                <a:ea typeface="Times New Roman" panose="02020603050405020304" pitchFamily="18" charset="0"/>
                <a:cs typeface="Arial" panose="020B0604020202020204" pitchFamily="34" charset="0"/>
              </a:rPr>
              <a:t>Orrock</a:t>
            </a:r>
            <a:r>
              <a:rPr lang="en-IN" sz="1200" dirty="0">
                <a:effectLst/>
                <a:latin typeface="Arial" panose="020B0604020202020204" pitchFamily="34" charset="0"/>
                <a:ea typeface="Times New Roman" panose="02020603050405020304" pitchFamily="18" charset="0"/>
                <a:cs typeface="Arial" panose="020B0604020202020204" pitchFamily="34" charset="0"/>
              </a:rPr>
              <a:t> and D. Song and J. Townshend ,  </a:t>
            </a:r>
            <a:r>
              <a:rPr lang="en-IN" sz="1200" dirty="0" err="1">
                <a:effectLst/>
                <a:latin typeface="Arial" panose="020B0604020202020204" pitchFamily="34" charset="0"/>
                <a:ea typeface="Times New Roman" panose="02020603050405020304" pitchFamily="18" charset="0"/>
                <a:cs typeface="Arial" panose="020B0604020202020204" pitchFamily="34" charset="0"/>
              </a:rPr>
              <a:t>booktitle</a:t>
            </a:r>
            <a:r>
              <a:rPr lang="en-IN" sz="1200" dirty="0">
                <a:effectLst/>
                <a:latin typeface="Arial" panose="020B0604020202020204" pitchFamily="34" charset="0"/>
                <a:ea typeface="Times New Roman" panose="02020603050405020304" pitchFamily="18" charset="0"/>
                <a:cs typeface="Arial" panose="020B0604020202020204" pitchFamily="34" charset="0"/>
              </a:rPr>
              <a:t> =  Science Advances ,  journal =  Science Advances ,  title =  Habitat fragmentation and its lasting impact on Earth’s ecosystems ,  volume =  1 ,  year =  2015  </a:t>
            </a:r>
          </a:p>
          <a:p>
            <a:r>
              <a:rPr lang="en-IN" sz="1200" dirty="0">
                <a:effectLst/>
                <a:latin typeface="Arial" panose="020B0604020202020204" pitchFamily="34" charset="0"/>
                <a:ea typeface="Times New Roman" panose="02020603050405020304" pitchFamily="18" charset="0"/>
                <a:cs typeface="Arial" panose="020B0604020202020204" pitchFamily="34" charset="0"/>
              </a:rPr>
              <a:t>@Article Batala2023TheIO,  author =  Lochan Kumar </a:t>
            </a:r>
            <a:r>
              <a:rPr lang="en-IN" sz="1200" dirty="0" err="1">
                <a:effectLst/>
                <a:latin typeface="Arial" panose="020B0604020202020204" pitchFamily="34" charset="0"/>
                <a:ea typeface="Times New Roman" panose="02020603050405020304" pitchFamily="18" charset="0"/>
                <a:cs typeface="Arial" panose="020B0604020202020204" pitchFamily="34" charset="0"/>
              </a:rPr>
              <a:t>Batala</a:t>
            </a:r>
            <a:r>
              <a:rPr lang="en-IN" sz="1200" dirty="0">
                <a:effectLst/>
                <a:latin typeface="Arial" panose="020B0604020202020204" pitchFamily="34" charset="0"/>
                <a:ea typeface="Times New Roman" panose="02020603050405020304" pitchFamily="18" charset="0"/>
                <a:cs typeface="Arial" panose="020B0604020202020204" pitchFamily="34" charset="0"/>
              </a:rPr>
              <a:t> and </a:t>
            </a:r>
            <a:r>
              <a:rPr lang="en-IN" sz="1200" dirty="0" err="1">
                <a:effectLst/>
                <a:latin typeface="Arial" panose="020B0604020202020204" pitchFamily="34" charset="0"/>
                <a:ea typeface="Times New Roman" panose="02020603050405020304" pitchFamily="18" charset="0"/>
                <a:cs typeface="Arial" panose="020B0604020202020204" pitchFamily="34" charset="0"/>
              </a:rPr>
              <a:t>Jiajun</a:t>
            </a:r>
            <a:r>
              <a:rPr lang="en-IN" sz="1200" dirty="0">
                <a:effectLst/>
                <a:latin typeface="Arial" panose="020B0604020202020204" pitchFamily="34" charset="0"/>
                <a:ea typeface="Times New Roman" panose="02020603050405020304" pitchFamily="18" charset="0"/>
                <a:cs typeface="Arial" panose="020B0604020202020204" pitchFamily="34" charset="0"/>
              </a:rPr>
              <a:t> </a:t>
            </a:r>
            <a:r>
              <a:rPr lang="en-IN" sz="1200" dirty="0" err="1">
                <a:effectLst/>
                <a:latin typeface="Arial" panose="020B0604020202020204" pitchFamily="34" charset="0"/>
                <a:ea typeface="Times New Roman" panose="02020603050405020304" pitchFamily="18" charset="0"/>
                <a:cs typeface="Arial" panose="020B0604020202020204" pitchFamily="34" charset="0"/>
              </a:rPr>
              <a:t>Qiao</a:t>
            </a:r>
            <a:r>
              <a:rPr lang="en-IN" sz="1200" dirty="0">
                <a:effectLst/>
                <a:latin typeface="Arial" panose="020B0604020202020204" pitchFamily="34" charset="0"/>
                <a:ea typeface="Times New Roman" panose="02020603050405020304" pitchFamily="18" charset="0"/>
                <a:cs typeface="Arial" panose="020B0604020202020204" pitchFamily="34" charset="0"/>
              </a:rPr>
              <a:t> and Kalpana </a:t>
            </a:r>
            <a:r>
              <a:rPr lang="en-IN" sz="1200" dirty="0" err="1">
                <a:effectLst/>
                <a:latin typeface="Arial" panose="020B0604020202020204" pitchFamily="34" charset="0"/>
                <a:ea typeface="Times New Roman" panose="02020603050405020304" pitchFamily="18" charset="0"/>
                <a:cs typeface="Arial" panose="020B0604020202020204" pitchFamily="34" charset="0"/>
              </a:rPr>
              <a:t>Regmi</a:t>
            </a:r>
            <a:r>
              <a:rPr lang="en-IN" sz="1200" dirty="0">
                <a:effectLst/>
                <a:latin typeface="Arial" panose="020B0604020202020204" pitchFamily="34" charset="0"/>
                <a:ea typeface="Times New Roman" panose="02020603050405020304" pitchFamily="18" charset="0"/>
                <a:cs typeface="Arial" panose="020B0604020202020204" pitchFamily="34" charset="0"/>
              </a:rPr>
              <a:t> and </a:t>
            </a:r>
            <a:r>
              <a:rPr lang="en-IN" sz="1200" dirty="0" err="1">
                <a:effectLst/>
                <a:latin typeface="Arial" panose="020B0604020202020204" pitchFamily="34" charset="0"/>
                <a:ea typeface="Times New Roman" panose="02020603050405020304" pitchFamily="18" charset="0"/>
                <a:cs typeface="Arial" panose="020B0604020202020204" pitchFamily="34" charset="0"/>
              </a:rPr>
              <a:t>Weiwen</a:t>
            </a:r>
            <a:r>
              <a:rPr lang="en-IN" sz="1200" dirty="0">
                <a:effectLst/>
                <a:latin typeface="Arial" panose="020B0604020202020204" pitchFamily="34" charset="0"/>
                <a:ea typeface="Times New Roman" panose="02020603050405020304" pitchFamily="18" charset="0"/>
                <a:cs typeface="Arial" panose="020B0604020202020204" pitchFamily="34" charset="0"/>
              </a:rPr>
              <a:t> Wang and Abdul Rehman ,  </a:t>
            </a:r>
            <a:r>
              <a:rPr lang="en-IN" sz="1200" dirty="0" err="1">
                <a:effectLst/>
                <a:latin typeface="Arial" panose="020B0604020202020204" pitchFamily="34" charset="0"/>
                <a:ea typeface="Times New Roman" panose="02020603050405020304" pitchFamily="18" charset="0"/>
                <a:cs typeface="Arial" panose="020B0604020202020204" pitchFamily="34" charset="0"/>
              </a:rPr>
              <a:t>booktitle</a:t>
            </a:r>
            <a:r>
              <a:rPr lang="en-IN" sz="1200" dirty="0">
                <a:effectLst/>
                <a:latin typeface="Arial" panose="020B0604020202020204" pitchFamily="34" charset="0"/>
                <a:ea typeface="Times New Roman" panose="02020603050405020304" pitchFamily="18" charset="0"/>
                <a:cs typeface="Arial" panose="020B0604020202020204" pitchFamily="34" charset="0"/>
              </a:rPr>
              <a:t> =  Clean Technologies and Environmental Policy ,  journal =  Clean Technologies and Environmental Policy ,  pages =  2845 - 2861 ,  title =  The implications of forest resources depletion, agricultural expansion, and financial development on energy demand and ecological footprint in BRI countries ,  volume =  25 ,  year =  2023     </a:t>
            </a:r>
          </a:p>
          <a:p>
            <a:r>
              <a:rPr lang="en-IN" sz="1200" dirty="0">
                <a:effectLst/>
                <a:latin typeface="Arial" panose="020B0604020202020204" pitchFamily="34" charset="0"/>
                <a:ea typeface="Times New Roman" panose="02020603050405020304" pitchFamily="18" charset="0"/>
                <a:cs typeface="Arial" panose="020B0604020202020204" pitchFamily="34" charset="0"/>
              </a:rPr>
              <a:t>@Article Chen2022DoesEC,  author =  Hao Chen and Evelyn Agba Tackie and Isaac </a:t>
            </a:r>
            <a:r>
              <a:rPr lang="en-IN" sz="1200" dirty="0" err="1">
                <a:effectLst/>
                <a:latin typeface="Arial" panose="020B0604020202020204" pitchFamily="34" charset="0"/>
                <a:ea typeface="Times New Roman" panose="02020603050405020304" pitchFamily="18" charset="0"/>
                <a:cs typeface="Arial" panose="020B0604020202020204" pitchFamily="34" charset="0"/>
              </a:rPr>
              <a:t>Ahakwa</a:t>
            </a:r>
            <a:r>
              <a:rPr lang="en-IN" sz="1200" dirty="0">
                <a:effectLst/>
                <a:latin typeface="Arial" panose="020B0604020202020204" pitchFamily="34" charset="0"/>
                <a:ea typeface="Times New Roman" panose="02020603050405020304" pitchFamily="18" charset="0"/>
                <a:cs typeface="Arial" panose="020B0604020202020204" pitchFamily="34" charset="0"/>
              </a:rPr>
              <a:t> and Mohammed Musah and Andrews </a:t>
            </a:r>
            <a:r>
              <a:rPr lang="en-IN" sz="1200" dirty="0" err="1">
                <a:effectLst/>
                <a:latin typeface="Arial" panose="020B0604020202020204" pitchFamily="34" charset="0"/>
                <a:ea typeface="Times New Roman" panose="02020603050405020304" pitchFamily="18" charset="0"/>
                <a:cs typeface="Arial" panose="020B0604020202020204" pitchFamily="34" charset="0"/>
              </a:rPr>
              <a:t>Salakpi</a:t>
            </a:r>
            <a:r>
              <a:rPr lang="en-IN" sz="1200" dirty="0">
                <a:effectLst/>
                <a:latin typeface="Arial" panose="020B0604020202020204" pitchFamily="34" charset="0"/>
                <a:ea typeface="Times New Roman" panose="02020603050405020304" pitchFamily="18" charset="0"/>
                <a:cs typeface="Arial" panose="020B0604020202020204" pitchFamily="34" charset="0"/>
              </a:rPr>
              <a:t> and Morrison Alfred and Samuel </a:t>
            </a:r>
            <a:r>
              <a:rPr lang="en-IN" sz="1200" dirty="0" err="1">
                <a:effectLst/>
                <a:latin typeface="Arial" panose="020B0604020202020204" pitchFamily="34" charset="0"/>
                <a:ea typeface="Times New Roman" panose="02020603050405020304" pitchFamily="18" charset="0"/>
                <a:cs typeface="Arial" panose="020B0604020202020204" pitchFamily="34" charset="0"/>
              </a:rPr>
              <a:t>Atingabili</a:t>
            </a:r>
            <a:r>
              <a:rPr lang="en-IN" sz="1200" dirty="0">
                <a:effectLst/>
                <a:latin typeface="Arial" panose="020B0604020202020204" pitchFamily="34" charset="0"/>
                <a:ea typeface="Times New Roman" panose="02020603050405020304" pitchFamily="18" charset="0"/>
                <a:cs typeface="Arial" panose="020B0604020202020204" pitchFamily="34" charset="0"/>
              </a:rPr>
              <a:t> ,  </a:t>
            </a:r>
            <a:r>
              <a:rPr lang="en-IN" sz="1200" dirty="0" err="1">
                <a:effectLst/>
                <a:latin typeface="Arial" panose="020B0604020202020204" pitchFamily="34" charset="0"/>
                <a:ea typeface="Times New Roman" panose="02020603050405020304" pitchFamily="18" charset="0"/>
                <a:cs typeface="Arial" panose="020B0604020202020204" pitchFamily="34" charset="0"/>
              </a:rPr>
              <a:t>booktitle</a:t>
            </a:r>
            <a:r>
              <a:rPr lang="en-IN" sz="1200" dirty="0">
                <a:effectLst/>
                <a:latin typeface="Arial" panose="020B0604020202020204" pitchFamily="34" charset="0"/>
                <a:ea typeface="Times New Roman" panose="02020603050405020304" pitchFamily="18" charset="0"/>
                <a:cs typeface="Arial" panose="020B0604020202020204" pitchFamily="34" charset="0"/>
              </a:rPr>
              <a:t> =  Environmental science and pollution research international ,  journal =  Environmental Science and Pollution Research ,  pages =  37598 - 37616 ,  title =  Does energy consumption, economic growth, urbanization, and population growth influence carbon emissions in the BRICS? Evidence from panel models robust to cross-sectional dependence and slope heterogeneity ,  volume =  29 ,  year =  2022 </a:t>
            </a:r>
          </a:p>
          <a:p>
            <a:pPr rtl="0">
              <a:spcBef>
                <a:spcPts val="0"/>
              </a:spcBef>
              <a:spcAft>
                <a:spcPts val="0"/>
              </a:spcAft>
            </a:pPr>
            <a:r>
              <a:rPr lang="en-IN" sz="1200" b="0" i="0" u="none" strike="noStrike" dirty="0">
                <a:solidFill>
                  <a:schemeClr val="tx2"/>
                </a:solidFill>
                <a:effectLst/>
                <a:latin typeface="Arial" panose="020B0604020202020204" pitchFamily="34" charset="0"/>
                <a:cs typeface="Arial" panose="020B0604020202020204" pitchFamily="34" charset="0"/>
              </a:rPr>
              <a:t>Ecosystem functioning, services and biodiversity during the ecological restoration (With special attention to forest ecosystem)</a:t>
            </a:r>
            <a:r>
              <a:rPr lang="en-IN" sz="1200" b="1" dirty="0">
                <a:solidFill>
                  <a:schemeClr val="tx2"/>
                </a:solidFill>
                <a:latin typeface="Arial" panose="020B0604020202020204" pitchFamily="34" charset="0"/>
                <a:cs typeface="Arial" panose="020B0604020202020204" pitchFamily="34" charset="0"/>
              </a:rPr>
              <a:t> </a:t>
            </a:r>
            <a:r>
              <a:rPr lang="en-IN" sz="1200" b="0" i="0" u="none" strike="noStrike" dirty="0">
                <a:solidFill>
                  <a:schemeClr val="tx2"/>
                </a:solidFill>
                <a:effectLst/>
                <a:latin typeface="Arial" panose="020B0604020202020204" pitchFamily="34" charset="0"/>
                <a:cs typeface="Arial" panose="020B0604020202020204" pitchFamily="34" charset="0"/>
              </a:rPr>
              <a:t>DOI:</a:t>
            </a:r>
            <a:r>
              <a:rPr lang="en-IN" sz="1200" b="0" i="0" u="sng" strike="noStrike" dirty="0">
                <a:solidFill>
                  <a:srgbClr val="0070C0"/>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10.13140/2.1.3345.6646</a:t>
            </a:r>
            <a:r>
              <a:rPr lang="en-IN" sz="1200" strike="noStrike" dirty="0">
                <a:solidFill>
                  <a:schemeClr val="tx2"/>
                </a:solidFill>
                <a:latin typeface="Arial" panose="020B0604020202020204" pitchFamily="34" charset="0"/>
                <a:cs typeface="Arial" panose="020B0604020202020204" pitchFamily="34" charset="0"/>
              </a:rPr>
              <a:t> </a:t>
            </a:r>
            <a:r>
              <a:rPr lang="en-IN" sz="1200" b="0" i="0" u="sng" dirty="0">
                <a:solidFill>
                  <a:schemeClr val="tx2"/>
                </a:solidFill>
                <a:effectLst/>
                <a:latin typeface="Arial" panose="020B0604020202020204" pitchFamily="34" charset="0"/>
                <a:cs typeface="Arial" panose="020B0604020202020204" pitchFamily="34" charset="0"/>
              </a:rPr>
              <a:t>Author:</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rgbClr val="A8705D"/>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Majid </a:t>
            </a:r>
            <a:r>
              <a:rPr lang="en-IN" sz="1200" b="0" i="0" u="none" strike="noStrike" dirty="0" err="1">
                <a:solidFill>
                  <a:srgbClr val="A8705D"/>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Yousefi</a:t>
            </a:r>
            <a:r>
              <a:rPr lang="en-IN" sz="1200" b="0" i="0" u="none" strike="noStrike" dirty="0">
                <a:solidFill>
                  <a:srgbClr val="A8705D"/>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a:t>
            </a:r>
            <a:r>
              <a:rPr lang="en-IN" sz="1200" b="0" i="0" u="none" strike="noStrike" dirty="0" err="1">
                <a:solidFill>
                  <a:schemeClr val="tx2"/>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Valikchali</a:t>
            </a:r>
            <a:r>
              <a:rPr lang="en-IN" sz="1200" b="0" i="0" u="none" strike="noStrike" dirty="0">
                <a:solidFill>
                  <a:schemeClr val="tx2"/>
                </a:solidFill>
                <a:effectLst/>
                <a:latin typeface="Arial" panose="020B0604020202020204" pitchFamily="34" charset="0"/>
                <a:cs typeface="Arial" panose="020B0604020202020204" pitchFamily="34" charset="0"/>
              </a:rPr>
              <a:t> </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rgbClr val="A8705D"/>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Leila </a:t>
            </a:r>
            <a:r>
              <a:rPr lang="en-IN" sz="1200" b="0" i="0" u="none" strike="noStrike" dirty="0" err="1">
                <a:solidFill>
                  <a:schemeClr val="tx2"/>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Darvishi</a:t>
            </a:r>
            <a:r>
              <a:rPr lang="en-IN" sz="1200" dirty="0">
                <a:solidFill>
                  <a:schemeClr val="tx2"/>
                </a:solidFill>
                <a:latin typeface="Arial" panose="020B0604020202020204" pitchFamily="34" charset="0"/>
                <a:cs typeface="Arial" panose="020B0604020202020204" pitchFamily="34" charset="0"/>
              </a:rPr>
              <a:t> </a:t>
            </a:r>
            <a:r>
              <a:rPr lang="en-IN" sz="1200" b="0" i="0" u="none" strike="noStrike" dirty="0">
                <a:solidFill>
                  <a:srgbClr val="A8705D"/>
                </a:solidFill>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Mohammad Reza </a:t>
            </a:r>
            <a:r>
              <a:rPr lang="en-IN" sz="1200" b="0" i="0" u="none" strike="noStrike" dirty="0" err="1">
                <a:solidFill>
                  <a:schemeClr val="tx2"/>
                </a:solidFill>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Pourmajidian</a:t>
            </a:r>
            <a:endParaRPr lang="en-IN" sz="1200" b="0" dirty="0">
              <a:solidFill>
                <a:schemeClr val="tx2"/>
              </a:solidFill>
              <a:effectLst/>
              <a:latin typeface="Arial" panose="020B0604020202020204" pitchFamily="34" charset="0"/>
              <a:cs typeface="Arial" panose="020B0604020202020204" pitchFamily="34" charset="0"/>
            </a:endParaRPr>
          </a:p>
          <a:p>
            <a:br>
              <a:rPr lang="en-IN" sz="1050" dirty="0">
                <a:solidFill>
                  <a:schemeClr val="tx2"/>
                </a:solidFill>
              </a:rPr>
            </a:br>
            <a:br>
              <a:rPr lang="en-IN" sz="1200" dirty="0">
                <a:latin typeface="Arial" panose="020B0604020202020204" pitchFamily="34" charset="0"/>
                <a:cs typeface="Arial" panose="020B0604020202020204" pitchFamily="34" charset="0"/>
              </a:rPr>
            </a:br>
            <a:br>
              <a:rPr lang="en-IN" sz="1200" dirty="0"/>
            </a:br>
            <a:endParaRPr lang="en-IN" sz="1200" dirty="0"/>
          </a:p>
        </p:txBody>
      </p:sp>
      <p:sp>
        <p:nvSpPr>
          <p:cNvPr id="4" name="Date Placeholder 3">
            <a:extLst>
              <a:ext uri="{FF2B5EF4-FFF2-40B4-BE49-F238E27FC236}">
                <a16:creationId xmlns:a16="http://schemas.microsoft.com/office/drawing/2014/main" id="{0810E2CD-7F5E-4519-C699-316E6FD53F29}"/>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5CB5428D-BC3B-14A2-9D4C-26455CCC6F8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97521F71-F117-7315-ADB0-1F9D02DB600A}"/>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Tree>
    <p:extLst>
      <p:ext uri="{BB962C8B-B14F-4D97-AF65-F5344CB8AC3E}">
        <p14:creationId xmlns:p14="http://schemas.microsoft.com/office/powerpoint/2010/main" val="375536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9682" y="2239434"/>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endParaRPr lang="en-US" dirty="0"/>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2024</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endParaRPr lang="en-US" dirty="0"/>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258792" y="0"/>
            <a:ext cx="5448300" cy="1240966"/>
          </a:xfrm>
        </p:spPr>
        <p:txBody>
          <a:bodyPr/>
          <a:lstStyle/>
          <a:p>
            <a:r>
              <a:rPr lang="en-US" dirty="0"/>
              <a:t>INTRODUCTION</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535885" y="1380011"/>
            <a:ext cx="5645840" cy="4810477"/>
          </a:xfrm>
        </p:spPr>
        <p:txBody>
          <a:bodyPr>
            <a:normAutofit fontScale="85000" lnSpcReduction="20000"/>
          </a:bodyPr>
          <a:lstStyle/>
          <a:p>
            <a:pPr marL="0" indent="0" rtl="0">
              <a:spcBef>
                <a:spcPts val="0"/>
              </a:spcBef>
              <a:spcAft>
                <a:spcPts val="0"/>
              </a:spcAft>
              <a:buNone/>
            </a:pPr>
            <a:r>
              <a:rPr lang="en-US" sz="2400" b="0" i="0" u="none" strike="noStrike" dirty="0">
                <a:solidFill>
                  <a:schemeClr val="tx2"/>
                </a:solidFill>
                <a:effectLst/>
                <a:latin typeface="Arial" panose="020B0604020202020204" pitchFamily="34" charset="0"/>
              </a:rPr>
              <a:t>A forest ecosystem is made up of a diverse range of living things, their natural surroundings, and the complex relationships that exist among them in a forest.</a:t>
            </a:r>
          </a:p>
          <a:p>
            <a:pPr marL="0" indent="0" rtl="0">
              <a:spcBef>
                <a:spcPts val="0"/>
              </a:spcBef>
              <a:spcAft>
                <a:spcPts val="0"/>
              </a:spcAft>
              <a:buNone/>
            </a:pPr>
            <a:endParaRPr lang="en-US" sz="2400" b="0" i="0" u="none" strike="noStrike" dirty="0">
              <a:solidFill>
                <a:schemeClr val="tx2"/>
              </a:solidFill>
              <a:effectLst/>
              <a:latin typeface="Arial" panose="020B0604020202020204" pitchFamily="34" charset="0"/>
            </a:endParaRPr>
          </a:p>
          <a:p>
            <a:pPr rtl="0">
              <a:spcBef>
                <a:spcPts val="0"/>
              </a:spcBef>
              <a:spcAft>
                <a:spcPts val="0"/>
              </a:spcAft>
            </a:pPr>
            <a:r>
              <a:rPr lang="en-US" sz="2400" b="0" i="0" u="none" strike="noStrike" dirty="0">
                <a:solidFill>
                  <a:schemeClr val="tx2"/>
                </a:solidFill>
                <a:effectLst/>
                <a:latin typeface="Arial" panose="020B0604020202020204" pitchFamily="34" charset="0"/>
              </a:rPr>
              <a:t>Key elements of forest ecosystem:</a:t>
            </a:r>
            <a:endParaRPr lang="en-US" b="0" dirty="0">
              <a:solidFill>
                <a:schemeClr val="tx2"/>
              </a:solidFill>
              <a:effectLst/>
            </a:endParaRPr>
          </a:p>
          <a:p>
            <a:pPr rtl="0" fontAlgn="base">
              <a:spcBef>
                <a:spcPts val="0"/>
              </a:spcBef>
              <a:spcAft>
                <a:spcPts val="0"/>
              </a:spcAft>
              <a:buFont typeface="+mj-lt"/>
              <a:buAutoNum type="arabicPeriod"/>
            </a:pPr>
            <a:r>
              <a:rPr lang="en-US" sz="2400" b="0" i="0" u="none" strike="noStrike" dirty="0">
                <a:solidFill>
                  <a:schemeClr val="tx2"/>
                </a:solidFill>
                <a:effectLst/>
                <a:latin typeface="Arial" panose="020B0604020202020204" pitchFamily="34" charset="0"/>
              </a:rPr>
              <a:t>Abiotic Components- It includes Soil and climate(</a:t>
            </a:r>
            <a:r>
              <a:rPr lang="en-US" sz="2400" b="0" i="0" u="none" strike="noStrike" dirty="0" err="1">
                <a:solidFill>
                  <a:schemeClr val="tx2"/>
                </a:solidFill>
                <a:effectLst/>
                <a:latin typeface="Arial" panose="020B0604020202020204" pitchFamily="34" charset="0"/>
              </a:rPr>
              <a:t>temperature,humidity,sunlight,etc</a:t>
            </a:r>
            <a:r>
              <a:rPr lang="en-US" sz="2400" b="0" i="0" u="none" strike="noStrike" dirty="0">
                <a:solidFill>
                  <a:schemeClr val="tx2"/>
                </a:solidFill>
                <a:effectLst/>
                <a:latin typeface="Arial" panose="020B0604020202020204" pitchFamily="34" charset="0"/>
              </a:rPr>
              <a:t>.)</a:t>
            </a:r>
          </a:p>
          <a:p>
            <a:pPr rtl="0" fontAlgn="base">
              <a:spcBef>
                <a:spcPts val="0"/>
              </a:spcBef>
              <a:spcAft>
                <a:spcPts val="0"/>
              </a:spcAft>
              <a:buFont typeface="+mj-lt"/>
              <a:buAutoNum type="arabicPeriod"/>
            </a:pPr>
            <a:r>
              <a:rPr lang="en-US" sz="2400" b="0" i="0" u="none" strike="noStrike" dirty="0">
                <a:solidFill>
                  <a:schemeClr val="tx2"/>
                </a:solidFill>
                <a:effectLst/>
                <a:latin typeface="Arial" panose="020B0604020202020204" pitchFamily="34" charset="0"/>
              </a:rPr>
              <a:t>Biotic Components-It includes Producers(plants), Consumers(animal) and decomposers(microorganism).</a:t>
            </a:r>
          </a:p>
          <a:p>
            <a:pPr rtl="0" fontAlgn="base">
              <a:spcBef>
                <a:spcPts val="0"/>
              </a:spcBef>
              <a:spcAft>
                <a:spcPts val="0"/>
              </a:spcAft>
              <a:buFont typeface="+mj-lt"/>
              <a:buAutoNum type="arabicPeriod"/>
            </a:pPr>
            <a:r>
              <a:rPr lang="en-US" sz="2400" b="0" i="0" u="none" strike="noStrike" dirty="0">
                <a:solidFill>
                  <a:schemeClr val="tx2"/>
                </a:solidFill>
                <a:effectLst/>
                <a:latin typeface="Arial" panose="020B0604020202020204" pitchFamily="34" charset="0"/>
              </a:rPr>
              <a:t>Food Web- Interconnected Food Chain.</a:t>
            </a:r>
          </a:p>
          <a:p>
            <a:pPr rtl="0" fontAlgn="base">
              <a:spcBef>
                <a:spcPts val="0"/>
              </a:spcBef>
              <a:spcAft>
                <a:spcPts val="0"/>
              </a:spcAft>
              <a:buFont typeface="+mj-lt"/>
              <a:buAutoNum type="arabicPeriod"/>
            </a:pPr>
            <a:r>
              <a:rPr lang="en-US" sz="2400" b="0" i="0" u="none" strike="noStrike" dirty="0">
                <a:solidFill>
                  <a:schemeClr val="tx2"/>
                </a:solidFill>
                <a:effectLst/>
                <a:latin typeface="Arial" panose="020B0604020202020204" pitchFamily="34" charset="0"/>
              </a:rPr>
              <a:t>Biodiversity</a:t>
            </a:r>
          </a:p>
          <a:p>
            <a:pPr rtl="0" fontAlgn="base">
              <a:spcBef>
                <a:spcPts val="0"/>
              </a:spcBef>
              <a:spcAft>
                <a:spcPts val="0"/>
              </a:spcAft>
              <a:buFont typeface="+mj-lt"/>
              <a:buAutoNum type="arabicPeriod"/>
            </a:pPr>
            <a:r>
              <a:rPr lang="en-US" sz="2400" b="0" i="0" u="none" strike="noStrike" dirty="0">
                <a:solidFill>
                  <a:schemeClr val="tx2"/>
                </a:solidFill>
                <a:effectLst/>
                <a:latin typeface="Arial" panose="020B0604020202020204" pitchFamily="34" charset="0"/>
              </a:rPr>
              <a:t>Water Cycle, </a:t>
            </a:r>
            <a:r>
              <a:rPr lang="en-US" sz="2400" b="0" i="0" u="none" strike="noStrike" dirty="0" err="1">
                <a:solidFill>
                  <a:schemeClr val="tx2"/>
                </a:solidFill>
                <a:effectLst/>
                <a:latin typeface="Arial" panose="020B0604020202020204" pitchFamily="34" charset="0"/>
              </a:rPr>
              <a:t>etc</a:t>
            </a:r>
            <a:endParaRPr lang="en-US" sz="2400" b="0" i="0" u="none" strike="noStrike" dirty="0">
              <a:solidFill>
                <a:schemeClr val="tx2"/>
              </a:solidFill>
              <a:effectLst/>
              <a:latin typeface="Arial" panose="020B0604020202020204" pitchFamily="34" charset="0"/>
            </a:endParaRPr>
          </a:p>
          <a:p>
            <a:endParaRPr lang="en-US" dirty="0"/>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2024</a:t>
            </a:r>
          </a:p>
        </p:txBody>
      </p:sp>
      <p:sp>
        <p:nvSpPr>
          <p:cNvPr id="43" name="Footer Placeholder 42" hidden="1">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endParaRPr lang="en-US" dirty="0"/>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AGENDA</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10631488" cy="584548"/>
          </a:xfrm>
        </p:spPr>
        <p:txBody>
          <a:bodyPr/>
          <a:lstStyle/>
          <a:p>
            <a:r>
              <a:rPr lang="en-US" b="0" dirty="0">
                <a:solidFill>
                  <a:schemeClr val="tx2"/>
                </a:solidFill>
                <a:latin typeface="Arial" panose="020B0604020202020204" pitchFamily="34" charset="0"/>
                <a:cs typeface="Arial" panose="020B0604020202020204" pitchFamily="34" charset="0"/>
              </a:rPr>
              <a:t>Title:</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10512424" cy="3751268"/>
          </a:xfrm>
        </p:spPr>
        <p:txBody>
          <a:bodyPr>
            <a:normAutofit fontScale="55000" lnSpcReduction="20000"/>
          </a:bodyPr>
          <a:lstStyle/>
          <a:p>
            <a:pPr marL="0" indent="0">
              <a:buNone/>
            </a:pPr>
            <a:r>
              <a:rPr lang="en-US" sz="3300" dirty="0">
                <a:solidFill>
                  <a:schemeClr val="tx2"/>
                </a:solidFill>
                <a:latin typeface="Arial" panose="020B0604020202020204" pitchFamily="34" charset="0"/>
              </a:rPr>
              <a:t>Agent-Based Modeling of Forest Ecosystems: Creating agent-based models to simulate and </a:t>
            </a:r>
            <a:r>
              <a:rPr lang="en-US" sz="3300" dirty="0" err="1">
                <a:solidFill>
                  <a:schemeClr val="tx2"/>
                </a:solidFill>
                <a:latin typeface="Arial" panose="020B0604020202020204" pitchFamily="34" charset="0"/>
              </a:rPr>
              <a:t>analyse</a:t>
            </a:r>
            <a:r>
              <a:rPr lang="en-US" sz="3300" dirty="0">
                <a:solidFill>
                  <a:schemeClr val="tx2"/>
                </a:solidFill>
                <a:latin typeface="Arial" panose="020B0604020202020204" pitchFamily="34" charset="0"/>
              </a:rPr>
              <a:t> forest ecosystems, studying biodiversity and ecosystem dynamics.</a:t>
            </a:r>
          </a:p>
          <a:p>
            <a:pPr marL="0" indent="0">
              <a:buNone/>
            </a:pPr>
            <a:endParaRPr lang="en-US" sz="3300" dirty="0">
              <a:solidFill>
                <a:schemeClr val="tx2"/>
              </a:solidFill>
            </a:endParaRPr>
          </a:p>
          <a:p>
            <a:pPr marL="0" indent="0">
              <a:buNone/>
            </a:pPr>
            <a:r>
              <a:rPr lang="en-US" sz="3300" dirty="0">
                <a:solidFill>
                  <a:schemeClr val="tx2"/>
                </a:solidFill>
              </a:rPr>
              <a:t>PROBLEM STATEMENT:</a:t>
            </a:r>
          </a:p>
          <a:p>
            <a:pPr marL="0" indent="0" rtl="0">
              <a:spcBef>
                <a:spcPts val="0"/>
              </a:spcBef>
              <a:spcAft>
                <a:spcPts val="0"/>
              </a:spcAft>
              <a:buNone/>
            </a:pPr>
            <a:r>
              <a:rPr lang="en-US" sz="3300" dirty="0">
                <a:solidFill>
                  <a:schemeClr val="tx2"/>
                </a:solidFill>
                <a:latin typeface="Arial" panose="020B0604020202020204" pitchFamily="34" charset="0"/>
              </a:rPr>
              <a:t>I</a:t>
            </a:r>
            <a:r>
              <a:rPr lang="en-US" sz="3300" b="0" i="0" u="none" strike="noStrike" dirty="0">
                <a:solidFill>
                  <a:schemeClr val="tx2"/>
                </a:solidFill>
                <a:effectLst/>
                <a:latin typeface="Arial" panose="020B0604020202020204" pitchFamily="34" charset="0"/>
              </a:rPr>
              <a:t>ncreasing human activities like urbanization and agricultural expansion is resulting in extensive deforestation and habitat fragmentation in most of the </a:t>
            </a:r>
            <a:r>
              <a:rPr lang="en-US" sz="3300" b="0" i="0" u="none" strike="noStrike" dirty="0" err="1">
                <a:solidFill>
                  <a:schemeClr val="tx2"/>
                </a:solidFill>
                <a:effectLst/>
                <a:latin typeface="Arial" panose="020B0604020202020204" pitchFamily="34" charset="0"/>
              </a:rPr>
              <a:t>forests,compromising</a:t>
            </a:r>
            <a:r>
              <a:rPr lang="en-US" sz="3300" b="0" i="0" u="none" strike="noStrike" dirty="0">
                <a:solidFill>
                  <a:schemeClr val="tx2"/>
                </a:solidFill>
                <a:effectLst/>
                <a:latin typeface="Arial" panose="020B0604020202020204" pitchFamily="34" charset="0"/>
              </a:rPr>
              <a:t> their biodiversity, ecosystem services, and overall ecological integrity. The accelerated rate of land conversion is increasing the vulnerability of native flora and fauna, disrupting essential ecological processes, and contributing to the loss of critical habitats for numerous species. Moreover, the disconnection of fragmented forest patches is impeding the natural movement of wildlife, leading to genetic isolation and reducing the adaptive capacity of the ecosystem to environmental changes. </a:t>
            </a:r>
            <a:endParaRPr lang="en-US" sz="3300" dirty="0">
              <a:solidFill>
                <a:schemeClr val="tx2"/>
              </a:solidFill>
            </a:endParaRPr>
          </a:p>
        </p:txBody>
      </p:sp>
      <p:sp>
        <p:nvSpPr>
          <p:cNvPr id="5" name="Text Placeholder 4" hidden="1">
            <a:extLst>
              <a:ext uri="{FF2B5EF4-FFF2-40B4-BE49-F238E27FC236}">
                <a16:creationId xmlns:a16="http://schemas.microsoft.com/office/drawing/2014/main" id="{2299AC0B-4829-4C65-A011-99F5FAF2D35B}"/>
              </a:ext>
            </a:extLst>
          </p:cNvPr>
          <p:cNvSpPr>
            <a:spLocks noGrp="1"/>
          </p:cNvSpPr>
          <p:nvPr>
            <p:ph type="body" sz="quarter" idx="3"/>
          </p:nvPr>
        </p:nvSpPr>
        <p:spPr>
          <a:xfrm>
            <a:off x="6169024" y="1806038"/>
            <a:ext cx="5183188" cy="584549"/>
          </a:xfrm>
        </p:spPr>
        <p:txBody>
          <a:bodyPr/>
          <a:lstStyle/>
          <a:p>
            <a:endParaRPr lang="en-US" dirty="0"/>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69024" y="2390588"/>
            <a:ext cx="5183188" cy="3751268"/>
          </a:xfrm>
        </p:spPr>
        <p:txBody>
          <a:bodyPr>
            <a:noAutofit/>
          </a:bodyPr>
          <a:lstStyle/>
          <a:p>
            <a:pPr marL="0" indent="0">
              <a:buNone/>
            </a:pPr>
            <a:endParaRPr lang="en-US" dirty="0"/>
          </a:p>
          <a:p>
            <a:pPr marL="0" indent="0">
              <a:buNone/>
            </a:pPr>
            <a:endParaRPr lang="en-US" dirty="0"/>
          </a:p>
          <a:p>
            <a:pPr marL="0" indent="0">
              <a:buNone/>
            </a:pPr>
            <a:endParaRPr lang="en-US" dirty="0"/>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2024</a:t>
            </a:r>
          </a:p>
        </p:txBody>
      </p:sp>
      <p:sp>
        <p:nvSpPr>
          <p:cNvPr id="32" name="Footer Placeholder 31" hidden="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endParaRPr lang="en-US" dirty="0"/>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76020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E34-5567-C6EA-5EB3-E42E41596069}"/>
              </a:ext>
            </a:extLst>
          </p:cNvPr>
          <p:cNvSpPr>
            <a:spLocks noGrp="1"/>
          </p:cNvSpPr>
          <p:nvPr>
            <p:ph type="title"/>
          </p:nvPr>
        </p:nvSpPr>
        <p:spPr>
          <a:xfrm>
            <a:off x="838200" y="584803"/>
            <a:ext cx="10515600" cy="819738"/>
          </a:xfrm>
        </p:spPr>
        <p:txBody>
          <a:bodyPr/>
          <a:lstStyle/>
          <a:p>
            <a:r>
              <a:rPr lang="en-IN" dirty="0"/>
              <a:t>MAIN OBJECTIVE</a:t>
            </a:r>
          </a:p>
        </p:txBody>
      </p:sp>
      <p:sp>
        <p:nvSpPr>
          <p:cNvPr id="3" name="Content Placeholder 2">
            <a:extLst>
              <a:ext uri="{FF2B5EF4-FFF2-40B4-BE49-F238E27FC236}">
                <a16:creationId xmlns:a16="http://schemas.microsoft.com/office/drawing/2014/main" id="{60109C30-8F14-EEE3-C43C-017A12C79E9B}"/>
              </a:ext>
            </a:extLst>
          </p:cNvPr>
          <p:cNvSpPr>
            <a:spLocks noGrp="1"/>
          </p:cNvSpPr>
          <p:nvPr>
            <p:ph idx="1"/>
          </p:nvPr>
        </p:nvSpPr>
        <p:spPr>
          <a:xfrm>
            <a:off x="838200" y="2146655"/>
            <a:ext cx="10515600" cy="3545204"/>
          </a:xfrm>
        </p:spPr>
        <p:txBody>
          <a:bodyPr/>
          <a:lstStyle/>
          <a:p>
            <a:pPr marL="0" indent="0" rtl="0">
              <a:spcBef>
                <a:spcPts val="0"/>
              </a:spcBef>
              <a:spcAft>
                <a:spcPts val="0"/>
              </a:spcAft>
              <a:buNone/>
            </a:pPr>
            <a:r>
              <a:rPr lang="en-US" b="0" i="0" u="none" strike="noStrike" dirty="0">
                <a:solidFill>
                  <a:schemeClr val="tx2"/>
                </a:solidFill>
                <a:effectLst/>
                <a:latin typeface="Arial" panose="020B0604020202020204" pitchFamily="34" charset="0"/>
              </a:rPr>
              <a:t>The main objective of this research is to assess the impact of human activities, particularly urbanization and agricultural expansion, on the spatial dynamics of deforestation and habitat fragmentation in the Forests.</a:t>
            </a:r>
            <a:endParaRPr lang="en-US" b="0" dirty="0">
              <a:solidFill>
                <a:schemeClr val="tx2"/>
              </a:solidFill>
              <a:effectLst/>
            </a:endParaRPr>
          </a:p>
          <a:p>
            <a:pPr marL="0" indent="0">
              <a:buNone/>
            </a:pPr>
            <a:br>
              <a:rPr lang="en-US" dirty="0"/>
            </a:br>
            <a:endParaRPr lang="en-IN" dirty="0"/>
          </a:p>
        </p:txBody>
      </p:sp>
      <p:sp>
        <p:nvSpPr>
          <p:cNvPr id="4" name="Date Placeholder 3">
            <a:extLst>
              <a:ext uri="{FF2B5EF4-FFF2-40B4-BE49-F238E27FC236}">
                <a16:creationId xmlns:a16="http://schemas.microsoft.com/office/drawing/2014/main" id="{267663E2-4587-E5CB-C01E-639A1A03AB55}"/>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0E1C8C55-D52B-64F6-2092-BBD42D7DC33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731846A2-FF0B-2D63-0DD9-7F92C101DEDD}"/>
              </a:ext>
            </a:extLst>
          </p:cNvPr>
          <p:cNvSpPr>
            <a:spLocks noGrp="1"/>
          </p:cNvSpPr>
          <p:nvPr>
            <p:ph type="sldNum" sz="quarter" idx="4"/>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295357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AA78-FAB6-4776-8D07-F29C78281073}"/>
              </a:ext>
            </a:extLst>
          </p:cNvPr>
          <p:cNvSpPr>
            <a:spLocks noGrp="1"/>
          </p:cNvSpPr>
          <p:nvPr>
            <p:ph type="title"/>
          </p:nvPr>
        </p:nvSpPr>
        <p:spPr>
          <a:xfrm>
            <a:off x="838200" y="662427"/>
            <a:ext cx="10515600" cy="819738"/>
          </a:xfrm>
        </p:spPr>
        <p:txBody>
          <a:bodyPr/>
          <a:lstStyle/>
          <a:p>
            <a:r>
              <a:rPr lang="en-US" dirty="0"/>
              <a:t>VISION</a:t>
            </a:r>
          </a:p>
        </p:txBody>
      </p:sp>
      <p:graphicFrame>
        <p:nvGraphicFramePr>
          <p:cNvPr id="7" name="Content Placeholder 8" descr="Team placeholder">
            <a:extLst>
              <a:ext uri="{FF2B5EF4-FFF2-40B4-BE49-F238E27FC236}">
                <a16:creationId xmlns:a16="http://schemas.microsoft.com/office/drawing/2014/main" id="{9C305D2F-514C-4B1B-B3E8-608BA1091E04}"/>
              </a:ext>
            </a:extLst>
          </p:cNvPr>
          <p:cNvGraphicFramePr>
            <a:graphicFrameLocks noGrp="1"/>
          </p:cNvGraphicFramePr>
          <p:nvPr>
            <p:ph idx="1"/>
            <p:extLst>
              <p:ext uri="{D42A27DB-BD31-4B8C-83A1-F6EECF244321}">
                <p14:modId xmlns:p14="http://schemas.microsoft.com/office/powerpoint/2010/main" val="2815404227"/>
              </p:ext>
            </p:extLst>
          </p:nvPr>
        </p:nvGraphicFramePr>
        <p:xfrm>
          <a:off x="838200" y="1479550"/>
          <a:ext cx="10515600" cy="418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Date Placeholder 29">
            <a:extLst>
              <a:ext uri="{FF2B5EF4-FFF2-40B4-BE49-F238E27FC236}">
                <a16:creationId xmlns:a16="http://schemas.microsoft.com/office/drawing/2014/main" id="{94BA4ACF-F69F-476F-AD73-680EBB74F12F}"/>
              </a:ext>
            </a:extLst>
          </p:cNvPr>
          <p:cNvSpPr>
            <a:spLocks noGrp="1"/>
          </p:cNvSpPr>
          <p:nvPr>
            <p:ph type="dt" sz="half" idx="2"/>
          </p:nvPr>
        </p:nvSpPr>
        <p:spPr>
          <a:xfrm>
            <a:off x="258792" y="6356350"/>
            <a:ext cx="3322608" cy="365125"/>
          </a:xfrm>
        </p:spPr>
        <p:txBody>
          <a:bodyPr/>
          <a:lstStyle/>
          <a:p>
            <a:r>
              <a:rPr lang="en-US" dirty="0"/>
              <a:t>2024</a:t>
            </a:r>
          </a:p>
        </p:txBody>
      </p:sp>
      <p:sp>
        <p:nvSpPr>
          <p:cNvPr id="31" name="Footer Placeholder 30" hidden="1">
            <a:extLst>
              <a:ext uri="{FF2B5EF4-FFF2-40B4-BE49-F238E27FC236}">
                <a16:creationId xmlns:a16="http://schemas.microsoft.com/office/drawing/2014/main" id="{53CFB42C-19C6-486D-BAD6-89A694C473DD}"/>
              </a:ext>
            </a:extLst>
          </p:cNvPr>
          <p:cNvSpPr>
            <a:spLocks noGrp="1"/>
          </p:cNvSpPr>
          <p:nvPr>
            <p:ph type="ftr" sz="quarter" idx="3"/>
          </p:nvPr>
        </p:nvSpPr>
        <p:spPr>
          <a:xfrm>
            <a:off x="3581399" y="6356350"/>
            <a:ext cx="5029203" cy="365125"/>
          </a:xfrm>
        </p:spPr>
        <p:txBody>
          <a:bodyPr/>
          <a:lstStyle/>
          <a:p>
            <a:endParaRPr lang="en-US" dirty="0"/>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37694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E258-8190-DCD1-47B0-2F749B950C80}"/>
              </a:ext>
            </a:extLst>
          </p:cNvPr>
          <p:cNvSpPr>
            <a:spLocks noGrp="1"/>
          </p:cNvSpPr>
          <p:nvPr>
            <p:ph type="title"/>
          </p:nvPr>
        </p:nvSpPr>
        <p:spPr/>
        <p:txBody>
          <a:bodyPr/>
          <a:lstStyle/>
          <a:p>
            <a:r>
              <a:rPr lang="en-IN" dirty="0"/>
              <a:t>AGENT BASED MODELLING</a:t>
            </a:r>
          </a:p>
        </p:txBody>
      </p:sp>
      <p:sp>
        <p:nvSpPr>
          <p:cNvPr id="3" name="Content Placeholder 2">
            <a:extLst>
              <a:ext uri="{FF2B5EF4-FFF2-40B4-BE49-F238E27FC236}">
                <a16:creationId xmlns:a16="http://schemas.microsoft.com/office/drawing/2014/main" id="{62568B1B-E4A0-D1E0-2DEA-A34E6448355E}"/>
              </a:ext>
            </a:extLst>
          </p:cNvPr>
          <p:cNvSpPr>
            <a:spLocks noGrp="1"/>
          </p:cNvSpPr>
          <p:nvPr>
            <p:ph idx="1"/>
          </p:nvPr>
        </p:nvSpPr>
        <p:spPr>
          <a:xfrm>
            <a:off x="838200" y="1795306"/>
            <a:ext cx="10515600" cy="4400267"/>
          </a:xfrm>
        </p:spPr>
        <p:txBody>
          <a:bodyPr>
            <a:noAutofit/>
          </a:bodyPr>
          <a:lstStyle/>
          <a:p>
            <a:pPr marL="0" indent="0" algn="l">
              <a:buNone/>
            </a:pPr>
            <a:r>
              <a:rPr lang="en-US" sz="1800" b="0" i="0" dirty="0">
                <a:solidFill>
                  <a:schemeClr val="tx2"/>
                </a:solidFill>
                <a:effectLst/>
                <a:latin typeface="Arial" panose="020B0604020202020204" pitchFamily="34" charset="0"/>
                <a:cs typeface="Arial" panose="020B0604020202020204" pitchFamily="34" charset="0"/>
              </a:rPr>
              <a:t>ABM provides a flexible and powerful approach to simulate and analyze complex systems by representing individual decision-making entities(agents) and their interactions within the system. It allows for the exploration of emergent phenomena, the impact of individual behaviors on the system as a whole, and the study of how global patterns arise from local interactions</a:t>
            </a:r>
            <a:r>
              <a:rPr lang="en-US" sz="1800" b="0" i="0" dirty="0">
                <a:solidFill>
                  <a:srgbClr val="13343B"/>
                </a:solidFill>
                <a:effectLst/>
                <a:latin typeface="__fkGroteskNeue_a82850"/>
              </a:rPr>
              <a:t>.</a:t>
            </a:r>
            <a:endParaRPr lang="en-US" sz="1800" b="0" i="0" dirty="0">
              <a:solidFill>
                <a:schemeClr val="tx2"/>
              </a:solidFill>
              <a:effectLst/>
              <a:latin typeface="Arial" panose="020B0604020202020204" pitchFamily="34" charset="0"/>
              <a:cs typeface="Arial" panose="020B0604020202020204" pitchFamily="34" charset="0"/>
            </a:endParaRPr>
          </a:p>
          <a:p>
            <a:pPr marL="0" indent="0" algn="l">
              <a:buNone/>
            </a:pPr>
            <a:r>
              <a:rPr lang="en-US" sz="1800" dirty="0">
                <a:solidFill>
                  <a:schemeClr val="tx2"/>
                </a:solidFill>
                <a:latin typeface="Arial" panose="020B0604020202020204" pitchFamily="34" charset="0"/>
                <a:cs typeface="Arial" panose="020B0604020202020204" pitchFamily="34" charset="0"/>
              </a:rPr>
              <a:t>Agent Based Model can be developed to stimulate the impact of human activities particularly the urbanization and agricultural expansion on the spatial dynamics of deforestation and habitat fragmentation.</a:t>
            </a:r>
          </a:p>
          <a:p>
            <a:pPr marL="0" indent="0" algn="l">
              <a:buNone/>
            </a:pPr>
            <a:r>
              <a:rPr lang="en-US" sz="1800" dirty="0">
                <a:solidFill>
                  <a:schemeClr val="tx2"/>
                </a:solidFill>
                <a:latin typeface="Arial" panose="020B0604020202020204" pitchFamily="34" charset="0"/>
                <a:cs typeface="Arial" panose="020B0604020202020204" pitchFamily="34" charset="0"/>
              </a:rPr>
              <a:t>The ABM can incorporate various types of agents, such as trees, animals, and humans, and their interactions within the ecosystem. </a:t>
            </a:r>
          </a:p>
          <a:p>
            <a:pPr marL="0" indent="0" algn="l">
              <a:buNone/>
            </a:pPr>
            <a:r>
              <a:rPr lang="en-US" sz="1800" dirty="0">
                <a:solidFill>
                  <a:schemeClr val="tx2"/>
                </a:solidFill>
                <a:latin typeface="Arial" panose="020B0604020202020204" pitchFamily="34" charset="0"/>
                <a:cs typeface="Arial" panose="020B0604020202020204" pitchFamily="34" charset="0"/>
              </a:rPr>
              <a:t>The model can simulate the impact of human activities on the forest ecosystem, such as the loss of biodiversity, the disruption of ecological processes, and the reduction of critical habitats for numerous species</a:t>
            </a:r>
          </a:p>
          <a:p>
            <a:pPr marL="0" indent="0" algn="l">
              <a:buNone/>
            </a:pPr>
            <a:endParaRPr lang="en-IN" sz="1800" dirty="0">
              <a:solidFill>
                <a:schemeClr val="tx2"/>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F3C453F-D1B9-CF85-3F3F-D7D61F903162}"/>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CAAF2D06-9585-BA9A-EE94-AAC24B4633D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030B9B8D-D116-4FB0-3BE3-9D79512846A7}"/>
              </a:ext>
            </a:extLst>
          </p:cNvPr>
          <p:cNvSpPr>
            <a:spLocks noGrp="1"/>
          </p:cNvSpPr>
          <p:nvPr>
            <p:ph type="sldNum" sz="quarter" idx="4"/>
          </p:nvPr>
        </p:nvSpPr>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74506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A012-97A6-C012-C671-92D18544C09D}"/>
              </a:ext>
            </a:extLst>
          </p:cNvPr>
          <p:cNvSpPr>
            <a:spLocks noGrp="1"/>
          </p:cNvSpPr>
          <p:nvPr>
            <p:ph type="title"/>
          </p:nvPr>
        </p:nvSpPr>
        <p:spPr/>
        <p:txBody>
          <a:bodyPr/>
          <a:lstStyle/>
          <a:p>
            <a:r>
              <a:rPr lang="en-IN" dirty="0"/>
              <a:t>MONTE CARLO SIMULATION</a:t>
            </a:r>
          </a:p>
        </p:txBody>
      </p:sp>
      <p:sp>
        <p:nvSpPr>
          <p:cNvPr id="3" name="Content Placeholder 2">
            <a:extLst>
              <a:ext uri="{FF2B5EF4-FFF2-40B4-BE49-F238E27FC236}">
                <a16:creationId xmlns:a16="http://schemas.microsoft.com/office/drawing/2014/main" id="{433F51F9-1F4F-3CA2-0026-92838C22B4A1}"/>
              </a:ext>
            </a:extLst>
          </p:cNvPr>
          <p:cNvSpPr>
            <a:spLocks noGrp="1"/>
          </p:cNvSpPr>
          <p:nvPr>
            <p:ph idx="1"/>
          </p:nvPr>
        </p:nvSpPr>
        <p:spPr>
          <a:xfrm>
            <a:off x="827314" y="1482165"/>
            <a:ext cx="10515600" cy="3545204"/>
          </a:xfrm>
        </p:spPr>
        <p:txBody>
          <a:bodyPr>
            <a:noAutofit/>
          </a:bodyPr>
          <a:lstStyle/>
          <a:p>
            <a:r>
              <a:rPr lang="en-IN" sz="1800" dirty="0">
                <a:latin typeface="Arial" panose="020B0604020202020204" pitchFamily="34" charset="0"/>
                <a:cs typeface="Arial" panose="020B0604020202020204" pitchFamily="34" charset="0"/>
              </a:rPr>
              <a:t>Agent Based Modelling uses </a:t>
            </a:r>
            <a:r>
              <a:rPr lang="en-US" sz="1800" dirty="0">
                <a:latin typeface="Arial" panose="020B0604020202020204" pitchFamily="34" charset="0"/>
                <a:cs typeface="Arial" panose="020B0604020202020204" pitchFamily="34" charset="0"/>
              </a:rPr>
              <a:t>Monte Carlo methods to understand the stochastic (random) aspects of the models.</a:t>
            </a:r>
          </a:p>
          <a:p>
            <a:r>
              <a:rPr lang="en-US" sz="1800" dirty="0">
                <a:latin typeface="Arial" panose="020B0604020202020204" pitchFamily="34" charset="0"/>
                <a:cs typeface="Arial" panose="020B0604020202020204" pitchFamily="34" charset="0"/>
              </a:rPr>
              <a:t>Monte Carlo simulation is a </a:t>
            </a:r>
            <a:r>
              <a:rPr lang="en-US" sz="1800" dirty="0">
                <a:effectLst/>
                <a:latin typeface="Arial" panose="020B0604020202020204" pitchFamily="34" charset="0"/>
                <a:cs typeface="Arial" panose="020B0604020202020204" pitchFamily="34" charset="0"/>
              </a:rPr>
              <a:t>computer</a:t>
            </a:r>
            <a:r>
              <a:rPr lang="en-US" sz="1800" dirty="0">
                <a:latin typeface="Arial" panose="020B0604020202020204" pitchFamily="34" charset="0"/>
                <a:cs typeface="Arial" panose="020B0604020202020204" pitchFamily="34" charset="0"/>
              </a:rPr>
              <a:t> technique used to model complex systems or processes by generating random samples of input variables according to their probability distributions. It allows for the analysis of uncertainty and variability in </a:t>
            </a:r>
            <a:r>
              <a:rPr lang="en-US" sz="1800" dirty="0">
                <a:effectLst/>
                <a:latin typeface="Arial" panose="020B0604020202020204" pitchFamily="34" charset="0"/>
                <a:cs typeface="Arial" panose="020B0604020202020204" pitchFamily="34" charset="0"/>
              </a:rPr>
              <a:t>system</a:t>
            </a:r>
            <a:r>
              <a:rPr lang="en-US" sz="1800" dirty="0">
                <a:latin typeface="Arial" panose="020B0604020202020204" pitchFamily="34" charset="0"/>
                <a:cs typeface="Arial" panose="020B0604020202020204" pitchFamily="34" charset="0"/>
              </a:rPr>
              <a:t> behavior and </a:t>
            </a:r>
            <a:r>
              <a:rPr lang="en-US" sz="1800" dirty="0">
                <a:effectLst/>
                <a:latin typeface="Arial" panose="020B0604020202020204" pitchFamily="34" charset="0"/>
                <a:cs typeface="Arial" panose="020B0604020202020204" pitchFamily="34" charset="0"/>
              </a:rPr>
              <a:t>for making judgments about results or</a:t>
            </a:r>
            <a:r>
              <a:rPr lang="en-US" sz="1800" dirty="0">
                <a:latin typeface="Arial" panose="020B0604020202020204" pitchFamily="34" charset="0"/>
                <a:cs typeface="Arial" panose="020B0604020202020204" pitchFamily="34" charset="0"/>
              </a:rPr>
              <a:t> outcomes based on repeated random sampling.</a:t>
            </a:r>
          </a:p>
          <a:p>
            <a:r>
              <a:rPr lang="en-US" sz="1800" dirty="0">
                <a:latin typeface="Arial" panose="020B0604020202020204" pitchFamily="34" charset="0"/>
                <a:cs typeface="Arial" panose="020B0604020202020204" pitchFamily="34" charset="0"/>
              </a:rPr>
              <a:t>When studying the effects of human activities on forests, various factors such as the degree of urbanization, agricultural expansion, deforestation probability, habitat fragmentation thresholds and ecological responses can be modeled using Monte Carlo simulation. By generating random samples of these variables and simulating forest dynamics over time, Monte Carlo simulation allows researchers to explore different scenarios and assess the potential ecological effects of human activities on forest ecosystems..</a:t>
            </a:r>
            <a:endParaRPr lang="en-IN"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4EA8402-3D16-682A-EDFC-7A4BECE08D75}"/>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8AFE3061-DC8E-935A-5B91-E5432F0C814C}"/>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A84A2B61-39EA-21B4-5C95-0C67AE02DDD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Tree>
    <p:extLst>
      <p:ext uri="{BB962C8B-B14F-4D97-AF65-F5344CB8AC3E}">
        <p14:creationId xmlns:p14="http://schemas.microsoft.com/office/powerpoint/2010/main" val="351203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E855895-DD36-F46F-D854-48C7D04324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36110F6-A430-7DD3-345F-231F28814005}"/>
              </a:ext>
            </a:extLst>
          </p:cNvPr>
          <p:cNvSpPr>
            <a:spLocks noGrp="1"/>
          </p:cNvSpPr>
          <p:nvPr>
            <p:ph idx="1"/>
          </p:nvPr>
        </p:nvSpPr>
        <p:spPr>
          <a:xfrm>
            <a:off x="258791" y="294970"/>
            <a:ext cx="11674415" cy="5968178"/>
          </a:xfrm>
        </p:spPr>
        <p:txBody>
          <a:bodyPr>
            <a:normAutofit fontScale="92500" lnSpcReduction="10000"/>
          </a:bodyPr>
          <a:lstStyle/>
          <a:p>
            <a:pPr algn="l"/>
            <a:r>
              <a:rPr lang="en-US" sz="2200" b="0" i="0" dirty="0">
                <a:solidFill>
                  <a:schemeClr val="tx2"/>
                </a:solidFill>
                <a:effectLst/>
                <a:latin typeface="Arial" panose="020B0604020202020204" pitchFamily="34" charset="0"/>
                <a:cs typeface="Arial" panose="020B0604020202020204" pitchFamily="34" charset="0"/>
              </a:rPr>
              <a:t>Monte Carlo simulation can be used to:</a:t>
            </a:r>
          </a:p>
          <a:p>
            <a:pPr algn="l">
              <a:buFont typeface="+mj-lt"/>
              <a:buAutoNum type="arabicPeriod"/>
            </a:pPr>
            <a:r>
              <a:rPr lang="en-US" sz="2200" b="0" i="0" dirty="0">
                <a:solidFill>
                  <a:schemeClr val="tx2"/>
                </a:solidFill>
                <a:effectLst/>
                <a:latin typeface="Arial" panose="020B0604020202020204" pitchFamily="34" charset="0"/>
                <a:cs typeface="Arial" panose="020B0604020202020204" pitchFamily="34" charset="0"/>
              </a:rPr>
              <a:t>Generate random samples of urbanization and agricultural expansion rates.</a:t>
            </a:r>
          </a:p>
          <a:p>
            <a:pPr algn="l">
              <a:buFont typeface="+mj-lt"/>
              <a:buAutoNum type="arabicPeriod"/>
            </a:pPr>
            <a:r>
              <a:rPr lang="en-US" sz="2200" b="0" i="0" dirty="0">
                <a:solidFill>
                  <a:schemeClr val="tx2"/>
                </a:solidFill>
                <a:effectLst/>
                <a:latin typeface="Arial" panose="020B0604020202020204" pitchFamily="34" charset="0"/>
                <a:cs typeface="Arial" panose="020B0604020202020204" pitchFamily="34" charset="0"/>
              </a:rPr>
              <a:t>Calculate deforestation probabilities based on these rates and other parameters.</a:t>
            </a:r>
          </a:p>
          <a:p>
            <a:pPr algn="l">
              <a:buFont typeface="+mj-lt"/>
              <a:buAutoNum type="arabicPeriod"/>
            </a:pPr>
            <a:r>
              <a:rPr lang="en-US" sz="2200" b="0" i="0" dirty="0">
                <a:solidFill>
                  <a:schemeClr val="tx2"/>
                </a:solidFill>
                <a:effectLst/>
                <a:latin typeface="Arial" panose="020B0604020202020204" pitchFamily="34" charset="0"/>
                <a:cs typeface="Arial" panose="020B0604020202020204" pitchFamily="34" charset="0"/>
              </a:rPr>
              <a:t>Simulate forest cover change over time, incorporating deforestation events probabilistically.</a:t>
            </a:r>
          </a:p>
          <a:p>
            <a:pPr algn="l">
              <a:buFont typeface="+mj-lt"/>
              <a:buAutoNum type="arabicPeriod"/>
            </a:pPr>
            <a:r>
              <a:rPr lang="en-US" sz="2200" b="0" i="0" dirty="0">
                <a:solidFill>
                  <a:schemeClr val="tx2"/>
                </a:solidFill>
                <a:effectLst/>
                <a:latin typeface="Arial" panose="020B0604020202020204" pitchFamily="34" charset="0"/>
                <a:cs typeface="Arial" panose="020B0604020202020204" pitchFamily="34" charset="0"/>
              </a:rPr>
              <a:t>Evaluate the extent of habitat fragmentation and its impact on biodiversity and ecosystem resilience.</a:t>
            </a:r>
          </a:p>
          <a:p>
            <a:pPr marL="0" indent="0" algn="l">
              <a:buNone/>
            </a:pPr>
            <a:endParaRPr lang="en-US" sz="2200" dirty="0">
              <a:solidFill>
                <a:schemeClr val="tx2"/>
              </a:solidFill>
              <a:latin typeface="Arial" panose="020B0604020202020204" pitchFamily="34" charset="0"/>
              <a:cs typeface="Arial" panose="020B0604020202020204" pitchFamily="34" charset="0"/>
            </a:endParaRPr>
          </a:p>
          <a:p>
            <a:pPr marL="0" indent="0" algn="l">
              <a:buNone/>
            </a:pPr>
            <a:r>
              <a:rPr lang="en-US" sz="2200" dirty="0">
                <a:solidFill>
                  <a:schemeClr val="tx2"/>
                </a:solidFill>
                <a:latin typeface="Arial" panose="020B0604020202020204" pitchFamily="34" charset="0"/>
                <a:cs typeface="Arial" panose="020B0604020202020204" pitchFamily="34" charset="0"/>
              </a:rPr>
              <a:t>By repeating the simulation multiple times with different sets of random samples, Monte Carlo simulation provides a probabilistic estimate of possible outcomes and allows researchers to quantify the uncertainty associated with human-induced forest change. This information can help in decision-making processes, conservation strategies and land use planning aimed at mitigating the negative effects of urbanization and agricultural expansion on forest ecosystems.</a:t>
            </a:r>
          </a:p>
          <a:p>
            <a:pPr marL="0" indent="0" algn="l">
              <a:buNone/>
            </a:pPr>
            <a:endParaRPr lang="en-US" b="0" i="0" dirty="0">
              <a:solidFill>
                <a:schemeClr val="tx2"/>
              </a:solidFill>
              <a:effectLst/>
              <a:highlight>
                <a:srgbClr val="212121"/>
              </a:highlight>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B0282230-9399-DB57-0D10-1402AC27D10B}"/>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849A997B-CFC1-9B7E-5C70-D2A558DD57C5}"/>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2DB375F7-2FD7-29FF-02CE-E275BF487963}"/>
              </a:ext>
            </a:extLst>
          </p:cNvPr>
          <p:cNvSpPr>
            <a:spLocks noGrp="1"/>
          </p:cNvSpPr>
          <p:nvPr>
            <p:ph type="sldNum" sz="quarter" idx="4"/>
          </p:nvPr>
        </p:nvSpPr>
        <p:spPr/>
        <p:txBody>
          <a:bodyPr/>
          <a:lstStyle/>
          <a:p>
            <a:fld id="{AE208ADF-3ADD-483D-A721-14E3EEE2C135}" type="slidenum">
              <a:rPr lang="en-US" smtClean="0"/>
              <a:pPr/>
              <a:t>8</a:t>
            </a:fld>
            <a:endParaRPr lang="en-US" dirty="0"/>
          </a:p>
        </p:txBody>
      </p:sp>
    </p:spTree>
    <p:extLst>
      <p:ext uri="{BB962C8B-B14F-4D97-AF65-F5344CB8AC3E}">
        <p14:creationId xmlns:p14="http://schemas.microsoft.com/office/powerpoint/2010/main" val="346748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0342-4804-4121-B87D-B8F62B0DB195}"/>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339DB1C9-8E47-BEFC-81B9-0B465EB3FE64}"/>
              </a:ext>
            </a:extLst>
          </p:cNvPr>
          <p:cNvSpPr>
            <a:spLocks noGrp="1"/>
          </p:cNvSpPr>
          <p:nvPr>
            <p:ph idx="1"/>
          </p:nvPr>
        </p:nvSpPr>
        <p:spPr>
          <a:xfrm>
            <a:off x="258792" y="1656397"/>
            <a:ext cx="11785724" cy="4773899"/>
          </a:xfrm>
        </p:spPr>
        <p:txBody>
          <a:bodyPr>
            <a:normAutofit/>
          </a:bodyPr>
          <a:lstStyle/>
          <a:p>
            <a:pPr marL="0" indent="0">
              <a:buNone/>
            </a:pPr>
            <a:r>
              <a:rPr lang="en-US" sz="1400" b="1" dirty="0" err="1">
                <a:latin typeface="Arial" panose="020B0604020202020204" pitchFamily="34" charset="0"/>
                <a:cs typeface="Arial" panose="020B0604020202020204" pitchFamily="34" charset="0"/>
              </a:rPr>
              <a:t>Aryan_Forest_Cover_Change_model</a:t>
            </a:r>
            <a:r>
              <a:rPr lang="en-US" sz="1400" b="1" dirty="0">
                <a:latin typeface="Arial" panose="020B0604020202020204" pitchFamily="34" charset="0"/>
                <a:cs typeface="Arial" panose="020B0604020202020204" pitchFamily="34" charset="0"/>
              </a:rPr>
              <a:t>(forest_cover,urbanization_rate,agricultural_expansion_rate,Deforestation_probability,fregmentation_threshold,Time_steps)</a:t>
            </a:r>
          </a:p>
          <a:p>
            <a:pPr marL="0" indent="0">
              <a:buNone/>
            </a:pPr>
            <a:r>
              <a:rPr lang="en-US" sz="1400" b="1" dirty="0">
                <a:latin typeface="Arial" panose="020B0604020202020204" pitchFamily="34" charset="0"/>
                <a:cs typeface="Arial" panose="020B0604020202020204" pitchFamily="34" charset="0"/>
              </a:rPr>
              <a:t>Parameters:</a:t>
            </a:r>
          </a:p>
          <a:p>
            <a:pPr marL="0" indent="0">
              <a:buNone/>
            </a:pPr>
            <a:r>
              <a:rPr lang="en-US" sz="1400" dirty="0">
                <a:latin typeface="Arial" panose="020B0604020202020204" pitchFamily="34" charset="0"/>
                <a:cs typeface="Arial" panose="020B0604020202020204" pitchFamily="34" charset="0"/>
              </a:rPr>
              <a:t>Set </a:t>
            </a:r>
            <a:r>
              <a:rPr lang="en-US" sz="1400" dirty="0" err="1">
                <a:latin typeface="Arial" panose="020B0604020202020204" pitchFamily="34" charset="0"/>
                <a:cs typeface="Arial" panose="020B0604020202020204" pitchFamily="34" charset="0"/>
              </a:rPr>
              <a:t>initial_forest_cover</a:t>
            </a:r>
            <a:r>
              <a:rPr lang="en-US" sz="1400" dirty="0">
                <a:latin typeface="Arial" panose="020B0604020202020204" pitchFamily="34" charset="0"/>
                <a:cs typeface="Arial" panose="020B0604020202020204" pitchFamily="34" charset="0"/>
              </a:rPr>
              <a:t> as the starting forest cover percentage.</a:t>
            </a:r>
          </a:p>
          <a:p>
            <a:pPr marL="0" indent="0">
              <a:buNone/>
            </a:pPr>
            <a:r>
              <a:rPr lang="en-US" sz="1400" dirty="0">
                <a:latin typeface="Arial" panose="020B0604020202020204" pitchFamily="34" charset="0"/>
                <a:cs typeface="Arial" panose="020B0604020202020204" pitchFamily="34" charset="0"/>
              </a:rPr>
              <a:t>Define </a:t>
            </a:r>
            <a:r>
              <a:rPr lang="en-US" sz="1400" dirty="0" err="1">
                <a:latin typeface="Arial" panose="020B0604020202020204" pitchFamily="34" charset="0"/>
                <a:cs typeface="Arial" panose="020B0604020202020204" pitchFamily="34" charset="0"/>
              </a:rPr>
              <a:t>urbanization_rate</a:t>
            </a:r>
            <a:r>
              <a:rPr lang="en-US" sz="1400" dirty="0">
                <a:latin typeface="Arial" panose="020B0604020202020204" pitchFamily="34" charset="0"/>
                <a:cs typeface="Arial" panose="020B0604020202020204" pitchFamily="34" charset="0"/>
              </a:rPr>
              <a:t> as the annual increase in urban area (%).</a:t>
            </a:r>
          </a:p>
          <a:p>
            <a:pPr marL="0" indent="0">
              <a:buNone/>
            </a:pPr>
            <a:r>
              <a:rPr lang="en-US" sz="1400" dirty="0">
                <a:latin typeface="Arial" panose="020B0604020202020204" pitchFamily="34" charset="0"/>
                <a:cs typeface="Arial" panose="020B0604020202020204" pitchFamily="34" charset="0"/>
              </a:rPr>
              <a:t>Specify </a:t>
            </a:r>
            <a:r>
              <a:rPr lang="en-US" sz="1400" dirty="0" err="1">
                <a:latin typeface="Arial" panose="020B0604020202020204" pitchFamily="34" charset="0"/>
                <a:cs typeface="Arial" panose="020B0604020202020204" pitchFamily="34" charset="0"/>
              </a:rPr>
              <a:t>agricultural_expansion_rate</a:t>
            </a:r>
            <a:r>
              <a:rPr lang="en-US" sz="1400" dirty="0">
                <a:latin typeface="Arial" panose="020B0604020202020204" pitchFamily="34" charset="0"/>
                <a:cs typeface="Arial" panose="020B0604020202020204" pitchFamily="34" charset="0"/>
              </a:rPr>
              <a:t> as the annual increase in agricultural land (%).</a:t>
            </a:r>
          </a:p>
          <a:p>
            <a:pPr marL="0" indent="0">
              <a:buNone/>
            </a:pPr>
            <a:r>
              <a:rPr lang="en-US" sz="1400" dirty="0">
                <a:latin typeface="Arial" panose="020B0604020202020204" pitchFamily="34" charset="0"/>
                <a:cs typeface="Arial" panose="020B0604020202020204" pitchFamily="34" charset="0"/>
              </a:rPr>
              <a:t>Set </a:t>
            </a:r>
            <a:r>
              <a:rPr lang="en-US" sz="1400" dirty="0" err="1">
                <a:latin typeface="Arial" panose="020B0604020202020204" pitchFamily="34" charset="0"/>
                <a:cs typeface="Arial" panose="020B0604020202020204" pitchFamily="34" charset="0"/>
              </a:rPr>
              <a:t>human_impact</a:t>
            </a:r>
            <a:r>
              <a:rPr lang="en-US" sz="1400" dirty="0">
                <a:latin typeface="Arial" panose="020B0604020202020204" pitchFamily="34" charset="0"/>
                <a:cs typeface="Arial" panose="020B0604020202020204" pitchFamily="34" charset="0"/>
              </a:rPr>
              <a:t> as a parameter representing the overall human impact on deforestation (a value between 0 and 1).</a:t>
            </a:r>
          </a:p>
          <a:p>
            <a:pPr marL="0" indent="0">
              <a:buNone/>
            </a:pPr>
            <a:r>
              <a:rPr lang="en-US" sz="1400" dirty="0">
                <a:latin typeface="Arial" panose="020B0604020202020204" pitchFamily="34" charset="0"/>
                <a:cs typeface="Arial" panose="020B0604020202020204" pitchFamily="34" charset="0"/>
              </a:rPr>
              <a:t>Set </a:t>
            </a:r>
            <a:r>
              <a:rPr lang="en-US" sz="1400" dirty="0" err="1">
                <a:latin typeface="Arial" panose="020B0604020202020204" pitchFamily="34" charset="0"/>
                <a:cs typeface="Arial" panose="020B0604020202020204" pitchFamily="34" charset="0"/>
              </a:rPr>
              <a:t>fragmentation_threshold</a:t>
            </a:r>
            <a:r>
              <a:rPr lang="en-US" sz="1400" dirty="0">
                <a:latin typeface="Arial" panose="020B0604020202020204" pitchFamily="34" charset="0"/>
                <a:cs typeface="Arial" panose="020B0604020202020204" pitchFamily="34" charset="0"/>
              </a:rPr>
              <a:t> as the minimum forest patch size to avoid fragmentation (%).</a:t>
            </a:r>
          </a:p>
          <a:p>
            <a:pPr marL="0" indent="0">
              <a:buNone/>
            </a:pPr>
            <a:r>
              <a:rPr lang="en-US" sz="1400" dirty="0">
                <a:latin typeface="Arial" panose="020B0604020202020204" pitchFamily="34" charset="0"/>
                <a:cs typeface="Arial" panose="020B0604020202020204" pitchFamily="34" charset="0"/>
              </a:rPr>
              <a:t>Set </a:t>
            </a:r>
            <a:r>
              <a:rPr lang="en-US" sz="1400" dirty="0" err="1">
                <a:latin typeface="Arial" panose="020B0604020202020204" pitchFamily="34" charset="0"/>
                <a:cs typeface="Arial" panose="020B0604020202020204" pitchFamily="34" charset="0"/>
              </a:rPr>
              <a:t>time_steps</a:t>
            </a:r>
            <a:r>
              <a:rPr lang="en-US" sz="1400" dirty="0">
                <a:latin typeface="Arial" panose="020B0604020202020204" pitchFamily="34" charset="0"/>
                <a:cs typeface="Arial" panose="020B0604020202020204" pitchFamily="34" charset="0"/>
              </a:rPr>
              <a:t> as the number of time steps to simulate.</a:t>
            </a:r>
          </a:p>
          <a:p>
            <a:pPr marL="0" indent="0">
              <a:buNone/>
            </a:pPr>
            <a:r>
              <a:rPr lang="en-US" sz="1400" b="1" dirty="0">
                <a:latin typeface="Arial" panose="020B0604020202020204" pitchFamily="34" charset="0"/>
                <a:cs typeface="Arial" panose="020B0604020202020204" pitchFamily="34" charset="0"/>
              </a:rPr>
              <a:t>Initialize Variables:</a:t>
            </a:r>
          </a:p>
          <a:p>
            <a:pPr marL="0" indent="0">
              <a:buNone/>
            </a:pPr>
            <a:r>
              <a:rPr lang="en-US" sz="1400" dirty="0">
                <a:latin typeface="Arial" panose="020B0604020202020204" pitchFamily="34" charset="0"/>
                <a:cs typeface="Arial" panose="020B0604020202020204" pitchFamily="34" charset="0"/>
              </a:rPr>
              <a:t>Initialize </a:t>
            </a:r>
            <a:r>
              <a:rPr lang="en-US" sz="1400" dirty="0" err="1">
                <a:latin typeface="Arial" panose="020B0604020202020204" pitchFamily="34" charset="0"/>
                <a:cs typeface="Arial" panose="020B0604020202020204" pitchFamily="34" charset="0"/>
              </a:rPr>
              <a:t>forest_cover</a:t>
            </a:r>
            <a:r>
              <a:rPr lang="en-US" sz="1400" dirty="0">
                <a:latin typeface="Arial" panose="020B0604020202020204" pitchFamily="34" charset="0"/>
                <a:cs typeface="Arial" panose="020B0604020202020204" pitchFamily="34" charset="0"/>
              </a:rPr>
              <a:t> as </a:t>
            </a:r>
            <a:r>
              <a:rPr lang="en-US" sz="1400" dirty="0" err="1">
                <a:latin typeface="Arial" panose="020B0604020202020204" pitchFamily="34" charset="0"/>
                <a:cs typeface="Arial" panose="020B0604020202020204" pitchFamily="34" charset="0"/>
              </a:rPr>
              <a:t>initial_forest_cover</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Initialize </a:t>
            </a:r>
            <a:r>
              <a:rPr lang="en-US" sz="1400" dirty="0" err="1">
                <a:latin typeface="Arial" panose="020B0604020202020204" pitchFamily="34" charset="0"/>
                <a:cs typeface="Arial" panose="020B0604020202020204" pitchFamily="34" charset="0"/>
              </a:rPr>
              <a:t>fragmented_area</a:t>
            </a:r>
            <a:r>
              <a:rPr lang="en-US" sz="1400" dirty="0">
                <a:latin typeface="Arial" panose="020B0604020202020204" pitchFamily="34" charset="0"/>
                <a:cs typeface="Arial" panose="020B0604020202020204" pitchFamily="34" charset="0"/>
              </a:rPr>
              <a:t> as 0.</a:t>
            </a:r>
          </a:p>
          <a:p>
            <a:pPr marL="0" indent="0">
              <a:buNone/>
            </a:pPr>
            <a:endParaRPr lang="en-US" sz="2000" b="1"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1713ABC7-67C3-A238-2CA1-B7F6972DAABB}"/>
              </a:ext>
            </a:extLst>
          </p:cNvPr>
          <p:cNvSpPr>
            <a:spLocks noGrp="1"/>
          </p:cNvSpPr>
          <p:nvPr>
            <p:ph type="dt" sz="half" idx="2"/>
          </p:nvPr>
        </p:nvSpPr>
        <p:spPr/>
        <p:txBody>
          <a:bodyPr/>
          <a:lstStyle/>
          <a:p>
            <a:r>
              <a:rPr lang="en-US" dirty="0"/>
              <a:t>2024</a:t>
            </a:r>
          </a:p>
        </p:txBody>
      </p:sp>
      <p:sp>
        <p:nvSpPr>
          <p:cNvPr id="5" name="Footer Placeholder 4" hidden="1">
            <a:extLst>
              <a:ext uri="{FF2B5EF4-FFF2-40B4-BE49-F238E27FC236}">
                <a16:creationId xmlns:a16="http://schemas.microsoft.com/office/drawing/2014/main" id="{C415F85D-F0A7-3C98-3CFD-8CA45BA16A86}"/>
              </a:ext>
            </a:extLst>
          </p:cNvPr>
          <p:cNvSpPr>
            <a:spLocks noGrp="1"/>
          </p:cNvSpPr>
          <p:nvPr>
            <p:ph type="ftr" sz="quarter" idx="3"/>
          </p:nvPr>
        </p:nvSpPr>
        <p:spPr/>
        <p:txBody>
          <a:bodyPr/>
          <a:lstStyle/>
          <a:p>
            <a:r>
              <a:rPr lang="en-US" dirty="0"/>
              <a:t>Sample Text</a:t>
            </a:r>
          </a:p>
        </p:txBody>
      </p:sp>
      <p:sp>
        <p:nvSpPr>
          <p:cNvPr id="6" name="Slide Number Placeholder 5">
            <a:extLst>
              <a:ext uri="{FF2B5EF4-FFF2-40B4-BE49-F238E27FC236}">
                <a16:creationId xmlns:a16="http://schemas.microsoft.com/office/drawing/2014/main" id="{A03E18FF-3C6C-CFF9-F161-F7D1D1ACC230}"/>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3892791507"/>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1446</TotalTime>
  <Words>2915</Words>
  <Application>Microsoft Office PowerPoint</Application>
  <PresentationFormat>Widescreen</PresentationFormat>
  <Paragraphs>199</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__fkGroteskNeue_a82850</vt:lpstr>
      <vt:lpstr>Arial</vt:lpstr>
      <vt:lpstr>Calibri</vt:lpstr>
      <vt:lpstr>Dante</vt:lpstr>
      <vt:lpstr>Open Sans</vt:lpstr>
      <vt:lpstr>PineVTI</vt:lpstr>
      <vt:lpstr>FOREST ECOSYSTEM</vt:lpstr>
      <vt:lpstr>INTRODUCTION</vt:lpstr>
      <vt:lpstr>AGENDA</vt:lpstr>
      <vt:lpstr>MAIN OBJECTIVE</vt:lpstr>
      <vt:lpstr>VISION</vt:lpstr>
      <vt:lpstr>AGENT BASED MODELLING</vt:lpstr>
      <vt:lpstr>MONTE CARLO SIMULATION</vt:lpstr>
      <vt:lpstr>PowerPoint Presentation</vt:lpstr>
      <vt:lpstr>ALGORITHM</vt:lpstr>
      <vt:lpstr>PowerPoint Presentation</vt:lpstr>
      <vt:lpstr>PowerPoint Presentation</vt:lpstr>
      <vt:lpstr>CODE IN C</vt:lpstr>
      <vt:lpstr>PowerPoint Presentation</vt:lpstr>
      <vt:lpstr>OUTPUT</vt:lpstr>
      <vt:lpstr>Result &amp; Conclusion</vt:lpstr>
      <vt:lpstr>PowerPoint Presentation</vt:lpstr>
      <vt:lpstr>REFERENCES &amp; CITATIONS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ECOSYSTEM</dc:title>
  <dc:creator>chaudhary C.h</dc:creator>
  <cp:lastModifiedBy>chaudhary C.h</cp:lastModifiedBy>
  <cp:revision>2</cp:revision>
  <dcterms:created xsi:type="dcterms:W3CDTF">2024-04-10T10:25:19Z</dcterms:created>
  <dcterms:modified xsi:type="dcterms:W3CDTF">2024-04-11T10:32:18Z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